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commentAuthors+xml" PartName="/ppt/commentAuthors.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Bilbo"/>
      <p:regular r:id="rId30"/>
    </p:embeddedFont>
    <p:embeddedFont>
      <p:font typeface="Roboto"/>
      <p:regular r:id="rId31"/>
      <p:bold r:id="rId32"/>
      <p:italic r:id="rId33"/>
      <p:boldItalic r:id="rId34"/>
    </p:embeddedFont>
    <p:embeddedFont>
      <p:font typeface="Lato"/>
      <p:regular r:id="rId35"/>
      <p:bold r:id="rId36"/>
      <p:italic r:id="rId37"/>
      <p:boldItalic r:id="rId38"/>
    </p:embeddedFont>
    <p:embeddedFont>
      <p:font typeface="Helvetica Neue"/>
      <p:regular r:id="rId39"/>
      <p:bold r:id="rId40"/>
      <p:italic r:id="rId41"/>
      <p:boldItalic r:id="rId42"/>
    </p:embeddedFont>
    <p:embeddedFont>
      <p:font typeface="Open Sans"/>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7" roundtripDataSignature="AMtx7mi6M4qVOyVtw9jXF3SZf+rq6JVLWg=="/>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Nicholas C Oake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HelveticaNeue-bold.fntdata"/><Relationship Id="rId20" Type="http://schemas.openxmlformats.org/officeDocument/2006/relationships/slide" Target="slides/slide15.xml"/><Relationship Id="rId42" Type="http://schemas.openxmlformats.org/officeDocument/2006/relationships/font" Target="fonts/HelveticaNeue-boldItalic.fntdata"/><Relationship Id="rId41" Type="http://schemas.openxmlformats.org/officeDocument/2006/relationships/font" Target="fonts/HelveticaNeue-italic.fntdata"/><Relationship Id="rId22" Type="http://schemas.openxmlformats.org/officeDocument/2006/relationships/slide" Target="slides/slide17.xml"/><Relationship Id="rId44" Type="http://schemas.openxmlformats.org/officeDocument/2006/relationships/font" Target="fonts/OpenSans-bold.fntdata"/><Relationship Id="rId21" Type="http://schemas.openxmlformats.org/officeDocument/2006/relationships/slide" Target="slides/slide16.xml"/><Relationship Id="rId43" Type="http://schemas.openxmlformats.org/officeDocument/2006/relationships/font" Target="fonts/OpenSans-regular.fntdata"/><Relationship Id="rId24" Type="http://schemas.openxmlformats.org/officeDocument/2006/relationships/slide" Target="slides/slide19.xml"/><Relationship Id="rId46" Type="http://schemas.openxmlformats.org/officeDocument/2006/relationships/font" Target="fonts/OpenSans-boldItalic.fntdata"/><Relationship Id="rId23" Type="http://schemas.openxmlformats.org/officeDocument/2006/relationships/slide" Target="slides/slide18.xml"/><Relationship Id="rId45" Type="http://schemas.openxmlformats.org/officeDocument/2006/relationships/font" Target="fonts/OpenSans-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customschemas.google.com/relationships/presentationmetadata" Target="meta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regular.fntdata"/><Relationship Id="rId30" Type="http://schemas.openxmlformats.org/officeDocument/2006/relationships/font" Target="fonts/Bilbo-regular.fntdata"/><Relationship Id="rId11" Type="http://schemas.openxmlformats.org/officeDocument/2006/relationships/slide" Target="slides/slide6.xml"/><Relationship Id="rId33" Type="http://schemas.openxmlformats.org/officeDocument/2006/relationships/font" Target="fonts/Roboto-italic.fntdata"/><Relationship Id="rId10" Type="http://schemas.openxmlformats.org/officeDocument/2006/relationships/slide" Target="slides/slide5.xml"/><Relationship Id="rId32" Type="http://schemas.openxmlformats.org/officeDocument/2006/relationships/font" Target="fonts/Roboto-bold.fntdata"/><Relationship Id="rId13" Type="http://schemas.openxmlformats.org/officeDocument/2006/relationships/slide" Target="slides/slide8.xml"/><Relationship Id="rId35" Type="http://schemas.openxmlformats.org/officeDocument/2006/relationships/font" Target="fonts/Lato-regular.fntdata"/><Relationship Id="rId12" Type="http://schemas.openxmlformats.org/officeDocument/2006/relationships/slide" Target="slides/slide7.xml"/><Relationship Id="rId34" Type="http://schemas.openxmlformats.org/officeDocument/2006/relationships/font" Target="fonts/Roboto-boldItalic.fntdata"/><Relationship Id="rId15" Type="http://schemas.openxmlformats.org/officeDocument/2006/relationships/slide" Target="slides/slide10.xml"/><Relationship Id="rId37" Type="http://schemas.openxmlformats.org/officeDocument/2006/relationships/font" Target="fonts/Lato-italic.fntdata"/><Relationship Id="rId14" Type="http://schemas.openxmlformats.org/officeDocument/2006/relationships/slide" Target="slides/slide9.xml"/><Relationship Id="rId36" Type="http://schemas.openxmlformats.org/officeDocument/2006/relationships/font" Target="fonts/Lato-bold.fntdata"/><Relationship Id="rId17" Type="http://schemas.openxmlformats.org/officeDocument/2006/relationships/slide" Target="slides/slide12.xml"/><Relationship Id="rId39" Type="http://schemas.openxmlformats.org/officeDocument/2006/relationships/font" Target="fonts/HelveticaNeue-regular.fntdata"/><Relationship Id="rId16" Type="http://schemas.openxmlformats.org/officeDocument/2006/relationships/slide" Target="slides/slide11.xml"/><Relationship Id="rId38" Type="http://schemas.openxmlformats.org/officeDocument/2006/relationships/font" Target="fonts/Lato-boldItalic.fntdata"/><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Sheet1!$F$2</c:f>
              <c:strCache>
                <c:ptCount val="1"/>
                <c:pt idx="0">
                  <c:v>Number</c:v>
                </c:pt>
              </c:strCache>
            </c:strRef>
          </c:tx>
          <c:spPr>
            <a:ln w="31750" cap="rnd">
              <a:solidFill>
                <a:schemeClr val="tx1"/>
              </a:solidFill>
              <a:round/>
            </a:ln>
            <a:effectLst/>
          </c:spPr>
          <c:marker>
            <c:symbol val="none"/>
          </c:marker>
          <c:xVal>
            <c:numRef>
              <c:f>Sheet1!$E$3:$E$73</c:f>
              <c:numCache>
                <c:formatCode>General</c:formatCode>
                <c:ptCount val="7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pt idx="41">
                  <c:v>2061</c:v>
                </c:pt>
                <c:pt idx="42">
                  <c:v>2062</c:v>
                </c:pt>
                <c:pt idx="43">
                  <c:v>2063</c:v>
                </c:pt>
                <c:pt idx="44">
                  <c:v>2064</c:v>
                </c:pt>
              </c:numCache>
            </c:numRef>
          </c:xVal>
          <c:yVal>
            <c:numRef>
              <c:f>Sheet1!$F$3:$F$73</c:f>
              <c:numCache>
                <c:formatCode>General</c:formatCode>
                <c:ptCount val="71"/>
                <c:pt idx="0">
                  <c:v>0</c:v>
                </c:pt>
                <c:pt idx="1">
                  <c:v>41.990375452925804</c:v>
                </c:pt>
                <c:pt idx="2">
                  <c:v>80.623092323346299</c:v>
                </c:pt>
                <c:pt idx="3">
                  <c:v>112.80897905786861</c:v>
                </c:pt>
                <c:pt idx="4">
                  <c:v>135.97436924689214</c:v>
                </c:pt>
                <c:pt idx="5">
                  <c:v>148.26689862012219</c:v>
                </c:pt>
                <c:pt idx="6">
                  <c:v>148.70362486505203</c:v>
                </c:pt>
                <c:pt idx="7">
                  <c:v>137.24962622619182</c:v>
                </c:pt>
                <c:pt idx="8">
                  <c:v>114.82079393859108</c:v>
                </c:pt>
                <c:pt idx="9">
                  <c:v>83.210595205477389</c:v>
                </c:pt>
                <c:pt idx="10">
                  <c:v>44.946662940967492</c:v>
                </c:pt>
                <c:pt idx="11">
                  <c:v>0</c:v>
                </c:pt>
                <c:pt idx="12">
                  <c:v>39.016282265439017</c:v>
                </c:pt>
                <c:pt idx="13">
                  <c:v>78.001401831917732</c:v>
                </c:pt>
                <c:pt idx="14">
                  <c:v>110.74932838729806</c:v>
                </c:pt>
                <c:pt idx="15">
                  <c:v>134.64145337016828</c:v>
                </c:pt>
                <c:pt idx="16">
                  <c:v>147.7673009241513</c:v>
                </c:pt>
                <c:pt idx="17">
                  <c:v>149.07729446849723</c:v>
                </c:pt>
                <c:pt idx="18">
                  <c:v>138.46668354504141</c:v>
                </c:pt>
                <c:pt idx="19">
                  <c:v>116.78391993466163</c:v>
                </c:pt>
                <c:pt idx="20">
                  <c:v>85.762813267387244</c:v>
                </c:pt>
                <c:pt idx="21">
                  <c:v>47.883891138332373</c:v>
                </c:pt>
                <c:pt idx="22">
                  <c:v>0</c:v>
                </c:pt>
                <c:pt idx="23">
                  <c:v>36.025644520110376</c:v>
                </c:pt>
                <c:pt idx="24">
                  <c:v>75.346635439110898</c:v>
                </c:pt>
                <c:pt idx="25">
                  <c:v>108.6427153060861</c:v>
                </c:pt>
                <c:pt idx="26">
                  <c:v>133.2514438088632</c:v>
                </c:pt>
                <c:pt idx="27">
                  <c:v>147.20504362774378</c:v>
                </c:pt>
                <c:pt idx="28">
                  <c:v>149.3877489787036</c:v>
                </c:pt>
                <c:pt idx="29">
                  <c:v>139.62502511953846</c:v>
                </c:pt>
                <c:pt idx="30">
                  <c:v>118.69752459742803</c:v>
                </c:pt>
                <c:pt idx="31">
                  <c:v>88.278664260412228</c:v>
                </c:pt>
                <c:pt idx="32">
                  <c:v>50.800814535736059</c:v>
                </c:pt>
                <c:pt idx="33">
                  <c:v>0</c:v>
                </c:pt>
                <c:pt idx="34">
                  <c:v>33.019730374137239</c:v>
                </c:pt>
                <c:pt idx="35">
                  <c:v>72.65991887842975</c:v>
                </c:pt>
                <c:pt idx="36">
                  <c:v>106.49003310749239</c:v>
                </c:pt>
                <c:pt idx="37">
                  <c:v>131.8049299859627</c:v>
                </c:pt>
                <c:pt idx="38">
                  <c:v>146.58036515183116</c:v>
                </c:pt>
                <c:pt idx="39">
                  <c:v>149.63485674979654</c:v>
                </c:pt>
                <c:pt idx="40">
                  <c:v>140.72415976374558</c:v>
                </c:pt>
                <c:pt idx="41">
                  <c:v>120.56079647738261</c:v>
                </c:pt>
                <c:pt idx="42">
                  <c:v>90.757081357067307</c:v>
                </c:pt>
                <c:pt idx="43">
                  <c:v>53.696196233989966</c:v>
                </c:pt>
                <c:pt idx="44">
                  <c:v>0</c:v>
                </c:pt>
              </c:numCache>
            </c:numRef>
          </c:yVal>
          <c:smooth val="0"/>
          <c:extLst>
            <c:ext xmlns:c16="http://schemas.microsoft.com/office/drawing/2014/chart" uri="{C3380CC4-5D6E-409C-BE32-E72D297353CC}">
              <c16:uniqueId val="{00000000-CBFF-4B0A-A267-DD154F3E17F2}"/>
            </c:ext>
          </c:extLst>
        </c:ser>
        <c:dLbls>
          <c:showLegendKey val="0"/>
          <c:showVal val="0"/>
          <c:showCatName val="0"/>
          <c:showSerName val="0"/>
          <c:showPercent val="0"/>
          <c:showBubbleSize val="0"/>
        </c:dLbls>
        <c:axId val="1056736832"/>
        <c:axId val="1056738272"/>
      </c:scatterChart>
      <c:valAx>
        <c:axId val="1056736832"/>
        <c:scaling>
          <c:orientation val="minMax"/>
          <c:max val="2065"/>
          <c:min val="202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1"/>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6738272"/>
        <c:crosses val="autoZero"/>
        <c:crossBetween val="midCat"/>
      </c:valAx>
      <c:valAx>
        <c:axId val="1056738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1"/>
                  <a:t>Number</a:t>
                </a:r>
              </a:p>
            </c:rich>
          </c:tx>
          <c:layout>
            <c:manualLayout>
              <c:xMode val="edge"/>
              <c:yMode val="edge"/>
              <c:x val="2.4282560706401765E-2"/>
              <c:y val="0.3431196100487439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673683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03-20T20:43:52.923">
    <p:pos x="1836" y="2632"/>
    <p:text>This wins a big thumb's up from me :D</p:text>
    <p:extLst>
      <p:ext uri="{C676402C-5697-4E1C-873F-D02D1690AC5C}">
        <p15:threadingInfo timeZoneBias="0"/>
      </p:ext>
      <p:ext uri="http://customooxmlschemas.google.com/">
        <go:slidesCustomData xmlns:go="http://customooxmlschemas.google.com/" commentPostId="AAABgsK9Rq4"/>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 name="Google Shape;5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2" name="Google Shape;30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5" name="Google Shape;32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7" name="Google Shape;34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0" name="Google Shape;370;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3" name="Google Shape;39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5" name="Google Shape;41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8" name="Google Shape;43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0" name="Google Shape;46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2" name="Google Shape;482;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5" name="Google Shape;505;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9" name="Google Shape;529;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1" name="Google Shape;55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0" name="Google Shape;580;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4" name="Google Shape;604;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7" name="Google Shape;627;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1300">
                <a:solidFill>
                  <a:srgbClr val="1B1B1B"/>
                </a:solidFill>
                <a:latin typeface="Helvetica Neue"/>
                <a:ea typeface="Helvetica Neue"/>
                <a:cs typeface="Helvetica Neue"/>
                <a:sym typeface="Helvetica Neue"/>
              </a:rPr>
              <a:t>The</a:t>
            </a:r>
            <a:r>
              <a:rPr b="1" lang="en-US" sz="1300">
                <a:solidFill>
                  <a:srgbClr val="1B1B1B"/>
                </a:solidFill>
                <a:latin typeface="Helvetica Neue"/>
                <a:ea typeface="Helvetica Neue"/>
                <a:cs typeface="Helvetica Neue"/>
                <a:sym typeface="Helvetica Neue"/>
              </a:rPr>
              <a:t> Framework for Heliophysics Education</a:t>
            </a:r>
            <a:r>
              <a:rPr lang="en-US" sz="1300">
                <a:solidFill>
                  <a:srgbClr val="1B1B1B"/>
                </a:solidFill>
                <a:latin typeface="Helvetica Neue"/>
                <a:ea typeface="Helvetica Neue"/>
                <a:cs typeface="Helvetica Neue"/>
                <a:sym typeface="Helvetica Neue"/>
              </a:rPr>
              <a:t> provides the background and scaffolding educators need to incorporate heliophysics topics into existing STEM curricula. Using the three main questions that heliophysicists investigate as the foundation, this framework connects heliophysics topics with NGSS Disciplinary Core Ideas, to create NGSS-aligned </a:t>
            </a:r>
            <a:r>
              <a:rPr b="1" lang="en-US" sz="1300">
                <a:solidFill>
                  <a:srgbClr val="1B1B1B"/>
                </a:solidFill>
                <a:latin typeface="Helvetica Neue"/>
                <a:ea typeface="Helvetica Neue"/>
                <a:cs typeface="Helvetica Neue"/>
                <a:sym typeface="Helvetica Neue"/>
              </a:rPr>
              <a:t>Heliophysics Big Ideas</a:t>
            </a:r>
            <a:r>
              <a:rPr lang="en-US" sz="1300">
                <a:solidFill>
                  <a:srgbClr val="1B1B1B"/>
                </a:solidFill>
                <a:latin typeface="Helvetica Neue"/>
                <a:ea typeface="Helvetica Neue"/>
                <a:cs typeface="Helvetica Neue"/>
                <a:sym typeface="Helvetica Neue"/>
              </a:rPr>
              <a:t>.</a:t>
            </a:r>
            <a:r>
              <a:rPr lang="en-US" sz="1600">
                <a:solidFill>
                  <a:srgbClr val="1B1B1B"/>
                </a:solidFill>
                <a:latin typeface="Helvetica Neue"/>
                <a:ea typeface="Helvetica Neue"/>
                <a:cs typeface="Helvetica Neue"/>
                <a:sym typeface="Helvetica Neue"/>
              </a:rPr>
              <a:t> </a:t>
            </a:r>
            <a:endParaRPr sz="1600">
              <a:solidFill>
                <a:srgbClr val="1B1B1B"/>
              </a:solidFill>
              <a:latin typeface="Helvetica Neue"/>
              <a:ea typeface="Helvetica Neue"/>
              <a:cs typeface="Helvetica Neue"/>
              <a:sym typeface="Helvetica Neue"/>
            </a:endParaRPr>
          </a:p>
          <a:p>
            <a:pPr indent="0" lvl="0" marL="0" rtl="0" algn="l">
              <a:lnSpc>
                <a:spcPct val="100000"/>
              </a:lnSpc>
              <a:spcBef>
                <a:spcPts val="0"/>
              </a:spcBef>
              <a:spcAft>
                <a:spcPts val="0"/>
              </a:spcAft>
              <a:buSzPts val="1100"/>
              <a:buNone/>
            </a:pPr>
            <a:r>
              <a:t/>
            </a:r>
            <a:endParaRPr sz="1600">
              <a:solidFill>
                <a:srgbClr val="1B1B1B"/>
              </a:solidFill>
              <a:latin typeface="Helvetica Neue"/>
              <a:ea typeface="Helvetica Neue"/>
              <a:cs typeface="Helvetica Neue"/>
              <a:sym typeface="Helvetica Neue"/>
            </a:endParaRPr>
          </a:p>
          <a:p>
            <a:pPr indent="0" lvl="0" marL="0" rtl="0" algn="l">
              <a:lnSpc>
                <a:spcPct val="100000"/>
              </a:lnSpc>
              <a:spcBef>
                <a:spcPts val="0"/>
              </a:spcBef>
              <a:spcAft>
                <a:spcPts val="0"/>
              </a:spcAft>
              <a:buClr>
                <a:schemeClr val="dk1"/>
              </a:buClr>
              <a:buSzPts val="1100"/>
              <a:buFont typeface="Arial"/>
              <a:buNone/>
            </a:pPr>
            <a:r>
              <a:rPr lang="en-US" sz="1300">
                <a:solidFill>
                  <a:srgbClr val="1B1B1B"/>
                </a:solidFill>
                <a:latin typeface="Helvetica Neue"/>
                <a:ea typeface="Helvetica Neue"/>
                <a:cs typeface="Helvetica Neue"/>
                <a:sym typeface="Helvetica Neue"/>
              </a:rPr>
              <a:t>The nine </a:t>
            </a:r>
            <a:r>
              <a:rPr b="1" lang="en-US" sz="1300">
                <a:solidFill>
                  <a:srgbClr val="1B1B1B"/>
                </a:solidFill>
                <a:latin typeface="Helvetica Neue"/>
                <a:ea typeface="Helvetica Neue"/>
                <a:cs typeface="Helvetica Neue"/>
                <a:sym typeface="Helvetica Neue"/>
              </a:rPr>
              <a:t>Heliophysics Big Ideas</a:t>
            </a:r>
            <a:r>
              <a:rPr lang="en-US" sz="1300">
                <a:solidFill>
                  <a:srgbClr val="1B1B1B"/>
                </a:solidFill>
                <a:latin typeface="Helvetica Neue"/>
                <a:ea typeface="Helvetica Neue"/>
                <a:cs typeface="Helvetica Neue"/>
                <a:sym typeface="Helvetica Neue"/>
              </a:rPr>
              <a:t> encompass the major heliophysics concepts that can be explored through existing Next Generation Science Standards (NGSS) disciplinary core ideas. Each Heliophysics Big Idea has a guiding question for each level, designed to support inquiry-based learning. </a:t>
            </a:r>
            <a:endParaRPr sz="1300">
              <a:solidFill>
                <a:srgbClr val="1B1B1B"/>
              </a:solidFill>
              <a:latin typeface="Helvetica Neue"/>
              <a:ea typeface="Helvetica Neue"/>
              <a:cs typeface="Helvetica Neue"/>
              <a:sym typeface="Helvetica Neue"/>
            </a:endParaRPr>
          </a:p>
          <a:p>
            <a:pPr indent="-311150" lvl="0" marL="749300" rtl="0" algn="l">
              <a:lnSpc>
                <a:spcPct val="115000"/>
              </a:lnSpc>
              <a:spcBef>
                <a:spcPts val="0"/>
              </a:spcBef>
              <a:spcAft>
                <a:spcPts val="0"/>
              </a:spcAft>
              <a:buClr>
                <a:schemeClr val="dk1"/>
              </a:buClr>
              <a:buSzPts val="1300"/>
              <a:buChar char="■"/>
            </a:pPr>
            <a:r>
              <a:rPr b="1" lang="en-US" sz="1300">
                <a:solidFill>
                  <a:srgbClr val="1B1B1B"/>
                </a:solidFill>
                <a:latin typeface="Helvetica Neue"/>
                <a:ea typeface="Helvetica Neue"/>
                <a:cs typeface="Helvetica Neue"/>
                <a:sym typeface="Helvetica Neue"/>
              </a:rPr>
              <a:t>Introductory Learner </a:t>
            </a:r>
            <a:r>
              <a:rPr lang="en-US" sz="1300">
                <a:solidFill>
                  <a:srgbClr val="1B1B1B"/>
                </a:solidFill>
                <a:latin typeface="Helvetica Neue"/>
                <a:ea typeface="Helvetica Neue"/>
                <a:cs typeface="Helvetica Neue"/>
                <a:sym typeface="Helvetica Neue"/>
              </a:rPr>
              <a:t>= A younger learner (K-5), or a learner new to the subject matter.</a:t>
            </a:r>
            <a:endParaRPr sz="1300">
              <a:solidFill>
                <a:srgbClr val="1B1B1B"/>
              </a:solidFill>
              <a:latin typeface="Helvetica Neue"/>
              <a:ea typeface="Helvetica Neue"/>
              <a:cs typeface="Helvetica Neue"/>
              <a:sym typeface="Helvetica Neue"/>
            </a:endParaRPr>
          </a:p>
          <a:p>
            <a:pPr indent="-311150" lvl="0" marL="749300" rtl="0" algn="l">
              <a:lnSpc>
                <a:spcPct val="115000"/>
              </a:lnSpc>
              <a:spcBef>
                <a:spcPts val="0"/>
              </a:spcBef>
              <a:spcAft>
                <a:spcPts val="0"/>
              </a:spcAft>
              <a:buClr>
                <a:schemeClr val="dk1"/>
              </a:buClr>
              <a:buSzPts val="1300"/>
              <a:buChar char="■"/>
            </a:pPr>
            <a:r>
              <a:rPr b="1" lang="en-US" sz="1300">
                <a:solidFill>
                  <a:srgbClr val="1B1B1B"/>
                </a:solidFill>
                <a:latin typeface="Helvetica Neue"/>
                <a:ea typeface="Helvetica Neue"/>
                <a:cs typeface="Helvetica Neue"/>
                <a:sym typeface="Helvetica Neue"/>
              </a:rPr>
              <a:t>Intermediate Learner</a:t>
            </a:r>
            <a:r>
              <a:rPr lang="en-US" sz="1300">
                <a:solidFill>
                  <a:srgbClr val="1B1B1B"/>
                </a:solidFill>
                <a:latin typeface="Helvetica Neue"/>
                <a:ea typeface="Helvetica Neue"/>
                <a:cs typeface="Helvetica Neue"/>
                <a:sym typeface="Helvetica Neue"/>
              </a:rPr>
              <a:t> = A middle-aged learner (6-8), or a learner that has some familiarity with the subject matter.</a:t>
            </a:r>
            <a:endParaRPr sz="1300">
              <a:solidFill>
                <a:srgbClr val="1B1B1B"/>
              </a:solidFill>
              <a:latin typeface="Helvetica Neue"/>
              <a:ea typeface="Helvetica Neue"/>
              <a:cs typeface="Helvetica Neue"/>
              <a:sym typeface="Helvetica Neue"/>
            </a:endParaRPr>
          </a:p>
          <a:p>
            <a:pPr indent="-311150" lvl="0" marL="749300" rtl="0" algn="l">
              <a:lnSpc>
                <a:spcPct val="115000"/>
              </a:lnSpc>
              <a:spcBef>
                <a:spcPts val="0"/>
              </a:spcBef>
              <a:spcAft>
                <a:spcPts val="0"/>
              </a:spcAft>
              <a:buClr>
                <a:schemeClr val="dk1"/>
              </a:buClr>
              <a:buSzPts val="1300"/>
              <a:buChar char="■"/>
            </a:pPr>
            <a:r>
              <a:rPr b="1" lang="en-US" sz="1300">
                <a:solidFill>
                  <a:srgbClr val="1B1B1B"/>
                </a:solidFill>
                <a:latin typeface="Helvetica Neue"/>
                <a:ea typeface="Helvetica Neue"/>
                <a:cs typeface="Helvetica Neue"/>
                <a:sym typeface="Helvetica Neue"/>
              </a:rPr>
              <a:t>Advanced Learner</a:t>
            </a:r>
            <a:r>
              <a:rPr lang="en-US" sz="1300">
                <a:solidFill>
                  <a:srgbClr val="1B1B1B"/>
                </a:solidFill>
                <a:latin typeface="Helvetica Neue"/>
                <a:ea typeface="Helvetica Neue"/>
                <a:cs typeface="Helvetica Neue"/>
                <a:sym typeface="Helvetica Neue"/>
              </a:rPr>
              <a:t> = An older learner (9-12+), or a learner that has a lot of experience with the subject matter.</a:t>
            </a:r>
            <a:endParaRPr sz="1400">
              <a:solidFill>
                <a:srgbClr val="1B1B1B"/>
              </a:solidFill>
              <a:latin typeface="Helvetica Neue"/>
              <a:ea typeface="Helvetica Neue"/>
              <a:cs typeface="Helvetica Neue"/>
              <a:sym typeface="Helvetica Neue"/>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8" name="Google Shape;24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9" name="Google Shape;27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35"/>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35"/>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2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2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2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29"/>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29"/>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31"/>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31"/>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32"/>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3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33"/>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33"/>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33"/>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34"/>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20.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2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comments" Target="../comments/comment1.xml"/><Relationship Id="rId4" Type="http://schemas.openxmlformats.org/officeDocument/2006/relationships/image" Target="../media/image5.png"/><Relationship Id="rId5" Type="http://schemas.openxmlformats.org/officeDocument/2006/relationships/image" Target="../media/image1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rb.gy/qsgmbr" TargetMode="External"/><Relationship Id="rId4" Type="http://schemas.openxmlformats.org/officeDocument/2006/relationships/hyperlink" Target="https://www.youtube.com/watch?v=lwf8Y_fOOls&amp;list=PL5mpEj48YwXntxhPvZBgJn0ZG5MRm4UlS" TargetMode="External"/><Relationship Id="rId5"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6.jpg"/><Relationship Id="rId5" Type="http://schemas.openxmlformats.org/officeDocument/2006/relationships/image" Target="../media/image11.jpg"/><Relationship Id="rId6"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hyperlink" Target="https://www.nasa.gov/science-research/heliophysics/nasa-announces-monthly-themes-to-celebrate-the-heliophysics-big-year/" TargetMode="External"/><Relationship Id="rId5"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pic>
        <p:nvPicPr>
          <p:cNvPr id="52" name="Google Shape;52;p1"/>
          <p:cNvPicPr preferRelativeResize="0"/>
          <p:nvPr/>
        </p:nvPicPr>
        <p:blipFill rotWithShape="1">
          <a:blip r:embed="rId3">
            <a:alphaModFix/>
          </a:blip>
          <a:srcRect b="0" l="0" r="0" t="0"/>
          <a:stretch/>
        </p:blipFill>
        <p:spPr>
          <a:xfrm>
            <a:off x="191900" y="371287"/>
            <a:ext cx="4403077" cy="4400927"/>
          </a:xfrm>
          <a:prstGeom prst="rect">
            <a:avLst/>
          </a:prstGeom>
          <a:noFill/>
          <a:ln>
            <a:noFill/>
          </a:ln>
        </p:spPr>
      </p:pic>
      <p:pic>
        <p:nvPicPr>
          <p:cNvPr id="53" name="Google Shape;53;p1"/>
          <p:cNvPicPr preferRelativeResize="0"/>
          <p:nvPr/>
        </p:nvPicPr>
        <p:blipFill rotWithShape="1">
          <a:blip r:embed="rId4">
            <a:alphaModFix/>
          </a:blip>
          <a:srcRect b="0" l="0" r="0" t="0"/>
          <a:stretch/>
        </p:blipFill>
        <p:spPr>
          <a:xfrm>
            <a:off x="0" y="2935175"/>
            <a:ext cx="7659574" cy="585200"/>
          </a:xfrm>
          <a:prstGeom prst="rect">
            <a:avLst/>
          </a:prstGeom>
          <a:noFill/>
          <a:ln>
            <a:noFill/>
          </a:ln>
        </p:spPr>
      </p:pic>
      <p:sp>
        <p:nvSpPr>
          <p:cNvPr id="54" name="Google Shape;54;p1"/>
          <p:cNvSpPr/>
          <p:nvPr/>
        </p:nvSpPr>
        <p:spPr>
          <a:xfrm>
            <a:off x="7562775" y="2933963"/>
            <a:ext cx="585300" cy="5853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1"/>
          <p:cNvSpPr txBox="1"/>
          <p:nvPr>
            <p:ph type="ctrTitle"/>
          </p:nvPr>
        </p:nvSpPr>
        <p:spPr>
          <a:xfrm>
            <a:off x="311700" y="1474750"/>
            <a:ext cx="8520600" cy="13224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5200"/>
              <a:buNone/>
            </a:pPr>
            <a:r>
              <a:rPr b="1" lang="en-US">
                <a:latin typeface="Helvetica Neue"/>
                <a:ea typeface="Helvetica Neue"/>
                <a:cs typeface="Helvetica Neue"/>
                <a:sym typeface="Helvetica Neue"/>
              </a:rPr>
              <a:t>The Heliophysics Big Year</a:t>
            </a:r>
            <a:endParaRPr b="1">
              <a:latin typeface="Helvetica Neue"/>
              <a:ea typeface="Helvetica Neue"/>
              <a:cs typeface="Helvetica Neue"/>
              <a:sym typeface="Helvetica Neue"/>
            </a:endParaRPr>
          </a:p>
        </p:txBody>
      </p:sp>
      <p:pic>
        <p:nvPicPr>
          <p:cNvPr id="56" name="Google Shape;56;p1"/>
          <p:cNvPicPr preferRelativeResize="0"/>
          <p:nvPr/>
        </p:nvPicPr>
        <p:blipFill rotWithShape="1">
          <a:blip r:embed="rId5">
            <a:alphaModFix/>
          </a:blip>
          <a:srcRect b="0" l="0" r="0" t="0"/>
          <a:stretch/>
        </p:blipFill>
        <p:spPr>
          <a:xfrm>
            <a:off x="7978575" y="380951"/>
            <a:ext cx="879575" cy="727374"/>
          </a:xfrm>
          <a:prstGeom prst="rect">
            <a:avLst/>
          </a:prstGeom>
          <a:noFill/>
          <a:ln>
            <a:noFill/>
          </a:ln>
        </p:spPr>
      </p:pic>
      <p:sp>
        <p:nvSpPr>
          <p:cNvPr id="57" name="Google Shape;57;p1"/>
          <p:cNvSpPr txBox="1"/>
          <p:nvPr>
            <p:ph idx="1" type="subTitle"/>
          </p:nvPr>
        </p:nvSpPr>
        <p:spPr>
          <a:xfrm>
            <a:off x="311700" y="2906650"/>
            <a:ext cx="5364600" cy="792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US">
                <a:solidFill>
                  <a:schemeClr val="lt1"/>
                </a:solidFill>
                <a:latin typeface="Helvetica Neue"/>
                <a:ea typeface="Helvetica Neue"/>
                <a:cs typeface="Helvetica Neue"/>
                <a:sym typeface="Helvetica Neue"/>
              </a:rPr>
              <a:t>Dr. Sten Odenwald, Astronomer</a:t>
            </a:r>
            <a:endParaRPr>
              <a:solidFill>
                <a:schemeClr val="lt1"/>
              </a:solidFill>
              <a:latin typeface="Helvetica Neue"/>
              <a:ea typeface="Helvetica Neue"/>
              <a:cs typeface="Helvetica Neue"/>
              <a:sym typeface="Helvetica Neue"/>
            </a:endParaRPr>
          </a:p>
        </p:txBody>
      </p:sp>
      <p:sp>
        <p:nvSpPr>
          <p:cNvPr id="58" name="Google Shape;58;p1"/>
          <p:cNvSpPr txBox="1"/>
          <p:nvPr>
            <p:ph idx="1" type="subTitle"/>
          </p:nvPr>
        </p:nvSpPr>
        <p:spPr>
          <a:xfrm>
            <a:off x="191900" y="588180"/>
            <a:ext cx="5364600" cy="312900"/>
          </a:xfrm>
          <a:prstGeom prst="rect">
            <a:avLst/>
          </a:prstGeom>
          <a:noFill/>
          <a:ln>
            <a:noFill/>
          </a:ln>
        </p:spPr>
        <p:txBody>
          <a:bodyPr anchorCtr="0" anchor="ctr" bIns="91425" lIns="91425" spcFirstLastPara="1" rIns="91425" wrap="square" tIns="91425">
            <a:normAutofit/>
          </a:bodyPr>
          <a:lstStyle/>
          <a:p>
            <a:pPr indent="0" lvl="0" marL="0" rtl="0" algn="l">
              <a:lnSpc>
                <a:spcPct val="80000"/>
              </a:lnSpc>
              <a:spcBef>
                <a:spcPts val="0"/>
              </a:spcBef>
              <a:spcAft>
                <a:spcPts val="0"/>
              </a:spcAft>
              <a:buSzPts val="935"/>
              <a:buNone/>
            </a:pPr>
            <a:r>
              <a:rPr lang="en-US" sz="780">
                <a:solidFill>
                  <a:schemeClr val="dk1"/>
                </a:solidFill>
                <a:latin typeface="Helvetica Neue"/>
                <a:ea typeface="Helvetica Neue"/>
                <a:cs typeface="Helvetica Neue"/>
                <a:sym typeface="Helvetica Neue"/>
              </a:rPr>
              <a:t>National Aeronautics and Space Administration</a:t>
            </a:r>
            <a:endParaRPr sz="280">
              <a:solidFill>
                <a:schemeClr val="dk1"/>
              </a:solidFill>
              <a:latin typeface="Helvetica Neue"/>
              <a:ea typeface="Helvetica Neue"/>
              <a:cs typeface="Helvetica Neue"/>
              <a:sym typeface="Helvetica Neue"/>
            </a:endParaRPr>
          </a:p>
        </p:txBody>
      </p:sp>
      <p:sp>
        <p:nvSpPr>
          <p:cNvPr id="59" name="Google Shape;59;p1"/>
          <p:cNvSpPr txBox="1"/>
          <p:nvPr>
            <p:ph idx="1" type="subTitle"/>
          </p:nvPr>
        </p:nvSpPr>
        <p:spPr>
          <a:xfrm>
            <a:off x="191900" y="4333269"/>
            <a:ext cx="5364600" cy="392700"/>
          </a:xfrm>
          <a:prstGeom prst="rect">
            <a:avLst/>
          </a:prstGeom>
          <a:noFill/>
          <a:ln>
            <a:noFill/>
          </a:ln>
        </p:spPr>
        <p:txBody>
          <a:bodyPr anchorCtr="0" anchor="ctr" bIns="91425" lIns="91425" spcFirstLastPara="1" rIns="91425" wrap="square" tIns="91425">
            <a:normAutofit lnSpcReduction="10000"/>
          </a:bodyPr>
          <a:lstStyle/>
          <a:p>
            <a:pPr indent="0" lvl="0" marL="0" rtl="0" algn="l">
              <a:lnSpc>
                <a:spcPct val="115000"/>
              </a:lnSpc>
              <a:spcBef>
                <a:spcPts val="0"/>
              </a:spcBef>
              <a:spcAft>
                <a:spcPts val="600"/>
              </a:spcAft>
              <a:buSzPts val="1100"/>
              <a:buNone/>
            </a:pPr>
            <a:r>
              <a:rPr lang="en-US" sz="780">
                <a:solidFill>
                  <a:schemeClr val="dk1"/>
                </a:solidFill>
                <a:latin typeface="Helvetica Neue"/>
                <a:ea typeface="Helvetica Neue"/>
                <a:cs typeface="Helvetica Neue"/>
                <a:sym typeface="Helvetica Neue"/>
              </a:rPr>
              <a:t>NASA Heliophysics Education Activation Team</a:t>
            </a:r>
            <a:endParaRPr sz="780">
              <a:solidFill>
                <a:schemeClr val="dk1"/>
              </a:solidFill>
              <a:latin typeface="Helvetica Neue"/>
              <a:ea typeface="Helvetica Neue"/>
              <a:cs typeface="Helvetica Neue"/>
              <a:sym typeface="Helvetica Neue"/>
            </a:endParaRPr>
          </a:p>
        </p:txBody>
      </p:sp>
      <p:sp>
        <p:nvSpPr>
          <p:cNvPr id="60" name="Google Shape;60;p1"/>
          <p:cNvSpPr/>
          <p:nvPr/>
        </p:nvSpPr>
        <p:spPr>
          <a:xfrm>
            <a:off x="5826113" y="375275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1"/>
          <p:cNvSpPr/>
          <p:nvPr/>
        </p:nvSpPr>
        <p:spPr>
          <a:xfrm>
            <a:off x="6116438" y="375275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
          <p:cNvSpPr/>
          <p:nvPr/>
        </p:nvSpPr>
        <p:spPr>
          <a:xfrm>
            <a:off x="6406763" y="375274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
          <p:cNvSpPr/>
          <p:nvPr/>
        </p:nvSpPr>
        <p:spPr>
          <a:xfrm>
            <a:off x="6697088" y="375275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1"/>
          <p:cNvSpPr/>
          <p:nvPr/>
        </p:nvSpPr>
        <p:spPr>
          <a:xfrm>
            <a:off x="6987413" y="375275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1"/>
          <p:cNvSpPr/>
          <p:nvPr/>
        </p:nvSpPr>
        <p:spPr>
          <a:xfrm>
            <a:off x="7277738" y="3752738"/>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1"/>
          <p:cNvSpPr/>
          <p:nvPr/>
        </p:nvSpPr>
        <p:spPr>
          <a:xfrm>
            <a:off x="7568063" y="3752763"/>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1"/>
          <p:cNvSpPr/>
          <p:nvPr/>
        </p:nvSpPr>
        <p:spPr>
          <a:xfrm>
            <a:off x="7858388" y="3752764"/>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
          <p:cNvSpPr/>
          <p:nvPr/>
        </p:nvSpPr>
        <p:spPr>
          <a:xfrm>
            <a:off x="8148713" y="375275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1"/>
          <p:cNvSpPr/>
          <p:nvPr/>
        </p:nvSpPr>
        <p:spPr>
          <a:xfrm>
            <a:off x="8439038" y="37527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
          <p:cNvSpPr/>
          <p:nvPr/>
        </p:nvSpPr>
        <p:spPr>
          <a:xfrm>
            <a:off x="8729363" y="37527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1"/>
          <p:cNvSpPr/>
          <p:nvPr/>
        </p:nvSpPr>
        <p:spPr>
          <a:xfrm>
            <a:off x="0" y="3657650"/>
            <a:ext cx="54840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1"/>
          <p:cNvSpPr/>
          <p:nvPr/>
        </p:nvSpPr>
        <p:spPr>
          <a:xfrm>
            <a:off x="5414163" y="3657200"/>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3" name="Google Shape;73;p1"/>
          <p:cNvPicPr preferRelativeResize="0"/>
          <p:nvPr/>
        </p:nvPicPr>
        <p:blipFill rotWithShape="1">
          <a:blip r:embed="rId6">
            <a:alphaModFix/>
          </a:blip>
          <a:srcRect b="0" l="0" r="0" t="0"/>
          <a:stretch/>
        </p:blipFill>
        <p:spPr>
          <a:xfrm>
            <a:off x="8029742" y="4195413"/>
            <a:ext cx="777239" cy="66842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10"/>
          <p:cNvSpPr txBox="1"/>
          <p:nvPr>
            <p:ph idx="1" type="body"/>
          </p:nvPr>
        </p:nvSpPr>
        <p:spPr>
          <a:xfrm>
            <a:off x="318873" y="968390"/>
            <a:ext cx="2038801" cy="2955776"/>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sz="1800">
                <a:solidFill>
                  <a:srgbClr val="000000"/>
                </a:solidFill>
                <a:latin typeface="Times New Roman"/>
                <a:ea typeface="Times New Roman"/>
                <a:cs typeface="Times New Roman"/>
                <a:sym typeface="Times New Roman"/>
              </a:rPr>
              <a:t>The </a:t>
            </a:r>
            <a:r>
              <a:rPr lang="en-US">
                <a:solidFill>
                  <a:srgbClr val="000000"/>
                </a:solidFill>
                <a:latin typeface="Times New Roman"/>
                <a:ea typeface="Times New Roman"/>
                <a:cs typeface="Times New Roman"/>
                <a:sym typeface="Times New Roman"/>
              </a:rPr>
              <a:t>last few cycles are likely ones that you might have recalled from news reports.</a:t>
            </a:r>
            <a:endParaRPr/>
          </a:p>
          <a:p>
            <a:pPr indent="0" lvl="0" marL="0" rtl="0" algn="l">
              <a:lnSpc>
                <a:spcPct val="90000"/>
              </a:lnSpc>
              <a:spcBef>
                <a:spcPts val="1000"/>
              </a:spcBef>
              <a:spcAft>
                <a:spcPts val="0"/>
              </a:spcAft>
              <a:buSzPts val="1800"/>
              <a:buNone/>
            </a:pPr>
            <a:r>
              <a:t/>
            </a:r>
            <a:endParaRPr sz="1800">
              <a:solidFill>
                <a:srgbClr val="000000"/>
              </a:solidFill>
              <a:latin typeface="Calibri"/>
              <a:ea typeface="Calibri"/>
              <a:cs typeface="Calibri"/>
              <a:sym typeface="Calibri"/>
            </a:endParaRPr>
          </a:p>
        </p:txBody>
      </p:sp>
      <p:grpSp>
        <p:nvGrpSpPr>
          <p:cNvPr id="305" name="Google Shape;305;p10"/>
          <p:cNvGrpSpPr/>
          <p:nvPr/>
        </p:nvGrpSpPr>
        <p:grpSpPr>
          <a:xfrm flipH="1">
            <a:off x="-1" y="133025"/>
            <a:ext cx="8389257" cy="582900"/>
            <a:chOff x="3383700" y="220025"/>
            <a:chExt cx="5760575" cy="582900"/>
          </a:xfrm>
        </p:grpSpPr>
        <p:sp>
          <p:nvSpPr>
            <p:cNvPr id="306" name="Google Shape;306;p10"/>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10"/>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08" name="Google Shape;308;p10"/>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October 2024:</a:t>
            </a:r>
            <a:endParaRPr b="1" sz="2420">
              <a:solidFill>
                <a:schemeClr val="lt1"/>
              </a:solidFill>
              <a:latin typeface="Helvetica Neue"/>
              <a:ea typeface="Helvetica Neue"/>
              <a:cs typeface="Helvetica Neue"/>
              <a:sym typeface="Helvetica Neue"/>
            </a:endParaRPr>
          </a:p>
        </p:txBody>
      </p:sp>
      <p:sp>
        <p:nvSpPr>
          <p:cNvPr id="309" name="Google Shape;309;p10"/>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10"/>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10"/>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10"/>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10"/>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10"/>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10"/>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16" name="Google Shape;316;p10"/>
          <p:cNvGrpSpPr/>
          <p:nvPr/>
        </p:nvGrpSpPr>
        <p:grpSpPr>
          <a:xfrm>
            <a:off x="0" y="4695025"/>
            <a:ext cx="5902800" cy="283500"/>
            <a:chOff x="0" y="4548925"/>
            <a:chExt cx="5902800" cy="283500"/>
          </a:xfrm>
        </p:grpSpPr>
        <p:sp>
          <p:nvSpPr>
            <p:cNvPr id="317" name="Google Shape;317;p10"/>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10"/>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19" name="Google Shape;319;p10"/>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320" name="Google Shape;320;p10"/>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321" name="Google Shape;321;p10"/>
          <p:cNvPicPr preferRelativeResize="0"/>
          <p:nvPr/>
        </p:nvPicPr>
        <p:blipFill rotWithShape="1">
          <a:blip r:embed="rId4">
            <a:alphaModFix/>
          </a:blip>
          <a:srcRect b="0" l="0" r="0" t="0"/>
          <a:stretch/>
        </p:blipFill>
        <p:spPr>
          <a:xfrm>
            <a:off x="2800207" y="1231334"/>
            <a:ext cx="6024920" cy="2444127"/>
          </a:xfrm>
          <a:prstGeom prst="rect">
            <a:avLst/>
          </a:prstGeom>
          <a:noFill/>
          <a:ln>
            <a:noFill/>
          </a:ln>
        </p:spPr>
      </p:pic>
      <p:sp>
        <p:nvSpPr>
          <p:cNvPr id="322" name="Google Shape;322;p10"/>
          <p:cNvSpPr txBox="1"/>
          <p:nvPr/>
        </p:nvSpPr>
        <p:spPr>
          <a:xfrm>
            <a:off x="3007519" y="4064794"/>
            <a:ext cx="492955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McIntosh, 2020: https://swling.com/blog/tag/solar-cycle-25/</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11"/>
          <p:cNvSpPr txBox="1"/>
          <p:nvPr>
            <p:ph idx="1" type="body"/>
          </p:nvPr>
        </p:nvSpPr>
        <p:spPr>
          <a:xfrm>
            <a:off x="318873" y="968390"/>
            <a:ext cx="1909977" cy="2955776"/>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sz="1800">
                <a:solidFill>
                  <a:srgbClr val="000000"/>
                </a:solidFill>
                <a:latin typeface="Times New Roman"/>
                <a:ea typeface="Times New Roman"/>
                <a:cs typeface="Times New Roman"/>
                <a:sym typeface="Times New Roman"/>
              </a:rPr>
              <a:t>The current NOAA prediction for Cycle 25 looks like this</a:t>
            </a:r>
            <a:r>
              <a:rPr lang="en-US">
                <a:solidFill>
                  <a:srgbClr val="000000"/>
                </a:solidFill>
                <a:latin typeface="Times New Roman"/>
                <a:ea typeface="Times New Roman"/>
                <a:cs typeface="Times New Roman"/>
                <a:sym typeface="Times New Roman"/>
              </a:rPr>
              <a:t>:</a:t>
            </a:r>
            <a:endParaRPr sz="1800">
              <a:solidFill>
                <a:srgbClr val="000000"/>
              </a:solidFill>
              <a:latin typeface="Calibri"/>
              <a:ea typeface="Calibri"/>
              <a:cs typeface="Calibri"/>
              <a:sym typeface="Calibri"/>
            </a:endParaRPr>
          </a:p>
        </p:txBody>
      </p:sp>
      <p:grpSp>
        <p:nvGrpSpPr>
          <p:cNvPr id="328" name="Google Shape;328;p11"/>
          <p:cNvGrpSpPr/>
          <p:nvPr/>
        </p:nvGrpSpPr>
        <p:grpSpPr>
          <a:xfrm flipH="1">
            <a:off x="-1" y="133025"/>
            <a:ext cx="8389257" cy="582900"/>
            <a:chOff x="3383700" y="220025"/>
            <a:chExt cx="5760575" cy="582900"/>
          </a:xfrm>
        </p:grpSpPr>
        <p:sp>
          <p:nvSpPr>
            <p:cNvPr id="329" name="Google Shape;329;p11"/>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11"/>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31" name="Google Shape;331;p11"/>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October 2024:</a:t>
            </a:r>
            <a:endParaRPr b="1" sz="2420">
              <a:solidFill>
                <a:schemeClr val="lt1"/>
              </a:solidFill>
              <a:latin typeface="Helvetica Neue"/>
              <a:ea typeface="Helvetica Neue"/>
              <a:cs typeface="Helvetica Neue"/>
              <a:sym typeface="Helvetica Neue"/>
            </a:endParaRPr>
          </a:p>
        </p:txBody>
      </p:sp>
      <p:sp>
        <p:nvSpPr>
          <p:cNvPr id="332" name="Google Shape;332;p11"/>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11"/>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11"/>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11"/>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11"/>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11"/>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11"/>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39" name="Google Shape;339;p11"/>
          <p:cNvGrpSpPr/>
          <p:nvPr/>
        </p:nvGrpSpPr>
        <p:grpSpPr>
          <a:xfrm>
            <a:off x="0" y="4695025"/>
            <a:ext cx="5902800" cy="283500"/>
            <a:chOff x="0" y="4548925"/>
            <a:chExt cx="5902800" cy="283500"/>
          </a:xfrm>
        </p:grpSpPr>
        <p:sp>
          <p:nvSpPr>
            <p:cNvPr id="340" name="Google Shape;340;p11"/>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11"/>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2" name="Google Shape;342;p11"/>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343" name="Google Shape;343;p11"/>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344" name="Google Shape;344;p11"/>
          <p:cNvPicPr preferRelativeResize="0"/>
          <p:nvPr/>
        </p:nvPicPr>
        <p:blipFill rotWithShape="1">
          <a:blip r:embed="rId4">
            <a:alphaModFix/>
          </a:blip>
          <a:srcRect b="0" l="0" r="0" t="0"/>
          <a:stretch/>
        </p:blipFill>
        <p:spPr>
          <a:xfrm>
            <a:off x="2593921" y="721025"/>
            <a:ext cx="6203157" cy="372189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12"/>
          <p:cNvSpPr txBox="1"/>
          <p:nvPr>
            <p:ph idx="1" type="body"/>
          </p:nvPr>
        </p:nvSpPr>
        <p:spPr>
          <a:xfrm>
            <a:off x="318873" y="968390"/>
            <a:ext cx="2845808" cy="2955776"/>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a:solidFill>
                  <a:srgbClr val="000000"/>
                </a:solidFill>
                <a:latin typeface="Times New Roman"/>
                <a:ea typeface="Times New Roman"/>
                <a:cs typeface="Times New Roman"/>
                <a:sym typeface="Times New Roman"/>
              </a:rPr>
              <a:t>Keeping track of solar storminess protects us from unexpected satellite and power grid damage, along with astronaut health issues.</a:t>
            </a:r>
            <a:endParaRPr sz="1800">
              <a:solidFill>
                <a:srgbClr val="000000"/>
              </a:solidFill>
              <a:latin typeface="Calibri"/>
              <a:ea typeface="Calibri"/>
              <a:cs typeface="Calibri"/>
              <a:sym typeface="Calibri"/>
            </a:endParaRPr>
          </a:p>
        </p:txBody>
      </p:sp>
      <p:grpSp>
        <p:nvGrpSpPr>
          <p:cNvPr id="350" name="Google Shape;350;p12"/>
          <p:cNvGrpSpPr/>
          <p:nvPr/>
        </p:nvGrpSpPr>
        <p:grpSpPr>
          <a:xfrm flipH="1">
            <a:off x="-1" y="133025"/>
            <a:ext cx="8389257" cy="582900"/>
            <a:chOff x="3383700" y="220025"/>
            <a:chExt cx="5760575" cy="582900"/>
          </a:xfrm>
        </p:grpSpPr>
        <p:sp>
          <p:nvSpPr>
            <p:cNvPr id="351" name="Google Shape;351;p12"/>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12"/>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53" name="Google Shape;353;p12"/>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October 2024:</a:t>
            </a:r>
            <a:endParaRPr b="1" sz="2420">
              <a:solidFill>
                <a:schemeClr val="lt1"/>
              </a:solidFill>
              <a:latin typeface="Helvetica Neue"/>
              <a:ea typeface="Helvetica Neue"/>
              <a:cs typeface="Helvetica Neue"/>
              <a:sym typeface="Helvetica Neue"/>
            </a:endParaRPr>
          </a:p>
        </p:txBody>
      </p:sp>
      <p:sp>
        <p:nvSpPr>
          <p:cNvPr id="354" name="Google Shape;354;p12"/>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12"/>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12"/>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12"/>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12"/>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12"/>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12"/>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61" name="Google Shape;361;p12"/>
          <p:cNvGrpSpPr/>
          <p:nvPr/>
        </p:nvGrpSpPr>
        <p:grpSpPr>
          <a:xfrm>
            <a:off x="0" y="4695025"/>
            <a:ext cx="5902800" cy="283500"/>
            <a:chOff x="0" y="4548925"/>
            <a:chExt cx="5902800" cy="283500"/>
          </a:xfrm>
        </p:grpSpPr>
        <p:sp>
          <p:nvSpPr>
            <p:cNvPr id="362" name="Google Shape;362;p12"/>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12"/>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64" name="Google Shape;364;p12"/>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365" name="Google Shape;365;p12"/>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366" name="Google Shape;366;p12"/>
          <p:cNvPicPr preferRelativeResize="0"/>
          <p:nvPr/>
        </p:nvPicPr>
        <p:blipFill rotWithShape="1">
          <a:blip r:embed="rId4">
            <a:alphaModFix/>
          </a:blip>
          <a:srcRect b="0" l="0" r="0" t="0"/>
          <a:stretch/>
        </p:blipFill>
        <p:spPr>
          <a:xfrm>
            <a:off x="3612137" y="761400"/>
            <a:ext cx="4388063" cy="3436745"/>
          </a:xfrm>
          <a:prstGeom prst="rect">
            <a:avLst/>
          </a:prstGeom>
          <a:noFill/>
          <a:ln>
            <a:noFill/>
          </a:ln>
        </p:spPr>
      </p:pic>
      <p:sp>
        <p:nvSpPr>
          <p:cNvPr id="367" name="Google Shape;367;p12"/>
          <p:cNvSpPr txBox="1"/>
          <p:nvPr/>
        </p:nvSpPr>
        <p:spPr>
          <a:xfrm>
            <a:off x="3921617" y="4293448"/>
            <a:ext cx="354776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David Chenette, Yohkoh/Lockheed Martin.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13"/>
          <p:cNvSpPr txBox="1"/>
          <p:nvPr>
            <p:ph idx="1" type="body"/>
          </p:nvPr>
        </p:nvSpPr>
        <p:spPr>
          <a:xfrm>
            <a:off x="318873" y="968390"/>
            <a:ext cx="2795801" cy="2955776"/>
          </a:xfrm>
          <a:prstGeom prst="rect">
            <a:avLst/>
          </a:prstGeom>
          <a:noFill/>
          <a:ln>
            <a:noFill/>
          </a:ln>
        </p:spPr>
        <p:txBody>
          <a:bodyPr anchorCtr="0" anchor="t" bIns="91425" lIns="91425" spcFirstLastPara="1" rIns="91425" wrap="square" tIns="91425">
            <a:normAutofit fontScale="77500" lnSpcReduction="20000"/>
          </a:bodyPr>
          <a:lstStyle/>
          <a:p>
            <a:pPr indent="0" lvl="0" marL="0" rtl="0" algn="l">
              <a:lnSpc>
                <a:spcPct val="90000"/>
              </a:lnSpc>
              <a:spcBef>
                <a:spcPts val="1000"/>
              </a:spcBef>
              <a:spcAft>
                <a:spcPts val="0"/>
              </a:spcAft>
              <a:buSzPct val="129032"/>
              <a:buNone/>
            </a:pPr>
            <a:r>
              <a:rPr lang="en-US">
                <a:solidFill>
                  <a:srgbClr val="000000"/>
                </a:solidFill>
                <a:latin typeface="Calibri"/>
                <a:ea typeface="Calibri"/>
                <a:cs typeface="Calibri"/>
                <a:sym typeface="Calibri"/>
              </a:rPr>
              <a:t>Assume the sunspot cycles obey the following rules:</a:t>
            </a:r>
            <a:endParaRPr/>
          </a:p>
          <a:p>
            <a:pPr indent="0" lvl="0" marL="0" rtl="0" algn="l">
              <a:lnSpc>
                <a:spcPct val="90000"/>
              </a:lnSpc>
              <a:spcBef>
                <a:spcPts val="1000"/>
              </a:spcBef>
              <a:spcAft>
                <a:spcPts val="0"/>
              </a:spcAft>
              <a:buSzPct val="129032"/>
              <a:buNone/>
            </a:pPr>
            <a:r>
              <a:rPr lang="en-US">
                <a:solidFill>
                  <a:srgbClr val="000000"/>
                </a:solidFill>
                <a:latin typeface="Calibri"/>
                <a:ea typeface="Calibri"/>
                <a:cs typeface="Calibri"/>
                <a:sym typeface="Calibri"/>
              </a:rPr>
              <a:t>Period = 11 years.</a:t>
            </a:r>
            <a:endParaRPr/>
          </a:p>
          <a:p>
            <a:pPr indent="0" lvl="0" marL="0" rtl="0" algn="l">
              <a:lnSpc>
                <a:spcPct val="90000"/>
              </a:lnSpc>
              <a:spcBef>
                <a:spcPts val="1000"/>
              </a:spcBef>
              <a:spcAft>
                <a:spcPts val="0"/>
              </a:spcAft>
              <a:buSzPct val="129032"/>
              <a:buNone/>
            </a:pPr>
            <a:r>
              <a:rPr lang="en-US" sz="1800">
                <a:solidFill>
                  <a:srgbClr val="000000"/>
                </a:solidFill>
                <a:latin typeface="Calibri"/>
                <a:ea typeface="Calibri"/>
                <a:cs typeface="Calibri"/>
                <a:sym typeface="Calibri"/>
              </a:rPr>
              <a:t>Maximum = July 2024.  </a:t>
            </a:r>
            <a:endParaRPr/>
          </a:p>
          <a:p>
            <a:pPr indent="0" lvl="0" marL="0" rtl="0" algn="l">
              <a:lnSpc>
                <a:spcPct val="90000"/>
              </a:lnSpc>
              <a:spcBef>
                <a:spcPts val="1000"/>
              </a:spcBef>
              <a:spcAft>
                <a:spcPts val="0"/>
              </a:spcAft>
              <a:buSzPct val="129032"/>
              <a:buNone/>
            </a:pPr>
            <a:r>
              <a:rPr lang="en-US">
                <a:solidFill>
                  <a:srgbClr val="000000"/>
                </a:solidFill>
                <a:latin typeface="Calibri"/>
                <a:ea typeface="Calibri"/>
                <a:cs typeface="Calibri"/>
                <a:sym typeface="Calibri"/>
              </a:rPr>
              <a:t>Minimum=  January 2020.</a:t>
            </a:r>
            <a:endParaRPr/>
          </a:p>
          <a:p>
            <a:pPr indent="0" lvl="0" marL="0" rtl="0" algn="l">
              <a:lnSpc>
                <a:spcPct val="90000"/>
              </a:lnSpc>
              <a:spcBef>
                <a:spcPts val="1000"/>
              </a:spcBef>
              <a:spcAft>
                <a:spcPts val="0"/>
              </a:spcAft>
              <a:buSzPct val="129032"/>
              <a:buNone/>
            </a:pPr>
            <a:r>
              <a:rPr lang="en-US" sz="1800">
                <a:solidFill>
                  <a:srgbClr val="000000"/>
                </a:solidFill>
                <a:latin typeface="Calibri"/>
                <a:ea typeface="Calibri"/>
                <a:cs typeface="Calibri"/>
                <a:sym typeface="Calibri"/>
              </a:rPr>
              <a:t>Height = ??????</a:t>
            </a:r>
            <a:endParaRPr/>
          </a:p>
          <a:p>
            <a:pPr indent="0" lvl="0" marL="0" rtl="0" algn="l">
              <a:lnSpc>
                <a:spcPct val="90000"/>
              </a:lnSpc>
              <a:spcBef>
                <a:spcPts val="1000"/>
              </a:spcBef>
              <a:spcAft>
                <a:spcPts val="0"/>
              </a:spcAft>
              <a:buSzPct val="129032"/>
              <a:buNone/>
            </a:pPr>
            <a:r>
              <a:t/>
            </a:r>
            <a:endParaRPr sz="1800">
              <a:solidFill>
                <a:srgbClr val="000000"/>
              </a:solidFill>
              <a:latin typeface="Calibri"/>
              <a:ea typeface="Calibri"/>
              <a:cs typeface="Calibri"/>
              <a:sym typeface="Calibri"/>
            </a:endParaRPr>
          </a:p>
          <a:p>
            <a:pPr indent="0" lvl="0" marL="0" rtl="0" algn="l">
              <a:lnSpc>
                <a:spcPct val="90000"/>
              </a:lnSpc>
              <a:spcBef>
                <a:spcPts val="1000"/>
              </a:spcBef>
              <a:spcAft>
                <a:spcPts val="0"/>
              </a:spcAft>
              <a:buSzPct val="129032"/>
              <a:buNone/>
            </a:pPr>
            <a:r>
              <a:rPr lang="en-US" sz="1800">
                <a:solidFill>
                  <a:srgbClr val="000000"/>
                </a:solidFill>
                <a:latin typeface="Calibri"/>
                <a:ea typeface="Calibri"/>
                <a:cs typeface="Calibri"/>
                <a:sym typeface="Calibri"/>
              </a:rPr>
              <a:t>When will the next 3 sunspot cycles occur?</a:t>
            </a:r>
            <a:endParaRPr/>
          </a:p>
          <a:p>
            <a:pPr indent="0" lvl="0" marL="0" rtl="0" algn="l">
              <a:lnSpc>
                <a:spcPct val="90000"/>
              </a:lnSpc>
              <a:spcBef>
                <a:spcPts val="1000"/>
              </a:spcBef>
              <a:spcAft>
                <a:spcPts val="0"/>
              </a:spcAft>
              <a:buSzPct val="129032"/>
              <a:buNone/>
            </a:pPr>
            <a:r>
              <a:rPr lang="en-US">
                <a:solidFill>
                  <a:srgbClr val="000000"/>
                </a:solidFill>
                <a:latin typeface="Calibri"/>
                <a:ea typeface="Calibri"/>
                <a:cs typeface="Calibri"/>
                <a:sym typeface="Calibri"/>
              </a:rPr>
              <a:t>Tabulate and plot. Assume all peaks have equal heights to Cycle 25.</a:t>
            </a:r>
            <a:endParaRPr sz="1800">
              <a:solidFill>
                <a:srgbClr val="000000"/>
              </a:solidFill>
              <a:latin typeface="Calibri"/>
              <a:ea typeface="Calibri"/>
              <a:cs typeface="Calibri"/>
              <a:sym typeface="Calibri"/>
            </a:endParaRPr>
          </a:p>
          <a:p>
            <a:pPr indent="0" lvl="0" marL="0" rtl="0" algn="l">
              <a:lnSpc>
                <a:spcPct val="90000"/>
              </a:lnSpc>
              <a:spcBef>
                <a:spcPts val="1000"/>
              </a:spcBef>
              <a:spcAft>
                <a:spcPts val="0"/>
              </a:spcAft>
              <a:buSzPct val="129032"/>
              <a:buNone/>
            </a:pPr>
            <a:r>
              <a:t/>
            </a:r>
            <a:endParaRPr>
              <a:solidFill>
                <a:srgbClr val="000000"/>
              </a:solidFill>
              <a:latin typeface="Calibri"/>
              <a:ea typeface="Calibri"/>
              <a:cs typeface="Calibri"/>
              <a:sym typeface="Calibri"/>
            </a:endParaRPr>
          </a:p>
          <a:p>
            <a:pPr indent="0" lvl="0" marL="0" rtl="0" algn="l">
              <a:lnSpc>
                <a:spcPct val="90000"/>
              </a:lnSpc>
              <a:spcBef>
                <a:spcPts val="1000"/>
              </a:spcBef>
              <a:spcAft>
                <a:spcPts val="0"/>
              </a:spcAft>
              <a:buSzPct val="129032"/>
              <a:buNone/>
            </a:pPr>
            <a:r>
              <a:t/>
            </a:r>
            <a:endParaRPr sz="1800">
              <a:solidFill>
                <a:srgbClr val="000000"/>
              </a:solidFill>
              <a:latin typeface="Calibri"/>
              <a:ea typeface="Calibri"/>
              <a:cs typeface="Calibri"/>
              <a:sym typeface="Calibri"/>
            </a:endParaRPr>
          </a:p>
          <a:p>
            <a:pPr indent="0" lvl="0" marL="0" rtl="0" algn="l">
              <a:lnSpc>
                <a:spcPct val="90000"/>
              </a:lnSpc>
              <a:spcBef>
                <a:spcPts val="1000"/>
              </a:spcBef>
              <a:spcAft>
                <a:spcPts val="0"/>
              </a:spcAft>
              <a:buSzPct val="129032"/>
              <a:buNone/>
            </a:pPr>
            <a:r>
              <a:t/>
            </a:r>
            <a:endParaRPr sz="1800">
              <a:solidFill>
                <a:srgbClr val="000000"/>
              </a:solidFill>
              <a:latin typeface="Calibri"/>
              <a:ea typeface="Calibri"/>
              <a:cs typeface="Calibri"/>
              <a:sym typeface="Calibri"/>
            </a:endParaRPr>
          </a:p>
          <a:p>
            <a:pPr indent="0" lvl="0" marL="0" rtl="0" algn="l">
              <a:lnSpc>
                <a:spcPct val="90000"/>
              </a:lnSpc>
              <a:spcBef>
                <a:spcPts val="1000"/>
              </a:spcBef>
              <a:spcAft>
                <a:spcPts val="0"/>
              </a:spcAft>
              <a:buSzPct val="129032"/>
              <a:buNone/>
            </a:pPr>
            <a:r>
              <a:t/>
            </a:r>
            <a:endParaRPr sz="1800">
              <a:solidFill>
                <a:srgbClr val="000000"/>
              </a:solidFill>
              <a:latin typeface="Calibri"/>
              <a:ea typeface="Calibri"/>
              <a:cs typeface="Calibri"/>
              <a:sym typeface="Calibri"/>
            </a:endParaRPr>
          </a:p>
        </p:txBody>
      </p:sp>
      <p:grpSp>
        <p:nvGrpSpPr>
          <p:cNvPr id="373" name="Google Shape;373;p13"/>
          <p:cNvGrpSpPr/>
          <p:nvPr/>
        </p:nvGrpSpPr>
        <p:grpSpPr>
          <a:xfrm flipH="1">
            <a:off x="-1" y="133025"/>
            <a:ext cx="8389257" cy="582900"/>
            <a:chOff x="3383700" y="220025"/>
            <a:chExt cx="5760575" cy="582900"/>
          </a:xfrm>
        </p:grpSpPr>
        <p:sp>
          <p:nvSpPr>
            <p:cNvPr id="374" name="Google Shape;374;p13"/>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13"/>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76" name="Google Shape;376;p13"/>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October 2024:  Beginning – The next sunspot cycles</a:t>
            </a:r>
            <a:endParaRPr b="1" sz="2420">
              <a:solidFill>
                <a:schemeClr val="lt1"/>
              </a:solidFill>
              <a:latin typeface="Helvetica Neue"/>
              <a:ea typeface="Helvetica Neue"/>
              <a:cs typeface="Helvetica Neue"/>
              <a:sym typeface="Helvetica Neue"/>
            </a:endParaRPr>
          </a:p>
        </p:txBody>
      </p:sp>
      <p:sp>
        <p:nvSpPr>
          <p:cNvPr id="377" name="Google Shape;377;p13"/>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13"/>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13"/>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13"/>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13"/>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13"/>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13"/>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84" name="Google Shape;384;p13"/>
          <p:cNvGrpSpPr/>
          <p:nvPr/>
        </p:nvGrpSpPr>
        <p:grpSpPr>
          <a:xfrm>
            <a:off x="0" y="4695025"/>
            <a:ext cx="5902800" cy="283500"/>
            <a:chOff x="0" y="4548925"/>
            <a:chExt cx="5902800" cy="283500"/>
          </a:xfrm>
        </p:grpSpPr>
        <p:sp>
          <p:nvSpPr>
            <p:cNvPr id="385" name="Google Shape;385;p13"/>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13"/>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87" name="Google Shape;387;p13"/>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388" name="Google Shape;388;p13"/>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389" name="Google Shape;389;p13"/>
          <p:cNvPicPr preferRelativeResize="0"/>
          <p:nvPr/>
        </p:nvPicPr>
        <p:blipFill rotWithShape="1">
          <a:blip r:embed="rId4">
            <a:alphaModFix/>
          </a:blip>
          <a:srcRect b="0" l="0" r="0" t="0"/>
          <a:stretch/>
        </p:blipFill>
        <p:spPr>
          <a:xfrm>
            <a:off x="3234975" y="1066666"/>
            <a:ext cx="5715000" cy="2857500"/>
          </a:xfrm>
          <a:prstGeom prst="rect">
            <a:avLst/>
          </a:prstGeom>
          <a:noFill/>
          <a:ln>
            <a:noFill/>
          </a:ln>
        </p:spPr>
      </p:pic>
      <p:sp>
        <p:nvSpPr>
          <p:cNvPr id="390" name="Google Shape;390;p13"/>
          <p:cNvSpPr txBox="1"/>
          <p:nvPr/>
        </p:nvSpPr>
        <p:spPr>
          <a:xfrm>
            <a:off x="3593306" y="4207669"/>
            <a:ext cx="125226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Credit: NASA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14"/>
          <p:cNvSpPr txBox="1"/>
          <p:nvPr>
            <p:ph idx="1" type="body"/>
          </p:nvPr>
        </p:nvSpPr>
        <p:spPr>
          <a:xfrm>
            <a:off x="318873" y="968390"/>
            <a:ext cx="2795801" cy="3439304"/>
          </a:xfrm>
          <a:prstGeom prst="rect">
            <a:avLst/>
          </a:prstGeom>
          <a:noFill/>
          <a:ln>
            <a:noFill/>
          </a:ln>
        </p:spPr>
        <p:txBody>
          <a:bodyPr anchorCtr="0" anchor="t" bIns="91425" lIns="91425" spcFirstLastPara="1" rIns="91425" wrap="square" tIns="91425">
            <a:normAutofit fontScale="85000" lnSpcReduction="20000"/>
          </a:bodyPr>
          <a:lstStyle/>
          <a:p>
            <a:pPr indent="0" lvl="0" marL="0" rtl="0" algn="l">
              <a:lnSpc>
                <a:spcPct val="90000"/>
              </a:lnSpc>
              <a:spcBef>
                <a:spcPts val="1000"/>
              </a:spcBef>
              <a:spcAft>
                <a:spcPts val="0"/>
              </a:spcAft>
              <a:buSzPct val="117647"/>
              <a:buNone/>
            </a:pPr>
            <a:r>
              <a:rPr lang="en-US">
                <a:solidFill>
                  <a:srgbClr val="000000"/>
                </a:solidFill>
                <a:latin typeface="Calibri"/>
                <a:ea typeface="Calibri"/>
                <a:cs typeface="Calibri"/>
                <a:sym typeface="Calibri"/>
              </a:rPr>
              <a:t>Assume the sunspot cycles obey the following rules:</a:t>
            </a:r>
            <a:endParaRPr/>
          </a:p>
          <a:p>
            <a:pPr indent="0" lvl="0" marL="0" rtl="0" algn="l">
              <a:lnSpc>
                <a:spcPct val="90000"/>
              </a:lnSpc>
              <a:spcBef>
                <a:spcPts val="1000"/>
              </a:spcBef>
              <a:spcAft>
                <a:spcPts val="0"/>
              </a:spcAft>
              <a:buSzPct val="117647"/>
              <a:buNone/>
            </a:pPr>
            <a:r>
              <a:rPr lang="en-US">
                <a:solidFill>
                  <a:srgbClr val="000000"/>
                </a:solidFill>
                <a:latin typeface="Calibri"/>
                <a:ea typeface="Calibri"/>
                <a:cs typeface="Calibri"/>
                <a:sym typeface="Calibri"/>
              </a:rPr>
              <a:t>Period = 11 years.</a:t>
            </a:r>
            <a:endParaRPr/>
          </a:p>
          <a:p>
            <a:pPr indent="0" lvl="0" marL="0" rtl="0" algn="l">
              <a:lnSpc>
                <a:spcPct val="90000"/>
              </a:lnSpc>
              <a:spcBef>
                <a:spcPts val="1000"/>
              </a:spcBef>
              <a:spcAft>
                <a:spcPts val="0"/>
              </a:spcAft>
              <a:buSzPct val="117647"/>
              <a:buNone/>
            </a:pPr>
            <a:r>
              <a:rPr lang="en-US" sz="1800">
                <a:solidFill>
                  <a:srgbClr val="000000"/>
                </a:solidFill>
                <a:latin typeface="Calibri"/>
                <a:ea typeface="Calibri"/>
                <a:cs typeface="Calibri"/>
                <a:sym typeface="Calibri"/>
              </a:rPr>
              <a:t>Maximum = July 2024.</a:t>
            </a:r>
            <a:endParaRPr/>
          </a:p>
          <a:p>
            <a:pPr indent="0" lvl="0" marL="0" rtl="0" algn="l">
              <a:lnSpc>
                <a:spcPct val="90000"/>
              </a:lnSpc>
              <a:spcBef>
                <a:spcPts val="1000"/>
              </a:spcBef>
              <a:spcAft>
                <a:spcPts val="0"/>
              </a:spcAft>
              <a:buSzPct val="117647"/>
              <a:buNone/>
            </a:pPr>
            <a:r>
              <a:rPr lang="en-US">
                <a:solidFill>
                  <a:srgbClr val="000000"/>
                </a:solidFill>
                <a:latin typeface="Calibri"/>
                <a:ea typeface="Calibri"/>
                <a:cs typeface="Calibri"/>
                <a:sym typeface="Calibri"/>
              </a:rPr>
              <a:t>Minimum=  January 2020.</a:t>
            </a:r>
            <a:endParaRPr/>
          </a:p>
          <a:p>
            <a:pPr indent="0" lvl="0" marL="0" rtl="0" algn="l">
              <a:lnSpc>
                <a:spcPct val="90000"/>
              </a:lnSpc>
              <a:spcBef>
                <a:spcPts val="1000"/>
              </a:spcBef>
              <a:spcAft>
                <a:spcPts val="0"/>
              </a:spcAft>
              <a:buSzPct val="117647"/>
              <a:buNone/>
            </a:pPr>
            <a:r>
              <a:rPr lang="en-US">
                <a:solidFill>
                  <a:srgbClr val="000000"/>
                </a:solidFill>
                <a:latin typeface="Calibri"/>
                <a:ea typeface="Calibri"/>
                <a:cs typeface="Calibri"/>
                <a:sym typeface="Calibri"/>
              </a:rPr>
              <a:t>Height = ?????</a:t>
            </a:r>
            <a:endParaRPr/>
          </a:p>
          <a:p>
            <a:pPr indent="0" lvl="0" marL="0" rtl="0" algn="l">
              <a:lnSpc>
                <a:spcPct val="90000"/>
              </a:lnSpc>
              <a:spcBef>
                <a:spcPts val="1000"/>
              </a:spcBef>
              <a:spcAft>
                <a:spcPts val="0"/>
              </a:spcAft>
              <a:buSzPct val="117647"/>
              <a:buNone/>
            </a:pPr>
            <a:r>
              <a:t/>
            </a:r>
            <a:endParaRPr sz="1800">
              <a:solidFill>
                <a:srgbClr val="000000"/>
              </a:solidFill>
              <a:latin typeface="Calibri"/>
              <a:ea typeface="Calibri"/>
              <a:cs typeface="Calibri"/>
              <a:sym typeface="Calibri"/>
            </a:endParaRPr>
          </a:p>
          <a:p>
            <a:pPr indent="0" lvl="0" marL="0" rtl="0" algn="l">
              <a:lnSpc>
                <a:spcPct val="90000"/>
              </a:lnSpc>
              <a:spcBef>
                <a:spcPts val="1000"/>
              </a:spcBef>
              <a:spcAft>
                <a:spcPts val="0"/>
              </a:spcAft>
              <a:buSzPct val="117647"/>
              <a:buNone/>
            </a:pPr>
            <a:r>
              <a:rPr lang="en-US" sz="1800">
                <a:solidFill>
                  <a:srgbClr val="000000"/>
                </a:solidFill>
                <a:latin typeface="Calibri"/>
                <a:ea typeface="Calibri"/>
                <a:cs typeface="Calibri"/>
                <a:sym typeface="Calibri"/>
              </a:rPr>
              <a:t>When will the next 3 sunspot cycles occur?</a:t>
            </a:r>
            <a:endParaRPr/>
          </a:p>
          <a:p>
            <a:pPr indent="0" lvl="0" marL="0" rtl="0" algn="l">
              <a:lnSpc>
                <a:spcPct val="90000"/>
              </a:lnSpc>
              <a:spcBef>
                <a:spcPts val="1000"/>
              </a:spcBef>
              <a:spcAft>
                <a:spcPts val="0"/>
              </a:spcAft>
              <a:buSzPct val="117647"/>
              <a:buNone/>
            </a:pPr>
            <a:r>
              <a:rPr lang="en-US">
                <a:solidFill>
                  <a:srgbClr val="000000"/>
                </a:solidFill>
                <a:latin typeface="Calibri"/>
                <a:ea typeface="Calibri"/>
                <a:cs typeface="Calibri"/>
                <a:sym typeface="Calibri"/>
              </a:rPr>
              <a:t>Tabulate and plot. </a:t>
            </a:r>
            <a:endParaRPr/>
          </a:p>
          <a:p>
            <a:pPr indent="0" lvl="0" marL="0" rtl="0" algn="l">
              <a:lnSpc>
                <a:spcPct val="90000"/>
              </a:lnSpc>
              <a:spcBef>
                <a:spcPts val="1000"/>
              </a:spcBef>
              <a:spcAft>
                <a:spcPts val="0"/>
              </a:spcAft>
              <a:buSzPct val="117647"/>
              <a:buNone/>
            </a:pPr>
            <a:r>
              <a:rPr b="1" lang="en-US">
                <a:solidFill>
                  <a:srgbClr val="000000"/>
                </a:solidFill>
                <a:latin typeface="Calibri"/>
                <a:ea typeface="Calibri"/>
                <a:cs typeface="Calibri"/>
                <a:sym typeface="Calibri"/>
              </a:rPr>
              <a:t>Assume all peaks have equal heights to Cycle 25.</a:t>
            </a:r>
            <a:endParaRPr b="1" sz="1800">
              <a:solidFill>
                <a:srgbClr val="000000"/>
              </a:solidFill>
              <a:latin typeface="Calibri"/>
              <a:ea typeface="Calibri"/>
              <a:cs typeface="Calibri"/>
              <a:sym typeface="Calibri"/>
            </a:endParaRPr>
          </a:p>
          <a:p>
            <a:pPr indent="0" lvl="0" marL="0" rtl="0" algn="l">
              <a:lnSpc>
                <a:spcPct val="90000"/>
              </a:lnSpc>
              <a:spcBef>
                <a:spcPts val="1000"/>
              </a:spcBef>
              <a:spcAft>
                <a:spcPts val="0"/>
              </a:spcAft>
              <a:buSzPct val="117647"/>
              <a:buNone/>
            </a:pPr>
            <a:r>
              <a:t/>
            </a:r>
            <a:endParaRPr>
              <a:solidFill>
                <a:srgbClr val="000000"/>
              </a:solidFill>
              <a:latin typeface="Calibri"/>
              <a:ea typeface="Calibri"/>
              <a:cs typeface="Calibri"/>
              <a:sym typeface="Calibri"/>
            </a:endParaRPr>
          </a:p>
          <a:p>
            <a:pPr indent="0" lvl="0" marL="0" rtl="0" algn="l">
              <a:lnSpc>
                <a:spcPct val="90000"/>
              </a:lnSpc>
              <a:spcBef>
                <a:spcPts val="1000"/>
              </a:spcBef>
              <a:spcAft>
                <a:spcPts val="0"/>
              </a:spcAft>
              <a:buSzPct val="117647"/>
              <a:buNone/>
            </a:pPr>
            <a:r>
              <a:t/>
            </a:r>
            <a:endParaRPr sz="1800">
              <a:solidFill>
                <a:srgbClr val="000000"/>
              </a:solidFill>
              <a:latin typeface="Calibri"/>
              <a:ea typeface="Calibri"/>
              <a:cs typeface="Calibri"/>
              <a:sym typeface="Calibri"/>
            </a:endParaRPr>
          </a:p>
          <a:p>
            <a:pPr indent="0" lvl="0" marL="0" rtl="0" algn="l">
              <a:lnSpc>
                <a:spcPct val="90000"/>
              </a:lnSpc>
              <a:spcBef>
                <a:spcPts val="1000"/>
              </a:spcBef>
              <a:spcAft>
                <a:spcPts val="0"/>
              </a:spcAft>
              <a:buSzPct val="117647"/>
              <a:buNone/>
            </a:pPr>
            <a:r>
              <a:t/>
            </a:r>
            <a:endParaRPr sz="1800">
              <a:solidFill>
                <a:srgbClr val="000000"/>
              </a:solidFill>
              <a:latin typeface="Calibri"/>
              <a:ea typeface="Calibri"/>
              <a:cs typeface="Calibri"/>
              <a:sym typeface="Calibri"/>
            </a:endParaRPr>
          </a:p>
          <a:p>
            <a:pPr indent="0" lvl="0" marL="0" rtl="0" algn="l">
              <a:lnSpc>
                <a:spcPct val="90000"/>
              </a:lnSpc>
              <a:spcBef>
                <a:spcPts val="1000"/>
              </a:spcBef>
              <a:spcAft>
                <a:spcPts val="0"/>
              </a:spcAft>
              <a:buSzPct val="117647"/>
              <a:buNone/>
            </a:pPr>
            <a:r>
              <a:t/>
            </a:r>
            <a:endParaRPr sz="1800">
              <a:solidFill>
                <a:srgbClr val="000000"/>
              </a:solidFill>
              <a:latin typeface="Calibri"/>
              <a:ea typeface="Calibri"/>
              <a:cs typeface="Calibri"/>
              <a:sym typeface="Calibri"/>
            </a:endParaRPr>
          </a:p>
        </p:txBody>
      </p:sp>
      <p:grpSp>
        <p:nvGrpSpPr>
          <p:cNvPr id="396" name="Google Shape;396;p14"/>
          <p:cNvGrpSpPr/>
          <p:nvPr/>
        </p:nvGrpSpPr>
        <p:grpSpPr>
          <a:xfrm flipH="1">
            <a:off x="-1" y="133025"/>
            <a:ext cx="8389257" cy="582900"/>
            <a:chOff x="3383700" y="220025"/>
            <a:chExt cx="5760575" cy="582900"/>
          </a:xfrm>
        </p:grpSpPr>
        <p:sp>
          <p:nvSpPr>
            <p:cNvPr id="397" name="Google Shape;397;p14"/>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14"/>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99" name="Google Shape;399;p14"/>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October 2024:  Beginning – The next sunspot cycles</a:t>
            </a:r>
            <a:endParaRPr b="1" sz="2420">
              <a:solidFill>
                <a:schemeClr val="lt1"/>
              </a:solidFill>
              <a:latin typeface="Helvetica Neue"/>
              <a:ea typeface="Helvetica Neue"/>
              <a:cs typeface="Helvetica Neue"/>
              <a:sym typeface="Helvetica Neue"/>
            </a:endParaRPr>
          </a:p>
        </p:txBody>
      </p:sp>
      <p:sp>
        <p:nvSpPr>
          <p:cNvPr id="400" name="Google Shape;400;p14"/>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14"/>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14"/>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14"/>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14"/>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14"/>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14"/>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07" name="Google Shape;407;p14"/>
          <p:cNvGrpSpPr/>
          <p:nvPr/>
        </p:nvGrpSpPr>
        <p:grpSpPr>
          <a:xfrm>
            <a:off x="0" y="4695025"/>
            <a:ext cx="5902800" cy="283500"/>
            <a:chOff x="0" y="4548925"/>
            <a:chExt cx="5902800" cy="283500"/>
          </a:xfrm>
        </p:grpSpPr>
        <p:sp>
          <p:nvSpPr>
            <p:cNvPr id="408" name="Google Shape;408;p14"/>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14"/>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10" name="Google Shape;410;p14"/>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411" name="Google Shape;411;p14"/>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412" name="Google Shape;412;p14"/>
          <p:cNvSpPr txBox="1"/>
          <p:nvPr/>
        </p:nvSpPr>
        <p:spPr>
          <a:xfrm>
            <a:off x="4029075" y="1271588"/>
            <a:ext cx="4281900" cy="224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Cycle 25:</a:t>
            </a:r>
            <a:r>
              <a:rPr lang="en-US"/>
              <a:t>  </a:t>
            </a:r>
            <a:r>
              <a:rPr b="0" i="0" lang="en-US" sz="1400" u="none" cap="none" strike="noStrike">
                <a:solidFill>
                  <a:srgbClr val="000000"/>
                </a:solidFill>
                <a:latin typeface="Arial"/>
                <a:ea typeface="Arial"/>
                <a:cs typeface="Arial"/>
                <a:sym typeface="Arial"/>
              </a:rPr>
              <a:t>Maximum:  July 2024 =  2024.6</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Minimum: January 2020 = 2020.1</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Cycle 26:</a:t>
            </a:r>
            <a:r>
              <a:rPr lang="en-US"/>
              <a:t>  </a:t>
            </a:r>
            <a:r>
              <a:rPr b="0" i="0" lang="en-US" sz="1400" u="none" cap="none" strike="noStrike">
                <a:solidFill>
                  <a:srgbClr val="000000"/>
                </a:solidFill>
                <a:latin typeface="Arial"/>
                <a:ea typeface="Arial"/>
                <a:cs typeface="Arial"/>
                <a:sym typeface="Arial"/>
              </a:rPr>
              <a:t>Maximum = 2024.6 </a:t>
            </a:r>
            <a:r>
              <a:rPr b="0" i="0" lang="en-US" sz="1400" u="none" cap="none" strike="noStrike">
                <a:solidFill>
                  <a:srgbClr val="FF0000"/>
                </a:solidFill>
                <a:latin typeface="Arial"/>
                <a:ea typeface="Arial"/>
                <a:cs typeface="Arial"/>
                <a:sym typeface="Arial"/>
              </a:rPr>
              <a:t>+ 11 </a:t>
            </a:r>
            <a:r>
              <a:rPr b="0" i="0" lang="en-US" sz="1400" u="none" cap="none" strike="noStrike">
                <a:solidFill>
                  <a:srgbClr val="000000"/>
                </a:solidFill>
                <a:latin typeface="Arial"/>
                <a:ea typeface="Arial"/>
                <a:cs typeface="Arial"/>
                <a:sym typeface="Arial"/>
              </a:rPr>
              <a:t>= 2035.6</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Minimum = 2020.1 </a:t>
            </a:r>
            <a:r>
              <a:rPr b="0" i="0" lang="en-US" sz="1400" u="none" cap="none" strike="noStrike">
                <a:solidFill>
                  <a:srgbClr val="FF0000"/>
                </a:solidFill>
                <a:latin typeface="Arial"/>
                <a:ea typeface="Arial"/>
                <a:cs typeface="Arial"/>
                <a:sym typeface="Arial"/>
              </a:rPr>
              <a:t>+ 11 </a:t>
            </a:r>
            <a:r>
              <a:rPr b="0" i="0" lang="en-US" sz="1400" u="none" cap="none" strike="noStrike">
                <a:solidFill>
                  <a:srgbClr val="000000"/>
                </a:solidFill>
                <a:latin typeface="Arial"/>
                <a:ea typeface="Arial"/>
                <a:cs typeface="Arial"/>
                <a:sym typeface="Arial"/>
              </a:rPr>
              <a:t>= 2031.1</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Cycle 27:  Maximum = 2046.6     Minimum = 2042.1</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Cycle 28:  Maximum = 2057.6     Minimum = 2053.1</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15"/>
          <p:cNvSpPr txBox="1"/>
          <p:nvPr>
            <p:ph idx="1" type="body"/>
          </p:nvPr>
        </p:nvSpPr>
        <p:spPr>
          <a:xfrm>
            <a:off x="318873" y="968390"/>
            <a:ext cx="2795801" cy="3343384"/>
          </a:xfrm>
          <a:prstGeom prst="rect">
            <a:avLst/>
          </a:prstGeom>
          <a:noFill/>
          <a:ln>
            <a:noFill/>
          </a:ln>
        </p:spPr>
        <p:txBody>
          <a:bodyPr anchorCtr="0" anchor="t" bIns="91425" lIns="91425" spcFirstLastPara="1" rIns="91425" wrap="square" tIns="91425">
            <a:normAutofit fontScale="85000" lnSpcReduction="20000"/>
          </a:bodyPr>
          <a:lstStyle/>
          <a:p>
            <a:pPr indent="0" lvl="0" marL="0" rtl="0" algn="l">
              <a:lnSpc>
                <a:spcPct val="90000"/>
              </a:lnSpc>
              <a:spcBef>
                <a:spcPts val="1000"/>
              </a:spcBef>
              <a:spcAft>
                <a:spcPts val="0"/>
              </a:spcAft>
              <a:buSzPct val="117647"/>
              <a:buNone/>
            </a:pPr>
            <a:r>
              <a:rPr lang="en-US">
                <a:solidFill>
                  <a:srgbClr val="000000"/>
                </a:solidFill>
                <a:latin typeface="Calibri"/>
                <a:ea typeface="Calibri"/>
                <a:cs typeface="Calibri"/>
                <a:sym typeface="Calibri"/>
              </a:rPr>
              <a:t>Assume the sunspot cycles obey the following rules:</a:t>
            </a:r>
            <a:endParaRPr/>
          </a:p>
          <a:p>
            <a:pPr indent="0" lvl="0" marL="0" rtl="0" algn="l">
              <a:lnSpc>
                <a:spcPct val="90000"/>
              </a:lnSpc>
              <a:spcBef>
                <a:spcPts val="1000"/>
              </a:spcBef>
              <a:spcAft>
                <a:spcPts val="0"/>
              </a:spcAft>
              <a:buSzPct val="117647"/>
              <a:buNone/>
            </a:pPr>
            <a:r>
              <a:rPr lang="en-US">
                <a:solidFill>
                  <a:srgbClr val="000000"/>
                </a:solidFill>
                <a:latin typeface="Calibri"/>
                <a:ea typeface="Calibri"/>
                <a:cs typeface="Calibri"/>
                <a:sym typeface="Calibri"/>
              </a:rPr>
              <a:t>Period = 11 years.</a:t>
            </a:r>
            <a:endParaRPr/>
          </a:p>
          <a:p>
            <a:pPr indent="0" lvl="0" marL="0" rtl="0" algn="l">
              <a:lnSpc>
                <a:spcPct val="90000"/>
              </a:lnSpc>
              <a:spcBef>
                <a:spcPts val="1000"/>
              </a:spcBef>
              <a:spcAft>
                <a:spcPts val="0"/>
              </a:spcAft>
              <a:buSzPct val="117647"/>
              <a:buNone/>
            </a:pPr>
            <a:r>
              <a:rPr lang="en-US" sz="1800">
                <a:solidFill>
                  <a:srgbClr val="000000"/>
                </a:solidFill>
                <a:latin typeface="Calibri"/>
                <a:ea typeface="Calibri"/>
                <a:cs typeface="Calibri"/>
                <a:sym typeface="Calibri"/>
              </a:rPr>
              <a:t>Maximum = July 2024.</a:t>
            </a:r>
            <a:endParaRPr/>
          </a:p>
          <a:p>
            <a:pPr indent="0" lvl="0" marL="0" rtl="0" algn="l">
              <a:lnSpc>
                <a:spcPct val="90000"/>
              </a:lnSpc>
              <a:spcBef>
                <a:spcPts val="1000"/>
              </a:spcBef>
              <a:spcAft>
                <a:spcPts val="0"/>
              </a:spcAft>
              <a:buSzPct val="117647"/>
              <a:buNone/>
            </a:pPr>
            <a:r>
              <a:rPr lang="en-US">
                <a:solidFill>
                  <a:srgbClr val="000000"/>
                </a:solidFill>
                <a:latin typeface="Calibri"/>
                <a:ea typeface="Calibri"/>
                <a:cs typeface="Calibri"/>
                <a:sym typeface="Calibri"/>
              </a:rPr>
              <a:t>Minimum=  January 2020.</a:t>
            </a:r>
            <a:endParaRPr/>
          </a:p>
          <a:p>
            <a:pPr indent="0" lvl="0" marL="0" rtl="0" algn="l">
              <a:lnSpc>
                <a:spcPct val="90000"/>
              </a:lnSpc>
              <a:spcBef>
                <a:spcPts val="1000"/>
              </a:spcBef>
              <a:spcAft>
                <a:spcPts val="0"/>
              </a:spcAft>
              <a:buSzPct val="117647"/>
              <a:buNone/>
            </a:pPr>
            <a:r>
              <a:t/>
            </a:r>
            <a:endParaRPr sz="1800">
              <a:solidFill>
                <a:srgbClr val="000000"/>
              </a:solidFill>
              <a:latin typeface="Calibri"/>
              <a:ea typeface="Calibri"/>
              <a:cs typeface="Calibri"/>
              <a:sym typeface="Calibri"/>
            </a:endParaRPr>
          </a:p>
          <a:p>
            <a:pPr indent="0" lvl="0" marL="0" rtl="0" algn="l">
              <a:lnSpc>
                <a:spcPct val="90000"/>
              </a:lnSpc>
              <a:spcBef>
                <a:spcPts val="1000"/>
              </a:spcBef>
              <a:spcAft>
                <a:spcPts val="0"/>
              </a:spcAft>
              <a:buSzPct val="117647"/>
              <a:buNone/>
            </a:pPr>
            <a:r>
              <a:rPr lang="en-US" sz="1800">
                <a:solidFill>
                  <a:srgbClr val="000000"/>
                </a:solidFill>
                <a:latin typeface="Calibri"/>
                <a:ea typeface="Calibri"/>
                <a:cs typeface="Calibri"/>
                <a:sym typeface="Calibri"/>
              </a:rPr>
              <a:t>When will the next 3 sunspot cycles occur?</a:t>
            </a:r>
            <a:endParaRPr/>
          </a:p>
          <a:p>
            <a:pPr indent="0" lvl="0" marL="0" rtl="0" algn="l">
              <a:lnSpc>
                <a:spcPct val="90000"/>
              </a:lnSpc>
              <a:spcBef>
                <a:spcPts val="1000"/>
              </a:spcBef>
              <a:spcAft>
                <a:spcPts val="0"/>
              </a:spcAft>
              <a:buSzPct val="117647"/>
              <a:buNone/>
            </a:pPr>
            <a:r>
              <a:rPr lang="en-US">
                <a:solidFill>
                  <a:srgbClr val="000000"/>
                </a:solidFill>
                <a:latin typeface="Calibri"/>
                <a:ea typeface="Calibri"/>
                <a:cs typeface="Calibri"/>
                <a:sym typeface="Calibri"/>
              </a:rPr>
              <a:t>Tabulate and plot.</a:t>
            </a:r>
            <a:endParaRPr/>
          </a:p>
          <a:p>
            <a:pPr indent="0" lvl="0" marL="0" rtl="0" algn="l">
              <a:lnSpc>
                <a:spcPct val="90000"/>
              </a:lnSpc>
              <a:spcBef>
                <a:spcPts val="1000"/>
              </a:spcBef>
              <a:spcAft>
                <a:spcPts val="0"/>
              </a:spcAft>
              <a:buSzPct val="117647"/>
              <a:buNone/>
            </a:pPr>
            <a:r>
              <a:rPr lang="en-US" sz="1800">
                <a:solidFill>
                  <a:srgbClr val="000000"/>
                </a:solidFill>
                <a:latin typeface="Calibri"/>
                <a:ea typeface="Calibri"/>
                <a:cs typeface="Calibri"/>
                <a:sym typeface="Calibri"/>
              </a:rPr>
              <a:t>If you live 80 years, what is the most distant sunspot cycle you will hear about?</a:t>
            </a:r>
            <a:endParaRPr/>
          </a:p>
          <a:p>
            <a:pPr indent="0" lvl="0" marL="0" rtl="0" algn="l">
              <a:lnSpc>
                <a:spcPct val="90000"/>
              </a:lnSpc>
              <a:spcBef>
                <a:spcPts val="1000"/>
              </a:spcBef>
              <a:spcAft>
                <a:spcPts val="0"/>
              </a:spcAft>
              <a:buSzPct val="117647"/>
              <a:buNone/>
            </a:pPr>
            <a:r>
              <a:t/>
            </a:r>
            <a:endParaRPr>
              <a:solidFill>
                <a:srgbClr val="000000"/>
              </a:solidFill>
              <a:latin typeface="Calibri"/>
              <a:ea typeface="Calibri"/>
              <a:cs typeface="Calibri"/>
              <a:sym typeface="Calibri"/>
            </a:endParaRPr>
          </a:p>
          <a:p>
            <a:pPr indent="0" lvl="0" marL="0" rtl="0" algn="l">
              <a:lnSpc>
                <a:spcPct val="90000"/>
              </a:lnSpc>
              <a:spcBef>
                <a:spcPts val="1000"/>
              </a:spcBef>
              <a:spcAft>
                <a:spcPts val="0"/>
              </a:spcAft>
              <a:buSzPct val="117647"/>
              <a:buNone/>
            </a:pPr>
            <a:r>
              <a:t/>
            </a:r>
            <a:endParaRPr sz="1800">
              <a:solidFill>
                <a:srgbClr val="000000"/>
              </a:solidFill>
              <a:latin typeface="Calibri"/>
              <a:ea typeface="Calibri"/>
              <a:cs typeface="Calibri"/>
              <a:sym typeface="Calibri"/>
            </a:endParaRPr>
          </a:p>
          <a:p>
            <a:pPr indent="0" lvl="0" marL="0" rtl="0" algn="l">
              <a:lnSpc>
                <a:spcPct val="90000"/>
              </a:lnSpc>
              <a:spcBef>
                <a:spcPts val="1000"/>
              </a:spcBef>
              <a:spcAft>
                <a:spcPts val="0"/>
              </a:spcAft>
              <a:buSzPct val="117647"/>
              <a:buNone/>
            </a:pPr>
            <a:r>
              <a:t/>
            </a:r>
            <a:endParaRPr sz="1800">
              <a:solidFill>
                <a:srgbClr val="000000"/>
              </a:solidFill>
              <a:latin typeface="Calibri"/>
              <a:ea typeface="Calibri"/>
              <a:cs typeface="Calibri"/>
              <a:sym typeface="Calibri"/>
            </a:endParaRPr>
          </a:p>
          <a:p>
            <a:pPr indent="0" lvl="0" marL="0" rtl="0" algn="l">
              <a:lnSpc>
                <a:spcPct val="90000"/>
              </a:lnSpc>
              <a:spcBef>
                <a:spcPts val="1000"/>
              </a:spcBef>
              <a:spcAft>
                <a:spcPts val="0"/>
              </a:spcAft>
              <a:buSzPct val="117647"/>
              <a:buNone/>
            </a:pPr>
            <a:r>
              <a:t/>
            </a:r>
            <a:endParaRPr sz="1800">
              <a:solidFill>
                <a:srgbClr val="000000"/>
              </a:solidFill>
              <a:latin typeface="Calibri"/>
              <a:ea typeface="Calibri"/>
              <a:cs typeface="Calibri"/>
              <a:sym typeface="Calibri"/>
            </a:endParaRPr>
          </a:p>
        </p:txBody>
      </p:sp>
      <p:grpSp>
        <p:nvGrpSpPr>
          <p:cNvPr id="418" name="Google Shape;418;p15"/>
          <p:cNvGrpSpPr/>
          <p:nvPr/>
        </p:nvGrpSpPr>
        <p:grpSpPr>
          <a:xfrm flipH="1">
            <a:off x="-1" y="133025"/>
            <a:ext cx="8389257" cy="582900"/>
            <a:chOff x="3383700" y="220025"/>
            <a:chExt cx="5760575" cy="582900"/>
          </a:xfrm>
        </p:grpSpPr>
        <p:sp>
          <p:nvSpPr>
            <p:cNvPr id="419" name="Google Shape;419;p15"/>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15"/>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21" name="Google Shape;421;p15"/>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October 2024:  Beginning – The next sunspot cycles</a:t>
            </a:r>
            <a:endParaRPr b="1" sz="2420">
              <a:solidFill>
                <a:schemeClr val="lt1"/>
              </a:solidFill>
              <a:latin typeface="Helvetica Neue"/>
              <a:ea typeface="Helvetica Neue"/>
              <a:cs typeface="Helvetica Neue"/>
              <a:sym typeface="Helvetica Neue"/>
            </a:endParaRPr>
          </a:p>
        </p:txBody>
      </p:sp>
      <p:sp>
        <p:nvSpPr>
          <p:cNvPr id="422" name="Google Shape;422;p15"/>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15"/>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15"/>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15"/>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15"/>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15"/>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15"/>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29" name="Google Shape;429;p15"/>
          <p:cNvGrpSpPr/>
          <p:nvPr/>
        </p:nvGrpSpPr>
        <p:grpSpPr>
          <a:xfrm>
            <a:off x="0" y="4695025"/>
            <a:ext cx="5902800" cy="283500"/>
            <a:chOff x="0" y="4548925"/>
            <a:chExt cx="5902800" cy="283500"/>
          </a:xfrm>
        </p:grpSpPr>
        <p:sp>
          <p:nvSpPr>
            <p:cNvPr id="430" name="Google Shape;430;p15"/>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15"/>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32" name="Google Shape;432;p15"/>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433" name="Google Shape;433;p15"/>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434" name="Google Shape;434;p15"/>
          <p:cNvSpPr txBox="1"/>
          <p:nvPr/>
        </p:nvSpPr>
        <p:spPr>
          <a:xfrm>
            <a:off x="4183391" y="881845"/>
            <a:ext cx="363901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25               26               27               28        </a:t>
            </a:r>
            <a:endParaRPr/>
          </a:p>
        </p:txBody>
      </p:sp>
      <p:graphicFrame>
        <p:nvGraphicFramePr>
          <p:cNvPr id="435" name="Google Shape;435;p15"/>
          <p:cNvGraphicFramePr/>
          <p:nvPr/>
        </p:nvGraphicFramePr>
        <p:xfrm>
          <a:off x="3195187" y="1338462"/>
          <a:ext cx="4848225" cy="2994154"/>
        </p:xfrm>
        <a:graphic>
          <a:graphicData uri="http://schemas.openxmlformats.org/drawingml/2006/chart">
            <c:chart r:id="rId4"/>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16"/>
          <p:cNvSpPr txBox="1"/>
          <p:nvPr>
            <p:ph idx="1" type="body"/>
          </p:nvPr>
        </p:nvSpPr>
        <p:spPr>
          <a:xfrm>
            <a:off x="318875" y="872600"/>
            <a:ext cx="2830800" cy="30516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sz="1800">
                <a:solidFill>
                  <a:srgbClr val="000000"/>
                </a:solidFill>
                <a:latin typeface="Calibri"/>
                <a:ea typeface="Calibri"/>
                <a:cs typeface="Calibri"/>
                <a:sym typeface="Calibri"/>
              </a:rPr>
              <a:t>Cosmic rays are blocked when our sun’s magnetic field is at maximum during sunspot maximum. </a:t>
            </a:r>
            <a:endParaRPr/>
          </a:p>
          <a:p>
            <a:pPr indent="0" lvl="0" marL="0" rtl="0" algn="l">
              <a:lnSpc>
                <a:spcPct val="90000"/>
              </a:lnSpc>
              <a:spcBef>
                <a:spcPts val="1000"/>
              </a:spcBef>
              <a:spcAft>
                <a:spcPts val="0"/>
              </a:spcAft>
              <a:buSzPts val="1800"/>
              <a:buNone/>
            </a:pPr>
            <a:r>
              <a:rPr lang="en-US">
                <a:solidFill>
                  <a:srgbClr val="000000"/>
                </a:solidFill>
                <a:latin typeface="Calibri"/>
                <a:ea typeface="Calibri"/>
                <a:cs typeface="Calibri"/>
                <a:sym typeface="Calibri"/>
              </a:rPr>
              <a:t>They can enter the inner solar system when the sun’s field is more concentrated near the solar surface at sunspot minimum.</a:t>
            </a:r>
            <a:endParaRPr sz="1800">
              <a:solidFill>
                <a:srgbClr val="000000"/>
              </a:solidFill>
              <a:latin typeface="Calibri"/>
              <a:ea typeface="Calibri"/>
              <a:cs typeface="Calibri"/>
              <a:sym typeface="Calibri"/>
            </a:endParaRPr>
          </a:p>
        </p:txBody>
      </p:sp>
      <p:grpSp>
        <p:nvGrpSpPr>
          <p:cNvPr id="441" name="Google Shape;441;p16"/>
          <p:cNvGrpSpPr/>
          <p:nvPr/>
        </p:nvGrpSpPr>
        <p:grpSpPr>
          <a:xfrm flipH="1">
            <a:off x="-1" y="133025"/>
            <a:ext cx="8389257" cy="582900"/>
            <a:chOff x="3383700" y="220025"/>
            <a:chExt cx="5760575" cy="582900"/>
          </a:xfrm>
        </p:grpSpPr>
        <p:sp>
          <p:nvSpPr>
            <p:cNvPr id="442" name="Google Shape;442;p16"/>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16"/>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44" name="Google Shape;444;p16"/>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October 2024: Intermediate – The Cosmic Ray Cycle</a:t>
            </a:r>
            <a:endParaRPr b="1" sz="2420">
              <a:solidFill>
                <a:schemeClr val="lt1"/>
              </a:solidFill>
              <a:latin typeface="Helvetica Neue"/>
              <a:ea typeface="Helvetica Neue"/>
              <a:cs typeface="Helvetica Neue"/>
              <a:sym typeface="Helvetica Neue"/>
            </a:endParaRPr>
          </a:p>
        </p:txBody>
      </p:sp>
      <p:sp>
        <p:nvSpPr>
          <p:cNvPr id="445" name="Google Shape;445;p16"/>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16"/>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16"/>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16"/>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16"/>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16"/>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16"/>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52" name="Google Shape;452;p16"/>
          <p:cNvGrpSpPr/>
          <p:nvPr/>
        </p:nvGrpSpPr>
        <p:grpSpPr>
          <a:xfrm>
            <a:off x="0" y="4695025"/>
            <a:ext cx="5902800" cy="283500"/>
            <a:chOff x="0" y="4548925"/>
            <a:chExt cx="5902800" cy="283500"/>
          </a:xfrm>
        </p:grpSpPr>
        <p:sp>
          <p:nvSpPr>
            <p:cNvPr id="453" name="Google Shape;453;p16"/>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16"/>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5" name="Google Shape;455;p16"/>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456" name="Google Shape;456;p16"/>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457" name="Google Shape;457;p16"/>
          <p:cNvPicPr preferRelativeResize="0"/>
          <p:nvPr/>
        </p:nvPicPr>
        <p:blipFill rotWithShape="1">
          <a:blip r:embed="rId4">
            <a:alphaModFix/>
          </a:blip>
          <a:srcRect b="0" l="0" r="0" t="0"/>
          <a:stretch/>
        </p:blipFill>
        <p:spPr>
          <a:xfrm>
            <a:off x="3397177" y="872609"/>
            <a:ext cx="5011245" cy="347768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17"/>
          <p:cNvSpPr txBox="1"/>
          <p:nvPr>
            <p:ph idx="1" type="body"/>
          </p:nvPr>
        </p:nvSpPr>
        <p:spPr>
          <a:xfrm>
            <a:off x="318873" y="968390"/>
            <a:ext cx="3052977" cy="2955776"/>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sz="1800">
                <a:solidFill>
                  <a:srgbClr val="000000"/>
                </a:solidFill>
                <a:latin typeface="Calibri"/>
                <a:ea typeface="Calibri"/>
                <a:cs typeface="Calibri"/>
                <a:sym typeface="Calibri"/>
              </a:rPr>
              <a:t>Math 2:  Draw a second curve on top of the sunspot cycle curve that shows the next three cosmic ray cycles.</a:t>
            </a:r>
            <a:endParaRPr/>
          </a:p>
          <a:p>
            <a:pPr indent="0" lvl="0" marL="0" rtl="0" algn="l">
              <a:lnSpc>
                <a:spcPct val="90000"/>
              </a:lnSpc>
              <a:spcBef>
                <a:spcPts val="1000"/>
              </a:spcBef>
              <a:spcAft>
                <a:spcPts val="0"/>
              </a:spcAft>
              <a:buSzPts val="1800"/>
              <a:buNone/>
            </a:pPr>
            <a:r>
              <a:rPr lang="en-US">
                <a:solidFill>
                  <a:srgbClr val="000000"/>
                </a:solidFill>
                <a:latin typeface="Calibri"/>
                <a:ea typeface="Calibri"/>
                <a:cs typeface="Calibri"/>
                <a:sym typeface="Calibri"/>
              </a:rPr>
              <a:t>Assume</a:t>
            </a:r>
            <a:endParaRPr/>
          </a:p>
          <a:p>
            <a:pPr indent="0" lvl="0" marL="0" rtl="0" algn="l">
              <a:lnSpc>
                <a:spcPct val="90000"/>
              </a:lnSpc>
              <a:spcBef>
                <a:spcPts val="1000"/>
              </a:spcBef>
              <a:spcAft>
                <a:spcPts val="0"/>
              </a:spcAft>
              <a:buSzPts val="1800"/>
              <a:buNone/>
            </a:pPr>
            <a:r>
              <a:rPr lang="en-US">
                <a:solidFill>
                  <a:srgbClr val="000000"/>
                </a:solidFill>
                <a:latin typeface="Calibri"/>
                <a:ea typeface="Calibri"/>
                <a:cs typeface="Calibri"/>
                <a:sym typeface="Calibri"/>
              </a:rPr>
              <a:t>Minimum = July 2024.7</a:t>
            </a:r>
            <a:endParaRPr/>
          </a:p>
          <a:p>
            <a:pPr indent="0" lvl="0" marL="0" rtl="0" algn="l">
              <a:lnSpc>
                <a:spcPct val="90000"/>
              </a:lnSpc>
              <a:spcBef>
                <a:spcPts val="1000"/>
              </a:spcBef>
              <a:spcAft>
                <a:spcPts val="0"/>
              </a:spcAft>
              <a:buSzPts val="1800"/>
              <a:buNone/>
            </a:pPr>
            <a:r>
              <a:rPr lang="en-US">
                <a:solidFill>
                  <a:srgbClr val="000000"/>
                </a:solidFill>
                <a:latin typeface="Calibri"/>
                <a:ea typeface="Calibri"/>
                <a:cs typeface="Calibri"/>
                <a:sym typeface="Calibri"/>
              </a:rPr>
              <a:t>Maximum = June 2020.1</a:t>
            </a:r>
            <a:endParaRPr/>
          </a:p>
          <a:p>
            <a:pPr indent="0" lvl="0" marL="0" rtl="0" algn="l">
              <a:lnSpc>
                <a:spcPct val="90000"/>
              </a:lnSpc>
              <a:spcBef>
                <a:spcPts val="1000"/>
              </a:spcBef>
              <a:spcAft>
                <a:spcPts val="0"/>
              </a:spcAft>
              <a:buSzPts val="1800"/>
              <a:buNone/>
            </a:pPr>
            <a:r>
              <a:rPr lang="en-US">
                <a:solidFill>
                  <a:srgbClr val="000000"/>
                </a:solidFill>
                <a:latin typeface="Calibri"/>
                <a:ea typeface="Calibri"/>
                <a:cs typeface="Calibri"/>
                <a:sym typeface="Calibri"/>
              </a:rPr>
              <a:t>Maximum height = 150 units.</a:t>
            </a:r>
            <a:endParaRPr/>
          </a:p>
          <a:p>
            <a:pPr indent="0" lvl="0" marL="0" rtl="0" algn="l">
              <a:lnSpc>
                <a:spcPct val="90000"/>
              </a:lnSpc>
              <a:spcBef>
                <a:spcPts val="1000"/>
              </a:spcBef>
              <a:spcAft>
                <a:spcPts val="0"/>
              </a:spcAft>
              <a:buSzPts val="1800"/>
              <a:buNone/>
            </a:pPr>
            <a:r>
              <a:t/>
            </a:r>
            <a:endParaRPr sz="1800">
              <a:solidFill>
                <a:srgbClr val="000000"/>
              </a:solidFill>
              <a:latin typeface="Calibri"/>
              <a:ea typeface="Calibri"/>
              <a:cs typeface="Calibri"/>
              <a:sym typeface="Calibri"/>
            </a:endParaRPr>
          </a:p>
          <a:p>
            <a:pPr indent="0" lvl="0" marL="0" rtl="0" algn="l">
              <a:lnSpc>
                <a:spcPct val="90000"/>
              </a:lnSpc>
              <a:spcBef>
                <a:spcPts val="1000"/>
              </a:spcBef>
              <a:spcAft>
                <a:spcPts val="0"/>
              </a:spcAft>
              <a:buSzPts val="1800"/>
              <a:buNone/>
            </a:pPr>
            <a:r>
              <a:t/>
            </a:r>
            <a:endParaRPr sz="1800">
              <a:solidFill>
                <a:srgbClr val="000000"/>
              </a:solidFill>
              <a:latin typeface="Calibri"/>
              <a:ea typeface="Calibri"/>
              <a:cs typeface="Calibri"/>
              <a:sym typeface="Calibri"/>
            </a:endParaRPr>
          </a:p>
          <a:p>
            <a:pPr indent="0" lvl="0" marL="0" rtl="0" algn="l">
              <a:lnSpc>
                <a:spcPct val="90000"/>
              </a:lnSpc>
              <a:spcBef>
                <a:spcPts val="1000"/>
              </a:spcBef>
              <a:spcAft>
                <a:spcPts val="0"/>
              </a:spcAft>
              <a:buSzPts val="1800"/>
              <a:buNone/>
            </a:pPr>
            <a:r>
              <a:t/>
            </a:r>
            <a:endParaRPr sz="1800">
              <a:solidFill>
                <a:srgbClr val="000000"/>
              </a:solidFill>
              <a:latin typeface="Calibri"/>
              <a:ea typeface="Calibri"/>
              <a:cs typeface="Calibri"/>
              <a:sym typeface="Calibri"/>
            </a:endParaRPr>
          </a:p>
        </p:txBody>
      </p:sp>
      <p:grpSp>
        <p:nvGrpSpPr>
          <p:cNvPr id="463" name="Google Shape;463;p17"/>
          <p:cNvGrpSpPr/>
          <p:nvPr/>
        </p:nvGrpSpPr>
        <p:grpSpPr>
          <a:xfrm flipH="1">
            <a:off x="-1" y="133025"/>
            <a:ext cx="8389257" cy="582900"/>
            <a:chOff x="3383700" y="220025"/>
            <a:chExt cx="5760575" cy="582900"/>
          </a:xfrm>
        </p:grpSpPr>
        <p:sp>
          <p:nvSpPr>
            <p:cNvPr id="464" name="Google Shape;464;p17"/>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17"/>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66" name="Google Shape;466;p17"/>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October 2024: Intermediate – The Cosmic Ray Cycle</a:t>
            </a:r>
            <a:endParaRPr b="1" sz="2420">
              <a:solidFill>
                <a:schemeClr val="lt1"/>
              </a:solidFill>
              <a:latin typeface="Helvetica Neue"/>
              <a:ea typeface="Helvetica Neue"/>
              <a:cs typeface="Helvetica Neue"/>
              <a:sym typeface="Helvetica Neue"/>
            </a:endParaRPr>
          </a:p>
        </p:txBody>
      </p:sp>
      <p:sp>
        <p:nvSpPr>
          <p:cNvPr id="467" name="Google Shape;467;p17"/>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17"/>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17"/>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17"/>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17"/>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17"/>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17"/>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74" name="Google Shape;474;p17"/>
          <p:cNvGrpSpPr/>
          <p:nvPr/>
        </p:nvGrpSpPr>
        <p:grpSpPr>
          <a:xfrm>
            <a:off x="0" y="4695025"/>
            <a:ext cx="5902800" cy="283500"/>
            <a:chOff x="0" y="4548925"/>
            <a:chExt cx="5902800" cy="283500"/>
          </a:xfrm>
        </p:grpSpPr>
        <p:sp>
          <p:nvSpPr>
            <p:cNvPr id="475" name="Google Shape;475;p17"/>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17"/>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77" name="Google Shape;477;p17"/>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478" name="Google Shape;478;p17"/>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479" name="Google Shape;479;p17"/>
          <p:cNvSpPr txBox="1"/>
          <p:nvPr/>
        </p:nvSpPr>
        <p:spPr>
          <a:xfrm>
            <a:off x="4029075" y="1271588"/>
            <a:ext cx="4281941" cy="22467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Cycle 25:    Minimum:  July 2024 =  2024.6</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Maximum: January 2020 = 2020.1</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Cycle 26:    Minimum = 2024.6 </a:t>
            </a:r>
            <a:r>
              <a:rPr b="0" i="0" lang="en-US" sz="1400" u="none" cap="none" strike="noStrike">
                <a:solidFill>
                  <a:srgbClr val="FF0000"/>
                </a:solidFill>
                <a:latin typeface="Arial"/>
                <a:ea typeface="Arial"/>
                <a:cs typeface="Arial"/>
                <a:sym typeface="Arial"/>
              </a:rPr>
              <a:t>+ 11 </a:t>
            </a:r>
            <a:r>
              <a:rPr b="0" i="0" lang="en-US" sz="1400" u="none" cap="none" strike="noStrike">
                <a:solidFill>
                  <a:srgbClr val="000000"/>
                </a:solidFill>
                <a:latin typeface="Arial"/>
                <a:ea typeface="Arial"/>
                <a:cs typeface="Arial"/>
                <a:sym typeface="Arial"/>
              </a:rPr>
              <a:t>= 2035.6</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Maximum = 2020.1 </a:t>
            </a:r>
            <a:r>
              <a:rPr b="0" i="0" lang="en-US" sz="1400" u="none" cap="none" strike="noStrike">
                <a:solidFill>
                  <a:srgbClr val="FF0000"/>
                </a:solidFill>
                <a:latin typeface="Arial"/>
                <a:ea typeface="Arial"/>
                <a:cs typeface="Arial"/>
                <a:sym typeface="Arial"/>
              </a:rPr>
              <a:t>+ 11 </a:t>
            </a:r>
            <a:r>
              <a:rPr b="0" i="0" lang="en-US" sz="1400" u="none" cap="none" strike="noStrike">
                <a:solidFill>
                  <a:srgbClr val="000000"/>
                </a:solidFill>
                <a:latin typeface="Arial"/>
                <a:ea typeface="Arial"/>
                <a:cs typeface="Arial"/>
                <a:sym typeface="Arial"/>
              </a:rPr>
              <a:t>= 2031.1</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Cycle 27:  Minimum = 2046.6     Maximum = 2042.1</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Cycle 28:  Minimum = 2057.6     Maximum = 2053.1</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18"/>
          <p:cNvSpPr txBox="1"/>
          <p:nvPr>
            <p:ph idx="1" type="body"/>
          </p:nvPr>
        </p:nvSpPr>
        <p:spPr>
          <a:xfrm>
            <a:off x="318873" y="968390"/>
            <a:ext cx="3052977" cy="2955776"/>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sz="1800">
                <a:solidFill>
                  <a:srgbClr val="000000"/>
                </a:solidFill>
                <a:latin typeface="Calibri"/>
                <a:ea typeface="Calibri"/>
                <a:cs typeface="Calibri"/>
                <a:sym typeface="Calibri"/>
              </a:rPr>
              <a:t>Draw a second curve on top of the sunspot cycle curve that shows the next three cosmic ray cycles.</a:t>
            </a:r>
            <a:endParaRPr/>
          </a:p>
          <a:p>
            <a:pPr indent="0" lvl="0" marL="0" rtl="0" algn="l">
              <a:lnSpc>
                <a:spcPct val="90000"/>
              </a:lnSpc>
              <a:spcBef>
                <a:spcPts val="1000"/>
              </a:spcBef>
              <a:spcAft>
                <a:spcPts val="0"/>
              </a:spcAft>
              <a:buSzPts val="1800"/>
              <a:buNone/>
            </a:pPr>
            <a:r>
              <a:rPr lang="en-US">
                <a:solidFill>
                  <a:srgbClr val="000000"/>
                </a:solidFill>
                <a:latin typeface="Calibri"/>
                <a:ea typeface="Calibri"/>
                <a:cs typeface="Calibri"/>
                <a:sym typeface="Calibri"/>
              </a:rPr>
              <a:t>Assume</a:t>
            </a:r>
            <a:endParaRPr/>
          </a:p>
          <a:p>
            <a:pPr indent="0" lvl="0" marL="0" rtl="0" algn="l">
              <a:lnSpc>
                <a:spcPct val="90000"/>
              </a:lnSpc>
              <a:spcBef>
                <a:spcPts val="1000"/>
              </a:spcBef>
              <a:spcAft>
                <a:spcPts val="0"/>
              </a:spcAft>
              <a:buSzPts val="1800"/>
              <a:buNone/>
            </a:pPr>
            <a:r>
              <a:rPr lang="en-US">
                <a:solidFill>
                  <a:srgbClr val="000000"/>
                </a:solidFill>
                <a:latin typeface="Calibri"/>
                <a:ea typeface="Calibri"/>
                <a:cs typeface="Calibri"/>
                <a:sym typeface="Calibri"/>
              </a:rPr>
              <a:t>Minimum = July 2024.7</a:t>
            </a:r>
            <a:endParaRPr/>
          </a:p>
          <a:p>
            <a:pPr indent="0" lvl="0" marL="0" rtl="0" algn="l">
              <a:lnSpc>
                <a:spcPct val="90000"/>
              </a:lnSpc>
              <a:spcBef>
                <a:spcPts val="1000"/>
              </a:spcBef>
              <a:spcAft>
                <a:spcPts val="0"/>
              </a:spcAft>
              <a:buSzPts val="1800"/>
              <a:buNone/>
            </a:pPr>
            <a:r>
              <a:rPr lang="en-US">
                <a:solidFill>
                  <a:srgbClr val="000000"/>
                </a:solidFill>
                <a:latin typeface="Calibri"/>
                <a:ea typeface="Calibri"/>
                <a:cs typeface="Calibri"/>
                <a:sym typeface="Calibri"/>
              </a:rPr>
              <a:t>Maximum = June 2020.1</a:t>
            </a:r>
            <a:endParaRPr/>
          </a:p>
          <a:p>
            <a:pPr indent="0" lvl="0" marL="0" rtl="0" algn="l">
              <a:lnSpc>
                <a:spcPct val="90000"/>
              </a:lnSpc>
              <a:spcBef>
                <a:spcPts val="1000"/>
              </a:spcBef>
              <a:spcAft>
                <a:spcPts val="0"/>
              </a:spcAft>
              <a:buSzPts val="1800"/>
              <a:buNone/>
            </a:pPr>
            <a:r>
              <a:rPr lang="en-US">
                <a:solidFill>
                  <a:srgbClr val="000000"/>
                </a:solidFill>
                <a:latin typeface="Calibri"/>
                <a:ea typeface="Calibri"/>
                <a:cs typeface="Calibri"/>
                <a:sym typeface="Calibri"/>
              </a:rPr>
              <a:t>Maximum height = 150 units.</a:t>
            </a:r>
            <a:endParaRPr/>
          </a:p>
          <a:p>
            <a:pPr indent="0" lvl="0" marL="0" rtl="0" algn="l">
              <a:lnSpc>
                <a:spcPct val="90000"/>
              </a:lnSpc>
              <a:spcBef>
                <a:spcPts val="1000"/>
              </a:spcBef>
              <a:spcAft>
                <a:spcPts val="0"/>
              </a:spcAft>
              <a:buSzPts val="1800"/>
              <a:buNone/>
            </a:pPr>
            <a:r>
              <a:t/>
            </a:r>
            <a:endParaRPr sz="1800">
              <a:solidFill>
                <a:srgbClr val="000000"/>
              </a:solidFill>
              <a:latin typeface="Calibri"/>
              <a:ea typeface="Calibri"/>
              <a:cs typeface="Calibri"/>
              <a:sym typeface="Calibri"/>
            </a:endParaRPr>
          </a:p>
          <a:p>
            <a:pPr indent="0" lvl="0" marL="0" rtl="0" algn="l">
              <a:lnSpc>
                <a:spcPct val="90000"/>
              </a:lnSpc>
              <a:spcBef>
                <a:spcPts val="1000"/>
              </a:spcBef>
              <a:spcAft>
                <a:spcPts val="0"/>
              </a:spcAft>
              <a:buSzPts val="1800"/>
              <a:buNone/>
            </a:pPr>
            <a:r>
              <a:t/>
            </a:r>
            <a:endParaRPr sz="1800">
              <a:solidFill>
                <a:srgbClr val="000000"/>
              </a:solidFill>
              <a:latin typeface="Calibri"/>
              <a:ea typeface="Calibri"/>
              <a:cs typeface="Calibri"/>
              <a:sym typeface="Calibri"/>
            </a:endParaRPr>
          </a:p>
          <a:p>
            <a:pPr indent="0" lvl="0" marL="0" rtl="0" algn="l">
              <a:lnSpc>
                <a:spcPct val="90000"/>
              </a:lnSpc>
              <a:spcBef>
                <a:spcPts val="1000"/>
              </a:spcBef>
              <a:spcAft>
                <a:spcPts val="0"/>
              </a:spcAft>
              <a:buSzPts val="1800"/>
              <a:buNone/>
            </a:pPr>
            <a:r>
              <a:t/>
            </a:r>
            <a:endParaRPr sz="1800">
              <a:solidFill>
                <a:srgbClr val="000000"/>
              </a:solidFill>
              <a:latin typeface="Calibri"/>
              <a:ea typeface="Calibri"/>
              <a:cs typeface="Calibri"/>
              <a:sym typeface="Calibri"/>
            </a:endParaRPr>
          </a:p>
        </p:txBody>
      </p:sp>
      <p:grpSp>
        <p:nvGrpSpPr>
          <p:cNvPr id="485" name="Google Shape;485;p18"/>
          <p:cNvGrpSpPr/>
          <p:nvPr/>
        </p:nvGrpSpPr>
        <p:grpSpPr>
          <a:xfrm flipH="1">
            <a:off x="-1" y="133025"/>
            <a:ext cx="8389257" cy="582900"/>
            <a:chOff x="3383700" y="220025"/>
            <a:chExt cx="5760575" cy="582900"/>
          </a:xfrm>
        </p:grpSpPr>
        <p:sp>
          <p:nvSpPr>
            <p:cNvPr id="486" name="Google Shape;486;p18"/>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18"/>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88" name="Google Shape;488;p18"/>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October 2024: Intermediate – The Cosmic Ray Cycle</a:t>
            </a:r>
            <a:endParaRPr b="1" sz="2420">
              <a:solidFill>
                <a:schemeClr val="lt1"/>
              </a:solidFill>
              <a:latin typeface="Helvetica Neue"/>
              <a:ea typeface="Helvetica Neue"/>
              <a:cs typeface="Helvetica Neue"/>
              <a:sym typeface="Helvetica Neue"/>
            </a:endParaRPr>
          </a:p>
        </p:txBody>
      </p:sp>
      <p:sp>
        <p:nvSpPr>
          <p:cNvPr id="489" name="Google Shape;489;p18"/>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18"/>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18"/>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18"/>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18"/>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18"/>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18"/>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96" name="Google Shape;496;p18"/>
          <p:cNvGrpSpPr/>
          <p:nvPr/>
        </p:nvGrpSpPr>
        <p:grpSpPr>
          <a:xfrm>
            <a:off x="0" y="4695025"/>
            <a:ext cx="5902800" cy="283500"/>
            <a:chOff x="0" y="4548925"/>
            <a:chExt cx="5902800" cy="283500"/>
          </a:xfrm>
        </p:grpSpPr>
        <p:sp>
          <p:nvSpPr>
            <p:cNvPr id="497" name="Google Shape;497;p18"/>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18"/>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99" name="Google Shape;499;p18"/>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500" name="Google Shape;500;p18"/>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501" name="Google Shape;501;p18"/>
          <p:cNvPicPr preferRelativeResize="0"/>
          <p:nvPr/>
        </p:nvPicPr>
        <p:blipFill rotWithShape="1">
          <a:blip r:embed="rId4">
            <a:alphaModFix/>
          </a:blip>
          <a:srcRect b="0" l="0" r="0" t="0"/>
          <a:stretch/>
        </p:blipFill>
        <p:spPr>
          <a:xfrm>
            <a:off x="3284556" y="1355542"/>
            <a:ext cx="5104700" cy="3098308"/>
          </a:xfrm>
          <a:prstGeom prst="rect">
            <a:avLst/>
          </a:prstGeom>
          <a:noFill/>
          <a:ln>
            <a:noFill/>
          </a:ln>
        </p:spPr>
      </p:pic>
      <p:sp>
        <p:nvSpPr>
          <p:cNvPr id="502" name="Google Shape;502;p18"/>
          <p:cNvSpPr txBox="1"/>
          <p:nvPr/>
        </p:nvSpPr>
        <p:spPr>
          <a:xfrm>
            <a:off x="3734784" y="1041427"/>
            <a:ext cx="363901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25                26                  27                 28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19"/>
          <p:cNvSpPr txBox="1"/>
          <p:nvPr>
            <p:ph idx="1" type="body"/>
          </p:nvPr>
        </p:nvSpPr>
        <p:spPr>
          <a:xfrm>
            <a:off x="311701" y="985837"/>
            <a:ext cx="2938706" cy="3500437"/>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a:solidFill>
                  <a:schemeClr val="dk1"/>
                </a:solidFill>
              </a:rPr>
              <a:t>When are the best times to go?</a:t>
            </a:r>
            <a:endParaRPr/>
          </a:p>
          <a:p>
            <a:pPr indent="0" lvl="0" marL="0" rtl="0" algn="l">
              <a:lnSpc>
                <a:spcPct val="90000"/>
              </a:lnSpc>
              <a:spcBef>
                <a:spcPts val="1000"/>
              </a:spcBef>
              <a:spcAft>
                <a:spcPts val="0"/>
              </a:spcAft>
              <a:buSzPts val="1800"/>
              <a:buNone/>
            </a:pPr>
            <a:r>
              <a:rPr lang="en-US">
                <a:solidFill>
                  <a:schemeClr val="dk1"/>
                </a:solidFill>
              </a:rPr>
              <a:t>Opposition dates come every 770 days (2.1 years)</a:t>
            </a:r>
            <a:endParaRPr/>
          </a:p>
          <a:p>
            <a:pPr indent="0" lvl="0" marL="0" rtl="0" algn="l">
              <a:lnSpc>
                <a:spcPct val="90000"/>
              </a:lnSpc>
              <a:spcBef>
                <a:spcPts val="1000"/>
              </a:spcBef>
              <a:spcAft>
                <a:spcPts val="0"/>
              </a:spcAft>
              <a:buSzPts val="1800"/>
              <a:buNone/>
            </a:pPr>
            <a:r>
              <a:rPr lang="en-US">
                <a:solidFill>
                  <a:schemeClr val="dk1"/>
                </a:solidFill>
              </a:rPr>
              <a:t>Next opposition is in January 2025.</a:t>
            </a:r>
            <a:endParaRPr/>
          </a:p>
          <a:p>
            <a:pPr indent="0" lvl="0" marL="0" rtl="0" algn="l">
              <a:lnSpc>
                <a:spcPct val="90000"/>
              </a:lnSpc>
              <a:spcBef>
                <a:spcPts val="1000"/>
              </a:spcBef>
              <a:spcAft>
                <a:spcPts val="0"/>
              </a:spcAft>
              <a:buSzPts val="1800"/>
              <a:buNone/>
            </a:pPr>
            <a:r>
              <a:rPr lang="en-US">
                <a:solidFill>
                  <a:schemeClr val="dk1"/>
                </a:solidFill>
              </a:rPr>
              <a:t>Use the table and show these opposition years on the sunspot and cosmic ray cycle plot.</a:t>
            </a:r>
            <a:endParaRPr/>
          </a:p>
        </p:txBody>
      </p:sp>
      <p:grpSp>
        <p:nvGrpSpPr>
          <p:cNvPr id="508" name="Google Shape;508;p19"/>
          <p:cNvGrpSpPr/>
          <p:nvPr/>
        </p:nvGrpSpPr>
        <p:grpSpPr>
          <a:xfrm flipH="1">
            <a:off x="-4" y="133025"/>
            <a:ext cx="8000204" cy="582900"/>
            <a:chOff x="3383700" y="220025"/>
            <a:chExt cx="5760575" cy="582900"/>
          </a:xfrm>
        </p:grpSpPr>
        <p:sp>
          <p:nvSpPr>
            <p:cNvPr id="509" name="Google Shape;509;p19"/>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19"/>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11" name="Google Shape;511;p19"/>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October 2024 – Advanced – The Journey to Mars </a:t>
            </a:r>
            <a:endParaRPr b="1" sz="2420">
              <a:solidFill>
                <a:schemeClr val="lt1"/>
              </a:solidFill>
              <a:latin typeface="Helvetica Neue"/>
              <a:ea typeface="Helvetica Neue"/>
              <a:cs typeface="Helvetica Neue"/>
              <a:sym typeface="Helvetica Neue"/>
            </a:endParaRPr>
          </a:p>
        </p:txBody>
      </p:sp>
      <p:sp>
        <p:nvSpPr>
          <p:cNvPr id="512" name="Google Shape;512;p19"/>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19"/>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19"/>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19"/>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p19"/>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19"/>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p19"/>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19" name="Google Shape;519;p19"/>
          <p:cNvGrpSpPr/>
          <p:nvPr/>
        </p:nvGrpSpPr>
        <p:grpSpPr>
          <a:xfrm>
            <a:off x="0" y="4695025"/>
            <a:ext cx="5902800" cy="283500"/>
            <a:chOff x="0" y="4548925"/>
            <a:chExt cx="5902800" cy="283500"/>
          </a:xfrm>
        </p:grpSpPr>
        <p:sp>
          <p:nvSpPr>
            <p:cNvPr id="520" name="Google Shape;520;p19"/>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p19"/>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22" name="Google Shape;522;p19"/>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523" name="Google Shape;523;p19"/>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524" name="Google Shape;524;p19"/>
          <p:cNvPicPr preferRelativeResize="0"/>
          <p:nvPr/>
        </p:nvPicPr>
        <p:blipFill rotWithShape="1">
          <a:blip r:embed="rId4">
            <a:alphaModFix/>
          </a:blip>
          <a:srcRect b="0" l="0" r="0" t="0"/>
          <a:stretch/>
        </p:blipFill>
        <p:spPr>
          <a:xfrm>
            <a:off x="3250407" y="1034953"/>
            <a:ext cx="5572780" cy="2740818"/>
          </a:xfrm>
          <a:prstGeom prst="rect">
            <a:avLst/>
          </a:prstGeom>
          <a:noFill/>
          <a:ln>
            <a:noFill/>
          </a:ln>
        </p:spPr>
      </p:pic>
      <p:sp>
        <p:nvSpPr>
          <p:cNvPr id="525" name="Google Shape;525;p19"/>
          <p:cNvSpPr/>
          <p:nvPr/>
        </p:nvSpPr>
        <p:spPr>
          <a:xfrm>
            <a:off x="3625976" y="3836194"/>
            <a:ext cx="303087" cy="442912"/>
          </a:xfrm>
          <a:prstGeom prst="upArrow">
            <a:avLst>
              <a:gd fmla="val 50000" name="adj1"/>
              <a:gd fmla="val 50000" name="adj2"/>
            </a:avLst>
          </a:prstGeom>
          <a:solidFill>
            <a:schemeClr val="accent1"/>
          </a:solidFill>
          <a:ln cap="flat" cmpd="sng" w="25400">
            <a:solidFill>
              <a:srgbClr val="1B38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26" name="Google Shape;526;p19"/>
          <p:cNvSpPr/>
          <p:nvPr/>
        </p:nvSpPr>
        <p:spPr>
          <a:xfrm>
            <a:off x="8264175" y="3836194"/>
            <a:ext cx="303087" cy="471054"/>
          </a:xfrm>
          <a:prstGeom prst="upArrow">
            <a:avLst>
              <a:gd fmla="val 50000" name="adj1"/>
              <a:gd fmla="val 50000" name="adj2"/>
            </a:avLst>
          </a:prstGeom>
          <a:solidFill>
            <a:schemeClr val="accent1"/>
          </a:solidFill>
          <a:ln cap="flat" cmpd="sng" w="25400">
            <a:solidFill>
              <a:srgbClr val="1B38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2"/>
          <p:cNvSpPr txBox="1"/>
          <p:nvPr>
            <p:ph idx="1" type="body"/>
          </p:nvPr>
        </p:nvSpPr>
        <p:spPr>
          <a:xfrm>
            <a:off x="311700" y="971625"/>
            <a:ext cx="3474488" cy="31740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sz="1700">
                <a:solidFill>
                  <a:schemeClr val="dk1"/>
                </a:solidFill>
              </a:rPr>
              <a:t>Heliophysics is the discipline in space science that deals with the matter and energy of our Sun and its effects on the solar system. </a:t>
            </a:r>
            <a:endParaRPr/>
          </a:p>
          <a:p>
            <a:pPr indent="0" lvl="0" marL="0" rtl="0" algn="l">
              <a:lnSpc>
                <a:spcPct val="90000"/>
              </a:lnSpc>
              <a:spcBef>
                <a:spcPts val="1000"/>
              </a:spcBef>
              <a:spcAft>
                <a:spcPts val="0"/>
              </a:spcAft>
              <a:buSzPts val="1800"/>
              <a:buNone/>
            </a:pPr>
            <a:r>
              <a:rPr lang="en-US" sz="1700">
                <a:solidFill>
                  <a:schemeClr val="dk1"/>
                </a:solidFill>
              </a:rPr>
              <a:t>It also studies how the Sun varies over time and how those changes can sometimes pose a hazard to humans on Earth and in space.</a:t>
            </a:r>
            <a:endParaRPr sz="1700">
              <a:solidFill>
                <a:schemeClr val="dk1"/>
              </a:solidFill>
            </a:endParaRPr>
          </a:p>
        </p:txBody>
      </p:sp>
      <p:grpSp>
        <p:nvGrpSpPr>
          <p:cNvPr id="79" name="Google Shape;79;p2"/>
          <p:cNvGrpSpPr/>
          <p:nvPr/>
        </p:nvGrpSpPr>
        <p:grpSpPr>
          <a:xfrm flipH="1">
            <a:off x="-1" y="133025"/>
            <a:ext cx="8151019" cy="582900"/>
            <a:chOff x="3383700" y="220025"/>
            <a:chExt cx="5760575" cy="582900"/>
          </a:xfrm>
        </p:grpSpPr>
        <p:sp>
          <p:nvSpPr>
            <p:cNvPr id="80" name="Google Shape;80;p2"/>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2"/>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2" name="Google Shape;82;p2"/>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October 2024:     What is Heliophysics?</a:t>
            </a:r>
            <a:endParaRPr b="1" sz="2420">
              <a:solidFill>
                <a:schemeClr val="lt1"/>
              </a:solidFill>
              <a:latin typeface="Helvetica Neue"/>
              <a:ea typeface="Helvetica Neue"/>
              <a:cs typeface="Helvetica Neue"/>
              <a:sym typeface="Helvetica Neue"/>
            </a:endParaRPr>
          </a:p>
        </p:txBody>
      </p:sp>
      <p:sp>
        <p:nvSpPr>
          <p:cNvPr id="83" name="Google Shape;83;p2"/>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2"/>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2"/>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2"/>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2"/>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2"/>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2"/>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0" name="Google Shape;90;p2"/>
          <p:cNvGrpSpPr/>
          <p:nvPr/>
        </p:nvGrpSpPr>
        <p:grpSpPr>
          <a:xfrm>
            <a:off x="0" y="4695025"/>
            <a:ext cx="5902800" cy="283500"/>
            <a:chOff x="0" y="4548925"/>
            <a:chExt cx="5902800" cy="283500"/>
          </a:xfrm>
        </p:grpSpPr>
        <p:sp>
          <p:nvSpPr>
            <p:cNvPr id="91" name="Google Shape;91;p2"/>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2"/>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3" name="Google Shape;93;p2"/>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94" name="Google Shape;94;p2"/>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95" name="Google Shape;95;p2"/>
          <p:cNvPicPr preferRelativeResize="0"/>
          <p:nvPr/>
        </p:nvPicPr>
        <p:blipFill rotWithShape="1">
          <a:blip r:embed="rId4">
            <a:alphaModFix/>
          </a:blip>
          <a:srcRect b="0" l="0" r="0" t="0"/>
          <a:stretch/>
        </p:blipFill>
        <p:spPr>
          <a:xfrm>
            <a:off x="4046254" y="1078707"/>
            <a:ext cx="5004642" cy="28096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20"/>
          <p:cNvSpPr txBox="1"/>
          <p:nvPr>
            <p:ph idx="1" type="body"/>
          </p:nvPr>
        </p:nvSpPr>
        <p:spPr>
          <a:xfrm>
            <a:off x="311700" y="985837"/>
            <a:ext cx="2202900" cy="3500437"/>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a:solidFill>
                  <a:schemeClr val="dk1"/>
                </a:solidFill>
              </a:rPr>
              <a:t>When might be the best times to travel?</a:t>
            </a:r>
            <a:endParaRPr/>
          </a:p>
        </p:txBody>
      </p:sp>
      <p:grpSp>
        <p:nvGrpSpPr>
          <p:cNvPr id="532" name="Google Shape;532;p20"/>
          <p:cNvGrpSpPr/>
          <p:nvPr/>
        </p:nvGrpSpPr>
        <p:grpSpPr>
          <a:xfrm flipH="1">
            <a:off x="-4" y="133025"/>
            <a:ext cx="7618378" cy="582900"/>
            <a:chOff x="3383700" y="220025"/>
            <a:chExt cx="5760575" cy="582900"/>
          </a:xfrm>
        </p:grpSpPr>
        <p:sp>
          <p:nvSpPr>
            <p:cNvPr id="533" name="Google Shape;533;p20"/>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20"/>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35" name="Google Shape;535;p20"/>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October 2024 –Advanced – The Journey to Mars  </a:t>
            </a:r>
            <a:endParaRPr b="1" sz="2420">
              <a:solidFill>
                <a:schemeClr val="lt1"/>
              </a:solidFill>
              <a:latin typeface="Helvetica Neue"/>
              <a:ea typeface="Helvetica Neue"/>
              <a:cs typeface="Helvetica Neue"/>
              <a:sym typeface="Helvetica Neue"/>
            </a:endParaRPr>
          </a:p>
        </p:txBody>
      </p:sp>
      <p:sp>
        <p:nvSpPr>
          <p:cNvPr id="536" name="Google Shape;536;p20"/>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p20"/>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20"/>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20"/>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p20"/>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p20"/>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20"/>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43" name="Google Shape;543;p20"/>
          <p:cNvGrpSpPr/>
          <p:nvPr/>
        </p:nvGrpSpPr>
        <p:grpSpPr>
          <a:xfrm>
            <a:off x="0" y="4695025"/>
            <a:ext cx="5902800" cy="283500"/>
            <a:chOff x="0" y="4548925"/>
            <a:chExt cx="5902800" cy="283500"/>
          </a:xfrm>
        </p:grpSpPr>
        <p:sp>
          <p:nvSpPr>
            <p:cNvPr id="544" name="Google Shape;544;p20"/>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p20"/>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46" name="Google Shape;546;p20"/>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547" name="Google Shape;547;p20"/>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548" name="Google Shape;548;p20"/>
          <p:cNvPicPr preferRelativeResize="0"/>
          <p:nvPr/>
        </p:nvPicPr>
        <p:blipFill rotWithShape="1">
          <a:blip r:embed="rId4">
            <a:alphaModFix/>
          </a:blip>
          <a:srcRect b="0" l="0" r="0" t="0"/>
          <a:stretch/>
        </p:blipFill>
        <p:spPr>
          <a:xfrm>
            <a:off x="2514600" y="930194"/>
            <a:ext cx="6171450" cy="350043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21"/>
          <p:cNvSpPr txBox="1"/>
          <p:nvPr>
            <p:ph idx="1" type="body"/>
          </p:nvPr>
        </p:nvSpPr>
        <p:spPr>
          <a:xfrm>
            <a:off x="311700" y="985837"/>
            <a:ext cx="2202900" cy="3500437"/>
          </a:xfrm>
          <a:prstGeom prst="rect">
            <a:avLst/>
          </a:prstGeom>
          <a:noFill/>
          <a:ln>
            <a:noFill/>
          </a:ln>
        </p:spPr>
        <p:txBody>
          <a:bodyPr anchorCtr="0" anchor="t" bIns="91425" lIns="91425" spcFirstLastPara="1" rIns="91425" wrap="square" tIns="91425">
            <a:normAutofit fontScale="92500" lnSpcReduction="10000"/>
          </a:bodyPr>
          <a:lstStyle/>
          <a:p>
            <a:pPr indent="0" lvl="0" marL="0" rtl="0" algn="l">
              <a:lnSpc>
                <a:spcPct val="90000"/>
              </a:lnSpc>
              <a:spcBef>
                <a:spcPts val="1000"/>
              </a:spcBef>
              <a:spcAft>
                <a:spcPts val="0"/>
              </a:spcAft>
              <a:buSzPct val="108108"/>
              <a:buNone/>
            </a:pPr>
            <a:r>
              <a:rPr lang="en-US">
                <a:solidFill>
                  <a:schemeClr val="dk1"/>
                </a:solidFill>
              </a:rPr>
              <a:t>When might be the best times to travel?</a:t>
            </a:r>
            <a:endParaRPr/>
          </a:p>
          <a:p>
            <a:pPr indent="0" lvl="0" marL="0" rtl="0" algn="l">
              <a:lnSpc>
                <a:spcPct val="90000"/>
              </a:lnSpc>
              <a:spcBef>
                <a:spcPts val="1000"/>
              </a:spcBef>
              <a:spcAft>
                <a:spcPts val="0"/>
              </a:spcAft>
              <a:buSzPct val="108108"/>
              <a:buNone/>
            </a:pPr>
            <a:r>
              <a:rPr lang="en-US">
                <a:solidFill>
                  <a:schemeClr val="dk1"/>
                </a:solidFill>
              </a:rPr>
              <a:t>There might not be any right answer but each opposition has its advantages and disadvantages.</a:t>
            </a:r>
            <a:endParaRPr/>
          </a:p>
          <a:p>
            <a:pPr indent="0" lvl="0" marL="0" rtl="0" algn="l">
              <a:lnSpc>
                <a:spcPct val="90000"/>
              </a:lnSpc>
              <a:spcBef>
                <a:spcPts val="1000"/>
              </a:spcBef>
              <a:spcAft>
                <a:spcPts val="0"/>
              </a:spcAft>
              <a:buSzPct val="108108"/>
              <a:buNone/>
            </a:pPr>
            <a:r>
              <a:rPr lang="en-US">
                <a:solidFill>
                  <a:schemeClr val="dk1"/>
                </a:solidFill>
              </a:rPr>
              <a:t>Here’s one set of possibilities. The long arrows are when the opposition distances are at their minimum for the 21</a:t>
            </a:r>
            <a:r>
              <a:rPr baseline="30000" lang="en-US">
                <a:solidFill>
                  <a:schemeClr val="dk1"/>
                </a:solidFill>
              </a:rPr>
              <a:t>st</a:t>
            </a:r>
            <a:r>
              <a:rPr lang="en-US">
                <a:solidFill>
                  <a:schemeClr val="dk1"/>
                </a:solidFill>
              </a:rPr>
              <a:t> century.</a:t>
            </a:r>
            <a:endParaRPr/>
          </a:p>
        </p:txBody>
      </p:sp>
      <p:grpSp>
        <p:nvGrpSpPr>
          <p:cNvPr id="554" name="Google Shape;554;p21"/>
          <p:cNvGrpSpPr/>
          <p:nvPr/>
        </p:nvGrpSpPr>
        <p:grpSpPr>
          <a:xfrm flipH="1">
            <a:off x="-4" y="133025"/>
            <a:ext cx="7618378" cy="582900"/>
            <a:chOff x="3383700" y="220025"/>
            <a:chExt cx="5760575" cy="582900"/>
          </a:xfrm>
        </p:grpSpPr>
        <p:sp>
          <p:nvSpPr>
            <p:cNvPr id="555" name="Google Shape;555;p21"/>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p21"/>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57" name="Google Shape;557;p21"/>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October 2024 –Advanced – The Journey to Mars  </a:t>
            </a:r>
            <a:endParaRPr b="1" sz="2420">
              <a:solidFill>
                <a:schemeClr val="lt1"/>
              </a:solidFill>
              <a:latin typeface="Helvetica Neue"/>
              <a:ea typeface="Helvetica Neue"/>
              <a:cs typeface="Helvetica Neue"/>
              <a:sym typeface="Helvetica Neue"/>
            </a:endParaRPr>
          </a:p>
        </p:txBody>
      </p:sp>
      <p:sp>
        <p:nvSpPr>
          <p:cNvPr id="558" name="Google Shape;558;p21"/>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 name="Google Shape;559;p21"/>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p21"/>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p21"/>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21"/>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p21"/>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p21"/>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65" name="Google Shape;565;p21"/>
          <p:cNvGrpSpPr/>
          <p:nvPr/>
        </p:nvGrpSpPr>
        <p:grpSpPr>
          <a:xfrm>
            <a:off x="0" y="4695025"/>
            <a:ext cx="5902800" cy="283500"/>
            <a:chOff x="0" y="4548925"/>
            <a:chExt cx="5902800" cy="283500"/>
          </a:xfrm>
        </p:grpSpPr>
        <p:sp>
          <p:nvSpPr>
            <p:cNvPr id="566" name="Google Shape;566;p21"/>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 name="Google Shape;567;p21"/>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68" name="Google Shape;568;p21"/>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569" name="Google Shape;569;p21"/>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570" name="Google Shape;570;p21"/>
          <p:cNvPicPr preferRelativeResize="0"/>
          <p:nvPr/>
        </p:nvPicPr>
        <p:blipFill rotWithShape="1">
          <a:blip r:embed="rId4">
            <a:alphaModFix/>
          </a:blip>
          <a:srcRect b="0" l="0" r="0" t="0"/>
          <a:stretch/>
        </p:blipFill>
        <p:spPr>
          <a:xfrm>
            <a:off x="2514600" y="930194"/>
            <a:ext cx="6171450" cy="3500437"/>
          </a:xfrm>
          <a:prstGeom prst="rect">
            <a:avLst/>
          </a:prstGeom>
          <a:noFill/>
          <a:ln>
            <a:noFill/>
          </a:ln>
        </p:spPr>
      </p:pic>
      <p:sp>
        <p:nvSpPr>
          <p:cNvPr id="571" name="Google Shape;571;p21"/>
          <p:cNvSpPr/>
          <p:nvPr/>
        </p:nvSpPr>
        <p:spPr>
          <a:xfrm>
            <a:off x="4717500" y="874551"/>
            <a:ext cx="343849" cy="393886"/>
          </a:xfrm>
          <a:prstGeom prst="downArrow">
            <a:avLst>
              <a:gd fmla="val 50000" name="adj1"/>
              <a:gd fmla="val 50000" name="adj2"/>
            </a:avLst>
          </a:prstGeom>
          <a:solidFill>
            <a:schemeClr val="accent1"/>
          </a:solidFill>
          <a:ln cap="flat" cmpd="sng" w="25400">
            <a:solidFill>
              <a:srgbClr val="1B38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72" name="Google Shape;572;p21"/>
          <p:cNvSpPr/>
          <p:nvPr/>
        </p:nvSpPr>
        <p:spPr>
          <a:xfrm>
            <a:off x="5436394" y="985387"/>
            <a:ext cx="135732" cy="282600"/>
          </a:xfrm>
          <a:prstGeom prst="downArrow">
            <a:avLst>
              <a:gd fmla="val 50000" name="adj1"/>
              <a:gd fmla="val 50000" name="adj2"/>
            </a:avLst>
          </a:prstGeom>
          <a:solidFill>
            <a:schemeClr val="accent1"/>
          </a:solidFill>
          <a:ln cap="flat" cmpd="sng" w="25400">
            <a:solidFill>
              <a:srgbClr val="1B38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73" name="Google Shape;573;p21"/>
          <p:cNvSpPr/>
          <p:nvPr/>
        </p:nvSpPr>
        <p:spPr>
          <a:xfrm>
            <a:off x="6548575" y="874551"/>
            <a:ext cx="290325" cy="339887"/>
          </a:xfrm>
          <a:prstGeom prst="downArrow">
            <a:avLst>
              <a:gd fmla="val 50000" name="adj1"/>
              <a:gd fmla="val 50000" name="adj2"/>
            </a:avLst>
          </a:prstGeom>
          <a:solidFill>
            <a:schemeClr val="accent1"/>
          </a:solidFill>
          <a:ln cap="flat" cmpd="sng" w="25400">
            <a:solidFill>
              <a:srgbClr val="1B38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74" name="Google Shape;574;p21"/>
          <p:cNvSpPr/>
          <p:nvPr/>
        </p:nvSpPr>
        <p:spPr>
          <a:xfrm>
            <a:off x="5947171" y="958612"/>
            <a:ext cx="135732" cy="282600"/>
          </a:xfrm>
          <a:prstGeom prst="downArrow">
            <a:avLst>
              <a:gd fmla="val 50000" name="adj1"/>
              <a:gd fmla="val 50000" name="adj2"/>
            </a:avLst>
          </a:prstGeom>
          <a:solidFill>
            <a:schemeClr val="accent1"/>
          </a:solidFill>
          <a:ln cap="flat" cmpd="sng" w="25400">
            <a:solidFill>
              <a:srgbClr val="1B38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75" name="Google Shape;575;p21"/>
          <p:cNvSpPr txBox="1"/>
          <p:nvPr/>
        </p:nvSpPr>
        <p:spPr>
          <a:xfrm>
            <a:off x="3127893" y="4340705"/>
            <a:ext cx="342914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Red = solar flares     Black = cosmic rays</a:t>
            </a:r>
            <a:endParaRPr/>
          </a:p>
        </p:txBody>
      </p:sp>
      <p:sp>
        <p:nvSpPr>
          <p:cNvPr id="576" name="Google Shape;576;p21"/>
          <p:cNvSpPr/>
          <p:nvPr/>
        </p:nvSpPr>
        <p:spPr>
          <a:xfrm>
            <a:off x="7482642" y="958612"/>
            <a:ext cx="135732" cy="282600"/>
          </a:xfrm>
          <a:prstGeom prst="downArrow">
            <a:avLst>
              <a:gd fmla="val 50000" name="adj1"/>
              <a:gd fmla="val 50000" name="adj2"/>
            </a:avLst>
          </a:prstGeom>
          <a:solidFill>
            <a:schemeClr val="accent1"/>
          </a:solidFill>
          <a:ln cap="flat" cmpd="sng" w="25400">
            <a:solidFill>
              <a:srgbClr val="1B38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77" name="Google Shape;577;p21"/>
          <p:cNvSpPr/>
          <p:nvPr/>
        </p:nvSpPr>
        <p:spPr>
          <a:xfrm>
            <a:off x="7959831" y="991310"/>
            <a:ext cx="135732" cy="282600"/>
          </a:xfrm>
          <a:prstGeom prst="downArrow">
            <a:avLst>
              <a:gd fmla="val 50000" name="adj1"/>
              <a:gd fmla="val 50000" name="adj2"/>
            </a:avLst>
          </a:prstGeom>
          <a:solidFill>
            <a:schemeClr val="accent1"/>
          </a:solidFill>
          <a:ln cap="flat" cmpd="sng" w="25400">
            <a:solidFill>
              <a:srgbClr val="1B38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22"/>
          <p:cNvSpPr txBox="1"/>
          <p:nvPr>
            <p:ph idx="1" type="body"/>
          </p:nvPr>
        </p:nvSpPr>
        <p:spPr>
          <a:xfrm>
            <a:off x="311700" y="985837"/>
            <a:ext cx="2760113" cy="2124845"/>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b="1" lang="en-US" sz="1600">
                <a:solidFill>
                  <a:schemeClr val="dk1"/>
                </a:solidFill>
              </a:rPr>
              <a:t>Query: </a:t>
            </a:r>
            <a:r>
              <a:rPr lang="en-US" sz="1600">
                <a:solidFill>
                  <a:schemeClr val="dk1"/>
                </a:solidFill>
              </a:rPr>
              <a:t>Between now and 2065, given the sunspot cycles, </a:t>
            </a:r>
            <a:r>
              <a:rPr lang="en-US" sz="1600">
                <a:solidFill>
                  <a:srgbClr val="FF0000"/>
                </a:solidFill>
              </a:rPr>
              <a:t>the cosmic ray cycles</a:t>
            </a:r>
            <a:r>
              <a:rPr lang="en-US" sz="1600">
                <a:solidFill>
                  <a:schemeClr val="dk1"/>
                </a:solidFill>
              </a:rPr>
              <a:t>,</a:t>
            </a:r>
            <a:r>
              <a:rPr lang="en-US" sz="1600">
                <a:solidFill>
                  <a:srgbClr val="FF0000"/>
                </a:solidFill>
              </a:rPr>
              <a:t> </a:t>
            </a:r>
            <a:r>
              <a:rPr lang="en-US" sz="1600">
                <a:solidFill>
                  <a:schemeClr val="dk1"/>
                </a:solidFill>
              </a:rPr>
              <a:t>and mars opposition distances, when would be the best years for astronauts to travel to Mars? </a:t>
            </a:r>
            <a:endParaRPr/>
          </a:p>
          <a:p>
            <a:pPr indent="0" lvl="0" marL="0" rtl="0" algn="l">
              <a:lnSpc>
                <a:spcPct val="90000"/>
              </a:lnSpc>
              <a:spcBef>
                <a:spcPts val="1000"/>
              </a:spcBef>
              <a:spcAft>
                <a:spcPts val="0"/>
              </a:spcAft>
              <a:buSzPts val="1800"/>
              <a:buNone/>
            </a:pPr>
            <a:r>
              <a:t/>
            </a:r>
            <a:endParaRPr>
              <a:solidFill>
                <a:schemeClr val="dk1"/>
              </a:solidFill>
            </a:endParaRPr>
          </a:p>
        </p:txBody>
      </p:sp>
      <p:grpSp>
        <p:nvGrpSpPr>
          <p:cNvPr id="583" name="Google Shape;583;p22"/>
          <p:cNvGrpSpPr/>
          <p:nvPr/>
        </p:nvGrpSpPr>
        <p:grpSpPr>
          <a:xfrm flipH="1">
            <a:off x="-4" y="133025"/>
            <a:ext cx="7618378" cy="582900"/>
            <a:chOff x="3383700" y="220025"/>
            <a:chExt cx="5760575" cy="582900"/>
          </a:xfrm>
        </p:grpSpPr>
        <p:sp>
          <p:nvSpPr>
            <p:cNvPr id="584" name="Google Shape;584;p22"/>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 name="Google Shape;585;p22"/>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86" name="Google Shape;586;p22"/>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October 2024 – Ask ChatGPT</a:t>
            </a:r>
            <a:endParaRPr b="1" sz="2420">
              <a:solidFill>
                <a:schemeClr val="lt1"/>
              </a:solidFill>
              <a:latin typeface="Helvetica Neue"/>
              <a:ea typeface="Helvetica Neue"/>
              <a:cs typeface="Helvetica Neue"/>
              <a:sym typeface="Helvetica Neue"/>
            </a:endParaRPr>
          </a:p>
        </p:txBody>
      </p:sp>
      <p:sp>
        <p:nvSpPr>
          <p:cNvPr id="587" name="Google Shape;587;p22"/>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p22"/>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p22"/>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 name="Google Shape;590;p22"/>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p22"/>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22"/>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 name="Google Shape;593;p22"/>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94" name="Google Shape;594;p22"/>
          <p:cNvGrpSpPr/>
          <p:nvPr/>
        </p:nvGrpSpPr>
        <p:grpSpPr>
          <a:xfrm>
            <a:off x="0" y="4695025"/>
            <a:ext cx="5902800" cy="283500"/>
            <a:chOff x="0" y="4548925"/>
            <a:chExt cx="5902800" cy="283500"/>
          </a:xfrm>
        </p:grpSpPr>
        <p:sp>
          <p:nvSpPr>
            <p:cNvPr id="595" name="Google Shape;595;p22"/>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p22"/>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97" name="Google Shape;597;p22"/>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598" name="Google Shape;598;p22"/>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599" name="Google Shape;599;p22"/>
          <p:cNvSpPr txBox="1"/>
          <p:nvPr/>
        </p:nvSpPr>
        <p:spPr>
          <a:xfrm>
            <a:off x="3452919" y="910697"/>
            <a:ext cx="4916731" cy="35394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To find optimal years, you need to align these factors:</a:t>
            </a:r>
            <a:endParaRPr/>
          </a:p>
          <a:p>
            <a:pPr indent="0" lvl="0" marL="0" marR="0" rtl="0" algn="l">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Mars Oppositions</a:t>
            </a:r>
            <a:r>
              <a:rPr b="0" i="0" lang="en-US" sz="1400" u="none" cap="none" strike="noStrike">
                <a:solidFill>
                  <a:srgbClr val="000000"/>
                </a:solidFill>
                <a:latin typeface="Arial"/>
                <a:ea typeface="Arial"/>
                <a:cs typeface="Arial"/>
                <a:sym typeface="Arial"/>
              </a:rPr>
              <a:t>: The best years for missions to Mars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will be when Mars is at opposition. Some upcoming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oppositions are in 2025, 2027, 2033, 2035, 2040,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2042, 2048, 2050, 2056, and 2058.</a:t>
            </a:r>
            <a:endParaRPr/>
          </a:p>
          <a:p>
            <a:pPr indent="0" lvl="0" marL="0" marR="0" rtl="0" algn="l">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Sunspot Cycles</a:t>
            </a:r>
            <a:r>
              <a:rPr b="0" i="0" lang="en-US" sz="1400" u="none" cap="none" strike="noStrike">
                <a:solidFill>
                  <a:srgbClr val="000000"/>
                </a:solidFill>
                <a:latin typeface="Arial"/>
                <a:ea typeface="Arial"/>
                <a:cs typeface="Arial"/>
                <a:sym typeface="Arial"/>
              </a:rPr>
              <a:t>: To minimize sunspot activity, you would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prefer to launch during or near solar minimum phases.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The next solar minima are expected around the early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2020s, mid-2030s, mid-2040s, early 2050s, and late 2060s.</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Based on these factors, </a:t>
            </a:r>
            <a:r>
              <a:rPr b="1" i="0" lang="en-US" sz="1400" u="none" cap="none" strike="sngStrike">
                <a:solidFill>
                  <a:srgbClr val="000000"/>
                </a:solidFill>
                <a:latin typeface="Arial"/>
                <a:ea typeface="Arial"/>
                <a:cs typeface="Arial"/>
                <a:sym typeface="Arial"/>
              </a:rPr>
              <a:t>2027</a:t>
            </a:r>
            <a:r>
              <a:rPr b="1" i="0" lang="en-US" sz="1400" u="none" cap="none" strike="noStrike">
                <a:solidFill>
                  <a:srgbClr val="000000"/>
                </a:solidFill>
                <a:latin typeface="Arial"/>
                <a:ea typeface="Arial"/>
                <a:cs typeface="Arial"/>
                <a:sym typeface="Arial"/>
              </a:rPr>
              <a:t>, 2033, 2040, </a:t>
            </a:r>
            <a:r>
              <a:rPr b="1" i="0" lang="en-US" sz="1400" u="none" cap="none" strike="sngStrike">
                <a:solidFill>
                  <a:schemeClr val="dk1"/>
                </a:solidFill>
                <a:latin typeface="Arial"/>
                <a:ea typeface="Arial"/>
                <a:cs typeface="Arial"/>
                <a:sym typeface="Arial"/>
              </a:rPr>
              <a:t>2048</a:t>
            </a:r>
            <a:r>
              <a:rPr b="1" i="0" lang="en-US" sz="1400" u="none" cap="none" strike="noStrike">
                <a:solidFill>
                  <a:srgbClr val="000000"/>
                </a:solidFill>
                <a:latin typeface="Arial"/>
                <a:ea typeface="Arial"/>
                <a:cs typeface="Arial"/>
                <a:sym typeface="Arial"/>
              </a:rPr>
              <a:t>, and 2056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would be some of the best years to send missions to Mars.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Each of these years balances proximity to Mars with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minimized exposure to solar and </a:t>
            </a:r>
            <a:r>
              <a:rPr b="0" i="0" lang="en-US" sz="1400" u="none" cap="none" strike="noStrike">
                <a:solidFill>
                  <a:srgbClr val="FF0000"/>
                </a:solidFill>
                <a:latin typeface="Arial"/>
                <a:ea typeface="Arial"/>
                <a:cs typeface="Arial"/>
                <a:sym typeface="Arial"/>
              </a:rPr>
              <a:t>cosmic radiation</a:t>
            </a:r>
            <a:r>
              <a:rPr b="0" i="0" lang="en-US" sz="1400" u="none" cap="none" strike="noStrike">
                <a:solidFill>
                  <a:srgbClr val="000000"/>
                </a:solidFill>
                <a:latin typeface="Arial"/>
                <a:ea typeface="Arial"/>
                <a:cs typeface="Arial"/>
                <a:sym typeface="Arial"/>
              </a:rPr>
              <a:t>.</a:t>
            </a:r>
            <a:endParaRPr/>
          </a:p>
        </p:txBody>
      </p:sp>
      <p:sp>
        <p:nvSpPr>
          <p:cNvPr id="600" name="Google Shape;600;p22"/>
          <p:cNvSpPr/>
          <p:nvPr/>
        </p:nvSpPr>
        <p:spPr>
          <a:xfrm>
            <a:off x="2214563" y="3386138"/>
            <a:ext cx="857250" cy="657225"/>
          </a:xfrm>
          <a:prstGeom prst="rightArrow">
            <a:avLst>
              <a:gd fmla="val 50000" name="adj1"/>
              <a:gd fmla="val 50000" name="adj2"/>
            </a:avLst>
          </a:prstGeom>
          <a:solidFill>
            <a:schemeClr val="accent1"/>
          </a:solidFill>
          <a:ln cap="flat" cmpd="sng" w="25400">
            <a:solidFill>
              <a:srgbClr val="1B38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01" name="Google Shape;601;p22"/>
          <p:cNvSpPr txBox="1"/>
          <p:nvPr/>
        </p:nvSpPr>
        <p:spPr>
          <a:xfrm>
            <a:off x="449826" y="3386138"/>
            <a:ext cx="1570703"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ChatGPT did NOT</a:t>
            </a:r>
            <a:endParaRPr/>
          </a:p>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factor in cosmic rays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23"/>
          <p:cNvSpPr txBox="1"/>
          <p:nvPr>
            <p:ph idx="1" type="body"/>
          </p:nvPr>
        </p:nvSpPr>
        <p:spPr>
          <a:xfrm>
            <a:off x="311700" y="985837"/>
            <a:ext cx="2288625" cy="3500437"/>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b="1" lang="en-US">
                <a:solidFill>
                  <a:schemeClr val="dk1"/>
                </a:solidFill>
              </a:rPr>
              <a:t>Next Time!</a:t>
            </a:r>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rPr b="1" lang="en-US" sz="2800">
                <a:solidFill>
                  <a:schemeClr val="dk1"/>
                </a:solidFill>
                <a:latin typeface="Bilbo"/>
                <a:ea typeface="Bilbo"/>
                <a:cs typeface="Bilbo"/>
                <a:sym typeface="Bilbo"/>
              </a:rPr>
              <a:t>Unexpected</a:t>
            </a:r>
            <a:endParaRPr/>
          </a:p>
          <a:p>
            <a:pPr indent="0" lvl="0" marL="0" rtl="0" algn="l">
              <a:lnSpc>
                <a:spcPct val="90000"/>
              </a:lnSpc>
              <a:spcBef>
                <a:spcPts val="1000"/>
              </a:spcBef>
              <a:spcAft>
                <a:spcPts val="0"/>
              </a:spcAft>
              <a:buSzPts val="1800"/>
              <a:buNone/>
            </a:pPr>
            <a:r>
              <a:rPr b="1" lang="en-US" sz="2800">
                <a:solidFill>
                  <a:schemeClr val="dk1"/>
                </a:solidFill>
                <a:latin typeface="Bilbo"/>
                <a:ea typeface="Bilbo"/>
                <a:cs typeface="Bilbo"/>
                <a:sym typeface="Bilbo"/>
              </a:rPr>
              <a:t>discoveries!</a:t>
            </a:r>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p:txBody>
      </p:sp>
      <p:grpSp>
        <p:nvGrpSpPr>
          <p:cNvPr id="607" name="Google Shape;607;p23"/>
          <p:cNvGrpSpPr/>
          <p:nvPr/>
        </p:nvGrpSpPr>
        <p:grpSpPr>
          <a:xfrm flipH="1">
            <a:off x="-4" y="133025"/>
            <a:ext cx="7618378" cy="582900"/>
            <a:chOff x="3383700" y="220025"/>
            <a:chExt cx="5760575" cy="582900"/>
          </a:xfrm>
        </p:grpSpPr>
        <p:sp>
          <p:nvSpPr>
            <p:cNvPr id="608" name="Google Shape;608;p23"/>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 name="Google Shape;609;p23"/>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10" name="Google Shape;610;p23"/>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November 2024 – Bonus Science! </a:t>
            </a:r>
            <a:endParaRPr b="1" sz="2420">
              <a:solidFill>
                <a:schemeClr val="lt1"/>
              </a:solidFill>
              <a:latin typeface="Helvetica Neue"/>
              <a:ea typeface="Helvetica Neue"/>
              <a:cs typeface="Helvetica Neue"/>
              <a:sym typeface="Helvetica Neue"/>
            </a:endParaRPr>
          </a:p>
        </p:txBody>
      </p:sp>
      <p:sp>
        <p:nvSpPr>
          <p:cNvPr id="611" name="Google Shape;611;p23"/>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 name="Google Shape;612;p23"/>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 name="Google Shape;613;p23"/>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 name="Google Shape;614;p23"/>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p23"/>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 name="Google Shape;616;p23"/>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 name="Google Shape;617;p23"/>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18" name="Google Shape;618;p23"/>
          <p:cNvGrpSpPr/>
          <p:nvPr/>
        </p:nvGrpSpPr>
        <p:grpSpPr>
          <a:xfrm>
            <a:off x="0" y="4695025"/>
            <a:ext cx="5902800" cy="283500"/>
            <a:chOff x="0" y="4548925"/>
            <a:chExt cx="5902800" cy="283500"/>
          </a:xfrm>
        </p:grpSpPr>
        <p:sp>
          <p:nvSpPr>
            <p:cNvPr id="619" name="Google Shape;619;p23"/>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p23"/>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21" name="Google Shape;621;p23"/>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622" name="Google Shape;622;p23"/>
          <p:cNvPicPr preferRelativeResize="0"/>
          <p:nvPr/>
        </p:nvPicPr>
        <p:blipFill rotWithShape="1">
          <a:blip r:embed="rId4">
            <a:alphaModFix/>
          </a:blip>
          <a:srcRect b="0" l="0" r="0" t="0"/>
          <a:stretch/>
        </p:blipFill>
        <p:spPr>
          <a:xfrm>
            <a:off x="8264175" y="4601225"/>
            <a:ext cx="685800" cy="471054"/>
          </a:xfrm>
          <a:prstGeom prst="rect">
            <a:avLst/>
          </a:prstGeom>
          <a:noFill/>
          <a:ln>
            <a:noFill/>
          </a:ln>
        </p:spPr>
      </p:pic>
      <p:pic>
        <p:nvPicPr>
          <p:cNvPr descr="Cover art for &amp;quot;Alien #1&amp;quot; from Marvel Comics." id="623" name="Google Shape;623;p23"/>
          <p:cNvPicPr preferRelativeResize="0"/>
          <p:nvPr/>
        </p:nvPicPr>
        <p:blipFill rotWithShape="1">
          <a:blip r:embed="rId5">
            <a:alphaModFix/>
          </a:blip>
          <a:srcRect b="0" l="0" r="0" t="0"/>
          <a:stretch/>
        </p:blipFill>
        <p:spPr>
          <a:xfrm>
            <a:off x="2847750" y="1074860"/>
            <a:ext cx="5322275" cy="2993780"/>
          </a:xfrm>
          <a:prstGeom prst="rect">
            <a:avLst/>
          </a:prstGeom>
          <a:noFill/>
          <a:ln>
            <a:noFill/>
          </a:ln>
        </p:spPr>
      </p:pic>
      <p:sp>
        <p:nvSpPr>
          <p:cNvPr id="624" name="Google Shape;624;p23"/>
          <p:cNvSpPr txBox="1"/>
          <p:nvPr/>
        </p:nvSpPr>
        <p:spPr>
          <a:xfrm>
            <a:off x="2914650" y="4178722"/>
            <a:ext cx="613180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extLst>
                  <a:ext uri="http://customooxmlschemas.google.com/">
                    <go:slidesCustomData xmlns:go="http://customooxmlschemas.google.com/" textRoundtripDataId="0"/>
                  </a:ext>
                </a:extLst>
              </a:rPr>
              <a:t>Cover art for "Alien #1" from Marvel Comics</a:t>
            </a:r>
            <a:r>
              <a:rPr b="0" i="0" lang="en-US" sz="1400" u="none" cap="none" strike="noStrike">
                <a:solidFill>
                  <a:srgbClr val="000000"/>
                </a:solidFill>
                <a:latin typeface="Arial"/>
                <a:ea typeface="Arial"/>
                <a:cs typeface="Arial"/>
                <a:sym typeface="Arial"/>
              </a:rPr>
              <a:t>. (Image credit: Marvel Comics)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24"/>
          <p:cNvSpPr txBox="1"/>
          <p:nvPr>
            <p:ph idx="1" type="body"/>
          </p:nvPr>
        </p:nvSpPr>
        <p:spPr>
          <a:xfrm>
            <a:off x="311700" y="985837"/>
            <a:ext cx="7851397" cy="3527974"/>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sz="1800">
                <a:solidFill>
                  <a:schemeClr val="dk1"/>
                </a:solidFill>
                <a:latin typeface="Arial"/>
                <a:ea typeface="Arial"/>
                <a:cs typeface="Arial"/>
                <a:sym typeface="Arial"/>
              </a:rPr>
              <a:t>Slides: </a:t>
            </a:r>
            <a:r>
              <a:rPr lang="en-US" sz="1800" u="sng">
                <a:solidFill>
                  <a:srgbClr val="000000"/>
                </a:solidFill>
                <a:latin typeface="Arial"/>
                <a:ea typeface="Arial"/>
                <a:cs typeface="Arial"/>
                <a:sym typeface="Arial"/>
                <a:hlinkClick r:id="rId3">
                  <a:extLst>
                    <a:ext uri="{A12FA001-AC4F-418D-AE19-62706E023703}">
                      <ahyp:hlinkClr val="tx"/>
                    </a:ext>
                  </a:extLst>
                </a:hlinkClick>
              </a:rPr>
              <a:t>https://rb.gy/qsgmbr</a:t>
            </a:r>
            <a:r>
              <a:rPr lang="en-US" sz="1800">
                <a:solidFill>
                  <a:srgbClr val="000000"/>
                </a:solidFill>
                <a:latin typeface="Arial"/>
                <a:ea typeface="Arial"/>
                <a:cs typeface="Arial"/>
                <a:sym typeface="Arial"/>
              </a:rPr>
              <a:t> </a:t>
            </a:r>
            <a:endParaRPr sz="1800">
              <a:solidFill>
                <a:srgbClr val="000000"/>
              </a:solidFill>
              <a:latin typeface="Arial"/>
              <a:ea typeface="Arial"/>
              <a:cs typeface="Arial"/>
              <a:sym typeface="Arial"/>
            </a:endParaRPr>
          </a:p>
          <a:p>
            <a:pPr indent="0" lvl="0" marL="0" rtl="0" algn="l">
              <a:lnSpc>
                <a:spcPct val="90000"/>
              </a:lnSpc>
              <a:spcBef>
                <a:spcPts val="1000"/>
              </a:spcBef>
              <a:spcAft>
                <a:spcPts val="0"/>
              </a:spcAft>
              <a:buSzPts val="1800"/>
              <a:buNone/>
            </a:pPr>
            <a:r>
              <a:t/>
            </a:r>
            <a:endParaRPr sz="1800">
              <a:solidFill>
                <a:schemeClr val="dk1"/>
              </a:solidFill>
              <a:latin typeface="Arial"/>
              <a:ea typeface="Arial"/>
              <a:cs typeface="Arial"/>
              <a:sym typeface="Arial"/>
            </a:endParaRPr>
          </a:p>
          <a:p>
            <a:pPr indent="0" lvl="0" marL="0" rtl="0" algn="l">
              <a:lnSpc>
                <a:spcPct val="90000"/>
              </a:lnSpc>
              <a:spcBef>
                <a:spcPts val="1000"/>
              </a:spcBef>
              <a:spcAft>
                <a:spcPts val="0"/>
              </a:spcAft>
              <a:buSzPts val="1800"/>
              <a:buNone/>
            </a:pPr>
            <a:r>
              <a:rPr b="0" i="0" lang="en-US" sz="1800" u="none" cap="none" strike="noStrike">
                <a:solidFill>
                  <a:srgbClr val="000000"/>
                </a:solidFill>
                <a:latin typeface="Arial"/>
                <a:ea typeface="Arial"/>
                <a:cs typeface="Arial"/>
                <a:sym typeface="Arial"/>
              </a:rPr>
              <a:t>Previous webinar recordings </a:t>
            </a:r>
            <a:r>
              <a:rPr lang="en-US" sz="1800" u="sng">
                <a:solidFill>
                  <a:schemeClr val="hlink"/>
                </a:solidFill>
                <a:latin typeface="Arial"/>
                <a:ea typeface="Arial"/>
                <a:cs typeface="Arial"/>
                <a:sym typeface="Arial"/>
                <a:hlinkClick r:id="rId4"/>
              </a:rPr>
              <a:t>https://www.youtube.com/watch?v=lwf8Y_fOOls&amp;list=PL5mpEj48YwXntxhPvZBgJn0ZG5MRm4UlS</a:t>
            </a:r>
            <a:endParaRPr sz="1800">
              <a:latin typeface="Arial"/>
              <a:ea typeface="Arial"/>
              <a:cs typeface="Arial"/>
              <a:sym typeface="Arial"/>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p:txBody>
      </p:sp>
      <p:grpSp>
        <p:nvGrpSpPr>
          <p:cNvPr id="630" name="Google Shape;630;p24"/>
          <p:cNvGrpSpPr/>
          <p:nvPr/>
        </p:nvGrpSpPr>
        <p:grpSpPr>
          <a:xfrm flipH="1">
            <a:off x="-4" y="133025"/>
            <a:ext cx="7618378" cy="582900"/>
            <a:chOff x="3383700" y="220025"/>
            <a:chExt cx="5760575" cy="582900"/>
          </a:xfrm>
        </p:grpSpPr>
        <p:sp>
          <p:nvSpPr>
            <p:cNvPr id="631" name="Google Shape;631;p24"/>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 name="Google Shape;632;p24"/>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33" name="Google Shape;633;p24"/>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Slides and Recordings</a:t>
            </a:r>
            <a:endParaRPr b="1" sz="2420">
              <a:solidFill>
                <a:schemeClr val="lt1"/>
              </a:solidFill>
              <a:latin typeface="Helvetica Neue"/>
              <a:ea typeface="Helvetica Neue"/>
              <a:cs typeface="Helvetica Neue"/>
              <a:sym typeface="Helvetica Neue"/>
            </a:endParaRPr>
          </a:p>
        </p:txBody>
      </p:sp>
      <p:sp>
        <p:nvSpPr>
          <p:cNvPr id="634" name="Google Shape;634;p24"/>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24"/>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p24"/>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 name="Google Shape;637;p24"/>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8" name="Google Shape;638;p24"/>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24"/>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24"/>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41" name="Google Shape;641;p24"/>
          <p:cNvGrpSpPr/>
          <p:nvPr/>
        </p:nvGrpSpPr>
        <p:grpSpPr>
          <a:xfrm>
            <a:off x="0" y="4695025"/>
            <a:ext cx="5902800" cy="283500"/>
            <a:chOff x="0" y="4548925"/>
            <a:chExt cx="5902800" cy="283500"/>
          </a:xfrm>
        </p:grpSpPr>
        <p:sp>
          <p:nvSpPr>
            <p:cNvPr id="642" name="Google Shape;642;p24"/>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24"/>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44" name="Google Shape;644;p24"/>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645" name="Google Shape;645;p24"/>
          <p:cNvPicPr preferRelativeResize="0"/>
          <p:nvPr/>
        </p:nvPicPr>
        <p:blipFill rotWithShape="1">
          <a:blip r:embed="rId5">
            <a:alphaModFix/>
          </a:blip>
          <a:srcRect b="0" l="0" r="0" t="0"/>
          <a:stretch/>
        </p:blipFill>
        <p:spPr>
          <a:xfrm>
            <a:off x="8264175" y="4601225"/>
            <a:ext cx="685800" cy="47105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grpSp>
        <p:nvGrpSpPr>
          <p:cNvPr id="100" name="Google Shape;100;p3"/>
          <p:cNvGrpSpPr/>
          <p:nvPr/>
        </p:nvGrpSpPr>
        <p:grpSpPr>
          <a:xfrm flipH="1">
            <a:off x="0" y="133025"/>
            <a:ext cx="5760575" cy="582900"/>
            <a:chOff x="3383700" y="220025"/>
            <a:chExt cx="5760575" cy="582900"/>
          </a:xfrm>
        </p:grpSpPr>
        <p:sp>
          <p:nvSpPr>
            <p:cNvPr id="101" name="Google Shape;101;p3"/>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3"/>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3" name="Google Shape;103;p3"/>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US">
                <a:solidFill>
                  <a:schemeClr val="lt1"/>
                </a:solidFill>
                <a:latin typeface="Helvetica Neue"/>
                <a:ea typeface="Helvetica Neue"/>
                <a:cs typeface="Helvetica Neue"/>
                <a:sym typeface="Helvetica Neue"/>
              </a:rPr>
              <a:t>Heliophysics Big Year Timeline</a:t>
            </a:r>
            <a:endParaRPr b="1">
              <a:solidFill>
                <a:schemeClr val="lt1"/>
              </a:solidFill>
              <a:latin typeface="Helvetica Neue"/>
              <a:ea typeface="Helvetica Neue"/>
              <a:cs typeface="Helvetica Neue"/>
              <a:sym typeface="Helvetica Neue"/>
            </a:endParaRPr>
          </a:p>
          <a:p>
            <a:pPr indent="0" lvl="0" marL="0" rtl="0" algn="l">
              <a:lnSpc>
                <a:spcPct val="100000"/>
              </a:lnSpc>
              <a:spcBef>
                <a:spcPts val="0"/>
              </a:spcBef>
              <a:spcAft>
                <a:spcPts val="0"/>
              </a:spcAft>
              <a:buSzPct val="40909"/>
              <a:buNone/>
            </a:pPr>
            <a:r>
              <a:t/>
            </a:r>
            <a:endParaRPr b="1" sz="2420">
              <a:solidFill>
                <a:schemeClr val="lt1"/>
              </a:solidFill>
              <a:latin typeface="Helvetica Neue"/>
              <a:ea typeface="Helvetica Neue"/>
              <a:cs typeface="Helvetica Neue"/>
              <a:sym typeface="Helvetica Neue"/>
            </a:endParaRPr>
          </a:p>
        </p:txBody>
      </p:sp>
      <p:sp>
        <p:nvSpPr>
          <p:cNvPr id="104" name="Google Shape;104;p3"/>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3"/>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3"/>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3"/>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3"/>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3"/>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3"/>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1" name="Google Shape;111;p3"/>
          <p:cNvGrpSpPr/>
          <p:nvPr/>
        </p:nvGrpSpPr>
        <p:grpSpPr>
          <a:xfrm>
            <a:off x="0" y="4695025"/>
            <a:ext cx="5902800" cy="283500"/>
            <a:chOff x="0" y="4548925"/>
            <a:chExt cx="5902800" cy="283500"/>
          </a:xfrm>
        </p:grpSpPr>
        <p:sp>
          <p:nvSpPr>
            <p:cNvPr id="112" name="Google Shape;112;p3"/>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3"/>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4" name="Google Shape;114;p3"/>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115" name="Google Shape;115;p3"/>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grpSp>
        <p:nvGrpSpPr>
          <p:cNvPr id="116" name="Google Shape;116;p3"/>
          <p:cNvGrpSpPr/>
          <p:nvPr/>
        </p:nvGrpSpPr>
        <p:grpSpPr>
          <a:xfrm>
            <a:off x="5632317" y="917050"/>
            <a:ext cx="3305700" cy="3483050"/>
            <a:chOff x="5632317" y="1189775"/>
            <a:chExt cx="3305700" cy="3483050"/>
          </a:xfrm>
        </p:grpSpPr>
        <p:sp>
          <p:nvSpPr>
            <p:cNvPr id="117" name="Google Shape;117;p3"/>
            <p:cNvSpPr/>
            <p:nvPr/>
          </p:nvSpPr>
          <p:spPr>
            <a:xfrm>
              <a:off x="5632317" y="1189775"/>
              <a:ext cx="3305700" cy="669000"/>
            </a:xfrm>
            <a:prstGeom prst="chevron">
              <a:avLst>
                <a:gd fmla="val 50000" name="adj"/>
              </a:avLst>
            </a:prstGeom>
            <a:solidFill>
              <a:srgbClr val="D8382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Solar Parker </a:t>
              </a:r>
              <a:endParaRPr b="1"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Probe Perihelion</a:t>
              </a:r>
              <a:endParaRPr b="1" i="0" sz="1400" u="none" cap="none" strike="noStrike">
                <a:solidFill>
                  <a:srgbClr val="FFFFFF"/>
                </a:solidFill>
                <a:latin typeface="Arial"/>
                <a:ea typeface="Arial"/>
                <a:cs typeface="Arial"/>
                <a:sym typeface="Arial"/>
              </a:endParaRPr>
            </a:p>
          </p:txBody>
        </p:sp>
        <p:sp>
          <p:nvSpPr>
            <p:cNvPr id="118" name="Google Shape;118;p3"/>
            <p:cNvSpPr txBox="1"/>
            <p:nvPr/>
          </p:nvSpPr>
          <p:spPr>
            <a:xfrm>
              <a:off x="6167063" y="2057125"/>
              <a:ext cx="2236200" cy="26157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December 24, 2024</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p:txBody>
        </p:sp>
      </p:grpSp>
      <p:grpSp>
        <p:nvGrpSpPr>
          <p:cNvPr id="119" name="Google Shape;119;p3"/>
          <p:cNvGrpSpPr/>
          <p:nvPr/>
        </p:nvGrpSpPr>
        <p:grpSpPr>
          <a:xfrm>
            <a:off x="-11613" y="917264"/>
            <a:ext cx="3546900" cy="3482836"/>
            <a:chOff x="0" y="1189989"/>
            <a:chExt cx="3546900" cy="3482836"/>
          </a:xfrm>
        </p:grpSpPr>
        <p:sp>
          <p:nvSpPr>
            <p:cNvPr id="120" name="Google Shape;120;p3"/>
            <p:cNvSpPr/>
            <p:nvPr/>
          </p:nvSpPr>
          <p:spPr>
            <a:xfrm>
              <a:off x="0" y="1189989"/>
              <a:ext cx="3546900" cy="669000"/>
            </a:xfrm>
            <a:prstGeom prst="homePlate">
              <a:avLst>
                <a:gd fmla="val 50000" name="adj"/>
              </a:avLst>
            </a:prstGeom>
            <a:solidFill>
              <a:srgbClr val="80201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Annular Eclipse</a:t>
              </a:r>
              <a:endParaRPr b="1" i="0" sz="1400" u="none" cap="none" strike="noStrike">
                <a:solidFill>
                  <a:srgbClr val="FFFFFF"/>
                </a:solidFill>
                <a:latin typeface="Arial"/>
                <a:ea typeface="Arial"/>
                <a:cs typeface="Arial"/>
                <a:sym typeface="Arial"/>
              </a:endParaRPr>
            </a:p>
          </p:txBody>
        </p:sp>
        <p:sp>
          <p:nvSpPr>
            <p:cNvPr id="121" name="Google Shape;121;p3"/>
            <p:cNvSpPr txBox="1"/>
            <p:nvPr/>
          </p:nvSpPr>
          <p:spPr>
            <a:xfrm>
              <a:off x="655361" y="2057125"/>
              <a:ext cx="2236200" cy="26157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October 14, 2023 </a:t>
              </a:r>
              <a:endParaRPr b="0" i="0" sz="1200" u="none" cap="none" strike="noStrike">
                <a:solidFill>
                  <a:srgbClr val="000000"/>
                </a:solidFill>
                <a:latin typeface="Arial"/>
                <a:ea typeface="Arial"/>
                <a:cs typeface="Arial"/>
                <a:sym typeface="Arial"/>
              </a:endParaRPr>
            </a:p>
          </p:txBody>
        </p:sp>
      </p:grpSp>
      <p:grpSp>
        <p:nvGrpSpPr>
          <p:cNvPr id="122" name="Google Shape;122;p3"/>
          <p:cNvGrpSpPr/>
          <p:nvPr/>
        </p:nvGrpSpPr>
        <p:grpSpPr>
          <a:xfrm>
            <a:off x="2944204" y="917050"/>
            <a:ext cx="3305700" cy="3483050"/>
            <a:chOff x="2944204" y="1189775"/>
            <a:chExt cx="3305700" cy="3483050"/>
          </a:xfrm>
        </p:grpSpPr>
        <p:sp>
          <p:nvSpPr>
            <p:cNvPr id="123" name="Google Shape;123;p3"/>
            <p:cNvSpPr/>
            <p:nvPr/>
          </p:nvSpPr>
          <p:spPr>
            <a:xfrm>
              <a:off x="2944204" y="1189775"/>
              <a:ext cx="3305700" cy="669000"/>
            </a:xfrm>
            <a:prstGeom prst="chevron">
              <a:avLst>
                <a:gd fmla="val 50000" name="adj"/>
              </a:avLst>
            </a:prstGeom>
            <a:solidFill>
              <a:srgbClr val="B02C2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Total Eclipse</a:t>
              </a:r>
              <a:endParaRPr b="1" i="0" sz="1400" u="none" cap="none" strike="noStrike">
                <a:solidFill>
                  <a:srgbClr val="FFFFFF"/>
                </a:solidFill>
                <a:latin typeface="Arial"/>
                <a:ea typeface="Arial"/>
                <a:cs typeface="Arial"/>
                <a:sym typeface="Arial"/>
              </a:endParaRPr>
            </a:p>
          </p:txBody>
        </p:sp>
        <p:sp>
          <p:nvSpPr>
            <p:cNvPr id="124" name="Google Shape;124;p3"/>
            <p:cNvSpPr txBox="1"/>
            <p:nvPr/>
          </p:nvSpPr>
          <p:spPr>
            <a:xfrm>
              <a:off x="3478949" y="2057125"/>
              <a:ext cx="2236200" cy="26157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April 8, 2024</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p:txBody>
        </p:sp>
      </p:grpSp>
      <p:sp>
        <p:nvSpPr>
          <p:cNvPr id="125" name="Google Shape;125;p3"/>
          <p:cNvSpPr/>
          <p:nvPr/>
        </p:nvSpPr>
        <p:spPr>
          <a:xfrm>
            <a:off x="760500" y="2145875"/>
            <a:ext cx="2025900" cy="2025900"/>
          </a:xfrm>
          <a:prstGeom prst="rect">
            <a:avLst/>
          </a:prstGeom>
          <a:solidFill>
            <a:schemeClr val="lt2"/>
          </a:solidFill>
          <a:ln cap="flat" cmpd="sng" w="952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ADD MEDIA HERE</a:t>
            </a:r>
            <a:endParaRPr b="0" i="0" sz="1400" u="none" cap="none" strike="noStrike">
              <a:solidFill>
                <a:srgbClr val="000000"/>
              </a:solidFill>
              <a:latin typeface="Arial"/>
              <a:ea typeface="Arial"/>
              <a:cs typeface="Arial"/>
              <a:sym typeface="Arial"/>
            </a:endParaRPr>
          </a:p>
        </p:txBody>
      </p:sp>
      <p:sp>
        <p:nvSpPr>
          <p:cNvPr id="126" name="Google Shape;126;p3"/>
          <p:cNvSpPr/>
          <p:nvPr/>
        </p:nvSpPr>
        <p:spPr>
          <a:xfrm>
            <a:off x="3584088" y="2145875"/>
            <a:ext cx="2025900" cy="2025900"/>
          </a:xfrm>
          <a:prstGeom prst="rect">
            <a:avLst/>
          </a:prstGeom>
          <a:solidFill>
            <a:schemeClr val="lt2"/>
          </a:solidFill>
          <a:ln cap="flat" cmpd="sng" w="952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ADD MEDIA HERE</a:t>
            </a:r>
            <a:endParaRPr b="0" i="0" sz="1400" u="none" cap="none" strike="noStrike">
              <a:solidFill>
                <a:srgbClr val="000000"/>
              </a:solidFill>
              <a:latin typeface="Arial"/>
              <a:ea typeface="Arial"/>
              <a:cs typeface="Arial"/>
              <a:sym typeface="Arial"/>
            </a:endParaRPr>
          </a:p>
        </p:txBody>
      </p:sp>
      <p:sp>
        <p:nvSpPr>
          <p:cNvPr id="127" name="Google Shape;127;p3"/>
          <p:cNvSpPr/>
          <p:nvPr/>
        </p:nvSpPr>
        <p:spPr>
          <a:xfrm>
            <a:off x="6272225" y="2145875"/>
            <a:ext cx="2025900" cy="2025900"/>
          </a:xfrm>
          <a:prstGeom prst="rect">
            <a:avLst/>
          </a:prstGeom>
          <a:solidFill>
            <a:schemeClr val="lt2"/>
          </a:solidFill>
          <a:ln cap="flat" cmpd="sng" w="952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ADD MEDIA HERE</a:t>
            </a:r>
            <a:endParaRPr b="0" i="0" sz="1400" u="none" cap="none" strike="noStrike">
              <a:solidFill>
                <a:srgbClr val="000000"/>
              </a:solidFill>
              <a:latin typeface="Arial"/>
              <a:ea typeface="Arial"/>
              <a:cs typeface="Arial"/>
              <a:sym typeface="Arial"/>
            </a:endParaRPr>
          </a:p>
        </p:txBody>
      </p:sp>
      <p:pic>
        <p:nvPicPr>
          <p:cNvPr id="128" name="Google Shape;128;p3"/>
          <p:cNvPicPr preferRelativeResize="0"/>
          <p:nvPr/>
        </p:nvPicPr>
        <p:blipFill rotWithShape="1">
          <a:blip r:embed="rId4">
            <a:alphaModFix/>
          </a:blip>
          <a:srcRect b="0" l="0" r="0" t="0"/>
          <a:stretch/>
        </p:blipFill>
        <p:spPr>
          <a:xfrm>
            <a:off x="760500" y="2145875"/>
            <a:ext cx="2025900" cy="2088881"/>
          </a:xfrm>
          <a:prstGeom prst="rect">
            <a:avLst/>
          </a:prstGeom>
          <a:noFill/>
          <a:ln>
            <a:noFill/>
          </a:ln>
        </p:spPr>
      </p:pic>
      <p:pic>
        <p:nvPicPr>
          <p:cNvPr id="129" name="Google Shape;129;p3"/>
          <p:cNvPicPr preferRelativeResize="0"/>
          <p:nvPr/>
        </p:nvPicPr>
        <p:blipFill rotWithShape="1">
          <a:blip r:embed="rId5">
            <a:alphaModFix/>
          </a:blip>
          <a:srcRect b="0" l="0" r="0" t="0"/>
          <a:stretch/>
        </p:blipFill>
        <p:spPr>
          <a:xfrm>
            <a:off x="3591901" y="2145425"/>
            <a:ext cx="2193521" cy="2025900"/>
          </a:xfrm>
          <a:prstGeom prst="rect">
            <a:avLst/>
          </a:prstGeom>
          <a:noFill/>
          <a:ln>
            <a:noFill/>
          </a:ln>
        </p:spPr>
      </p:pic>
      <p:pic>
        <p:nvPicPr>
          <p:cNvPr id="130" name="Google Shape;130;p3"/>
          <p:cNvPicPr preferRelativeResize="0"/>
          <p:nvPr/>
        </p:nvPicPr>
        <p:blipFill rotWithShape="1">
          <a:blip r:embed="rId6">
            <a:alphaModFix/>
          </a:blip>
          <a:srcRect b="0" l="0" r="0" t="0"/>
          <a:stretch/>
        </p:blipFill>
        <p:spPr>
          <a:xfrm>
            <a:off x="6254537" y="2117738"/>
            <a:ext cx="2238525" cy="2045598"/>
          </a:xfrm>
          <a:prstGeom prst="rect">
            <a:avLst/>
          </a:prstGeom>
          <a:noFill/>
          <a:ln>
            <a:noFill/>
          </a:ln>
        </p:spPr>
      </p:pic>
      <p:sp>
        <p:nvSpPr>
          <p:cNvPr id="131" name="Google Shape;131;p3"/>
          <p:cNvSpPr txBox="1"/>
          <p:nvPr/>
        </p:nvSpPr>
        <p:spPr>
          <a:xfrm>
            <a:off x="2275284" y="2417862"/>
            <a:ext cx="457914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32" name="Google Shape;132;p3"/>
          <p:cNvSpPr txBox="1"/>
          <p:nvPr/>
        </p:nvSpPr>
        <p:spPr>
          <a:xfrm>
            <a:off x="2275284" y="2417862"/>
            <a:ext cx="457914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a:p>
        </p:txBody>
      </p:sp>
      <p:sp>
        <p:nvSpPr>
          <p:cNvPr id="133" name="Google Shape;133;p3"/>
          <p:cNvSpPr txBox="1"/>
          <p:nvPr/>
        </p:nvSpPr>
        <p:spPr>
          <a:xfrm>
            <a:off x="2275284" y="2417862"/>
            <a:ext cx="457914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34" name="Google Shape;134;p3"/>
          <p:cNvSpPr txBox="1"/>
          <p:nvPr/>
        </p:nvSpPr>
        <p:spPr>
          <a:xfrm>
            <a:off x="2275284" y="2417862"/>
            <a:ext cx="457914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grpSp>
        <p:nvGrpSpPr>
          <p:cNvPr id="139" name="Google Shape;139;p4"/>
          <p:cNvGrpSpPr/>
          <p:nvPr/>
        </p:nvGrpSpPr>
        <p:grpSpPr>
          <a:xfrm flipH="1">
            <a:off x="-1" y="133025"/>
            <a:ext cx="7908700" cy="582900"/>
            <a:chOff x="3383700" y="220025"/>
            <a:chExt cx="5760575" cy="582900"/>
          </a:xfrm>
        </p:grpSpPr>
        <p:sp>
          <p:nvSpPr>
            <p:cNvPr id="140" name="Google Shape;140;p4"/>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4"/>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2" name="Google Shape;142;p4"/>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4"/>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4"/>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4"/>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4"/>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4"/>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4"/>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9" name="Google Shape;149;p4"/>
          <p:cNvGrpSpPr/>
          <p:nvPr/>
        </p:nvGrpSpPr>
        <p:grpSpPr>
          <a:xfrm>
            <a:off x="0" y="4695025"/>
            <a:ext cx="5902800" cy="283500"/>
            <a:chOff x="0" y="4548925"/>
            <a:chExt cx="5902800" cy="283500"/>
          </a:xfrm>
        </p:grpSpPr>
        <p:sp>
          <p:nvSpPr>
            <p:cNvPr id="150" name="Google Shape;150;p4"/>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4"/>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2" name="Google Shape;152;p4"/>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153" name="Google Shape;153;p4"/>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154" name="Google Shape;154;p4"/>
          <p:cNvSpPr txBox="1"/>
          <p:nvPr/>
        </p:nvSpPr>
        <p:spPr>
          <a:xfrm>
            <a:off x="4053677" y="2668522"/>
            <a:ext cx="184731"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5" name="Google Shape;155;p4"/>
          <p:cNvSpPr txBox="1"/>
          <p:nvPr/>
        </p:nvSpPr>
        <p:spPr>
          <a:xfrm>
            <a:off x="674181" y="847094"/>
            <a:ext cx="3737609" cy="350862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en-US" sz="1800" u="none" cap="none" strike="noStrike">
                <a:solidFill>
                  <a:srgbClr val="00B0F0"/>
                </a:solidFill>
                <a:latin typeface="Arial"/>
                <a:ea typeface="Arial"/>
                <a:cs typeface="Arial"/>
                <a:sym typeface="Arial"/>
              </a:rPr>
              <a:t>2023</a:t>
            </a:r>
            <a:endParaRPr b="1" i="0" sz="1800" u="none" cap="none" strike="noStrike">
              <a:solidFill>
                <a:srgbClr val="00B0F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Arial"/>
                <a:ea typeface="Arial"/>
                <a:cs typeface="Arial"/>
                <a:sym typeface="Arial"/>
              </a:rPr>
              <a:t>October-</a:t>
            </a:r>
            <a:r>
              <a:rPr b="0" i="0" lang="en-US" sz="1800" u="none" cap="none" strike="noStrike">
                <a:solidFill>
                  <a:srgbClr val="595959"/>
                </a:solidFill>
                <a:latin typeface="Arial"/>
                <a:ea typeface="Arial"/>
                <a:cs typeface="Arial"/>
                <a:sym typeface="Arial"/>
              </a:rPr>
              <a:t> Annular Solar Eclipse </a:t>
            </a:r>
            <a:endParaRPr b="0" i="0" sz="1800" u="none" cap="none" strike="noStrike">
              <a:solidFill>
                <a:srgbClr val="59595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Arial"/>
                <a:ea typeface="Arial"/>
                <a:cs typeface="Arial"/>
                <a:sym typeface="Arial"/>
              </a:rPr>
              <a:t>November-</a:t>
            </a:r>
            <a:r>
              <a:rPr b="0" i="0" lang="en-US" sz="1800" u="none" cap="none" strike="noStrike">
                <a:solidFill>
                  <a:srgbClr val="595959"/>
                </a:solidFill>
                <a:latin typeface="Arial"/>
                <a:ea typeface="Arial"/>
                <a:cs typeface="Arial"/>
                <a:sym typeface="Arial"/>
              </a:rPr>
              <a:t> Mission Fleet</a:t>
            </a:r>
            <a:endParaRPr b="0" i="0" sz="1800" u="none" cap="none" strike="noStrike">
              <a:solidFill>
                <a:srgbClr val="59595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Arial"/>
                <a:ea typeface="Arial"/>
                <a:cs typeface="Arial"/>
                <a:sym typeface="Arial"/>
              </a:rPr>
              <a:t>December- </a:t>
            </a:r>
            <a:r>
              <a:rPr b="0" i="0" lang="en-US" sz="1800" u="none" cap="none" strike="noStrike">
                <a:solidFill>
                  <a:srgbClr val="595959"/>
                </a:solidFill>
                <a:latin typeface="Arial"/>
                <a:ea typeface="Arial"/>
                <a:cs typeface="Arial"/>
                <a:sym typeface="Arial"/>
              </a:rPr>
              <a:t>Citizen Science</a:t>
            </a:r>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B0F0"/>
                </a:solidFill>
                <a:latin typeface="Arial"/>
                <a:ea typeface="Arial"/>
                <a:cs typeface="Arial"/>
                <a:sym typeface="Arial"/>
              </a:rPr>
              <a:t>2024</a:t>
            </a:r>
            <a:r>
              <a:rPr b="0" i="0" lang="en-US" sz="1800" u="none" cap="none" strike="noStrike">
                <a:solidFill>
                  <a:srgbClr val="595959"/>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Arial"/>
                <a:ea typeface="Arial"/>
                <a:cs typeface="Arial"/>
                <a:sym typeface="Arial"/>
              </a:rPr>
              <a:t>January</a:t>
            </a:r>
            <a:r>
              <a:rPr b="0" i="0" lang="en-US" sz="1800" u="none" cap="none" strike="noStrike">
                <a:solidFill>
                  <a:srgbClr val="595959"/>
                </a:solidFill>
                <a:latin typeface="Arial"/>
                <a:ea typeface="Arial"/>
                <a:cs typeface="Arial"/>
                <a:sym typeface="Arial"/>
              </a:rPr>
              <a:t>- Sun Touches Everything</a:t>
            </a:r>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Arial"/>
                <a:ea typeface="Arial"/>
                <a:cs typeface="Arial"/>
                <a:sym typeface="Arial"/>
              </a:rPr>
              <a:t>February</a:t>
            </a:r>
            <a:r>
              <a:rPr b="0" i="0" lang="en-US" sz="1800" u="none" cap="none" strike="noStrike">
                <a:solidFill>
                  <a:srgbClr val="595959"/>
                </a:solidFill>
                <a:latin typeface="Arial"/>
                <a:ea typeface="Arial"/>
                <a:cs typeface="Arial"/>
                <a:sym typeface="Arial"/>
              </a:rPr>
              <a:t>- Fashion</a:t>
            </a:r>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Arial"/>
                <a:ea typeface="Arial"/>
                <a:cs typeface="Arial"/>
                <a:sym typeface="Arial"/>
              </a:rPr>
              <a:t>March</a:t>
            </a:r>
            <a:r>
              <a:rPr b="0" i="0" lang="en-US" sz="1800" u="none" cap="none" strike="noStrike">
                <a:solidFill>
                  <a:srgbClr val="595959"/>
                </a:solidFill>
                <a:latin typeface="Arial"/>
                <a:ea typeface="Arial"/>
                <a:cs typeface="Arial"/>
                <a:sym typeface="Arial"/>
              </a:rPr>
              <a:t>- Experiencing the Sun</a:t>
            </a:r>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Arial"/>
                <a:ea typeface="Arial"/>
                <a:cs typeface="Arial"/>
                <a:sym typeface="Arial"/>
              </a:rPr>
              <a:t>April</a:t>
            </a:r>
            <a:r>
              <a:rPr b="0" i="0" lang="en-US" sz="1800" u="none" cap="none" strike="noStrike">
                <a:solidFill>
                  <a:srgbClr val="595959"/>
                </a:solidFill>
                <a:latin typeface="Arial"/>
                <a:ea typeface="Arial"/>
                <a:cs typeface="Arial"/>
                <a:sym typeface="Arial"/>
              </a:rPr>
              <a:t>- Total Solar Eclipse</a:t>
            </a:r>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Arial"/>
                <a:ea typeface="Arial"/>
                <a:cs typeface="Arial"/>
                <a:sym typeface="Arial"/>
              </a:rPr>
              <a:t>May</a:t>
            </a:r>
            <a:r>
              <a:rPr b="0" i="0" lang="en-US" sz="1800" u="none" cap="none" strike="noStrike">
                <a:solidFill>
                  <a:srgbClr val="595959"/>
                </a:solidFill>
                <a:latin typeface="Arial"/>
                <a:ea typeface="Arial"/>
                <a:cs typeface="Arial"/>
                <a:sym typeface="Arial"/>
              </a:rPr>
              <a:t>- Visual Art</a:t>
            </a:r>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Arial"/>
                <a:ea typeface="Arial"/>
                <a:cs typeface="Arial"/>
                <a:sym typeface="Arial"/>
              </a:rPr>
              <a:t>June</a:t>
            </a:r>
            <a:r>
              <a:rPr b="0" i="0" lang="en-US" sz="1800" u="none" cap="none" strike="noStrike">
                <a:solidFill>
                  <a:srgbClr val="595959"/>
                </a:solidFill>
                <a:latin typeface="Arial"/>
                <a:ea typeface="Arial"/>
                <a:cs typeface="Arial"/>
                <a:sym typeface="Arial"/>
              </a:rPr>
              <a:t>- Performance Art</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595959"/>
              </a:solidFill>
              <a:latin typeface="Arial"/>
              <a:ea typeface="Arial"/>
              <a:cs typeface="Arial"/>
              <a:sym typeface="Arial"/>
            </a:endParaRPr>
          </a:p>
        </p:txBody>
      </p:sp>
      <p:sp>
        <p:nvSpPr>
          <p:cNvPr id="156" name="Google Shape;156;p4"/>
          <p:cNvSpPr txBox="1"/>
          <p:nvPr/>
        </p:nvSpPr>
        <p:spPr>
          <a:xfrm>
            <a:off x="4629149" y="817050"/>
            <a:ext cx="4136225" cy="184662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July-</a:t>
            </a:r>
            <a:r>
              <a:rPr b="0" i="0" lang="en-US" sz="1800" u="none" cap="none" strike="noStrike">
                <a:solidFill>
                  <a:schemeClr val="dk1"/>
                </a:solidFill>
                <a:latin typeface="Arial"/>
                <a:ea typeface="Arial"/>
                <a:cs typeface="Arial"/>
                <a:sym typeface="Arial"/>
              </a:rPr>
              <a:t> Physical and Mental Health</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August-</a:t>
            </a:r>
            <a:r>
              <a:rPr b="0" i="0" lang="en-US" sz="1800" u="none" cap="none" strike="noStrike">
                <a:solidFill>
                  <a:schemeClr val="dk1"/>
                </a:solidFill>
                <a:latin typeface="Arial"/>
                <a:ea typeface="Arial"/>
                <a:cs typeface="Arial"/>
                <a:sym typeface="Arial"/>
              </a:rPr>
              <a:t> Back to School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September-</a:t>
            </a:r>
            <a:r>
              <a:rPr b="0" i="0" lang="en-US" sz="1800" u="none" cap="none" strike="noStrike">
                <a:solidFill>
                  <a:schemeClr val="dk1"/>
                </a:solidFill>
                <a:latin typeface="Arial"/>
                <a:ea typeface="Arial"/>
                <a:cs typeface="Arial"/>
                <a:sym typeface="Arial"/>
              </a:rPr>
              <a:t> Environment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FF0000"/>
                </a:solidFill>
                <a:latin typeface="Arial"/>
                <a:ea typeface="Arial"/>
                <a:cs typeface="Arial"/>
                <a:sym typeface="Arial"/>
              </a:rPr>
              <a:t>October – Solar Cycles   </a:t>
            </a:r>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Arial"/>
                <a:ea typeface="Arial"/>
                <a:cs typeface="Arial"/>
                <a:sym typeface="Arial"/>
              </a:rPr>
              <a:t>November-</a:t>
            </a:r>
            <a:r>
              <a:rPr b="0" i="0" lang="en-US" sz="1800" u="none" cap="none" strike="noStrike">
                <a:solidFill>
                  <a:srgbClr val="595959"/>
                </a:solidFill>
                <a:latin typeface="Arial"/>
                <a:ea typeface="Arial"/>
                <a:cs typeface="Arial"/>
                <a:sym typeface="Arial"/>
              </a:rPr>
              <a:t> Bonus Science</a:t>
            </a:r>
            <a:endParaRPr b="0" i="0" sz="1800" u="none" cap="none" strike="noStrike">
              <a:solidFill>
                <a:srgbClr val="59595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Arial"/>
                <a:ea typeface="Arial"/>
                <a:cs typeface="Arial"/>
                <a:sym typeface="Arial"/>
              </a:rPr>
              <a:t>December-</a:t>
            </a:r>
            <a:r>
              <a:rPr b="0" i="0" lang="en-US" sz="1800" u="none" cap="none" strike="noStrike">
                <a:solidFill>
                  <a:srgbClr val="595959"/>
                </a:solidFill>
                <a:latin typeface="Arial"/>
                <a:ea typeface="Arial"/>
                <a:cs typeface="Arial"/>
                <a:sym typeface="Arial"/>
              </a:rPr>
              <a:t> Parker’s Perihelion</a:t>
            </a:r>
            <a:endParaRPr b="0" i="0" sz="1800" u="none" cap="none" strike="noStrike">
              <a:solidFill>
                <a:srgbClr val="595959"/>
              </a:solidFill>
              <a:latin typeface="Arial"/>
              <a:ea typeface="Arial"/>
              <a:cs typeface="Arial"/>
              <a:sym typeface="Arial"/>
            </a:endParaRPr>
          </a:p>
        </p:txBody>
      </p:sp>
      <p:sp>
        <p:nvSpPr>
          <p:cNvPr id="157" name="Google Shape;157;p4"/>
          <p:cNvSpPr txBox="1"/>
          <p:nvPr/>
        </p:nvSpPr>
        <p:spPr>
          <a:xfrm>
            <a:off x="223000" y="4247225"/>
            <a:ext cx="87270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sng" cap="none" strike="noStrike">
                <a:solidFill>
                  <a:srgbClr val="0097A7"/>
                </a:solidFill>
                <a:latin typeface="Arial"/>
                <a:ea typeface="Arial"/>
                <a:cs typeface="Arial"/>
                <a:sym typeface="Arial"/>
                <a:hlinkClick r:id="rId4">
                  <a:extLst>
                    <a:ext uri="{A12FA001-AC4F-418D-AE19-62706E023703}">
                      <ahyp:hlinkClr val="tx"/>
                    </a:ext>
                  </a:extLst>
                </a:hlinkClick>
              </a:rPr>
              <a:t>https://www.nasa.gov/science-research/heliophysics/nasa-announces-monthly-themes-to-celebrate-the-heliophysics-big-year/</a:t>
            </a:r>
            <a:endParaRPr b="0" i="0" sz="1900" u="none" cap="none" strike="noStrike">
              <a:solidFill>
                <a:srgbClr val="595959"/>
              </a:solidFill>
              <a:latin typeface="Arial"/>
              <a:ea typeface="Arial"/>
              <a:cs typeface="Arial"/>
              <a:sym typeface="Arial"/>
            </a:endParaRPr>
          </a:p>
        </p:txBody>
      </p:sp>
      <p:pic>
        <p:nvPicPr>
          <p:cNvPr id="158" name="Google Shape;158;p4"/>
          <p:cNvPicPr preferRelativeResize="0"/>
          <p:nvPr/>
        </p:nvPicPr>
        <p:blipFill rotWithShape="1">
          <a:blip r:embed="rId5">
            <a:alphaModFix/>
          </a:blip>
          <a:srcRect b="0" l="0" r="0" t="0"/>
          <a:stretch/>
        </p:blipFill>
        <p:spPr>
          <a:xfrm>
            <a:off x="430925" y="1176750"/>
            <a:ext cx="262830" cy="283500"/>
          </a:xfrm>
          <a:prstGeom prst="rect">
            <a:avLst/>
          </a:prstGeom>
          <a:noFill/>
          <a:ln>
            <a:noFill/>
          </a:ln>
        </p:spPr>
      </p:pic>
      <p:pic>
        <p:nvPicPr>
          <p:cNvPr id="159" name="Google Shape;159;p4"/>
          <p:cNvPicPr preferRelativeResize="0"/>
          <p:nvPr/>
        </p:nvPicPr>
        <p:blipFill rotWithShape="1">
          <a:blip r:embed="rId5">
            <a:alphaModFix/>
          </a:blip>
          <a:srcRect b="0" l="0" r="0" t="0"/>
          <a:stretch/>
        </p:blipFill>
        <p:spPr>
          <a:xfrm>
            <a:off x="430925" y="1460250"/>
            <a:ext cx="262830" cy="283500"/>
          </a:xfrm>
          <a:prstGeom prst="rect">
            <a:avLst/>
          </a:prstGeom>
          <a:noFill/>
          <a:ln>
            <a:noFill/>
          </a:ln>
        </p:spPr>
      </p:pic>
      <p:sp>
        <p:nvSpPr>
          <p:cNvPr id="160" name="Google Shape;160;p4"/>
          <p:cNvSpPr txBox="1"/>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Clr>
                <a:srgbClr val="000000"/>
              </a:buClr>
              <a:buSzPts val="2420"/>
              <a:buFont typeface="Arial"/>
              <a:buNone/>
            </a:pPr>
            <a:r>
              <a:rPr b="1" i="0" lang="en-US" sz="2420" u="none" cap="none" strike="noStrike">
                <a:solidFill>
                  <a:srgbClr val="FFFFFF"/>
                </a:solidFill>
                <a:latin typeface="Helvetica Neue"/>
                <a:ea typeface="Helvetica Neue"/>
                <a:cs typeface="Helvetica Neue"/>
                <a:sym typeface="Helvetica Neue"/>
              </a:rPr>
              <a:t>Heliophysics Big Year Themes</a:t>
            </a:r>
            <a:endParaRPr b="1" i="0" sz="2420" u="none" cap="none" strike="noStrike">
              <a:solidFill>
                <a:srgbClr val="FFFFFF"/>
              </a:solidFill>
              <a:latin typeface="Helvetica Neue"/>
              <a:ea typeface="Helvetica Neue"/>
              <a:cs typeface="Helvetica Neue"/>
              <a:sym typeface="Helvetica Neue"/>
            </a:endParaRPr>
          </a:p>
        </p:txBody>
      </p:sp>
      <p:pic>
        <p:nvPicPr>
          <p:cNvPr id="161" name="Google Shape;161;p4"/>
          <p:cNvPicPr preferRelativeResize="0"/>
          <p:nvPr/>
        </p:nvPicPr>
        <p:blipFill rotWithShape="1">
          <a:blip r:embed="rId5">
            <a:alphaModFix/>
          </a:blip>
          <a:srcRect b="0" l="0" r="0" t="0"/>
          <a:stretch/>
        </p:blipFill>
        <p:spPr>
          <a:xfrm>
            <a:off x="402131" y="1743750"/>
            <a:ext cx="262830" cy="283500"/>
          </a:xfrm>
          <a:prstGeom prst="rect">
            <a:avLst/>
          </a:prstGeom>
          <a:noFill/>
          <a:ln>
            <a:noFill/>
          </a:ln>
        </p:spPr>
      </p:pic>
      <p:pic>
        <p:nvPicPr>
          <p:cNvPr id="162" name="Google Shape;162;p4"/>
          <p:cNvPicPr preferRelativeResize="0"/>
          <p:nvPr/>
        </p:nvPicPr>
        <p:blipFill rotWithShape="1">
          <a:blip r:embed="rId5">
            <a:alphaModFix/>
          </a:blip>
          <a:srcRect b="0" l="0" r="0" t="0"/>
          <a:stretch/>
        </p:blipFill>
        <p:spPr>
          <a:xfrm>
            <a:off x="4440585" y="893250"/>
            <a:ext cx="262830" cy="283500"/>
          </a:xfrm>
          <a:prstGeom prst="rect">
            <a:avLst/>
          </a:prstGeom>
          <a:noFill/>
          <a:ln>
            <a:noFill/>
          </a:ln>
        </p:spPr>
      </p:pic>
      <p:pic>
        <p:nvPicPr>
          <p:cNvPr id="163" name="Google Shape;163;p4"/>
          <p:cNvPicPr preferRelativeResize="0"/>
          <p:nvPr/>
        </p:nvPicPr>
        <p:blipFill rotWithShape="1">
          <a:blip r:embed="rId5">
            <a:alphaModFix/>
          </a:blip>
          <a:srcRect b="0" l="0" r="0" t="0"/>
          <a:stretch/>
        </p:blipFill>
        <p:spPr>
          <a:xfrm>
            <a:off x="4440585" y="1160939"/>
            <a:ext cx="262830" cy="283500"/>
          </a:xfrm>
          <a:prstGeom prst="rect">
            <a:avLst/>
          </a:prstGeom>
          <a:noFill/>
          <a:ln>
            <a:noFill/>
          </a:ln>
        </p:spPr>
      </p:pic>
      <p:pic>
        <p:nvPicPr>
          <p:cNvPr id="164" name="Google Shape;164;p4"/>
          <p:cNvPicPr preferRelativeResize="0"/>
          <p:nvPr/>
        </p:nvPicPr>
        <p:blipFill rotWithShape="1">
          <a:blip r:embed="rId5">
            <a:alphaModFix/>
          </a:blip>
          <a:srcRect b="0" l="0" r="0" t="0"/>
          <a:stretch/>
        </p:blipFill>
        <p:spPr>
          <a:xfrm>
            <a:off x="4440585" y="1460250"/>
            <a:ext cx="262830" cy="283500"/>
          </a:xfrm>
          <a:prstGeom prst="rect">
            <a:avLst/>
          </a:prstGeom>
          <a:noFill/>
          <a:ln>
            <a:noFill/>
          </a:ln>
        </p:spPr>
      </p:pic>
      <p:pic>
        <p:nvPicPr>
          <p:cNvPr id="165" name="Google Shape;165;p4"/>
          <p:cNvPicPr preferRelativeResize="0"/>
          <p:nvPr/>
        </p:nvPicPr>
        <p:blipFill rotWithShape="1">
          <a:blip r:embed="rId5">
            <a:alphaModFix/>
          </a:blip>
          <a:srcRect b="0" l="0" r="0" t="0"/>
          <a:stretch/>
        </p:blipFill>
        <p:spPr>
          <a:xfrm>
            <a:off x="430925" y="2247715"/>
            <a:ext cx="262830" cy="283500"/>
          </a:xfrm>
          <a:prstGeom prst="rect">
            <a:avLst/>
          </a:prstGeom>
          <a:noFill/>
          <a:ln>
            <a:noFill/>
          </a:ln>
        </p:spPr>
      </p:pic>
      <p:pic>
        <p:nvPicPr>
          <p:cNvPr id="166" name="Google Shape;166;p4"/>
          <p:cNvPicPr preferRelativeResize="0"/>
          <p:nvPr/>
        </p:nvPicPr>
        <p:blipFill rotWithShape="1">
          <a:blip r:embed="rId5">
            <a:alphaModFix/>
          </a:blip>
          <a:srcRect b="0" l="0" r="0" t="0"/>
          <a:stretch/>
        </p:blipFill>
        <p:spPr>
          <a:xfrm>
            <a:off x="438130" y="2510133"/>
            <a:ext cx="262830" cy="283500"/>
          </a:xfrm>
          <a:prstGeom prst="rect">
            <a:avLst/>
          </a:prstGeom>
          <a:noFill/>
          <a:ln>
            <a:noFill/>
          </a:ln>
        </p:spPr>
      </p:pic>
      <p:pic>
        <p:nvPicPr>
          <p:cNvPr id="167" name="Google Shape;167;p4"/>
          <p:cNvPicPr preferRelativeResize="0"/>
          <p:nvPr/>
        </p:nvPicPr>
        <p:blipFill rotWithShape="1">
          <a:blip r:embed="rId5">
            <a:alphaModFix/>
          </a:blip>
          <a:srcRect b="0" l="0" r="0" t="0"/>
          <a:stretch/>
        </p:blipFill>
        <p:spPr>
          <a:xfrm>
            <a:off x="447157" y="2818512"/>
            <a:ext cx="262830" cy="283500"/>
          </a:xfrm>
          <a:prstGeom prst="rect">
            <a:avLst/>
          </a:prstGeom>
          <a:noFill/>
          <a:ln>
            <a:noFill/>
          </a:ln>
        </p:spPr>
      </p:pic>
      <p:pic>
        <p:nvPicPr>
          <p:cNvPr id="168" name="Google Shape;168;p4"/>
          <p:cNvPicPr preferRelativeResize="0"/>
          <p:nvPr/>
        </p:nvPicPr>
        <p:blipFill rotWithShape="1">
          <a:blip r:embed="rId5">
            <a:alphaModFix/>
          </a:blip>
          <a:srcRect b="0" l="0" r="0" t="0"/>
          <a:stretch/>
        </p:blipFill>
        <p:spPr>
          <a:xfrm>
            <a:off x="438130" y="3376053"/>
            <a:ext cx="262830" cy="283500"/>
          </a:xfrm>
          <a:prstGeom prst="rect">
            <a:avLst/>
          </a:prstGeom>
          <a:noFill/>
          <a:ln>
            <a:noFill/>
          </a:ln>
        </p:spPr>
      </p:pic>
      <p:pic>
        <p:nvPicPr>
          <p:cNvPr id="169" name="Google Shape;169;p4"/>
          <p:cNvPicPr preferRelativeResize="0"/>
          <p:nvPr/>
        </p:nvPicPr>
        <p:blipFill rotWithShape="1">
          <a:blip r:embed="rId5">
            <a:alphaModFix/>
          </a:blip>
          <a:srcRect b="0" l="0" r="0" t="0"/>
          <a:stretch/>
        </p:blipFill>
        <p:spPr>
          <a:xfrm>
            <a:off x="461664" y="3668550"/>
            <a:ext cx="262830" cy="283500"/>
          </a:xfrm>
          <a:prstGeom prst="rect">
            <a:avLst/>
          </a:prstGeom>
          <a:noFill/>
          <a:ln>
            <a:noFill/>
          </a:ln>
        </p:spPr>
      </p:pic>
      <p:pic>
        <p:nvPicPr>
          <p:cNvPr id="170" name="Google Shape;170;p4"/>
          <p:cNvPicPr preferRelativeResize="0"/>
          <p:nvPr/>
        </p:nvPicPr>
        <p:blipFill rotWithShape="1">
          <a:blip r:embed="rId5">
            <a:alphaModFix/>
          </a:blip>
          <a:srcRect b="0" l="0" r="0" t="0"/>
          <a:stretch/>
        </p:blipFill>
        <p:spPr>
          <a:xfrm>
            <a:off x="456378" y="3095179"/>
            <a:ext cx="262830" cy="28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5"/>
          <p:cNvSpPr txBox="1"/>
          <p:nvPr>
            <p:ph idx="1" type="body"/>
          </p:nvPr>
        </p:nvSpPr>
        <p:spPr>
          <a:xfrm>
            <a:off x="311699" y="971625"/>
            <a:ext cx="6867769" cy="31740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sz="1700">
                <a:solidFill>
                  <a:schemeClr val="dk1"/>
                </a:solidFill>
              </a:rPr>
              <a:t>1.	</a:t>
            </a:r>
            <a:r>
              <a:rPr lang="en-US" sz="2000">
                <a:solidFill>
                  <a:schemeClr val="dk1"/>
                </a:solidFill>
              </a:rPr>
              <a:t>What causes the Sun to vary? </a:t>
            </a:r>
            <a:endParaRPr/>
          </a:p>
          <a:p>
            <a:pPr indent="0" lvl="0" marL="0" rtl="0" algn="l">
              <a:lnSpc>
                <a:spcPct val="90000"/>
              </a:lnSpc>
              <a:spcBef>
                <a:spcPts val="1000"/>
              </a:spcBef>
              <a:spcAft>
                <a:spcPts val="0"/>
              </a:spcAft>
              <a:buSzPts val="1800"/>
              <a:buNone/>
            </a:pPr>
            <a:r>
              <a:rPr lang="en-US" sz="2000">
                <a:solidFill>
                  <a:schemeClr val="dk1"/>
                </a:solidFill>
              </a:rPr>
              <a:t>2.	How do the Earth and the heliosphere respond? </a:t>
            </a:r>
            <a:endParaRPr/>
          </a:p>
          <a:p>
            <a:pPr indent="0" lvl="0" marL="0" rtl="0" algn="l">
              <a:lnSpc>
                <a:spcPct val="90000"/>
              </a:lnSpc>
              <a:spcBef>
                <a:spcPts val="1000"/>
              </a:spcBef>
              <a:spcAft>
                <a:spcPts val="0"/>
              </a:spcAft>
              <a:buSzPts val="1800"/>
              <a:buNone/>
            </a:pPr>
            <a:r>
              <a:rPr lang="en-US" sz="2000">
                <a:solidFill>
                  <a:schemeClr val="dk1"/>
                </a:solidFill>
              </a:rPr>
              <a:t>3.	What are the impacts on humanity?</a:t>
            </a:r>
            <a:endParaRPr/>
          </a:p>
          <a:p>
            <a:pPr indent="0" lvl="0" marL="0" rtl="0" algn="l">
              <a:lnSpc>
                <a:spcPct val="90000"/>
              </a:lnSpc>
              <a:spcBef>
                <a:spcPts val="1000"/>
              </a:spcBef>
              <a:spcAft>
                <a:spcPts val="0"/>
              </a:spcAft>
              <a:buSzPts val="1800"/>
              <a:buNone/>
            </a:pPr>
            <a:r>
              <a:t/>
            </a:r>
            <a:endParaRPr sz="1700">
              <a:solidFill>
                <a:schemeClr val="dk1"/>
              </a:solidFill>
            </a:endParaRPr>
          </a:p>
        </p:txBody>
      </p:sp>
      <p:grpSp>
        <p:nvGrpSpPr>
          <p:cNvPr id="176" name="Google Shape;176;p5"/>
          <p:cNvGrpSpPr/>
          <p:nvPr/>
        </p:nvGrpSpPr>
        <p:grpSpPr>
          <a:xfrm flipH="1">
            <a:off x="-1" y="133025"/>
            <a:ext cx="7908700" cy="582900"/>
            <a:chOff x="3383700" y="220025"/>
            <a:chExt cx="5760575" cy="582900"/>
          </a:xfrm>
        </p:grpSpPr>
        <p:sp>
          <p:nvSpPr>
            <p:cNvPr id="177" name="Google Shape;177;p5"/>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5"/>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9" name="Google Shape;179;p5"/>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October 2024 :    NASA’s Big Questions</a:t>
            </a:r>
            <a:endParaRPr b="1" sz="2420">
              <a:solidFill>
                <a:schemeClr val="lt1"/>
              </a:solidFill>
              <a:latin typeface="Helvetica Neue"/>
              <a:ea typeface="Helvetica Neue"/>
              <a:cs typeface="Helvetica Neue"/>
              <a:sym typeface="Helvetica Neue"/>
            </a:endParaRPr>
          </a:p>
        </p:txBody>
      </p:sp>
      <p:sp>
        <p:nvSpPr>
          <p:cNvPr id="180" name="Google Shape;180;p5"/>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5"/>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5"/>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5"/>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5"/>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5"/>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5"/>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7" name="Google Shape;187;p5"/>
          <p:cNvGrpSpPr/>
          <p:nvPr/>
        </p:nvGrpSpPr>
        <p:grpSpPr>
          <a:xfrm>
            <a:off x="0" y="4695025"/>
            <a:ext cx="5902800" cy="283500"/>
            <a:chOff x="0" y="4548925"/>
            <a:chExt cx="5902800" cy="283500"/>
          </a:xfrm>
        </p:grpSpPr>
        <p:sp>
          <p:nvSpPr>
            <p:cNvPr id="188" name="Google Shape;188;p5"/>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5"/>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0" name="Google Shape;190;p5"/>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191" name="Google Shape;191;p5"/>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192" name="Google Shape;192;p5"/>
          <p:cNvSpPr txBox="1"/>
          <p:nvPr/>
        </p:nvSpPr>
        <p:spPr>
          <a:xfrm>
            <a:off x="1738974" y="2668522"/>
            <a:ext cx="4814100" cy="1477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These Big Questions form the basis for the</a:t>
            </a:r>
            <a:endParaRPr/>
          </a:p>
          <a:p>
            <a:pPr indent="0" lvl="0" marL="0" marR="0" rtl="0" algn="ctr">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Framework for Heliophysics Education</a:t>
            </a:r>
            <a:endParaRPr/>
          </a:p>
          <a:p>
            <a:pPr indent="0" lvl="0" marL="0" marR="0" rtl="0" algn="ctr">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https://science.nasa.gov/learn/heat/big-ideas/</a:t>
            </a:r>
            <a:endParaRPr/>
          </a:p>
        </p:txBody>
      </p:sp>
      <p:sp>
        <p:nvSpPr>
          <p:cNvPr id="193" name="Google Shape;193;p5"/>
          <p:cNvSpPr txBox="1"/>
          <p:nvPr/>
        </p:nvSpPr>
        <p:spPr>
          <a:xfrm>
            <a:off x="2286000" y="2417862"/>
            <a:ext cx="45720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grpSp>
        <p:nvGrpSpPr>
          <p:cNvPr id="198" name="Google Shape;198;p6"/>
          <p:cNvGrpSpPr/>
          <p:nvPr/>
        </p:nvGrpSpPr>
        <p:grpSpPr>
          <a:xfrm flipH="1">
            <a:off x="-803" y="133025"/>
            <a:ext cx="7374688" cy="582900"/>
            <a:chOff x="3383700" y="220025"/>
            <a:chExt cx="5760575" cy="582900"/>
          </a:xfrm>
        </p:grpSpPr>
        <p:sp>
          <p:nvSpPr>
            <p:cNvPr id="199" name="Google Shape;199;p6"/>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6"/>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1" name="Google Shape;201;p6"/>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How to Teach Heliophysics</a:t>
            </a:r>
            <a:endParaRPr b="1" sz="2420">
              <a:solidFill>
                <a:schemeClr val="lt1"/>
              </a:solidFill>
              <a:latin typeface="Helvetica Neue"/>
              <a:ea typeface="Helvetica Neue"/>
              <a:cs typeface="Helvetica Neue"/>
              <a:sym typeface="Helvetica Neue"/>
            </a:endParaRPr>
          </a:p>
        </p:txBody>
      </p:sp>
      <p:sp>
        <p:nvSpPr>
          <p:cNvPr id="202" name="Google Shape;202;p6"/>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6"/>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6"/>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6"/>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6"/>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6"/>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6"/>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9" name="Google Shape;209;p6"/>
          <p:cNvGrpSpPr/>
          <p:nvPr/>
        </p:nvGrpSpPr>
        <p:grpSpPr>
          <a:xfrm>
            <a:off x="0" y="4695025"/>
            <a:ext cx="5902800" cy="283500"/>
            <a:chOff x="0" y="4548925"/>
            <a:chExt cx="5902800" cy="283500"/>
          </a:xfrm>
        </p:grpSpPr>
        <p:sp>
          <p:nvSpPr>
            <p:cNvPr id="210" name="Google Shape;210;p6"/>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6"/>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2" name="Google Shape;212;p6"/>
          <p:cNvSpPr txBox="1"/>
          <p:nvPr>
            <p:ph idx="1" type="body"/>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600"/>
              </a:spcAft>
              <a:buSzPts val="1100"/>
              <a:buNone/>
            </a:pPr>
            <a:r>
              <a:rPr b="1" lang="en-US" sz="680">
                <a:solidFill>
                  <a:schemeClr val="lt1"/>
                </a:solidFill>
                <a:latin typeface="Helvetica Neue"/>
                <a:ea typeface="Helvetica Neue"/>
                <a:cs typeface="Helvetica Neue"/>
                <a:sym typeface="Helvetica Neue"/>
              </a:rPr>
              <a:t>Heliophysics Education Activation Team</a:t>
            </a:r>
            <a:endParaRPr b="1" sz="680">
              <a:solidFill>
                <a:schemeClr val="lt1"/>
              </a:solidFill>
              <a:latin typeface="Helvetica Neue"/>
              <a:ea typeface="Helvetica Neue"/>
              <a:cs typeface="Helvetica Neue"/>
              <a:sym typeface="Helvetica Neue"/>
            </a:endParaRPr>
          </a:p>
        </p:txBody>
      </p:sp>
      <p:pic>
        <p:nvPicPr>
          <p:cNvPr id="213" name="Google Shape;213;p6"/>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214" name="Google Shape;214;p6"/>
          <p:cNvSpPr txBox="1"/>
          <p:nvPr/>
        </p:nvSpPr>
        <p:spPr>
          <a:xfrm>
            <a:off x="133200" y="671988"/>
            <a:ext cx="83370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19658B"/>
                </a:solidFill>
                <a:latin typeface="Lato"/>
                <a:ea typeface="Lato"/>
                <a:cs typeface="Lato"/>
                <a:sym typeface="Lato"/>
              </a:rPr>
              <a:t>Framework for Heliophysics Education</a:t>
            </a:r>
            <a:endParaRPr b="1" i="0" sz="1800" u="none" cap="none" strike="noStrike">
              <a:solidFill>
                <a:srgbClr val="19658B"/>
              </a:solidFill>
              <a:latin typeface="Arial"/>
              <a:ea typeface="Arial"/>
              <a:cs typeface="Arial"/>
              <a:sym typeface="Arial"/>
            </a:endParaRPr>
          </a:p>
        </p:txBody>
      </p:sp>
      <p:sp>
        <p:nvSpPr>
          <p:cNvPr id="215" name="Google Shape;215;p6"/>
          <p:cNvSpPr/>
          <p:nvPr/>
        </p:nvSpPr>
        <p:spPr>
          <a:xfrm>
            <a:off x="92825" y="1167100"/>
            <a:ext cx="2349000" cy="690300"/>
          </a:xfrm>
          <a:prstGeom prst="roundRect">
            <a:avLst>
              <a:gd fmla="val 16667" name="adj"/>
            </a:avLst>
          </a:prstGeom>
          <a:solidFill>
            <a:srgbClr val="19658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Open Sans"/>
                <a:ea typeface="Open Sans"/>
                <a:cs typeface="Open Sans"/>
                <a:sym typeface="Open Sans"/>
              </a:rPr>
              <a:t>3 Heliophysics Investigatory Questions</a:t>
            </a:r>
            <a:endParaRPr b="0" i="0" sz="1400" u="none" cap="none" strike="noStrike">
              <a:solidFill>
                <a:schemeClr val="lt1"/>
              </a:solidFill>
              <a:latin typeface="Open Sans"/>
              <a:ea typeface="Open Sans"/>
              <a:cs typeface="Open Sans"/>
              <a:sym typeface="Open Sans"/>
            </a:endParaRPr>
          </a:p>
        </p:txBody>
      </p:sp>
      <p:sp>
        <p:nvSpPr>
          <p:cNvPr id="216" name="Google Shape;216;p6"/>
          <p:cNvSpPr/>
          <p:nvPr/>
        </p:nvSpPr>
        <p:spPr>
          <a:xfrm>
            <a:off x="92825" y="2075900"/>
            <a:ext cx="2349000" cy="690300"/>
          </a:xfrm>
          <a:prstGeom prst="roundRect">
            <a:avLst>
              <a:gd fmla="val 16667" name="adj"/>
            </a:avLst>
          </a:prstGeom>
          <a:solidFill>
            <a:srgbClr val="19658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3 NGSS-aligned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Big Ideas per Question </a:t>
            </a:r>
            <a:endParaRPr b="0" i="0" sz="1400" u="none" cap="none" strike="noStrike">
              <a:solidFill>
                <a:schemeClr val="lt1"/>
              </a:solidFill>
              <a:latin typeface="Arial"/>
              <a:ea typeface="Arial"/>
              <a:cs typeface="Arial"/>
              <a:sym typeface="Arial"/>
            </a:endParaRPr>
          </a:p>
        </p:txBody>
      </p:sp>
      <p:sp>
        <p:nvSpPr>
          <p:cNvPr id="217" name="Google Shape;217;p6"/>
          <p:cNvSpPr/>
          <p:nvPr/>
        </p:nvSpPr>
        <p:spPr>
          <a:xfrm>
            <a:off x="92825" y="2984700"/>
            <a:ext cx="2349000" cy="690300"/>
          </a:xfrm>
          <a:prstGeom prst="roundRect">
            <a:avLst>
              <a:gd fmla="val 16667" name="adj"/>
            </a:avLst>
          </a:prstGeom>
          <a:solidFill>
            <a:srgbClr val="19658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3 Guiding Questions per Idea</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-1 Question per Level-</a:t>
            </a:r>
            <a:endParaRPr b="0" i="0" sz="1200" u="none" cap="none" strike="noStrike">
              <a:solidFill>
                <a:schemeClr val="lt1"/>
              </a:solidFill>
              <a:latin typeface="Arial"/>
              <a:ea typeface="Arial"/>
              <a:cs typeface="Arial"/>
              <a:sym typeface="Arial"/>
            </a:endParaRPr>
          </a:p>
        </p:txBody>
      </p:sp>
      <p:sp>
        <p:nvSpPr>
          <p:cNvPr id="218" name="Google Shape;218;p6"/>
          <p:cNvSpPr txBox="1"/>
          <p:nvPr/>
        </p:nvSpPr>
        <p:spPr>
          <a:xfrm>
            <a:off x="2353225" y="1133700"/>
            <a:ext cx="6711000" cy="3662254"/>
          </a:xfrm>
          <a:prstGeom prst="rect">
            <a:avLst/>
          </a:prstGeom>
          <a:noFill/>
          <a:ln>
            <a:noFill/>
          </a:ln>
        </p:spPr>
        <p:txBody>
          <a:bodyPr anchorCtr="0" anchor="t" bIns="91425" lIns="91425" spcFirstLastPara="1" rIns="91425" wrap="square" tIns="91425">
            <a:spAutoFit/>
          </a:bodyPr>
          <a:lstStyle/>
          <a:p>
            <a:pPr indent="-304800" lvl="0" marL="457200" marR="0" rtl="0" algn="l">
              <a:lnSpc>
                <a:spcPct val="100000"/>
              </a:lnSpc>
              <a:spcBef>
                <a:spcPts val="0"/>
              </a:spcBef>
              <a:spcAft>
                <a:spcPts val="0"/>
              </a:spcAft>
              <a:buClr>
                <a:schemeClr val="dk1"/>
              </a:buClr>
              <a:buSzPts val="1200"/>
              <a:buFont typeface="Open Sans"/>
              <a:buAutoNum type="arabicPeriod"/>
            </a:pPr>
            <a:r>
              <a:rPr b="1" i="0" lang="en-US" sz="1200" u="none" cap="none" strike="noStrike">
                <a:solidFill>
                  <a:schemeClr val="dk1"/>
                </a:solidFill>
                <a:latin typeface="Open Sans"/>
                <a:ea typeface="Open Sans"/>
                <a:cs typeface="Open Sans"/>
                <a:sym typeface="Open Sans"/>
              </a:rPr>
              <a:t>What causes the Sun to vary?</a:t>
            </a:r>
            <a:endParaRPr b="1" i="0" sz="1200" u="none" cap="none" strike="noStrike">
              <a:solidFill>
                <a:schemeClr val="dk1"/>
              </a:solidFill>
              <a:latin typeface="Open Sans"/>
              <a:ea typeface="Open Sans"/>
              <a:cs typeface="Open Sans"/>
              <a:sym typeface="Open Sans"/>
            </a:endParaRPr>
          </a:p>
          <a:p>
            <a:pPr indent="457200" lvl="0" marL="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1.1 The Sun is really big and its gravity influences all objects in the solar system. </a:t>
            </a:r>
            <a:r>
              <a:rPr b="0" i="0" lang="en-US" sz="1000" u="none" cap="none" strike="noStrike">
                <a:solidFill>
                  <a:schemeClr val="accent2"/>
                </a:solidFill>
                <a:latin typeface="Open Sans"/>
                <a:ea typeface="Open Sans"/>
                <a:cs typeface="Open Sans"/>
                <a:sym typeface="Open Sans"/>
              </a:rPr>
              <a:t>(PS2, ESS1)</a:t>
            </a:r>
            <a:endParaRPr b="0" i="0" sz="1000" u="none" cap="none" strike="noStrike">
              <a:solidFill>
                <a:schemeClr val="dk1"/>
              </a:solidFill>
              <a:latin typeface="Open Sans"/>
              <a:ea typeface="Open Sans"/>
              <a:cs typeface="Open Sans"/>
              <a:sym typeface="Open Sans"/>
            </a:endParaRPr>
          </a:p>
          <a:p>
            <a:pPr indent="0" lvl="0" marL="45720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1.2 The Sun is active and can impact technology on Earth via space weather. (PS1,PS2, PS4, ESS2, ESS3)</a:t>
            </a:r>
            <a:endParaRPr b="0" i="0" sz="1000" u="none" cap="none" strike="noStrike">
              <a:solidFill>
                <a:schemeClr val="dk1"/>
              </a:solidFill>
              <a:latin typeface="Open Sans"/>
              <a:ea typeface="Open Sans"/>
              <a:cs typeface="Open Sans"/>
              <a:sym typeface="Open Sans"/>
            </a:endParaRPr>
          </a:p>
          <a:p>
            <a:pPr indent="0" lvl="0" marL="45720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1.3 The Sun’s energy drives Earth’s climate, but the climate is in a delicate balance  and is changing due to human activity. </a:t>
            </a:r>
            <a:r>
              <a:rPr b="0" i="0" lang="en-US" sz="1000" u="none" cap="none" strike="noStrike">
                <a:solidFill>
                  <a:srgbClr val="2E2E32"/>
                </a:solidFill>
                <a:latin typeface="Open Sans"/>
                <a:ea typeface="Open Sans"/>
                <a:cs typeface="Open Sans"/>
                <a:sym typeface="Open Sans"/>
              </a:rPr>
              <a:t>(PS1, PS2, PS3, LS4, ESS2, ESS3)</a:t>
            </a:r>
            <a:endParaRPr b="1" i="0" sz="1000" u="none" cap="none" strike="noStrike">
              <a:solidFill>
                <a:schemeClr val="dk1"/>
              </a:solidFill>
              <a:latin typeface="Open Sans"/>
              <a:ea typeface="Open Sans"/>
              <a:cs typeface="Open Sans"/>
              <a:sym typeface="Open Sans"/>
            </a:endParaRPr>
          </a:p>
          <a:p>
            <a:pPr indent="-304800" lvl="0" marL="457200" marR="0" rtl="0" algn="l">
              <a:lnSpc>
                <a:spcPct val="100000"/>
              </a:lnSpc>
              <a:spcBef>
                <a:spcPts val="900"/>
              </a:spcBef>
              <a:spcAft>
                <a:spcPts val="0"/>
              </a:spcAft>
              <a:buClr>
                <a:schemeClr val="dk1"/>
              </a:buClr>
              <a:buSzPts val="1200"/>
              <a:buFont typeface="Open Sans"/>
              <a:buAutoNum type="arabicPeriod"/>
            </a:pPr>
            <a:r>
              <a:rPr b="1" i="0" lang="en-US" sz="1200" u="none" cap="none" strike="noStrike">
                <a:solidFill>
                  <a:schemeClr val="dk1"/>
                </a:solidFill>
                <a:latin typeface="Open Sans"/>
                <a:ea typeface="Open Sans"/>
                <a:cs typeface="Open Sans"/>
                <a:sym typeface="Open Sans"/>
              </a:rPr>
              <a:t>How do Earth, the solar system, and the heliosphere respond to changes on the Sun?</a:t>
            </a:r>
            <a:endParaRPr b="1" i="0" sz="1200" u="none" cap="none" strike="noStrike">
              <a:solidFill>
                <a:schemeClr val="dk1"/>
              </a:solidFill>
              <a:latin typeface="Open Sans"/>
              <a:ea typeface="Open Sans"/>
              <a:cs typeface="Open Sans"/>
              <a:sym typeface="Open Sans"/>
            </a:endParaRPr>
          </a:p>
          <a:p>
            <a:pPr indent="0" lvl="0" marL="45720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2.1 Life on Earth has evolved with complex diversity because of our location near the Sun. It is just right! </a:t>
            </a:r>
            <a:r>
              <a:rPr b="0" i="0" lang="en-US" sz="1100" u="none" cap="none" strike="noStrike">
                <a:solidFill>
                  <a:schemeClr val="dk1"/>
                </a:solidFill>
                <a:latin typeface="Open Sans"/>
                <a:ea typeface="Open Sans"/>
                <a:cs typeface="Open Sans"/>
                <a:sym typeface="Open Sans"/>
              </a:rPr>
              <a:t>(PS3, PS4, LS1, LS2, ESS2)</a:t>
            </a:r>
            <a:endParaRPr b="0" i="0" sz="1100" u="none" cap="none" strike="noStrike">
              <a:solidFill>
                <a:schemeClr val="dk1"/>
              </a:solidFill>
              <a:latin typeface="Open Sans"/>
              <a:ea typeface="Open Sans"/>
              <a:cs typeface="Open Sans"/>
              <a:sym typeface="Open Sans"/>
            </a:endParaRPr>
          </a:p>
          <a:p>
            <a:pPr indent="0" lvl="0" marL="45720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2.2 </a:t>
            </a:r>
            <a:r>
              <a:rPr b="1" i="0" lang="en-US" sz="1000" u="none" cap="none" strike="noStrike">
                <a:solidFill>
                  <a:srgbClr val="FF0000"/>
                </a:solidFill>
                <a:latin typeface="Open Sans"/>
                <a:ea typeface="Open Sans"/>
                <a:cs typeface="Open Sans"/>
                <a:sym typeface="Open Sans"/>
              </a:rPr>
              <a:t>The Sun defines the space around it, which is different from interstellar space. (PS2, ESS1, ESS2)</a:t>
            </a:r>
            <a:endParaRPr b="1" i="0" sz="1000" u="none" cap="none" strike="noStrike">
              <a:solidFill>
                <a:srgbClr val="FF0000"/>
              </a:solidFill>
              <a:latin typeface="Open Sans"/>
              <a:ea typeface="Open Sans"/>
              <a:cs typeface="Open Sans"/>
              <a:sym typeface="Open Sans"/>
            </a:endParaRPr>
          </a:p>
          <a:p>
            <a:pPr indent="457200" lvl="0" marL="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2.3 The Sun is the primary source of light in the solar system. (PS1, PS2, PS3,PS4, ESS1)</a:t>
            </a:r>
            <a:endParaRPr b="0" i="0" sz="1000" u="none" cap="none" strike="noStrike">
              <a:solidFill>
                <a:schemeClr val="dk1"/>
              </a:solidFill>
              <a:latin typeface="Open Sans"/>
              <a:ea typeface="Open Sans"/>
              <a:cs typeface="Open Sans"/>
              <a:sym typeface="Open Sans"/>
            </a:endParaRPr>
          </a:p>
          <a:p>
            <a:pPr indent="-304800" lvl="0" marL="457200" marR="0" rtl="0" algn="l">
              <a:lnSpc>
                <a:spcPct val="100000"/>
              </a:lnSpc>
              <a:spcBef>
                <a:spcPts val="1000"/>
              </a:spcBef>
              <a:spcAft>
                <a:spcPts val="0"/>
              </a:spcAft>
              <a:buClr>
                <a:schemeClr val="dk1"/>
              </a:buClr>
              <a:buSzPts val="1200"/>
              <a:buFont typeface="Open Sans"/>
              <a:buAutoNum type="arabicPeriod"/>
            </a:pPr>
            <a:r>
              <a:rPr b="1" i="0" lang="en-US" sz="1200" u="none" cap="none" strike="noStrike">
                <a:solidFill>
                  <a:schemeClr val="dk1"/>
                </a:solidFill>
                <a:latin typeface="Open Sans"/>
                <a:ea typeface="Open Sans"/>
                <a:cs typeface="Open Sans"/>
                <a:sym typeface="Open Sans"/>
              </a:rPr>
              <a:t>What are the impacts of changes on the Sun on humans?</a:t>
            </a:r>
            <a:endParaRPr b="1" i="0" sz="1200" u="none" cap="none" strike="noStrike">
              <a:solidFill>
                <a:schemeClr val="dk1"/>
              </a:solidFill>
              <a:latin typeface="Open Sans"/>
              <a:ea typeface="Open Sans"/>
              <a:cs typeface="Open Sans"/>
              <a:sym typeface="Open Sans"/>
            </a:endParaRPr>
          </a:p>
          <a:p>
            <a:pPr indent="0" lvl="0" marL="457200" marR="0" rtl="0" algn="l">
              <a:lnSpc>
                <a:spcPct val="115000"/>
              </a:lnSpc>
              <a:spcBef>
                <a:spcPts val="0"/>
              </a:spcBef>
              <a:spcAft>
                <a:spcPts val="0"/>
              </a:spcAft>
              <a:buClr>
                <a:srgbClr val="000000"/>
              </a:buClr>
              <a:buSzPts val="1000"/>
              <a:buFont typeface="Arial"/>
              <a:buNone/>
            </a:pPr>
            <a:r>
              <a:rPr b="1" i="0" lang="en-US" sz="1000" u="none" cap="none" strike="noStrike">
                <a:solidFill>
                  <a:srgbClr val="FF0000"/>
                </a:solidFill>
                <a:latin typeface="Open Sans"/>
                <a:ea typeface="Open Sans"/>
                <a:cs typeface="Open Sans"/>
                <a:sym typeface="Open Sans"/>
              </a:rPr>
              <a:t>3.1 The Sun is made of churning plasma, causing the surface to be made of complex, tangled magnetic fields. (PS1, PS2, ESS1, ESS2)</a:t>
            </a:r>
            <a:endParaRPr b="1" i="0" sz="1000" u="none" cap="none" strike="noStrike">
              <a:solidFill>
                <a:srgbClr val="FF0000"/>
              </a:solidFill>
              <a:latin typeface="Open Sans"/>
              <a:ea typeface="Open Sans"/>
              <a:cs typeface="Open Sans"/>
              <a:sym typeface="Open Sans"/>
            </a:endParaRPr>
          </a:p>
          <a:p>
            <a:pPr indent="0" lvl="0" marL="45720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3.2 Energy from the Sun is created in the core and travels outward through the Sun and into the heliosphere. (PS1, PS3, PS4, ESS1, ESS2, ESS3)</a:t>
            </a:r>
            <a:endParaRPr b="0" i="0" sz="1000" u="none" cap="none" strike="noStrike">
              <a:solidFill>
                <a:schemeClr val="dk1"/>
              </a:solidFill>
              <a:latin typeface="Open Sans"/>
              <a:ea typeface="Open Sans"/>
              <a:cs typeface="Open Sans"/>
              <a:sym typeface="Open Sans"/>
            </a:endParaRPr>
          </a:p>
          <a:p>
            <a:pPr indent="457200" lvl="0" marL="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3.3 Our Sun, like all stars, has a life cycle. (PS1, LS1, ESS1)</a:t>
            </a:r>
            <a:endParaRPr b="0" i="0" sz="1000" u="none" cap="none" strike="noStrike">
              <a:solidFill>
                <a:schemeClr val="dk1"/>
              </a:solidFill>
              <a:latin typeface="Open Sans"/>
              <a:ea typeface="Open Sans"/>
              <a:cs typeface="Open Sans"/>
              <a:sym typeface="Open Sans"/>
            </a:endParaRPr>
          </a:p>
        </p:txBody>
      </p:sp>
      <p:sp>
        <p:nvSpPr>
          <p:cNvPr id="219" name="Google Shape;219;p6"/>
          <p:cNvSpPr/>
          <p:nvPr/>
        </p:nvSpPr>
        <p:spPr>
          <a:xfrm>
            <a:off x="92825" y="3910925"/>
            <a:ext cx="2349000" cy="690300"/>
          </a:xfrm>
          <a:prstGeom prst="roundRect">
            <a:avLst>
              <a:gd fmla="val 16667" name="adj"/>
            </a:avLst>
          </a:prstGeom>
          <a:solidFill>
            <a:srgbClr val="19658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Open Sans"/>
                <a:ea typeface="Open Sans"/>
                <a:cs typeface="Open Sans"/>
                <a:sym typeface="Open Sans"/>
              </a:rPr>
              <a:t>Heliophysics </a:t>
            </a:r>
            <a:endParaRPr b="0" i="0" sz="1400" u="none" cap="none" strike="noStrike">
              <a:solidFill>
                <a:schemeClr val="lt1"/>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Open Sans"/>
                <a:ea typeface="Open Sans"/>
                <a:cs typeface="Open Sans"/>
                <a:sym typeface="Open Sans"/>
              </a:rPr>
              <a:t>Resource Database</a:t>
            </a:r>
            <a:endParaRPr b="0" i="0" sz="1400" u="none" cap="none" strike="noStrike">
              <a:solidFill>
                <a:schemeClr val="lt1"/>
              </a:solidFill>
              <a:latin typeface="Open Sans"/>
              <a:ea typeface="Open Sans"/>
              <a:cs typeface="Open Sans"/>
              <a:sym typeface="Open Sans"/>
            </a:endParaRPr>
          </a:p>
        </p:txBody>
      </p:sp>
      <p:cxnSp>
        <p:nvCxnSpPr>
          <p:cNvPr id="220" name="Google Shape;220;p6"/>
          <p:cNvCxnSpPr>
            <a:stCxn id="215" idx="2"/>
            <a:endCxn id="216" idx="0"/>
          </p:cNvCxnSpPr>
          <p:nvPr/>
        </p:nvCxnSpPr>
        <p:spPr>
          <a:xfrm>
            <a:off x="1267325" y="1857400"/>
            <a:ext cx="0" cy="218400"/>
          </a:xfrm>
          <a:prstGeom prst="straightConnector1">
            <a:avLst/>
          </a:prstGeom>
          <a:noFill/>
          <a:ln cap="flat" cmpd="sng" w="19050">
            <a:solidFill>
              <a:srgbClr val="D56A49"/>
            </a:solidFill>
            <a:prstDash val="solid"/>
            <a:round/>
            <a:headEnd len="sm" w="sm" type="none"/>
            <a:tailEnd len="med" w="med" type="triangle"/>
          </a:ln>
        </p:spPr>
      </p:cxnSp>
      <p:cxnSp>
        <p:nvCxnSpPr>
          <p:cNvPr id="221" name="Google Shape;221;p6"/>
          <p:cNvCxnSpPr/>
          <p:nvPr/>
        </p:nvCxnSpPr>
        <p:spPr>
          <a:xfrm>
            <a:off x="1267325" y="2774963"/>
            <a:ext cx="0" cy="218400"/>
          </a:xfrm>
          <a:prstGeom prst="straightConnector1">
            <a:avLst/>
          </a:prstGeom>
          <a:noFill/>
          <a:ln cap="flat" cmpd="sng" w="19050">
            <a:solidFill>
              <a:srgbClr val="D56A49"/>
            </a:solidFill>
            <a:prstDash val="solid"/>
            <a:round/>
            <a:headEnd len="sm" w="sm" type="none"/>
            <a:tailEnd len="med" w="med" type="triangle"/>
          </a:ln>
        </p:spPr>
      </p:cxnSp>
      <p:cxnSp>
        <p:nvCxnSpPr>
          <p:cNvPr id="222" name="Google Shape;222;p6"/>
          <p:cNvCxnSpPr/>
          <p:nvPr/>
        </p:nvCxnSpPr>
        <p:spPr>
          <a:xfrm>
            <a:off x="1267325" y="3683763"/>
            <a:ext cx="0" cy="218400"/>
          </a:xfrm>
          <a:prstGeom prst="straightConnector1">
            <a:avLst/>
          </a:prstGeom>
          <a:noFill/>
          <a:ln cap="flat" cmpd="sng" w="19050">
            <a:solidFill>
              <a:srgbClr val="D56A49"/>
            </a:solidFill>
            <a:prstDash val="solid"/>
            <a:round/>
            <a:headEnd len="sm" w="sm"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7"/>
          <p:cNvSpPr txBox="1"/>
          <p:nvPr>
            <p:ph idx="1" type="body"/>
          </p:nvPr>
        </p:nvSpPr>
        <p:spPr>
          <a:xfrm>
            <a:off x="318875" y="968400"/>
            <a:ext cx="3347400" cy="29559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a:solidFill>
                  <a:srgbClr val="000000"/>
                </a:solidFill>
                <a:latin typeface="Times New Roman"/>
                <a:ea typeface="Times New Roman"/>
                <a:cs typeface="Times New Roman"/>
                <a:sym typeface="Times New Roman"/>
              </a:rPr>
              <a:t>We are now at ‘sunspot maximum’ when the sun is at its stormiest and aurora borealis light up the skies every few months.</a:t>
            </a:r>
            <a:endParaRPr/>
          </a:p>
          <a:p>
            <a:pPr indent="0" lvl="0" marL="0" rtl="0" algn="l">
              <a:lnSpc>
                <a:spcPct val="90000"/>
              </a:lnSpc>
              <a:spcBef>
                <a:spcPts val="1000"/>
              </a:spcBef>
              <a:spcAft>
                <a:spcPts val="0"/>
              </a:spcAft>
              <a:buSzPts val="1800"/>
              <a:buNone/>
            </a:pPr>
            <a:r>
              <a:rPr lang="en-US" sz="1800">
                <a:solidFill>
                  <a:srgbClr val="000000"/>
                </a:solidFill>
                <a:latin typeface="Times New Roman"/>
                <a:ea typeface="Times New Roman"/>
                <a:cs typeface="Times New Roman"/>
                <a:sym typeface="Times New Roman"/>
              </a:rPr>
              <a:t>This is not a random process, but follows an 11-year cadence called the sunspot cycle.</a:t>
            </a:r>
            <a:endParaRPr sz="1800">
              <a:solidFill>
                <a:srgbClr val="000000"/>
              </a:solidFill>
              <a:latin typeface="Calibri"/>
              <a:ea typeface="Calibri"/>
              <a:cs typeface="Calibri"/>
              <a:sym typeface="Calibri"/>
            </a:endParaRPr>
          </a:p>
        </p:txBody>
      </p:sp>
      <p:grpSp>
        <p:nvGrpSpPr>
          <p:cNvPr id="228" name="Google Shape;228;p7"/>
          <p:cNvGrpSpPr/>
          <p:nvPr/>
        </p:nvGrpSpPr>
        <p:grpSpPr>
          <a:xfrm flipH="1">
            <a:off x="-1" y="133025"/>
            <a:ext cx="8389257" cy="582900"/>
            <a:chOff x="3383700" y="220025"/>
            <a:chExt cx="5760575" cy="582900"/>
          </a:xfrm>
        </p:grpSpPr>
        <p:sp>
          <p:nvSpPr>
            <p:cNvPr id="229" name="Google Shape;229;p7"/>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7"/>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1" name="Google Shape;231;p7"/>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October 2024:   Solar Cycles</a:t>
            </a:r>
            <a:endParaRPr b="1" sz="2420">
              <a:solidFill>
                <a:schemeClr val="lt1"/>
              </a:solidFill>
              <a:latin typeface="Helvetica Neue"/>
              <a:ea typeface="Helvetica Neue"/>
              <a:cs typeface="Helvetica Neue"/>
              <a:sym typeface="Helvetica Neue"/>
            </a:endParaRPr>
          </a:p>
        </p:txBody>
      </p:sp>
      <p:sp>
        <p:nvSpPr>
          <p:cNvPr id="232" name="Google Shape;232;p7"/>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7"/>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7"/>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7"/>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7"/>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7"/>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7"/>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39" name="Google Shape;239;p7"/>
          <p:cNvGrpSpPr/>
          <p:nvPr/>
        </p:nvGrpSpPr>
        <p:grpSpPr>
          <a:xfrm>
            <a:off x="0" y="4695025"/>
            <a:ext cx="5902800" cy="283500"/>
            <a:chOff x="0" y="4548925"/>
            <a:chExt cx="5902800" cy="283500"/>
          </a:xfrm>
        </p:grpSpPr>
        <p:sp>
          <p:nvSpPr>
            <p:cNvPr id="240" name="Google Shape;240;p7"/>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7"/>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2" name="Google Shape;242;p7"/>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243" name="Google Shape;243;p7"/>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244" name="Google Shape;244;p7"/>
          <p:cNvSpPr txBox="1"/>
          <p:nvPr/>
        </p:nvSpPr>
        <p:spPr>
          <a:xfrm>
            <a:off x="5318110" y="4079783"/>
            <a:ext cx="246093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October 10-12, 2024  Aurora</a:t>
            </a:r>
            <a:endParaRPr/>
          </a:p>
        </p:txBody>
      </p:sp>
      <p:pic>
        <p:nvPicPr>
          <p:cNvPr id="245" name="Google Shape;245;p7"/>
          <p:cNvPicPr preferRelativeResize="0"/>
          <p:nvPr/>
        </p:nvPicPr>
        <p:blipFill rotWithShape="1">
          <a:blip r:embed="rId4">
            <a:alphaModFix/>
          </a:blip>
          <a:srcRect b="0" l="0" r="0" t="0"/>
          <a:stretch/>
        </p:blipFill>
        <p:spPr>
          <a:xfrm>
            <a:off x="4052846" y="932376"/>
            <a:ext cx="4211329" cy="305179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8"/>
          <p:cNvSpPr txBox="1"/>
          <p:nvPr>
            <p:ph idx="1" type="body"/>
          </p:nvPr>
        </p:nvSpPr>
        <p:spPr>
          <a:xfrm>
            <a:off x="318875" y="968400"/>
            <a:ext cx="3582300" cy="33108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a:solidFill>
                  <a:srgbClr val="000000"/>
                </a:solidFill>
                <a:latin typeface="Times New Roman"/>
                <a:ea typeface="Times New Roman"/>
                <a:cs typeface="Times New Roman"/>
                <a:sym typeface="Times New Roman"/>
              </a:rPr>
              <a:t>Sunspots appear in the </a:t>
            </a:r>
            <a:r>
              <a:rPr lang="en-US">
                <a:solidFill>
                  <a:srgbClr val="000000"/>
                </a:solidFill>
                <a:latin typeface="Times New Roman"/>
                <a:ea typeface="Times New Roman"/>
                <a:cs typeface="Times New Roman"/>
                <a:sym typeface="Times New Roman"/>
              </a:rPr>
              <a:t>northernmost</a:t>
            </a:r>
            <a:r>
              <a:rPr lang="en-US">
                <a:solidFill>
                  <a:srgbClr val="000000"/>
                </a:solidFill>
                <a:latin typeface="Times New Roman"/>
                <a:ea typeface="Times New Roman"/>
                <a:cs typeface="Times New Roman"/>
                <a:sym typeface="Times New Roman"/>
              </a:rPr>
              <a:t> latitudes of the sun at the start of each cycle, and form at lower latitudes as the cycle progresses. </a:t>
            </a:r>
            <a:endParaRPr/>
          </a:p>
          <a:p>
            <a:pPr indent="0" lvl="0" marL="0" rtl="0" algn="l">
              <a:lnSpc>
                <a:spcPct val="90000"/>
              </a:lnSpc>
              <a:spcBef>
                <a:spcPts val="1000"/>
              </a:spcBef>
              <a:spcAft>
                <a:spcPts val="0"/>
              </a:spcAft>
              <a:buSzPts val="1800"/>
              <a:buNone/>
            </a:pPr>
            <a:r>
              <a:rPr lang="en-US" sz="1800">
                <a:solidFill>
                  <a:srgbClr val="000000"/>
                </a:solidFill>
                <a:latin typeface="Times New Roman"/>
                <a:ea typeface="Times New Roman"/>
                <a:cs typeface="Times New Roman"/>
                <a:sym typeface="Times New Roman"/>
              </a:rPr>
              <a:t>The global magnetic field of the sun reverses polarity every cycle, so that after two cycles (22-years) it has returned to its original polarity in each hemisphere. </a:t>
            </a:r>
            <a:r>
              <a:rPr lang="en-US">
                <a:solidFill>
                  <a:srgbClr val="000000"/>
                </a:solidFill>
                <a:latin typeface="Times New Roman"/>
                <a:ea typeface="Times New Roman"/>
                <a:cs typeface="Times New Roman"/>
                <a:sym typeface="Times New Roman"/>
              </a:rPr>
              <a:t>This is c</a:t>
            </a:r>
            <a:r>
              <a:rPr lang="en-US" sz="1800">
                <a:solidFill>
                  <a:srgbClr val="000000"/>
                </a:solidFill>
                <a:latin typeface="Times New Roman"/>
                <a:ea typeface="Times New Roman"/>
                <a:cs typeface="Times New Roman"/>
                <a:sym typeface="Times New Roman"/>
              </a:rPr>
              <a:t>alled the Hale Magnetic Cycle.</a:t>
            </a:r>
            <a:endParaRPr sz="1800">
              <a:solidFill>
                <a:srgbClr val="000000"/>
              </a:solidFill>
              <a:latin typeface="Calibri"/>
              <a:ea typeface="Calibri"/>
              <a:cs typeface="Calibri"/>
              <a:sym typeface="Calibri"/>
            </a:endParaRPr>
          </a:p>
        </p:txBody>
      </p:sp>
      <p:grpSp>
        <p:nvGrpSpPr>
          <p:cNvPr id="251" name="Google Shape;251;p8"/>
          <p:cNvGrpSpPr/>
          <p:nvPr/>
        </p:nvGrpSpPr>
        <p:grpSpPr>
          <a:xfrm flipH="1">
            <a:off x="-1" y="133025"/>
            <a:ext cx="8389257" cy="582900"/>
            <a:chOff x="3383700" y="220025"/>
            <a:chExt cx="5760575" cy="582900"/>
          </a:xfrm>
        </p:grpSpPr>
        <p:sp>
          <p:nvSpPr>
            <p:cNvPr id="252" name="Google Shape;252;p8"/>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8"/>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4" name="Google Shape;254;p8"/>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October 2024:   Solar Cycles</a:t>
            </a:r>
            <a:endParaRPr b="1" sz="2420">
              <a:solidFill>
                <a:schemeClr val="lt1"/>
              </a:solidFill>
              <a:latin typeface="Helvetica Neue"/>
              <a:ea typeface="Helvetica Neue"/>
              <a:cs typeface="Helvetica Neue"/>
              <a:sym typeface="Helvetica Neue"/>
            </a:endParaRPr>
          </a:p>
        </p:txBody>
      </p:sp>
      <p:sp>
        <p:nvSpPr>
          <p:cNvPr id="255" name="Google Shape;255;p8"/>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8"/>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8"/>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8"/>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8"/>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8"/>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8"/>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62" name="Google Shape;262;p8"/>
          <p:cNvGrpSpPr/>
          <p:nvPr/>
        </p:nvGrpSpPr>
        <p:grpSpPr>
          <a:xfrm>
            <a:off x="0" y="4695025"/>
            <a:ext cx="5902800" cy="283500"/>
            <a:chOff x="0" y="4548925"/>
            <a:chExt cx="5902800" cy="283500"/>
          </a:xfrm>
        </p:grpSpPr>
        <p:sp>
          <p:nvSpPr>
            <p:cNvPr id="263" name="Google Shape;263;p8"/>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8"/>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5" name="Google Shape;265;p8"/>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266" name="Google Shape;266;p8"/>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267" name="Google Shape;267;p8"/>
          <p:cNvSpPr txBox="1"/>
          <p:nvPr/>
        </p:nvSpPr>
        <p:spPr>
          <a:xfrm>
            <a:off x="5318110" y="4079783"/>
            <a:ext cx="140775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October Aurora</a:t>
            </a:r>
            <a:endParaRPr/>
          </a:p>
        </p:txBody>
      </p:sp>
      <p:pic>
        <p:nvPicPr>
          <p:cNvPr id="268" name="Google Shape;268;p8"/>
          <p:cNvPicPr preferRelativeResize="0"/>
          <p:nvPr/>
        </p:nvPicPr>
        <p:blipFill rotWithShape="1">
          <a:blip r:embed="rId4">
            <a:alphaModFix/>
          </a:blip>
          <a:srcRect b="0" l="0" r="0" t="0"/>
          <a:stretch/>
        </p:blipFill>
        <p:spPr>
          <a:xfrm>
            <a:off x="4118903" y="906213"/>
            <a:ext cx="4676343" cy="3493294"/>
          </a:xfrm>
          <a:prstGeom prst="rect">
            <a:avLst/>
          </a:prstGeom>
          <a:noFill/>
          <a:ln>
            <a:noFill/>
          </a:ln>
        </p:spPr>
      </p:pic>
      <p:cxnSp>
        <p:nvCxnSpPr>
          <p:cNvPr id="269" name="Google Shape;269;p8"/>
          <p:cNvCxnSpPr/>
          <p:nvPr/>
        </p:nvCxnSpPr>
        <p:spPr>
          <a:xfrm flipH="1" rot="10800000">
            <a:off x="5318110" y="1621631"/>
            <a:ext cx="377390" cy="714375"/>
          </a:xfrm>
          <a:prstGeom prst="straightConnector1">
            <a:avLst/>
          </a:prstGeom>
          <a:noFill/>
          <a:ln cap="flat" cmpd="sng" w="25400">
            <a:solidFill>
              <a:schemeClr val="accent2"/>
            </a:solidFill>
            <a:prstDash val="solid"/>
            <a:round/>
            <a:headEnd len="sm" w="sm" type="none"/>
            <a:tailEnd len="sm" w="sm" type="none"/>
          </a:ln>
          <a:effectLst>
            <a:outerShdw blurRad="40000" rotWithShape="0" dir="5400000" dist="20000">
              <a:srgbClr val="000000">
                <a:alpha val="37647"/>
              </a:srgbClr>
            </a:outerShdw>
          </a:effectLst>
        </p:spPr>
      </p:cxnSp>
      <p:cxnSp>
        <p:nvCxnSpPr>
          <p:cNvPr id="270" name="Google Shape;270;p8"/>
          <p:cNvCxnSpPr/>
          <p:nvPr/>
        </p:nvCxnSpPr>
        <p:spPr>
          <a:xfrm flipH="1" rot="10800000">
            <a:off x="5833294" y="1914525"/>
            <a:ext cx="333456" cy="1014412"/>
          </a:xfrm>
          <a:prstGeom prst="straightConnector1">
            <a:avLst/>
          </a:prstGeom>
          <a:noFill/>
          <a:ln cap="flat" cmpd="sng" w="25400">
            <a:solidFill>
              <a:schemeClr val="accent2"/>
            </a:solidFill>
            <a:prstDash val="solid"/>
            <a:round/>
            <a:headEnd len="sm" w="sm" type="none"/>
            <a:tailEnd len="sm" w="sm" type="none"/>
          </a:ln>
          <a:effectLst>
            <a:outerShdw blurRad="40000" rotWithShape="0" dir="5400000" dist="20000">
              <a:srgbClr val="000000">
                <a:alpha val="37647"/>
              </a:srgbClr>
            </a:outerShdw>
          </a:effectLst>
        </p:spPr>
      </p:cxnSp>
      <p:sp>
        <p:nvSpPr>
          <p:cNvPr id="271" name="Google Shape;271;p8"/>
          <p:cNvSpPr txBox="1"/>
          <p:nvPr/>
        </p:nvSpPr>
        <p:spPr>
          <a:xfrm>
            <a:off x="5695500" y="1353215"/>
            <a:ext cx="1188146" cy="338554"/>
          </a:xfrm>
          <a:prstGeom prst="rect">
            <a:avLst/>
          </a:prstGeom>
          <a:solidFill>
            <a:srgbClr val="00206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FF0000"/>
                </a:solidFill>
                <a:latin typeface="Arial"/>
                <a:ea typeface="Arial"/>
                <a:cs typeface="Arial"/>
                <a:sym typeface="Arial"/>
              </a:rPr>
              <a:t>Cycle Start</a:t>
            </a:r>
            <a:endParaRPr/>
          </a:p>
        </p:txBody>
      </p:sp>
      <p:sp>
        <p:nvSpPr>
          <p:cNvPr id="272" name="Google Shape;272;p8"/>
          <p:cNvSpPr txBox="1"/>
          <p:nvPr/>
        </p:nvSpPr>
        <p:spPr>
          <a:xfrm>
            <a:off x="6199077" y="1691769"/>
            <a:ext cx="1117614" cy="338554"/>
          </a:xfrm>
          <a:prstGeom prst="rect">
            <a:avLst/>
          </a:prstGeom>
          <a:solidFill>
            <a:srgbClr val="00206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FF0000"/>
                </a:solidFill>
                <a:latin typeface="Arial"/>
                <a:ea typeface="Arial"/>
                <a:cs typeface="Arial"/>
                <a:sym typeface="Arial"/>
              </a:rPr>
              <a:t>Cycle End</a:t>
            </a:r>
            <a:endParaRPr/>
          </a:p>
        </p:txBody>
      </p:sp>
      <p:sp>
        <p:nvSpPr>
          <p:cNvPr id="273" name="Google Shape;273;p8"/>
          <p:cNvSpPr txBox="1"/>
          <p:nvPr/>
        </p:nvSpPr>
        <p:spPr>
          <a:xfrm>
            <a:off x="5272174" y="3913947"/>
            <a:ext cx="662361" cy="307777"/>
          </a:xfrm>
          <a:prstGeom prst="rect">
            <a:avLst/>
          </a:prstGeom>
          <a:solidFill>
            <a:srgbClr val="0070C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FF0000"/>
                </a:solidFill>
                <a:latin typeface="Arial"/>
                <a:ea typeface="Arial"/>
                <a:cs typeface="Arial"/>
                <a:sym typeface="Arial"/>
              </a:rPr>
              <a:t>North</a:t>
            </a:r>
            <a:endParaRPr/>
          </a:p>
        </p:txBody>
      </p:sp>
      <p:sp>
        <p:nvSpPr>
          <p:cNvPr id="274" name="Google Shape;274;p8"/>
          <p:cNvSpPr txBox="1"/>
          <p:nvPr/>
        </p:nvSpPr>
        <p:spPr>
          <a:xfrm>
            <a:off x="6942265" y="3913946"/>
            <a:ext cx="662361" cy="307777"/>
          </a:xfrm>
          <a:prstGeom prst="rect">
            <a:avLst/>
          </a:prstGeom>
          <a:solidFill>
            <a:srgbClr val="0070C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FF0000"/>
                </a:solidFill>
                <a:latin typeface="Arial"/>
                <a:ea typeface="Arial"/>
                <a:cs typeface="Arial"/>
                <a:sym typeface="Arial"/>
              </a:rPr>
              <a:t>North</a:t>
            </a:r>
            <a:endParaRPr/>
          </a:p>
        </p:txBody>
      </p:sp>
      <p:cxnSp>
        <p:nvCxnSpPr>
          <p:cNvPr id="275" name="Google Shape;275;p8"/>
          <p:cNvCxnSpPr/>
          <p:nvPr/>
        </p:nvCxnSpPr>
        <p:spPr>
          <a:xfrm>
            <a:off x="5695498" y="4287547"/>
            <a:ext cx="1577945" cy="0"/>
          </a:xfrm>
          <a:prstGeom prst="straightConnector1">
            <a:avLst/>
          </a:prstGeom>
          <a:noFill/>
          <a:ln cap="flat" cmpd="sng" w="25400">
            <a:solidFill>
              <a:schemeClr val="accent2"/>
            </a:solidFill>
            <a:prstDash val="solid"/>
            <a:round/>
            <a:headEnd len="med" w="med" type="triangle"/>
            <a:tailEnd len="med" w="med" type="triangle"/>
          </a:ln>
          <a:effectLst>
            <a:outerShdw blurRad="40000" rotWithShape="0" dir="5400000" dist="20000">
              <a:srgbClr val="000000">
                <a:alpha val="37647"/>
              </a:srgbClr>
            </a:outerShdw>
          </a:effectLst>
        </p:spPr>
      </p:cxnSp>
      <p:sp>
        <p:nvSpPr>
          <p:cNvPr id="276" name="Google Shape;276;p8"/>
          <p:cNvSpPr txBox="1"/>
          <p:nvPr/>
        </p:nvSpPr>
        <p:spPr>
          <a:xfrm>
            <a:off x="6049096" y="4399507"/>
            <a:ext cx="901209" cy="307777"/>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22 years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9"/>
          <p:cNvSpPr txBox="1"/>
          <p:nvPr>
            <p:ph idx="1" type="body"/>
          </p:nvPr>
        </p:nvSpPr>
        <p:spPr>
          <a:xfrm>
            <a:off x="318874" y="968390"/>
            <a:ext cx="2124290" cy="2955776"/>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sz="1800">
                <a:solidFill>
                  <a:srgbClr val="000000"/>
                </a:solidFill>
                <a:latin typeface="Times New Roman"/>
                <a:ea typeface="Times New Roman"/>
                <a:cs typeface="Times New Roman"/>
                <a:sym typeface="Times New Roman"/>
              </a:rPr>
              <a:t>The most famous solar cycle is due to the rise and fall of the number of sunspots on its surface, first discovered in the early-1800s.</a:t>
            </a:r>
            <a:endParaRPr sz="1800">
              <a:solidFill>
                <a:srgbClr val="000000"/>
              </a:solidFill>
              <a:latin typeface="Calibri"/>
              <a:ea typeface="Calibri"/>
              <a:cs typeface="Calibri"/>
              <a:sym typeface="Calibri"/>
            </a:endParaRPr>
          </a:p>
        </p:txBody>
      </p:sp>
      <p:grpSp>
        <p:nvGrpSpPr>
          <p:cNvPr id="282" name="Google Shape;282;p9"/>
          <p:cNvGrpSpPr/>
          <p:nvPr/>
        </p:nvGrpSpPr>
        <p:grpSpPr>
          <a:xfrm flipH="1">
            <a:off x="-1" y="133025"/>
            <a:ext cx="8389257" cy="582900"/>
            <a:chOff x="3383700" y="220025"/>
            <a:chExt cx="5760575" cy="582900"/>
          </a:xfrm>
        </p:grpSpPr>
        <p:sp>
          <p:nvSpPr>
            <p:cNvPr id="283" name="Google Shape;283;p9"/>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9"/>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85" name="Google Shape;285;p9"/>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October 2024:   Solar Cycles</a:t>
            </a:r>
            <a:endParaRPr b="1" sz="2420">
              <a:solidFill>
                <a:schemeClr val="lt1"/>
              </a:solidFill>
              <a:latin typeface="Helvetica Neue"/>
              <a:ea typeface="Helvetica Neue"/>
              <a:cs typeface="Helvetica Neue"/>
              <a:sym typeface="Helvetica Neue"/>
            </a:endParaRPr>
          </a:p>
        </p:txBody>
      </p:sp>
      <p:sp>
        <p:nvSpPr>
          <p:cNvPr id="286" name="Google Shape;286;p9"/>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9"/>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9"/>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9"/>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9"/>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9"/>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9"/>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93" name="Google Shape;293;p9"/>
          <p:cNvGrpSpPr/>
          <p:nvPr/>
        </p:nvGrpSpPr>
        <p:grpSpPr>
          <a:xfrm>
            <a:off x="0" y="4695025"/>
            <a:ext cx="5902800" cy="283500"/>
            <a:chOff x="0" y="4548925"/>
            <a:chExt cx="5902800" cy="283500"/>
          </a:xfrm>
        </p:grpSpPr>
        <p:sp>
          <p:nvSpPr>
            <p:cNvPr id="294" name="Google Shape;294;p9"/>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9"/>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96" name="Google Shape;296;p9"/>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297" name="Google Shape;297;p9"/>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298" name="Google Shape;298;p9"/>
          <p:cNvPicPr preferRelativeResize="0"/>
          <p:nvPr/>
        </p:nvPicPr>
        <p:blipFill rotWithShape="1">
          <a:blip r:embed="rId4">
            <a:alphaModFix/>
          </a:blip>
          <a:srcRect b="0" l="0" r="0" t="0"/>
          <a:stretch/>
        </p:blipFill>
        <p:spPr>
          <a:xfrm>
            <a:off x="2599838" y="1119036"/>
            <a:ext cx="6260662" cy="2631343"/>
          </a:xfrm>
          <a:prstGeom prst="rect">
            <a:avLst/>
          </a:prstGeom>
          <a:noFill/>
          <a:ln>
            <a:noFill/>
          </a:ln>
        </p:spPr>
      </p:pic>
      <p:sp>
        <p:nvSpPr>
          <p:cNvPr id="299" name="Google Shape;299;p9"/>
          <p:cNvSpPr txBox="1"/>
          <p:nvPr/>
        </p:nvSpPr>
        <p:spPr>
          <a:xfrm>
            <a:off x="2847750" y="4150519"/>
            <a:ext cx="510107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Wikipedia: Robert A. Rohde - the Global Warming Art project.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Sten Odenwald</dc:creator>
</cp:coreProperties>
</file>