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p:regular r:id="rId26"/>
      <p:bold r:id="rId27"/>
      <p:italic r:id="rId28"/>
      <p:boldItalic r:id="rId29"/>
    </p:embeddedFont>
    <p:embeddedFont>
      <p:font typeface="Lato"/>
      <p:regular r:id="rId30"/>
      <p:bold r:id="rId31"/>
      <p:italic r:id="rId32"/>
      <p:boldItalic r:id="rId33"/>
    </p:embeddedFont>
    <p:embeddedFont>
      <p:font typeface="Helvetica Neue"/>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haa3nq2sBlAEagWu7BhlCh2u7dl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Nicholas C Oake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6.xml"/><Relationship Id="rId33" Type="http://schemas.openxmlformats.org/officeDocument/2006/relationships/font" Target="fonts/Lato-boldItalic.fntdata"/><Relationship Id="rId10" Type="http://schemas.openxmlformats.org/officeDocument/2006/relationships/slide" Target="slides/slide5.xml"/><Relationship Id="rId32" Type="http://schemas.openxmlformats.org/officeDocument/2006/relationships/font" Target="fonts/Lato-italic.fntdata"/><Relationship Id="rId13" Type="http://schemas.openxmlformats.org/officeDocument/2006/relationships/slide" Target="slides/slide8.xml"/><Relationship Id="rId35" Type="http://schemas.openxmlformats.org/officeDocument/2006/relationships/font" Target="fonts/HelveticaNeue-bold.fntdata"/><Relationship Id="rId12" Type="http://schemas.openxmlformats.org/officeDocument/2006/relationships/slide" Target="slides/slide7.xml"/><Relationship Id="rId34" Type="http://schemas.openxmlformats.org/officeDocument/2006/relationships/font" Target="fonts/HelveticaNeue-regular.fntdata"/><Relationship Id="rId15" Type="http://schemas.openxmlformats.org/officeDocument/2006/relationships/slide" Target="slides/slide10.xml"/><Relationship Id="rId37" Type="http://schemas.openxmlformats.org/officeDocument/2006/relationships/font" Target="fonts/HelveticaNeue-boldItalic.fntdata"/><Relationship Id="rId14" Type="http://schemas.openxmlformats.org/officeDocument/2006/relationships/slide" Target="slides/slide9.xml"/><Relationship Id="rId36" Type="http://schemas.openxmlformats.org/officeDocument/2006/relationships/font" Target="fonts/HelveticaNeue-italic.fntdata"/><Relationship Id="rId17" Type="http://schemas.openxmlformats.org/officeDocument/2006/relationships/slide" Target="slides/slide12.xml"/><Relationship Id="rId39" Type="http://schemas.openxmlformats.org/officeDocument/2006/relationships/font" Target="fonts/OpenSans-bold.fntdata"/><Relationship Id="rId16" Type="http://schemas.openxmlformats.org/officeDocument/2006/relationships/slide" Target="slides/slide11.xml"/><Relationship Id="rId38" Type="http://schemas.openxmlformats.org/officeDocument/2006/relationships/font" Target="fonts/OpenSans-regular.fntdata"/><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3-20T19:56:13.181">
    <p:pos x="2637" y="828"/>
    <p:text>This is what I got - is this accurate?</p:text>
    <p:extLst>
      <p:ext uri="{C676402C-5697-4E1C-873F-D02D1690AC5C}">
        <p15:threadingInfo timeZoneBias="0"/>
      </p:ext>
      <p:ext uri="http://customooxmlschemas.google.com/">
        <go:slidesCustomData xmlns:go="http://customooxmlschemas.google.com/" commentPostId="AAABfAuVvZ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300">
                <a:solidFill>
                  <a:srgbClr val="1B1B1B"/>
                </a:solidFill>
                <a:latin typeface="Helvetica Neue"/>
                <a:ea typeface="Helvetica Neue"/>
                <a:cs typeface="Helvetica Neue"/>
                <a:sym typeface="Helvetica Neue"/>
              </a:rPr>
              <a:t>The</a:t>
            </a:r>
            <a:r>
              <a:rPr b="1" lang="en-US" sz="1300">
                <a:solidFill>
                  <a:srgbClr val="1B1B1B"/>
                </a:solidFill>
                <a:latin typeface="Helvetica Neue"/>
                <a:ea typeface="Helvetica Neue"/>
                <a:cs typeface="Helvetica Neue"/>
                <a:sym typeface="Helvetica Neue"/>
              </a:rPr>
              <a:t> Framework for Heliophysics Education</a:t>
            </a:r>
            <a:r>
              <a:rPr lang="en-US" sz="1300">
                <a:solidFill>
                  <a:srgbClr val="1B1B1B"/>
                </a:solidFill>
                <a:latin typeface="Helvetica Neue"/>
                <a:ea typeface="Helvetica Neue"/>
                <a:cs typeface="Helvetica Neue"/>
                <a:sym typeface="Helvetica Neue"/>
              </a:rPr>
              <a:t> provides the background and scaffolding educators need to incorporate heliophysics topics into existing STEM curricula. Using the three main questions that heliophysicists investigate as the foundation, this framework connects heliophysics topics with NGSS Disciplinary Core Ideas, to create NGSS-aligned </a:t>
            </a:r>
            <a:r>
              <a:rPr b="1" lang="en-US" sz="1300">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a:t>
            </a:r>
            <a:r>
              <a:rPr lang="en-US" sz="1600">
                <a:solidFill>
                  <a:srgbClr val="1B1B1B"/>
                </a:solidFill>
                <a:latin typeface="Helvetica Neue"/>
                <a:ea typeface="Helvetica Neue"/>
                <a:cs typeface="Helvetica Neue"/>
                <a:sym typeface="Helvetica Neue"/>
              </a:rPr>
              <a:t> </a:t>
            </a:r>
            <a:endParaRPr sz="1600">
              <a:solidFill>
                <a:srgbClr val="1B1B1B"/>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100"/>
              <a:buNone/>
            </a:pPr>
            <a:r>
              <a:t/>
            </a:r>
            <a:endParaRPr sz="1600">
              <a:solidFill>
                <a:srgbClr val="1B1B1B"/>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rPr lang="en-US" sz="1300">
                <a:solidFill>
                  <a:srgbClr val="1B1B1B"/>
                </a:solidFill>
                <a:latin typeface="Helvetica Neue"/>
                <a:ea typeface="Helvetica Neue"/>
                <a:cs typeface="Helvetica Neue"/>
                <a:sym typeface="Helvetica Neue"/>
              </a:rPr>
              <a:t>The nine </a:t>
            </a:r>
            <a:r>
              <a:rPr b="1" lang="en-US" sz="1300">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 encompass the major heliophysics concepts that can be explored through existing Next Generation Science Standards (NGSS) disciplinary core ideas. Each Heliophysics Big Idea has a guiding question for each level, designed to support inquiry-based learning. </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Introductory Learner </a:t>
            </a:r>
            <a:r>
              <a:rPr lang="en-US" sz="1300">
                <a:solidFill>
                  <a:srgbClr val="1B1B1B"/>
                </a:solidFill>
                <a:latin typeface="Helvetica Neue"/>
                <a:ea typeface="Helvetica Neue"/>
                <a:cs typeface="Helvetica Neue"/>
                <a:sym typeface="Helvetica Neue"/>
              </a:rPr>
              <a:t>= A younger learner (K-5), or a learner new to the subject matter.</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Intermediate Learner</a:t>
            </a:r>
            <a:r>
              <a:rPr lang="en-US" sz="1300">
                <a:solidFill>
                  <a:srgbClr val="1B1B1B"/>
                </a:solidFill>
                <a:latin typeface="Helvetica Neue"/>
                <a:ea typeface="Helvetica Neue"/>
                <a:cs typeface="Helvetica Neue"/>
                <a:sym typeface="Helvetica Neue"/>
              </a:rPr>
              <a:t> = A middle-aged learner (6-8), or a learner that has some familiarity with the subject matter.</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Advanced Learner</a:t>
            </a:r>
            <a:r>
              <a:rPr lang="en-US" sz="1300">
                <a:solidFill>
                  <a:srgbClr val="1B1B1B"/>
                </a:solidFill>
                <a:latin typeface="Helvetica Neue"/>
                <a:ea typeface="Helvetica Neue"/>
                <a:cs typeface="Helvetica Neue"/>
                <a:sym typeface="Helvetica Neue"/>
              </a:rPr>
              <a:t> = An older learner (9-12+), or a learner that has a lot of experience with the subject matter.</a:t>
            </a:r>
            <a:endParaRPr sz="1400">
              <a:solidFill>
                <a:srgbClr val="1B1B1B"/>
              </a:solidFill>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3.jpg"/><Relationship Id="rId5" Type="http://schemas.openxmlformats.org/officeDocument/2006/relationships/image" Target="../media/image6.jpg"/><Relationship Id="rId6"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hyperlink" Target="https://www.nasa.gov/science-research/heliophysics/nasa-announces-monthly-themes-to-celebrate-the-heliophysics-big-year/" TargetMode="External"/><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pic>
        <p:nvPicPr>
          <p:cNvPr id="52" name="Google Shape;52;p1"/>
          <p:cNvPicPr preferRelativeResize="0"/>
          <p:nvPr/>
        </p:nvPicPr>
        <p:blipFill rotWithShape="1">
          <a:blip r:embed="rId3">
            <a:alphaModFix/>
          </a:blip>
          <a:srcRect b="0" l="0" r="0" t="0"/>
          <a:stretch/>
        </p:blipFill>
        <p:spPr>
          <a:xfrm>
            <a:off x="191900" y="371287"/>
            <a:ext cx="4403077" cy="4400927"/>
          </a:xfrm>
          <a:prstGeom prst="rect">
            <a:avLst/>
          </a:prstGeom>
          <a:noFill/>
          <a:ln>
            <a:noFill/>
          </a:ln>
        </p:spPr>
      </p:pic>
      <p:pic>
        <p:nvPicPr>
          <p:cNvPr id="53" name="Google Shape;53;p1"/>
          <p:cNvPicPr preferRelativeResize="0"/>
          <p:nvPr/>
        </p:nvPicPr>
        <p:blipFill rotWithShape="1">
          <a:blip r:embed="rId4">
            <a:alphaModFix/>
          </a:blip>
          <a:srcRect b="0" l="0" r="0" t="0"/>
          <a:stretch/>
        </p:blipFill>
        <p:spPr>
          <a:xfrm>
            <a:off x="0" y="2935175"/>
            <a:ext cx="7659574" cy="585200"/>
          </a:xfrm>
          <a:prstGeom prst="rect">
            <a:avLst/>
          </a:prstGeom>
          <a:noFill/>
          <a:ln>
            <a:noFill/>
          </a:ln>
        </p:spPr>
      </p:pic>
      <p:sp>
        <p:nvSpPr>
          <p:cNvPr id="54" name="Google Shape;54;p1"/>
          <p:cNvSpPr/>
          <p:nvPr/>
        </p:nvSpPr>
        <p:spPr>
          <a:xfrm>
            <a:off x="7562775" y="2933963"/>
            <a:ext cx="585300" cy="5853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txBox="1"/>
          <p:nvPr>
            <p:ph type="ctrTitle"/>
          </p:nvPr>
        </p:nvSpPr>
        <p:spPr>
          <a:xfrm>
            <a:off x="311700" y="1474750"/>
            <a:ext cx="8520600" cy="13224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b="1" lang="en-US">
                <a:latin typeface="Helvetica Neue"/>
                <a:ea typeface="Helvetica Neue"/>
                <a:cs typeface="Helvetica Neue"/>
                <a:sym typeface="Helvetica Neue"/>
              </a:rPr>
              <a:t>The Heliophysics Big Year</a:t>
            </a:r>
            <a:endParaRPr b="1">
              <a:latin typeface="Helvetica Neue"/>
              <a:ea typeface="Helvetica Neue"/>
              <a:cs typeface="Helvetica Neue"/>
              <a:sym typeface="Helvetica Neue"/>
            </a:endParaRPr>
          </a:p>
        </p:txBody>
      </p:sp>
      <p:pic>
        <p:nvPicPr>
          <p:cNvPr id="56" name="Google Shape;56;p1"/>
          <p:cNvPicPr preferRelativeResize="0"/>
          <p:nvPr/>
        </p:nvPicPr>
        <p:blipFill rotWithShape="1">
          <a:blip r:embed="rId5">
            <a:alphaModFix/>
          </a:blip>
          <a:srcRect b="0" l="0" r="0" t="0"/>
          <a:stretch/>
        </p:blipFill>
        <p:spPr>
          <a:xfrm>
            <a:off x="7978575" y="380951"/>
            <a:ext cx="879575" cy="727374"/>
          </a:xfrm>
          <a:prstGeom prst="rect">
            <a:avLst/>
          </a:prstGeom>
          <a:noFill/>
          <a:ln>
            <a:noFill/>
          </a:ln>
        </p:spPr>
      </p:pic>
      <p:sp>
        <p:nvSpPr>
          <p:cNvPr id="57" name="Google Shape;57;p1"/>
          <p:cNvSpPr txBox="1"/>
          <p:nvPr>
            <p:ph idx="1" type="subTitle"/>
          </p:nvPr>
        </p:nvSpPr>
        <p:spPr>
          <a:xfrm>
            <a:off x="311700" y="2906650"/>
            <a:ext cx="5364600" cy="792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solidFill>
                  <a:schemeClr val="lt1"/>
                </a:solidFill>
                <a:latin typeface="Helvetica Neue"/>
                <a:ea typeface="Helvetica Neue"/>
                <a:cs typeface="Helvetica Neue"/>
                <a:sym typeface="Helvetica Neue"/>
              </a:rPr>
              <a:t>Dr. Sten Odenwald, Astronomer</a:t>
            </a:r>
            <a:endParaRPr>
              <a:solidFill>
                <a:schemeClr val="lt1"/>
              </a:solidFill>
              <a:latin typeface="Helvetica Neue"/>
              <a:ea typeface="Helvetica Neue"/>
              <a:cs typeface="Helvetica Neue"/>
              <a:sym typeface="Helvetica Neue"/>
            </a:endParaRPr>
          </a:p>
        </p:txBody>
      </p:sp>
      <p:sp>
        <p:nvSpPr>
          <p:cNvPr id="58" name="Google Shape;58;p1"/>
          <p:cNvSpPr txBox="1"/>
          <p:nvPr>
            <p:ph idx="1" type="subTitle"/>
          </p:nvPr>
        </p:nvSpPr>
        <p:spPr>
          <a:xfrm>
            <a:off x="191900" y="588180"/>
            <a:ext cx="5364600" cy="312900"/>
          </a:xfrm>
          <a:prstGeom prst="rect">
            <a:avLst/>
          </a:prstGeom>
          <a:noFill/>
          <a:ln>
            <a:noFill/>
          </a:ln>
        </p:spPr>
        <p:txBody>
          <a:bodyPr anchorCtr="0" anchor="ctr" bIns="91425" lIns="91425" spcFirstLastPara="1" rIns="91425" wrap="square" tIns="91425">
            <a:normAutofit/>
          </a:bodyPr>
          <a:lstStyle/>
          <a:p>
            <a:pPr indent="0" lvl="0" marL="0" rtl="0" algn="l">
              <a:lnSpc>
                <a:spcPct val="80000"/>
              </a:lnSpc>
              <a:spcBef>
                <a:spcPts val="0"/>
              </a:spcBef>
              <a:spcAft>
                <a:spcPts val="0"/>
              </a:spcAft>
              <a:buSzPts val="935"/>
              <a:buNone/>
            </a:pPr>
            <a:r>
              <a:rPr lang="en-US" sz="780">
                <a:solidFill>
                  <a:schemeClr val="dk1"/>
                </a:solidFill>
                <a:latin typeface="Helvetica Neue"/>
                <a:ea typeface="Helvetica Neue"/>
                <a:cs typeface="Helvetica Neue"/>
                <a:sym typeface="Helvetica Neue"/>
              </a:rPr>
              <a:t>National Aeronautics and Space Administration</a:t>
            </a:r>
            <a:endParaRPr sz="280">
              <a:solidFill>
                <a:schemeClr val="dk1"/>
              </a:solidFill>
              <a:latin typeface="Helvetica Neue"/>
              <a:ea typeface="Helvetica Neue"/>
              <a:cs typeface="Helvetica Neue"/>
              <a:sym typeface="Helvetica Neue"/>
            </a:endParaRPr>
          </a:p>
        </p:txBody>
      </p:sp>
      <p:sp>
        <p:nvSpPr>
          <p:cNvPr id="59" name="Google Shape;59;p1"/>
          <p:cNvSpPr txBox="1"/>
          <p:nvPr>
            <p:ph idx="1" type="subTitle"/>
          </p:nvPr>
        </p:nvSpPr>
        <p:spPr>
          <a:xfrm>
            <a:off x="191900" y="4333269"/>
            <a:ext cx="5364600" cy="392700"/>
          </a:xfrm>
          <a:prstGeom prst="rect">
            <a:avLst/>
          </a:prstGeom>
          <a:noFill/>
          <a:ln>
            <a:noFill/>
          </a:ln>
        </p:spPr>
        <p:txBody>
          <a:bodyPr anchorCtr="0" anchor="ctr" bIns="91425" lIns="91425" spcFirstLastPara="1" rIns="91425" wrap="square" tIns="91425">
            <a:normAutofit lnSpcReduction="10000"/>
          </a:bodyPr>
          <a:lstStyle/>
          <a:p>
            <a:pPr indent="0" lvl="0" marL="0" rtl="0" algn="l">
              <a:lnSpc>
                <a:spcPct val="115000"/>
              </a:lnSpc>
              <a:spcBef>
                <a:spcPts val="0"/>
              </a:spcBef>
              <a:spcAft>
                <a:spcPts val="600"/>
              </a:spcAft>
              <a:buSzPts val="1100"/>
              <a:buNone/>
            </a:pPr>
            <a:r>
              <a:rPr lang="en-US" sz="780">
                <a:solidFill>
                  <a:schemeClr val="dk1"/>
                </a:solidFill>
                <a:latin typeface="Helvetica Neue"/>
                <a:ea typeface="Helvetica Neue"/>
                <a:cs typeface="Helvetica Neue"/>
                <a:sym typeface="Helvetica Neue"/>
              </a:rPr>
              <a:t>NASA Heliophysics Education Activation Team</a:t>
            </a:r>
            <a:endParaRPr sz="780">
              <a:solidFill>
                <a:schemeClr val="dk1"/>
              </a:solidFill>
              <a:latin typeface="Helvetica Neue"/>
              <a:ea typeface="Helvetica Neue"/>
              <a:cs typeface="Helvetica Neue"/>
              <a:sym typeface="Helvetica Neue"/>
            </a:endParaRPr>
          </a:p>
        </p:txBody>
      </p:sp>
      <p:sp>
        <p:nvSpPr>
          <p:cNvPr id="60" name="Google Shape;60;p1"/>
          <p:cNvSpPr/>
          <p:nvPr/>
        </p:nvSpPr>
        <p:spPr>
          <a:xfrm>
            <a:off x="5826113"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
          <p:cNvSpPr/>
          <p:nvPr/>
        </p:nvSpPr>
        <p:spPr>
          <a:xfrm>
            <a:off x="6116438"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
          <p:cNvSpPr/>
          <p:nvPr/>
        </p:nvSpPr>
        <p:spPr>
          <a:xfrm>
            <a:off x="6406763" y="375274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
          <p:cNvSpPr/>
          <p:nvPr/>
        </p:nvSpPr>
        <p:spPr>
          <a:xfrm>
            <a:off x="6697088"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
          <p:cNvSpPr/>
          <p:nvPr/>
        </p:nvSpPr>
        <p:spPr>
          <a:xfrm>
            <a:off x="6987413"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
          <p:cNvSpPr/>
          <p:nvPr/>
        </p:nvSpPr>
        <p:spPr>
          <a:xfrm>
            <a:off x="7277738" y="3752738"/>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
          <p:cNvSpPr/>
          <p:nvPr/>
        </p:nvSpPr>
        <p:spPr>
          <a:xfrm>
            <a:off x="7568063" y="3752763"/>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
          <p:cNvSpPr/>
          <p:nvPr/>
        </p:nvSpPr>
        <p:spPr>
          <a:xfrm>
            <a:off x="7858388" y="3752764"/>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
          <p:cNvSpPr/>
          <p:nvPr/>
        </p:nvSpPr>
        <p:spPr>
          <a:xfrm>
            <a:off x="8148713" y="375275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
          <p:cNvSpPr/>
          <p:nvPr/>
        </p:nvSpPr>
        <p:spPr>
          <a:xfrm>
            <a:off x="8439038"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8729363"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p:nvPr/>
        </p:nvSpPr>
        <p:spPr>
          <a:xfrm>
            <a:off x="0" y="3657650"/>
            <a:ext cx="54840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
          <p:cNvSpPr/>
          <p:nvPr/>
        </p:nvSpPr>
        <p:spPr>
          <a:xfrm>
            <a:off x="5414163" y="3657200"/>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3" name="Google Shape;73;p1"/>
          <p:cNvPicPr preferRelativeResize="0"/>
          <p:nvPr/>
        </p:nvPicPr>
        <p:blipFill rotWithShape="1">
          <a:blip r:embed="rId6">
            <a:alphaModFix/>
          </a:blip>
          <a:srcRect b="0" l="0" r="0" t="0"/>
          <a:stretch/>
        </p:blipFill>
        <p:spPr>
          <a:xfrm>
            <a:off x="8029742" y="4195413"/>
            <a:ext cx="777239" cy="6684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0"/>
          <p:cNvSpPr txBox="1"/>
          <p:nvPr>
            <p:ph idx="1" type="body"/>
          </p:nvPr>
        </p:nvSpPr>
        <p:spPr>
          <a:xfrm>
            <a:off x="311701" y="985837"/>
            <a:ext cx="3010144" cy="3615388"/>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90000"/>
              </a:lnSpc>
              <a:spcBef>
                <a:spcPts val="1000"/>
              </a:spcBef>
              <a:spcAft>
                <a:spcPts val="0"/>
              </a:spcAft>
              <a:buSzPts val="1800"/>
              <a:buNone/>
            </a:pPr>
            <a:r>
              <a:rPr lang="en-US">
                <a:solidFill>
                  <a:schemeClr val="dk1"/>
                </a:solidFill>
              </a:rPr>
              <a:t>A typical home needs about 30,000 watt-hours (30 kWh) or 1,200 watts to operate each day.</a:t>
            </a:r>
            <a:endParaRPr/>
          </a:p>
          <a:p>
            <a:pPr indent="0" lvl="0" marL="0" rtl="0" algn="l">
              <a:lnSpc>
                <a:spcPct val="90000"/>
              </a:lnSpc>
              <a:spcBef>
                <a:spcPts val="1000"/>
              </a:spcBef>
              <a:spcAft>
                <a:spcPts val="0"/>
              </a:spcAft>
              <a:buSzPts val="1800"/>
              <a:buNone/>
            </a:pPr>
            <a:r>
              <a:rPr lang="en-US">
                <a:solidFill>
                  <a:schemeClr val="dk1"/>
                </a:solidFill>
              </a:rPr>
              <a:t>The average cost of electricity is $0.16 per kWh.</a:t>
            </a:r>
            <a:endParaRPr/>
          </a:p>
          <a:p>
            <a:pPr indent="0" lvl="0" marL="0" rtl="0" algn="l">
              <a:lnSpc>
                <a:spcPct val="90000"/>
              </a:lnSpc>
              <a:spcBef>
                <a:spcPts val="1000"/>
              </a:spcBef>
              <a:spcAft>
                <a:spcPts val="0"/>
              </a:spcAft>
              <a:buSzPts val="1800"/>
              <a:buNone/>
            </a:pPr>
            <a:r>
              <a:rPr lang="en-US">
                <a:solidFill>
                  <a:schemeClr val="dk1"/>
                </a:solidFill>
              </a:rPr>
              <a:t>The average CO2 emission per kWh is about 1kg/kWh for coal and petroleum.</a:t>
            </a:r>
            <a:endParaRPr/>
          </a:p>
          <a:p>
            <a:pPr indent="0" lvl="0" marL="0" rtl="0" algn="l">
              <a:lnSpc>
                <a:spcPct val="90000"/>
              </a:lnSpc>
              <a:spcBef>
                <a:spcPts val="1000"/>
              </a:spcBef>
              <a:spcAft>
                <a:spcPts val="0"/>
              </a:spcAft>
              <a:buSzPts val="1800"/>
              <a:buNone/>
            </a:pPr>
            <a:r>
              <a:rPr lang="en-US">
                <a:solidFill>
                  <a:schemeClr val="dk1"/>
                </a:solidFill>
              </a:rPr>
              <a:t>How much does it cost to run this house for one year and how much CO2 is produced?</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294" name="Google Shape;294;p10"/>
          <p:cNvGrpSpPr/>
          <p:nvPr/>
        </p:nvGrpSpPr>
        <p:grpSpPr>
          <a:xfrm flipH="1">
            <a:off x="-1" y="133025"/>
            <a:ext cx="6838900" cy="582900"/>
            <a:chOff x="3383700" y="220025"/>
            <a:chExt cx="5760575" cy="582900"/>
          </a:xfrm>
        </p:grpSpPr>
        <p:sp>
          <p:nvSpPr>
            <p:cNvPr id="295" name="Google Shape;295;p1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7" name="Google Shape;297;p1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September 2024 –   Beginning –  Power Math</a:t>
            </a:r>
            <a:endParaRPr b="1" sz="2420">
              <a:solidFill>
                <a:schemeClr val="lt1"/>
              </a:solidFill>
              <a:latin typeface="Helvetica Neue"/>
              <a:ea typeface="Helvetica Neue"/>
              <a:cs typeface="Helvetica Neue"/>
              <a:sym typeface="Helvetica Neue"/>
            </a:endParaRPr>
          </a:p>
        </p:txBody>
      </p:sp>
      <p:sp>
        <p:nvSpPr>
          <p:cNvPr id="298" name="Google Shape;298;p1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5" name="Google Shape;305;p10"/>
          <p:cNvGrpSpPr/>
          <p:nvPr/>
        </p:nvGrpSpPr>
        <p:grpSpPr>
          <a:xfrm>
            <a:off x="0" y="4695025"/>
            <a:ext cx="5902800" cy="283500"/>
            <a:chOff x="0" y="4548925"/>
            <a:chExt cx="5902800" cy="283500"/>
          </a:xfrm>
        </p:grpSpPr>
        <p:sp>
          <p:nvSpPr>
            <p:cNvPr id="306" name="Google Shape;306;p1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8" name="Google Shape;308;p1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09" name="Google Shape;309;p10"/>
          <p:cNvPicPr preferRelativeResize="0"/>
          <p:nvPr/>
        </p:nvPicPr>
        <p:blipFill rotWithShape="1">
          <a:blip r:embed="rId4">
            <a:alphaModFix/>
          </a:blip>
          <a:srcRect b="0" l="0" r="0" t="0"/>
          <a:stretch/>
        </p:blipFill>
        <p:spPr>
          <a:xfrm>
            <a:off x="8264175" y="4601225"/>
            <a:ext cx="685800" cy="471054"/>
          </a:xfrm>
          <a:prstGeom prst="rect">
            <a:avLst/>
          </a:prstGeom>
          <a:noFill/>
          <a:ln>
            <a:noFill/>
          </a:ln>
        </p:spPr>
      </p:pic>
      <p:sp>
        <p:nvSpPr>
          <p:cNvPr id="310" name="Google Shape;310;p10"/>
          <p:cNvSpPr txBox="1"/>
          <p:nvPr/>
        </p:nvSpPr>
        <p:spPr>
          <a:xfrm>
            <a:off x="4186238" y="1314450"/>
            <a:ext cx="3345900" cy="258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House = 30 kWh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Cost = $0.16/kWh x 30 kWh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 $4.80/day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a:t>
            </a:r>
            <a:r>
              <a:rPr b="1" i="0" lang="en-US" sz="1800" u="none" cap="none" strike="noStrike">
                <a:solidFill>
                  <a:srgbClr val="FF0000"/>
                </a:solidFill>
                <a:latin typeface="Arial"/>
                <a:ea typeface="Arial"/>
                <a:cs typeface="Arial"/>
                <a:sym typeface="Arial"/>
              </a:rPr>
              <a:t>= $1,752/year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CO2 = 1kg/kWh x 30 kWh/day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  30 kg/day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a:t>
            </a:r>
            <a:r>
              <a:rPr b="1" i="0" lang="en-US" sz="1800" u="none" cap="none" strike="noStrike">
                <a:solidFill>
                  <a:srgbClr val="FF0000"/>
                </a:solidFill>
                <a:latin typeface="Arial"/>
                <a:ea typeface="Arial"/>
                <a:cs typeface="Arial"/>
                <a:sym typeface="Arial"/>
              </a:rPr>
              <a:t>= </a:t>
            </a:r>
            <a:r>
              <a:rPr b="1" i="0" lang="en-US" sz="1800" u="none" cap="none" strike="noStrike">
                <a:solidFill>
                  <a:srgbClr val="FF0000"/>
                </a:solidFill>
                <a:latin typeface="Arial"/>
                <a:ea typeface="Arial"/>
                <a:cs typeface="Arial"/>
                <a:sym typeface="Arial"/>
                <a:extLst>
                  <a:ext uri="http://customooxmlschemas.google.com/">
                    <go:slidesCustomData xmlns:go="http://customooxmlschemas.google.com/" textRoundtripDataId="0"/>
                  </a:ext>
                </a:extLst>
              </a:rPr>
              <a:t>12 </a:t>
            </a:r>
            <a:r>
              <a:rPr b="1" i="0" lang="en-US" sz="1800" u="none" cap="none" strike="noStrike">
                <a:solidFill>
                  <a:srgbClr val="FF0000"/>
                </a:solidFill>
                <a:latin typeface="Arial"/>
                <a:ea typeface="Arial"/>
                <a:cs typeface="Arial"/>
                <a:sym typeface="Arial"/>
              </a:rPr>
              <a:t>tons/year</a:t>
            </a:r>
            <a:r>
              <a:rPr b="0" i="0" lang="en-US" sz="1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311" name="Google Shape;311;p10"/>
          <p:cNvCxnSpPr/>
          <p:nvPr/>
        </p:nvCxnSpPr>
        <p:spPr>
          <a:xfrm flipH="1" rot="10800000">
            <a:off x="3028950" y="2514600"/>
            <a:ext cx="1543050" cy="1078706"/>
          </a:xfrm>
          <a:prstGeom prst="straightConnector1">
            <a:avLst/>
          </a:prstGeom>
          <a:noFill/>
          <a:ln cap="flat" cmpd="sng" w="57150">
            <a:solidFill>
              <a:srgbClr val="3B7FF2"/>
            </a:solidFill>
            <a:prstDash val="solid"/>
            <a:round/>
            <a:headEnd len="sm" w="sm" type="none"/>
            <a:tailEnd len="med" w="med" type="triangle"/>
          </a:ln>
        </p:spPr>
      </p:cxnSp>
      <p:cxnSp>
        <p:nvCxnSpPr>
          <p:cNvPr id="312" name="Google Shape;312;p10"/>
          <p:cNvCxnSpPr/>
          <p:nvPr/>
        </p:nvCxnSpPr>
        <p:spPr>
          <a:xfrm flipH="1" rot="10800000">
            <a:off x="2814638" y="3743325"/>
            <a:ext cx="1757362" cy="378619"/>
          </a:xfrm>
          <a:prstGeom prst="straightConnector1">
            <a:avLst/>
          </a:prstGeom>
          <a:noFill/>
          <a:ln cap="flat" cmpd="sng" w="57150">
            <a:solidFill>
              <a:srgbClr val="3B7FF2"/>
            </a:solidFill>
            <a:prstDash val="solid"/>
            <a:round/>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1"/>
          <p:cNvSpPr txBox="1"/>
          <p:nvPr>
            <p:ph idx="1" type="body"/>
          </p:nvPr>
        </p:nvSpPr>
        <p:spPr>
          <a:xfrm>
            <a:off x="311701" y="985837"/>
            <a:ext cx="301014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A typical solar panel for homes generates about 400 watts. But there are only about 5 sunny hours every day to generate electricity.</a:t>
            </a:r>
            <a:endParaRPr/>
          </a:p>
          <a:p>
            <a:pPr indent="0" lvl="0" marL="0" rtl="0" algn="l">
              <a:lnSpc>
                <a:spcPct val="90000"/>
              </a:lnSpc>
              <a:spcBef>
                <a:spcPts val="1000"/>
              </a:spcBef>
              <a:spcAft>
                <a:spcPts val="0"/>
              </a:spcAft>
              <a:buSzPts val="1800"/>
              <a:buNone/>
            </a:pPr>
            <a:r>
              <a:rPr lang="en-US">
                <a:solidFill>
                  <a:schemeClr val="dk1"/>
                </a:solidFill>
              </a:rPr>
              <a:t>How many panels do you need to generate the 30 kWh to run your home?</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318" name="Google Shape;318;p11"/>
          <p:cNvGrpSpPr/>
          <p:nvPr/>
        </p:nvGrpSpPr>
        <p:grpSpPr>
          <a:xfrm flipH="1">
            <a:off x="-1" y="133025"/>
            <a:ext cx="7709876" cy="582900"/>
            <a:chOff x="3383700" y="220025"/>
            <a:chExt cx="5760575" cy="582900"/>
          </a:xfrm>
        </p:grpSpPr>
        <p:sp>
          <p:nvSpPr>
            <p:cNvPr id="319" name="Google Shape;319;p1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1" name="Google Shape;321;p1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September 2024 –   Beginning – Solar Electricity  </a:t>
            </a:r>
            <a:endParaRPr b="1" sz="2420">
              <a:solidFill>
                <a:schemeClr val="lt1"/>
              </a:solidFill>
              <a:latin typeface="Helvetica Neue"/>
              <a:ea typeface="Helvetica Neue"/>
              <a:cs typeface="Helvetica Neue"/>
              <a:sym typeface="Helvetica Neue"/>
            </a:endParaRPr>
          </a:p>
        </p:txBody>
      </p:sp>
      <p:sp>
        <p:nvSpPr>
          <p:cNvPr id="322" name="Google Shape;322;p1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9" name="Google Shape;329;p11"/>
          <p:cNvGrpSpPr/>
          <p:nvPr/>
        </p:nvGrpSpPr>
        <p:grpSpPr>
          <a:xfrm>
            <a:off x="0" y="4695025"/>
            <a:ext cx="5902800" cy="283500"/>
            <a:chOff x="0" y="4548925"/>
            <a:chExt cx="5902800" cy="283500"/>
          </a:xfrm>
        </p:grpSpPr>
        <p:sp>
          <p:nvSpPr>
            <p:cNvPr id="330" name="Google Shape;330;p1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2" name="Google Shape;332;p1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33" name="Google Shape;333;p1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34" name="Google Shape;334;p11"/>
          <p:cNvPicPr preferRelativeResize="0"/>
          <p:nvPr/>
        </p:nvPicPr>
        <p:blipFill rotWithShape="1">
          <a:blip r:embed="rId4">
            <a:alphaModFix/>
          </a:blip>
          <a:srcRect b="0" l="0" r="0" t="0"/>
          <a:stretch/>
        </p:blipFill>
        <p:spPr>
          <a:xfrm>
            <a:off x="3598381" y="985837"/>
            <a:ext cx="4669733" cy="30864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2"/>
          <p:cNvSpPr txBox="1"/>
          <p:nvPr>
            <p:ph idx="1" type="body"/>
          </p:nvPr>
        </p:nvSpPr>
        <p:spPr>
          <a:xfrm>
            <a:off x="311701" y="985837"/>
            <a:ext cx="3010144" cy="2915885"/>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90000"/>
              </a:lnSpc>
              <a:spcBef>
                <a:spcPts val="1000"/>
              </a:spcBef>
              <a:spcAft>
                <a:spcPts val="0"/>
              </a:spcAft>
              <a:buSzPct val="117647"/>
              <a:buNone/>
            </a:pPr>
            <a:r>
              <a:rPr lang="en-US">
                <a:solidFill>
                  <a:schemeClr val="dk1"/>
                </a:solidFill>
              </a:rPr>
              <a:t>A typical solar panel for homes generates about 400 watts. But there are only 5 sunny hours every day to generate electricity.</a:t>
            </a:r>
            <a:endParaRPr/>
          </a:p>
          <a:p>
            <a:pPr indent="0" lvl="0" marL="0" rtl="0" algn="l">
              <a:lnSpc>
                <a:spcPct val="90000"/>
              </a:lnSpc>
              <a:spcBef>
                <a:spcPts val="1000"/>
              </a:spcBef>
              <a:spcAft>
                <a:spcPts val="0"/>
              </a:spcAft>
              <a:buSzPct val="117647"/>
              <a:buNone/>
            </a:pPr>
            <a:r>
              <a:t/>
            </a:r>
            <a:endParaRPr>
              <a:solidFill>
                <a:schemeClr val="dk1"/>
              </a:solidFill>
            </a:endParaRPr>
          </a:p>
          <a:p>
            <a:pPr indent="0" lvl="0" marL="0" rtl="0" algn="l">
              <a:lnSpc>
                <a:spcPct val="90000"/>
              </a:lnSpc>
              <a:spcBef>
                <a:spcPts val="1000"/>
              </a:spcBef>
              <a:spcAft>
                <a:spcPts val="0"/>
              </a:spcAft>
              <a:buSzPct val="117647"/>
              <a:buNone/>
            </a:pPr>
            <a:r>
              <a:rPr lang="en-US">
                <a:solidFill>
                  <a:schemeClr val="dk1"/>
                </a:solidFill>
              </a:rPr>
              <a:t>How many panels do you need to generate 30 kWh to run your home?</a:t>
            </a:r>
            <a:endParaRPr/>
          </a:p>
          <a:p>
            <a:pPr indent="0" lvl="0" marL="0" rtl="0" algn="l">
              <a:lnSpc>
                <a:spcPct val="90000"/>
              </a:lnSpc>
              <a:spcBef>
                <a:spcPts val="1000"/>
              </a:spcBef>
              <a:spcAft>
                <a:spcPts val="0"/>
              </a:spcAft>
              <a:buSzPct val="117647"/>
              <a:buNone/>
            </a:pPr>
            <a:r>
              <a:t/>
            </a:r>
            <a:endParaRPr>
              <a:solidFill>
                <a:schemeClr val="dk1"/>
              </a:solidFill>
            </a:endParaRPr>
          </a:p>
          <a:p>
            <a:pPr indent="0" lvl="0" marL="0" rtl="0" algn="l">
              <a:lnSpc>
                <a:spcPct val="90000"/>
              </a:lnSpc>
              <a:spcBef>
                <a:spcPts val="1000"/>
              </a:spcBef>
              <a:spcAft>
                <a:spcPts val="0"/>
              </a:spcAft>
              <a:buSzPct val="117647"/>
              <a:buNone/>
            </a:pPr>
            <a:r>
              <a:rPr lang="en-US">
                <a:solidFill>
                  <a:schemeClr val="dk1"/>
                </a:solidFill>
              </a:rPr>
              <a:t>If it costs $9 per watt </a:t>
            </a:r>
            <a:r>
              <a:rPr lang="en-US" u="sng">
                <a:solidFill>
                  <a:schemeClr val="dk1"/>
                </a:solidFill>
              </a:rPr>
              <a:t>including installation</a:t>
            </a:r>
            <a:r>
              <a:rPr lang="en-US">
                <a:solidFill>
                  <a:schemeClr val="dk1"/>
                </a:solidFill>
              </a:rPr>
              <a:t>, how much will your system cost?</a:t>
            </a:r>
            <a:endParaRPr/>
          </a:p>
          <a:p>
            <a:pPr indent="0" lvl="0" marL="0" rtl="0" algn="l">
              <a:lnSpc>
                <a:spcPct val="90000"/>
              </a:lnSpc>
              <a:spcBef>
                <a:spcPts val="1000"/>
              </a:spcBef>
              <a:spcAft>
                <a:spcPts val="0"/>
              </a:spcAft>
              <a:buSzPct val="117647"/>
              <a:buNone/>
            </a:pPr>
            <a:r>
              <a:t/>
            </a:r>
            <a:endParaRPr>
              <a:solidFill>
                <a:schemeClr val="dk1"/>
              </a:solidFill>
            </a:endParaRPr>
          </a:p>
          <a:p>
            <a:pPr indent="0" lvl="0" marL="0" rtl="0" algn="l">
              <a:lnSpc>
                <a:spcPct val="90000"/>
              </a:lnSpc>
              <a:spcBef>
                <a:spcPts val="1000"/>
              </a:spcBef>
              <a:spcAft>
                <a:spcPts val="0"/>
              </a:spcAft>
              <a:buSzPct val="117647"/>
              <a:buNone/>
            </a:pPr>
            <a:r>
              <a:t/>
            </a:r>
            <a:endParaRPr>
              <a:solidFill>
                <a:schemeClr val="dk1"/>
              </a:solidFill>
            </a:endParaRPr>
          </a:p>
        </p:txBody>
      </p:sp>
      <p:grpSp>
        <p:nvGrpSpPr>
          <p:cNvPr id="340" name="Google Shape;340;p12"/>
          <p:cNvGrpSpPr/>
          <p:nvPr/>
        </p:nvGrpSpPr>
        <p:grpSpPr>
          <a:xfrm flipH="1">
            <a:off x="-1" y="133025"/>
            <a:ext cx="7709876" cy="582900"/>
            <a:chOff x="3383700" y="220025"/>
            <a:chExt cx="5760575" cy="582900"/>
          </a:xfrm>
        </p:grpSpPr>
        <p:sp>
          <p:nvSpPr>
            <p:cNvPr id="341" name="Google Shape;341;p1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3" name="Google Shape;343;p1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September 2024 –   Beginning – Solar Electricity  </a:t>
            </a:r>
            <a:endParaRPr b="1" sz="2420">
              <a:solidFill>
                <a:schemeClr val="lt1"/>
              </a:solidFill>
              <a:latin typeface="Helvetica Neue"/>
              <a:ea typeface="Helvetica Neue"/>
              <a:cs typeface="Helvetica Neue"/>
              <a:sym typeface="Helvetica Neue"/>
            </a:endParaRPr>
          </a:p>
        </p:txBody>
      </p:sp>
      <p:sp>
        <p:nvSpPr>
          <p:cNvPr id="344" name="Google Shape;344;p1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1" name="Google Shape;351;p12"/>
          <p:cNvGrpSpPr/>
          <p:nvPr/>
        </p:nvGrpSpPr>
        <p:grpSpPr>
          <a:xfrm>
            <a:off x="0" y="4695025"/>
            <a:ext cx="5902800" cy="283500"/>
            <a:chOff x="0" y="4548925"/>
            <a:chExt cx="5902800" cy="283500"/>
          </a:xfrm>
        </p:grpSpPr>
        <p:sp>
          <p:nvSpPr>
            <p:cNvPr id="352" name="Google Shape;352;p1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4" name="Google Shape;354;p1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55" name="Google Shape;355;p1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356" name="Google Shape;356;p12"/>
          <p:cNvSpPr txBox="1"/>
          <p:nvPr/>
        </p:nvSpPr>
        <p:spPr>
          <a:xfrm>
            <a:off x="4729163" y="1335881"/>
            <a:ext cx="3626314"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400 watts x 5 hours = 2000 Wh or  2 kWh.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But you need 30 kWh to run your home, so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Number  = 30 kWh / (2 kWh per panel)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Arial"/>
                <a:ea typeface="Arial"/>
                <a:cs typeface="Arial"/>
                <a:sym typeface="Arial"/>
              </a:rPr>
              <a:t>You need 15 panels</a:t>
            </a:r>
            <a:r>
              <a:rPr b="0" i="0" lang="en-US"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Home = 30,000 Wh/24h = 1200 watts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Cost =  $9/ watt x 1200 watts =  </a:t>
            </a:r>
            <a:r>
              <a:rPr b="1" i="0" lang="en-US" sz="1400" u="none" cap="none" strike="noStrike">
                <a:solidFill>
                  <a:srgbClr val="FF0000"/>
                </a:solidFill>
                <a:latin typeface="Arial"/>
                <a:ea typeface="Arial"/>
                <a:cs typeface="Arial"/>
                <a:sym typeface="Arial"/>
              </a:rPr>
              <a:t>$10,800</a:t>
            </a:r>
            <a:r>
              <a:rPr b="0" i="0" lang="en-US"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57" name="Google Shape;357;p12"/>
          <p:cNvSpPr txBox="1"/>
          <p:nvPr/>
        </p:nvSpPr>
        <p:spPr>
          <a:xfrm>
            <a:off x="1078706" y="4293394"/>
            <a:ext cx="580960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For more about costs:     https://evergreensolar.com/cost-savings/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3"/>
          <p:cNvSpPr txBox="1"/>
          <p:nvPr>
            <p:ph idx="1" type="body"/>
          </p:nvPr>
        </p:nvSpPr>
        <p:spPr>
          <a:xfrm>
            <a:off x="311701" y="985837"/>
            <a:ext cx="301014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If you install solar panels and become 100% ‘green’ you save about 6 tons of CO2 production every year, and over the 30-year life of solar panels that’s about 180 tons.</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363" name="Google Shape;363;p13"/>
          <p:cNvGrpSpPr/>
          <p:nvPr/>
        </p:nvGrpSpPr>
        <p:grpSpPr>
          <a:xfrm flipH="1">
            <a:off x="-1" y="133025"/>
            <a:ext cx="8086726" cy="582900"/>
            <a:chOff x="3383700" y="220025"/>
            <a:chExt cx="5760575" cy="582900"/>
          </a:xfrm>
        </p:grpSpPr>
        <p:sp>
          <p:nvSpPr>
            <p:cNvPr id="364" name="Google Shape;364;p1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6" name="Google Shape;366;p1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September 2024 –   Intermediate – Carbon reduction </a:t>
            </a:r>
            <a:endParaRPr b="1" sz="2420">
              <a:solidFill>
                <a:schemeClr val="lt1"/>
              </a:solidFill>
              <a:latin typeface="Helvetica Neue"/>
              <a:ea typeface="Helvetica Neue"/>
              <a:cs typeface="Helvetica Neue"/>
              <a:sym typeface="Helvetica Neue"/>
            </a:endParaRPr>
          </a:p>
        </p:txBody>
      </p:sp>
      <p:sp>
        <p:nvSpPr>
          <p:cNvPr id="367" name="Google Shape;367;p1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4" name="Google Shape;374;p13"/>
          <p:cNvGrpSpPr/>
          <p:nvPr/>
        </p:nvGrpSpPr>
        <p:grpSpPr>
          <a:xfrm>
            <a:off x="0" y="4695025"/>
            <a:ext cx="5902800" cy="283500"/>
            <a:chOff x="0" y="4548925"/>
            <a:chExt cx="5902800" cy="283500"/>
          </a:xfrm>
        </p:grpSpPr>
        <p:sp>
          <p:nvSpPr>
            <p:cNvPr id="375" name="Google Shape;375;p1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7" name="Google Shape;377;p1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78" name="Google Shape;378;p1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79" name="Google Shape;379;p13"/>
          <p:cNvPicPr preferRelativeResize="0"/>
          <p:nvPr/>
        </p:nvPicPr>
        <p:blipFill rotWithShape="1">
          <a:blip r:embed="rId4">
            <a:alphaModFix/>
          </a:blip>
          <a:srcRect b="0" l="0" r="0" t="0"/>
          <a:stretch/>
        </p:blipFill>
        <p:spPr>
          <a:xfrm>
            <a:off x="4412060" y="1093921"/>
            <a:ext cx="3600879" cy="2400586"/>
          </a:xfrm>
          <a:prstGeom prst="rect">
            <a:avLst/>
          </a:prstGeom>
          <a:noFill/>
          <a:ln>
            <a:noFill/>
          </a:ln>
        </p:spPr>
      </p:pic>
      <p:sp>
        <p:nvSpPr>
          <p:cNvPr id="380" name="Google Shape;380;p13"/>
          <p:cNvSpPr txBox="1"/>
          <p:nvPr/>
        </p:nvSpPr>
        <p:spPr>
          <a:xfrm>
            <a:off x="4500563" y="3901722"/>
            <a:ext cx="278153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Coal plant smoke:  Getty Images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C0D0D"/>
                </a:solidFill>
                <a:highlight>
                  <a:srgbClr val="E8EDED"/>
                </a:highlight>
                <a:latin typeface="Arial"/>
                <a:ea typeface="Arial"/>
                <a:cs typeface="Arial"/>
                <a:sym typeface="Arial"/>
              </a:rPr>
              <a:t>Stock photo ID:167231386</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4"/>
          <p:cNvSpPr txBox="1"/>
          <p:nvPr>
            <p:ph idx="1" type="body"/>
          </p:nvPr>
        </p:nvSpPr>
        <p:spPr>
          <a:xfrm>
            <a:off x="311700" y="985837"/>
            <a:ext cx="3510205" cy="3615388"/>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Solar panels have to be manufactured. This process produces pollution. The mining and melting of silicon releases about 50 grams/kWh.</a:t>
            </a:r>
            <a:endParaRPr/>
          </a:p>
          <a:p>
            <a:pPr indent="0" lvl="0" marL="0" rtl="0" algn="l">
              <a:lnSpc>
                <a:spcPct val="90000"/>
              </a:lnSpc>
              <a:spcBef>
                <a:spcPts val="1000"/>
              </a:spcBef>
              <a:spcAft>
                <a:spcPts val="0"/>
              </a:spcAft>
              <a:buSzPts val="1800"/>
              <a:buNone/>
            </a:pPr>
            <a:r>
              <a:rPr lang="en-US">
                <a:solidFill>
                  <a:schemeClr val="dk1"/>
                </a:solidFill>
              </a:rPr>
              <a:t>For your home, this is a one-time cost once you install your panels.</a:t>
            </a:r>
            <a:endParaRPr/>
          </a:p>
          <a:p>
            <a:pPr indent="0" lvl="0" marL="0" rtl="0" algn="l">
              <a:lnSpc>
                <a:spcPct val="90000"/>
              </a:lnSpc>
              <a:spcBef>
                <a:spcPts val="1000"/>
              </a:spcBef>
              <a:spcAft>
                <a:spcPts val="0"/>
              </a:spcAft>
              <a:buSzPts val="1800"/>
              <a:buNone/>
            </a:pPr>
            <a:r>
              <a:rPr lang="en-US">
                <a:solidFill>
                  <a:schemeClr val="dk1"/>
                </a:solidFill>
              </a:rPr>
              <a:t>How many kg of CO2 was released in creating a 30 kWh home system?</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386" name="Google Shape;386;p14"/>
          <p:cNvGrpSpPr/>
          <p:nvPr/>
        </p:nvGrpSpPr>
        <p:grpSpPr>
          <a:xfrm flipH="1">
            <a:off x="-1" y="133025"/>
            <a:ext cx="8086726" cy="582900"/>
            <a:chOff x="3383700" y="220025"/>
            <a:chExt cx="5760575" cy="582900"/>
          </a:xfrm>
        </p:grpSpPr>
        <p:sp>
          <p:nvSpPr>
            <p:cNvPr id="387" name="Google Shape;387;p1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9" name="Google Shape;389;p1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September 2024 –   Intermediate – Carbon reduction </a:t>
            </a:r>
            <a:endParaRPr b="1" sz="2420">
              <a:solidFill>
                <a:schemeClr val="lt1"/>
              </a:solidFill>
              <a:latin typeface="Helvetica Neue"/>
              <a:ea typeface="Helvetica Neue"/>
              <a:cs typeface="Helvetica Neue"/>
              <a:sym typeface="Helvetica Neue"/>
            </a:endParaRPr>
          </a:p>
        </p:txBody>
      </p:sp>
      <p:sp>
        <p:nvSpPr>
          <p:cNvPr id="390" name="Google Shape;390;p1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7" name="Google Shape;397;p14"/>
          <p:cNvGrpSpPr/>
          <p:nvPr/>
        </p:nvGrpSpPr>
        <p:grpSpPr>
          <a:xfrm>
            <a:off x="0" y="4695025"/>
            <a:ext cx="5902800" cy="283500"/>
            <a:chOff x="0" y="4548925"/>
            <a:chExt cx="5902800" cy="283500"/>
          </a:xfrm>
        </p:grpSpPr>
        <p:sp>
          <p:nvSpPr>
            <p:cNvPr id="398" name="Google Shape;398;p1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0" name="Google Shape;400;p1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01" name="Google Shape;401;p1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02" name="Google Shape;402;p14"/>
          <p:cNvPicPr preferRelativeResize="0"/>
          <p:nvPr/>
        </p:nvPicPr>
        <p:blipFill rotWithShape="1">
          <a:blip r:embed="rId4">
            <a:alphaModFix/>
          </a:blip>
          <a:srcRect b="0" l="0" r="0" t="0"/>
          <a:stretch/>
        </p:blipFill>
        <p:spPr>
          <a:xfrm>
            <a:off x="3803605" y="1054510"/>
            <a:ext cx="5013530" cy="2864874"/>
          </a:xfrm>
          <a:prstGeom prst="rect">
            <a:avLst/>
          </a:prstGeom>
          <a:noFill/>
          <a:ln>
            <a:noFill/>
          </a:ln>
        </p:spPr>
      </p:pic>
      <p:sp>
        <p:nvSpPr>
          <p:cNvPr id="403" name="Google Shape;403;p14"/>
          <p:cNvSpPr/>
          <p:nvPr/>
        </p:nvSpPr>
        <p:spPr>
          <a:xfrm>
            <a:off x="6457075" y="796413"/>
            <a:ext cx="290325" cy="339213"/>
          </a:xfrm>
          <a:prstGeom prst="downArrow">
            <a:avLst>
              <a:gd fmla="val 50000" name="adj1"/>
              <a:gd fmla="val 50000" name="adj2"/>
            </a:avLst>
          </a:prstGeom>
          <a:solidFill>
            <a:srgbClr val="FF0000"/>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4" name="Google Shape;404;p14"/>
          <p:cNvSpPr txBox="1"/>
          <p:nvPr/>
        </p:nvSpPr>
        <p:spPr>
          <a:xfrm>
            <a:off x="6773158" y="771573"/>
            <a:ext cx="88197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Smelting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15"/>
          <p:cNvSpPr txBox="1"/>
          <p:nvPr>
            <p:ph idx="1" type="body"/>
          </p:nvPr>
        </p:nvSpPr>
        <p:spPr>
          <a:xfrm>
            <a:off x="311700" y="985837"/>
            <a:ext cx="3510205" cy="3615388"/>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90000"/>
              </a:lnSpc>
              <a:spcBef>
                <a:spcPts val="1000"/>
              </a:spcBef>
              <a:spcAft>
                <a:spcPts val="0"/>
              </a:spcAft>
              <a:buSzPts val="1800"/>
              <a:buNone/>
            </a:pPr>
            <a:r>
              <a:rPr lang="en-US">
                <a:solidFill>
                  <a:schemeClr val="dk1"/>
                </a:solidFill>
              </a:rPr>
              <a:t>Solar panels have to be manufactured. This process produces pollution. The mining and melting of silicon releases about 50 grams/kWh.</a:t>
            </a:r>
            <a:endParaRPr/>
          </a:p>
          <a:p>
            <a:pPr indent="0" lvl="0" marL="0" rtl="0" algn="l">
              <a:lnSpc>
                <a:spcPct val="90000"/>
              </a:lnSpc>
              <a:spcBef>
                <a:spcPts val="1000"/>
              </a:spcBef>
              <a:spcAft>
                <a:spcPts val="0"/>
              </a:spcAft>
              <a:buSzPts val="1800"/>
              <a:buNone/>
            </a:pPr>
            <a:r>
              <a:rPr lang="en-US">
                <a:solidFill>
                  <a:schemeClr val="dk1"/>
                </a:solidFill>
              </a:rPr>
              <a:t>For your home, this is a one-time cost once you install your panels.</a:t>
            </a:r>
            <a:endParaRPr/>
          </a:p>
          <a:p>
            <a:pPr indent="0" lvl="0" marL="0" rtl="0" algn="l">
              <a:lnSpc>
                <a:spcPct val="90000"/>
              </a:lnSpc>
              <a:spcBef>
                <a:spcPts val="1000"/>
              </a:spcBef>
              <a:spcAft>
                <a:spcPts val="0"/>
              </a:spcAft>
              <a:buSzPts val="1800"/>
              <a:buNone/>
            </a:pPr>
            <a:r>
              <a:rPr lang="en-US">
                <a:solidFill>
                  <a:schemeClr val="dk1"/>
                </a:solidFill>
              </a:rPr>
              <a:t>How many kg of CO2 was released in creating a 30 kWh home system?</a:t>
            </a:r>
            <a:endParaRPr/>
          </a:p>
          <a:p>
            <a:pPr indent="0" lvl="0" marL="0" rtl="0" algn="l">
              <a:lnSpc>
                <a:spcPct val="90000"/>
              </a:lnSpc>
              <a:spcBef>
                <a:spcPts val="1000"/>
              </a:spcBef>
              <a:spcAft>
                <a:spcPts val="0"/>
              </a:spcAft>
              <a:buSzPts val="1800"/>
              <a:buNone/>
            </a:pPr>
            <a:r>
              <a:rPr lang="en-US">
                <a:solidFill>
                  <a:schemeClr val="dk1"/>
                </a:solidFill>
              </a:rPr>
              <a:t>How does this compare with a 30-year use of fossil fuels?</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410" name="Google Shape;410;p15"/>
          <p:cNvGrpSpPr/>
          <p:nvPr/>
        </p:nvGrpSpPr>
        <p:grpSpPr>
          <a:xfrm flipH="1">
            <a:off x="-1" y="133025"/>
            <a:ext cx="8086726" cy="582900"/>
            <a:chOff x="3383700" y="220025"/>
            <a:chExt cx="5760575" cy="582900"/>
          </a:xfrm>
        </p:grpSpPr>
        <p:sp>
          <p:nvSpPr>
            <p:cNvPr id="411" name="Google Shape;411;p1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3" name="Google Shape;413;p1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September 2024 –   Intermediate – Carbon reduction </a:t>
            </a:r>
            <a:endParaRPr b="1" sz="2420">
              <a:solidFill>
                <a:schemeClr val="lt1"/>
              </a:solidFill>
              <a:latin typeface="Helvetica Neue"/>
              <a:ea typeface="Helvetica Neue"/>
              <a:cs typeface="Helvetica Neue"/>
              <a:sym typeface="Helvetica Neue"/>
            </a:endParaRPr>
          </a:p>
        </p:txBody>
      </p:sp>
      <p:sp>
        <p:nvSpPr>
          <p:cNvPr id="414" name="Google Shape;414;p1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1" name="Google Shape;421;p15"/>
          <p:cNvGrpSpPr/>
          <p:nvPr/>
        </p:nvGrpSpPr>
        <p:grpSpPr>
          <a:xfrm>
            <a:off x="0" y="4695025"/>
            <a:ext cx="5902800" cy="283500"/>
            <a:chOff x="0" y="4548925"/>
            <a:chExt cx="5902800" cy="283500"/>
          </a:xfrm>
        </p:grpSpPr>
        <p:sp>
          <p:nvSpPr>
            <p:cNvPr id="422" name="Google Shape;422;p1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4" name="Google Shape;424;p1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25" name="Google Shape;425;p1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426" name="Google Shape;426;p15"/>
          <p:cNvSpPr txBox="1"/>
          <p:nvPr/>
        </p:nvSpPr>
        <p:spPr>
          <a:xfrm>
            <a:off x="4385162" y="1122222"/>
            <a:ext cx="4326826" cy="3539430"/>
          </a:xfrm>
          <a:prstGeom prst="rect">
            <a:avLst/>
          </a:prstGeom>
          <a:noFill/>
          <a:ln cap="flat" cmpd="sng" w="222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CO2 = 0.05 kg/kWh x 30 kWh =  </a:t>
            </a:r>
            <a:r>
              <a:rPr b="0" i="0" lang="en-US" sz="1600" u="none" cap="none" strike="noStrike">
                <a:solidFill>
                  <a:srgbClr val="FF0000"/>
                </a:solidFill>
                <a:latin typeface="Arial"/>
                <a:ea typeface="Arial"/>
                <a:cs typeface="Arial"/>
                <a:sym typeface="Arial"/>
              </a:rPr>
              <a:t>1.5 kg.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We just calculated that our 30 kWh electricity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from fossil fuels produces 180 tons of CO2.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Clearly, solar panels are a green source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of energy even when you include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manufacturing.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180,000 kg saved versus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1.5 kg expended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over 30 years.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16"/>
          <p:cNvSpPr txBox="1"/>
          <p:nvPr>
            <p:ph idx="1" type="body"/>
          </p:nvPr>
        </p:nvSpPr>
        <p:spPr>
          <a:xfrm>
            <a:off x="311701" y="985837"/>
            <a:ext cx="301014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432" name="Google Shape;432;p16"/>
          <p:cNvGrpSpPr/>
          <p:nvPr/>
        </p:nvGrpSpPr>
        <p:grpSpPr>
          <a:xfrm flipH="1">
            <a:off x="-1" y="133025"/>
            <a:ext cx="8372476" cy="582900"/>
            <a:chOff x="3383700" y="220025"/>
            <a:chExt cx="5760575" cy="582900"/>
          </a:xfrm>
        </p:grpSpPr>
        <p:sp>
          <p:nvSpPr>
            <p:cNvPr id="433" name="Google Shape;433;p1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5" name="Google Shape;435;p1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September 2024 –   Advanced- EV and Solar Power</a:t>
            </a:r>
            <a:endParaRPr b="1" sz="2420">
              <a:solidFill>
                <a:schemeClr val="lt1"/>
              </a:solidFill>
              <a:latin typeface="Helvetica Neue"/>
              <a:ea typeface="Helvetica Neue"/>
              <a:cs typeface="Helvetica Neue"/>
              <a:sym typeface="Helvetica Neue"/>
            </a:endParaRPr>
          </a:p>
        </p:txBody>
      </p:sp>
      <p:sp>
        <p:nvSpPr>
          <p:cNvPr id="436" name="Google Shape;436;p1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3" name="Google Shape;443;p16"/>
          <p:cNvGrpSpPr/>
          <p:nvPr/>
        </p:nvGrpSpPr>
        <p:grpSpPr>
          <a:xfrm>
            <a:off x="0" y="4695025"/>
            <a:ext cx="5902800" cy="283500"/>
            <a:chOff x="0" y="4548925"/>
            <a:chExt cx="5902800" cy="283500"/>
          </a:xfrm>
        </p:grpSpPr>
        <p:sp>
          <p:nvSpPr>
            <p:cNvPr id="444" name="Google Shape;444;p1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6" name="Google Shape;446;p16"/>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47" name="Google Shape;447;p1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448" name="Google Shape;448;p16"/>
          <p:cNvSpPr txBox="1"/>
          <p:nvPr/>
        </p:nvSpPr>
        <p:spPr>
          <a:xfrm>
            <a:off x="320085" y="980737"/>
            <a:ext cx="8520600"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 typical car burns fossil fuels and produces about 44 tons every 10 years. An electric vehicle (EV) runs on battery electricity, and for typical driving, this saves about 44 tons of CO2 every 10 years because gasolene is not burned.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Charging:</a:t>
            </a:r>
            <a:r>
              <a:rPr b="0" i="0" lang="en-US" sz="1400" u="none" cap="none" strike="noStrike">
                <a:solidFill>
                  <a:srgbClr val="000000"/>
                </a:solidFill>
                <a:latin typeface="Arial"/>
                <a:ea typeface="Arial"/>
                <a:cs typeface="Arial"/>
                <a:sym typeface="Arial"/>
              </a:rPr>
              <a:t> An electric car uses 20 kWh of energy per 62 miles (100 km) on average.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You'll produce 1.8 lbs of CO2 each 60 miles if you fill it up using solar power and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44 lbs (20 kg) if you use coal-powered electricity. </a:t>
            </a:r>
            <a:r>
              <a:rPr b="0" i="0" lang="en-US" sz="1400" u="none" cap="none" strike="noStrike">
                <a:solidFill>
                  <a:srgbClr val="FF0000"/>
                </a:solidFill>
                <a:latin typeface="Arial"/>
                <a:ea typeface="Arial"/>
                <a:cs typeface="Arial"/>
                <a:sym typeface="Arial"/>
              </a:rPr>
              <a:t>So over the course of 10 years</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Coal-powered charging (12,000 miles/year) = 10x (12000/60) x 44 lbs =  </a:t>
            </a:r>
            <a:r>
              <a:rPr b="0" i="0" lang="en-US" sz="1400" u="none" cap="none" strike="noStrike">
                <a:solidFill>
                  <a:srgbClr val="FF0000"/>
                </a:solidFill>
                <a:latin typeface="Arial"/>
                <a:ea typeface="Arial"/>
                <a:cs typeface="Arial"/>
                <a:sym typeface="Arial"/>
              </a:rPr>
              <a:t>44 tons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Solar-powered charging (12,000 miles/year) = 10x (12000/60) x 1.8 lbs =  </a:t>
            </a:r>
            <a:r>
              <a:rPr b="0" i="0" lang="en-US" sz="1400" u="none" cap="none" strike="noStrike">
                <a:solidFill>
                  <a:srgbClr val="FF0000"/>
                </a:solidFill>
                <a:latin typeface="Arial"/>
                <a:ea typeface="Arial"/>
                <a:cs typeface="Arial"/>
                <a:sym typeface="Arial"/>
              </a:rPr>
              <a:t>1.8 tons</a:t>
            </a:r>
            <a:r>
              <a:rPr b="0" i="0" lang="en-US"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Your best bet is to convert your house to solar, buy an EV and charge it at home.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Net savings in 10 years = 44 tons – 1.8 tons =   </a:t>
            </a:r>
            <a:r>
              <a:rPr b="1" i="0" lang="en-US" sz="1400" u="none" cap="none" strike="noStrike">
                <a:solidFill>
                  <a:srgbClr val="FF0000"/>
                </a:solidFill>
                <a:latin typeface="Arial"/>
                <a:ea typeface="Arial"/>
                <a:cs typeface="Arial"/>
                <a:sym typeface="Arial"/>
              </a:rPr>
              <a:t>42 tons of CO2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17"/>
          <p:cNvSpPr txBox="1"/>
          <p:nvPr>
            <p:ph idx="1" type="body"/>
          </p:nvPr>
        </p:nvSpPr>
        <p:spPr>
          <a:xfrm>
            <a:off x="311701" y="985837"/>
            <a:ext cx="7306674" cy="3429001"/>
          </a:xfrm>
          <a:prstGeom prst="rect">
            <a:avLst/>
          </a:prstGeom>
          <a:noFill/>
          <a:ln>
            <a:noFill/>
          </a:ln>
        </p:spPr>
        <p:txBody>
          <a:bodyPr anchorCtr="0" anchor="t" bIns="91425" lIns="91425" spcFirstLastPara="1" rIns="91425" wrap="square" tIns="91425">
            <a:normAutofit fontScale="92500"/>
          </a:bodyPr>
          <a:lstStyle/>
          <a:p>
            <a:pPr indent="0" lvl="0" marL="0" rtl="0" algn="l">
              <a:lnSpc>
                <a:spcPct val="90000"/>
              </a:lnSpc>
              <a:spcBef>
                <a:spcPts val="1000"/>
              </a:spcBef>
              <a:spcAft>
                <a:spcPts val="0"/>
              </a:spcAft>
              <a:buSzPct val="108107"/>
              <a:buNone/>
            </a:pPr>
            <a:r>
              <a:rPr lang="en-US">
                <a:solidFill>
                  <a:schemeClr val="dk1"/>
                </a:solidFill>
              </a:rPr>
              <a:t>The annual US CO2 savings in megatons from solar homes can be modeled by</a:t>
            </a:r>
            <a:endParaRPr/>
          </a:p>
          <a:p>
            <a:pPr indent="0" lvl="0" marL="0" rtl="0" algn="l">
              <a:lnSpc>
                <a:spcPct val="90000"/>
              </a:lnSpc>
              <a:spcBef>
                <a:spcPts val="1000"/>
              </a:spcBef>
              <a:spcAft>
                <a:spcPts val="0"/>
              </a:spcAft>
              <a:buSzPct val="108107"/>
              <a:buNone/>
            </a:pPr>
            <a:r>
              <a:rPr lang="en-US">
                <a:solidFill>
                  <a:schemeClr val="dk1"/>
                </a:solidFill>
              </a:rPr>
              <a:t>H=0.06x</a:t>
            </a:r>
            <a:r>
              <a:rPr baseline="30000" lang="en-US">
                <a:solidFill>
                  <a:schemeClr val="dk1"/>
                </a:solidFill>
              </a:rPr>
              <a:t>2</a:t>
            </a:r>
            <a:r>
              <a:rPr lang="en-US">
                <a:solidFill>
                  <a:schemeClr val="dk1"/>
                </a:solidFill>
              </a:rPr>
              <a:t>+1.4x + 23</a:t>
            </a:r>
            <a:endParaRPr/>
          </a:p>
          <a:p>
            <a:pPr indent="0" lvl="0" marL="0" rtl="0" algn="l">
              <a:lnSpc>
                <a:spcPct val="90000"/>
              </a:lnSpc>
              <a:spcBef>
                <a:spcPts val="1000"/>
              </a:spcBef>
              <a:spcAft>
                <a:spcPts val="0"/>
              </a:spcAft>
              <a:buSzPct val="108107"/>
              <a:buNone/>
            </a:pPr>
            <a:r>
              <a:t/>
            </a:r>
            <a:endParaRPr>
              <a:solidFill>
                <a:schemeClr val="dk1"/>
              </a:solidFill>
            </a:endParaRPr>
          </a:p>
          <a:p>
            <a:pPr indent="0" lvl="0" marL="0" rtl="0" algn="l">
              <a:lnSpc>
                <a:spcPct val="90000"/>
              </a:lnSpc>
              <a:spcBef>
                <a:spcPts val="1000"/>
              </a:spcBef>
              <a:spcAft>
                <a:spcPts val="0"/>
              </a:spcAft>
              <a:buSzPct val="108107"/>
              <a:buNone/>
            </a:pPr>
            <a:r>
              <a:rPr lang="en-US">
                <a:solidFill>
                  <a:schemeClr val="dk1"/>
                </a:solidFill>
              </a:rPr>
              <a:t>The annual US CO2 savings from EVs in megatons can be modeled by</a:t>
            </a:r>
            <a:endParaRPr/>
          </a:p>
          <a:p>
            <a:pPr indent="0" lvl="0" marL="0" rtl="0" algn="l">
              <a:lnSpc>
                <a:spcPct val="90000"/>
              </a:lnSpc>
              <a:spcBef>
                <a:spcPts val="1000"/>
              </a:spcBef>
              <a:spcAft>
                <a:spcPts val="0"/>
              </a:spcAft>
              <a:buSzPct val="108107"/>
              <a:buNone/>
            </a:pPr>
            <a:r>
              <a:rPr lang="en-US">
                <a:solidFill>
                  <a:schemeClr val="dk1"/>
                </a:solidFill>
              </a:rPr>
              <a:t>EV = 0.3x</a:t>
            </a:r>
            <a:r>
              <a:rPr baseline="30000" lang="en-US">
                <a:solidFill>
                  <a:schemeClr val="dk1"/>
                </a:solidFill>
              </a:rPr>
              <a:t>2</a:t>
            </a:r>
            <a:r>
              <a:rPr lang="en-US">
                <a:solidFill>
                  <a:schemeClr val="dk1"/>
                </a:solidFill>
              </a:rPr>
              <a:t> +1.4x + 15</a:t>
            </a:r>
            <a:endParaRPr/>
          </a:p>
          <a:p>
            <a:pPr indent="0" lvl="0" marL="0" rtl="0" algn="l">
              <a:lnSpc>
                <a:spcPct val="90000"/>
              </a:lnSpc>
              <a:spcBef>
                <a:spcPts val="1000"/>
              </a:spcBef>
              <a:spcAft>
                <a:spcPts val="0"/>
              </a:spcAft>
              <a:buSzPct val="108107"/>
              <a:buNone/>
            </a:pPr>
            <a:r>
              <a:t/>
            </a:r>
            <a:endParaRPr>
              <a:solidFill>
                <a:schemeClr val="dk1"/>
              </a:solidFill>
            </a:endParaRPr>
          </a:p>
          <a:p>
            <a:pPr indent="0" lvl="0" marL="0" rtl="0" algn="l">
              <a:lnSpc>
                <a:spcPct val="90000"/>
              </a:lnSpc>
              <a:spcBef>
                <a:spcPts val="1000"/>
              </a:spcBef>
              <a:spcAft>
                <a:spcPts val="0"/>
              </a:spcAft>
              <a:buSzPct val="108107"/>
              <a:buNone/>
            </a:pPr>
            <a:r>
              <a:rPr lang="en-US">
                <a:solidFill>
                  <a:schemeClr val="dk1"/>
                </a:solidFill>
              </a:rPr>
              <a:t>where x = current year-2025</a:t>
            </a:r>
            <a:endParaRPr/>
          </a:p>
          <a:p>
            <a:pPr indent="0" lvl="0" marL="0" rtl="0" algn="l">
              <a:lnSpc>
                <a:spcPct val="90000"/>
              </a:lnSpc>
              <a:spcBef>
                <a:spcPts val="1000"/>
              </a:spcBef>
              <a:spcAft>
                <a:spcPts val="0"/>
              </a:spcAft>
              <a:buSzPct val="108107"/>
              <a:buNone/>
            </a:pPr>
            <a:r>
              <a:rPr b="1" lang="en-US">
                <a:solidFill>
                  <a:schemeClr val="dk1"/>
                </a:solidFill>
              </a:rPr>
              <a:t>For what year will the EV and Home CO2 savings be equal in the US?</a:t>
            </a:r>
            <a:endParaRPr/>
          </a:p>
          <a:p>
            <a:pPr indent="0" lvl="0" marL="0" rtl="0" algn="l">
              <a:lnSpc>
                <a:spcPct val="90000"/>
              </a:lnSpc>
              <a:spcBef>
                <a:spcPts val="1000"/>
              </a:spcBef>
              <a:spcAft>
                <a:spcPts val="0"/>
              </a:spcAft>
              <a:buSzPct val="108107"/>
              <a:buNone/>
            </a:pPr>
            <a:r>
              <a:t/>
            </a:r>
            <a:endParaRPr>
              <a:solidFill>
                <a:schemeClr val="dk1"/>
              </a:solidFill>
            </a:endParaRPr>
          </a:p>
          <a:p>
            <a:pPr indent="0" lvl="0" marL="0" rtl="0" algn="l">
              <a:lnSpc>
                <a:spcPct val="90000"/>
              </a:lnSpc>
              <a:spcBef>
                <a:spcPts val="1000"/>
              </a:spcBef>
              <a:spcAft>
                <a:spcPts val="0"/>
              </a:spcAft>
              <a:buSzPct val="108107"/>
              <a:buNone/>
            </a:pPr>
            <a:r>
              <a:t/>
            </a:r>
            <a:endParaRPr>
              <a:solidFill>
                <a:schemeClr val="dk1"/>
              </a:solidFill>
            </a:endParaRPr>
          </a:p>
        </p:txBody>
      </p:sp>
      <p:grpSp>
        <p:nvGrpSpPr>
          <p:cNvPr id="454" name="Google Shape;454;p17"/>
          <p:cNvGrpSpPr/>
          <p:nvPr/>
        </p:nvGrpSpPr>
        <p:grpSpPr>
          <a:xfrm flipH="1">
            <a:off x="-1" y="133025"/>
            <a:ext cx="8372476" cy="582900"/>
            <a:chOff x="3383700" y="220025"/>
            <a:chExt cx="5760575" cy="582900"/>
          </a:xfrm>
        </p:grpSpPr>
        <p:sp>
          <p:nvSpPr>
            <p:cNvPr id="455" name="Google Shape;455;p1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7" name="Google Shape;457;p1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September 2024  - Advanced </a:t>
            </a:r>
            <a:endParaRPr b="1" sz="2420">
              <a:solidFill>
                <a:schemeClr val="lt1"/>
              </a:solidFill>
              <a:latin typeface="Helvetica Neue"/>
              <a:ea typeface="Helvetica Neue"/>
              <a:cs typeface="Helvetica Neue"/>
              <a:sym typeface="Helvetica Neue"/>
            </a:endParaRPr>
          </a:p>
        </p:txBody>
      </p:sp>
      <p:sp>
        <p:nvSpPr>
          <p:cNvPr id="458" name="Google Shape;458;p1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5" name="Google Shape;465;p17"/>
          <p:cNvGrpSpPr/>
          <p:nvPr/>
        </p:nvGrpSpPr>
        <p:grpSpPr>
          <a:xfrm>
            <a:off x="0" y="4695025"/>
            <a:ext cx="5902800" cy="283500"/>
            <a:chOff x="0" y="4548925"/>
            <a:chExt cx="5902800" cy="283500"/>
          </a:xfrm>
        </p:grpSpPr>
        <p:sp>
          <p:nvSpPr>
            <p:cNvPr id="466" name="Google Shape;466;p1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8" name="Google Shape;468;p1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69" name="Google Shape;469;p1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18"/>
          <p:cNvSpPr txBox="1"/>
          <p:nvPr>
            <p:ph idx="1" type="body"/>
          </p:nvPr>
        </p:nvSpPr>
        <p:spPr>
          <a:xfrm>
            <a:off x="311701" y="985837"/>
            <a:ext cx="301014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475" name="Google Shape;475;p18"/>
          <p:cNvGrpSpPr/>
          <p:nvPr/>
        </p:nvGrpSpPr>
        <p:grpSpPr>
          <a:xfrm flipH="1">
            <a:off x="-1" y="133025"/>
            <a:ext cx="8372476" cy="582900"/>
            <a:chOff x="3383700" y="220025"/>
            <a:chExt cx="5760575" cy="582900"/>
          </a:xfrm>
        </p:grpSpPr>
        <p:sp>
          <p:nvSpPr>
            <p:cNvPr id="476" name="Google Shape;476;p1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1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8" name="Google Shape;478;p1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September 2024 –   Advanced </a:t>
            </a:r>
            <a:endParaRPr b="1" sz="2420">
              <a:solidFill>
                <a:schemeClr val="lt1"/>
              </a:solidFill>
              <a:latin typeface="Helvetica Neue"/>
              <a:ea typeface="Helvetica Neue"/>
              <a:cs typeface="Helvetica Neue"/>
              <a:sym typeface="Helvetica Neue"/>
            </a:endParaRPr>
          </a:p>
        </p:txBody>
      </p:sp>
      <p:sp>
        <p:nvSpPr>
          <p:cNvPr id="479" name="Google Shape;479;p1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6" name="Google Shape;486;p18"/>
          <p:cNvGrpSpPr/>
          <p:nvPr/>
        </p:nvGrpSpPr>
        <p:grpSpPr>
          <a:xfrm>
            <a:off x="0" y="4695025"/>
            <a:ext cx="5902800" cy="283500"/>
            <a:chOff x="0" y="4548925"/>
            <a:chExt cx="5902800" cy="283500"/>
          </a:xfrm>
        </p:grpSpPr>
        <p:sp>
          <p:nvSpPr>
            <p:cNvPr id="487" name="Google Shape;487;p1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9" name="Google Shape;489;p1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90" name="Google Shape;490;p1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491" name="Google Shape;491;p18"/>
          <p:cNvSpPr txBox="1"/>
          <p:nvPr/>
        </p:nvSpPr>
        <p:spPr>
          <a:xfrm>
            <a:off x="249045" y="866407"/>
            <a:ext cx="18473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8"/>
          <p:cNvSpPr txBox="1"/>
          <p:nvPr/>
        </p:nvSpPr>
        <p:spPr>
          <a:xfrm>
            <a:off x="561750" y="1167771"/>
            <a:ext cx="3110138" cy="318548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H=EV</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0.06x</a:t>
            </a:r>
            <a:r>
              <a:rPr b="0" baseline="30000" i="0" lang="en-US" sz="1400" u="none" cap="none" strike="noStrike">
                <a:solidFill>
                  <a:schemeClr val="dk1"/>
                </a:solidFill>
                <a:latin typeface="Arial"/>
                <a:ea typeface="Arial"/>
                <a:cs typeface="Arial"/>
                <a:sym typeface="Arial"/>
              </a:rPr>
              <a:t>2</a:t>
            </a:r>
            <a:r>
              <a:rPr b="0" i="0" lang="en-US" sz="1400" u="none" cap="none" strike="noStrike">
                <a:solidFill>
                  <a:schemeClr val="dk1"/>
                </a:solidFill>
                <a:latin typeface="Arial"/>
                <a:ea typeface="Arial"/>
                <a:cs typeface="Arial"/>
                <a:sym typeface="Arial"/>
              </a:rPr>
              <a:t>+1.4x + 23 =0.3x</a:t>
            </a:r>
            <a:r>
              <a:rPr b="0" baseline="30000" i="0" lang="en-US" sz="1400" u="none" cap="none" strike="noStrike">
                <a:solidFill>
                  <a:schemeClr val="dk1"/>
                </a:solidFill>
                <a:latin typeface="Arial"/>
                <a:ea typeface="Arial"/>
                <a:cs typeface="Arial"/>
                <a:sym typeface="Arial"/>
              </a:rPr>
              <a:t>2</a:t>
            </a:r>
            <a:r>
              <a:rPr b="0" i="0" lang="en-US" sz="1400" u="none" cap="none" strike="noStrike">
                <a:solidFill>
                  <a:schemeClr val="dk1"/>
                </a:solidFill>
                <a:latin typeface="Arial"/>
                <a:ea typeface="Arial"/>
                <a:cs typeface="Arial"/>
                <a:sym typeface="Arial"/>
              </a:rPr>
              <a:t> +1.4x + 15</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0 = 0.24x</a:t>
            </a:r>
            <a:r>
              <a:rPr b="0" baseline="30000" i="0" lang="en-US" sz="1400" u="none" cap="none" strike="noStrike">
                <a:solidFill>
                  <a:schemeClr val="dk1"/>
                </a:solidFill>
                <a:latin typeface="Arial"/>
                <a:ea typeface="Arial"/>
                <a:cs typeface="Arial"/>
                <a:sym typeface="Arial"/>
              </a:rPr>
              <a:t>2</a:t>
            </a:r>
            <a:r>
              <a:rPr b="0" i="0" lang="en-US" sz="1400" u="none" cap="none" strike="noStrike">
                <a:solidFill>
                  <a:schemeClr val="dk1"/>
                </a:solidFill>
                <a:latin typeface="Arial"/>
                <a:ea typeface="Arial"/>
                <a:cs typeface="Arial"/>
                <a:sym typeface="Arial"/>
              </a:rPr>
              <a:t> -8</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X</a:t>
            </a:r>
            <a:r>
              <a:rPr b="0" baseline="30000" i="0" lang="en-US" sz="1400" u="none" cap="none" strike="noStrike">
                <a:solidFill>
                  <a:schemeClr val="dk1"/>
                </a:solidFill>
                <a:latin typeface="Arial"/>
                <a:ea typeface="Arial"/>
                <a:cs typeface="Arial"/>
                <a:sym typeface="Arial"/>
              </a:rPr>
              <a:t>2</a:t>
            </a:r>
            <a:r>
              <a:rPr b="0" i="0" lang="en-US" sz="1400" u="none" cap="none" strike="noStrike">
                <a:solidFill>
                  <a:schemeClr val="dk1"/>
                </a:solidFill>
                <a:latin typeface="Arial"/>
                <a:ea typeface="Arial"/>
                <a:cs typeface="Arial"/>
                <a:sym typeface="Arial"/>
              </a:rPr>
              <a:t> = 8/0.24</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X =  +/- 5.8</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So X = +5.8 = current year – 2025</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400"/>
              <a:buFont typeface="Arial"/>
              <a:buNone/>
            </a:pPr>
            <a:r>
              <a:rPr b="1" i="0" lang="en-US" sz="1400" u="none" cap="none" strike="noStrike">
                <a:solidFill>
                  <a:srgbClr val="FF0000"/>
                </a:solidFill>
                <a:latin typeface="Arial"/>
                <a:ea typeface="Arial"/>
                <a:cs typeface="Arial"/>
                <a:sym typeface="Arial"/>
              </a:rPr>
              <a:t>Year = 2031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493" name="Google Shape;493;p18"/>
          <p:cNvPicPr preferRelativeResize="0"/>
          <p:nvPr/>
        </p:nvPicPr>
        <p:blipFill rotWithShape="1">
          <a:blip r:embed="rId4">
            <a:alphaModFix/>
          </a:blip>
          <a:srcRect b="0" l="0" r="0" t="0"/>
          <a:stretch/>
        </p:blipFill>
        <p:spPr>
          <a:xfrm>
            <a:off x="3914389" y="754361"/>
            <a:ext cx="4458086" cy="3901778"/>
          </a:xfrm>
          <a:prstGeom prst="rect">
            <a:avLst/>
          </a:prstGeom>
          <a:noFill/>
          <a:ln>
            <a:noFill/>
          </a:ln>
        </p:spPr>
      </p:pic>
      <p:sp>
        <p:nvSpPr>
          <p:cNvPr id="494" name="Google Shape;494;p18"/>
          <p:cNvSpPr txBox="1"/>
          <p:nvPr/>
        </p:nvSpPr>
        <p:spPr>
          <a:xfrm>
            <a:off x="7206992" y="1557338"/>
            <a:ext cx="42511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EV</a:t>
            </a:r>
            <a:endParaRPr b="0" i="0" sz="1400" u="none" cap="none" strike="noStrike">
              <a:solidFill>
                <a:srgbClr val="000000"/>
              </a:solidFill>
              <a:latin typeface="Arial"/>
              <a:ea typeface="Arial"/>
              <a:cs typeface="Arial"/>
              <a:sym typeface="Arial"/>
            </a:endParaRPr>
          </a:p>
        </p:txBody>
      </p:sp>
      <p:sp>
        <p:nvSpPr>
          <p:cNvPr id="495" name="Google Shape;495;p18"/>
          <p:cNvSpPr txBox="1"/>
          <p:nvPr/>
        </p:nvSpPr>
        <p:spPr>
          <a:xfrm>
            <a:off x="7242310" y="2289890"/>
            <a:ext cx="75212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Homes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19"/>
          <p:cNvSpPr txBox="1"/>
          <p:nvPr>
            <p:ph idx="1" type="body"/>
          </p:nvPr>
        </p:nvSpPr>
        <p:spPr>
          <a:xfrm>
            <a:off x="311701" y="985837"/>
            <a:ext cx="301014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501" name="Google Shape;501;p19"/>
          <p:cNvGrpSpPr/>
          <p:nvPr/>
        </p:nvGrpSpPr>
        <p:grpSpPr>
          <a:xfrm flipH="1">
            <a:off x="-1" y="133025"/>
            <a:ext cx="8372476" cy="582900"/>
            <a:chOff x="3383700" y="220025"/>
            <a:chExt cx="5760575" cy="582900"/>
          </a:xfrm>
        </p:grpSpPr>
        <p:sp>
          <p:nvSpPr>
            <p:cNvPr id="502" name="Google Shape;502;p1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4" name="Google Shape;504;p1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September 2024 –   ChatGPT</a:t>
            </a:r>
            <a:endParaRPr b="1" sz="2420">
              <a:solidFill>
                <a:schemeClr val="lt1"/>
              </a:solidFill>
              <a:latin typeface="Helvetica Neue"/>
              <a:ea typeface="Helvetica Neue"/>
              <a:cs typeface="Helvetica Neue"/>
              <a:sym typeface="Helvetica Neue"/>
            </a:endParaRPr>
          </a:p>
        </p:txBody>
      </p:sp>
      <p:sp>
        <p:nvSpPr>
          <p:cNvPr id="505" name="Google Shape;505;p1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2" name="Google Shape;512;p19"/>
          <p:cNvGrpSpPr/>
          <p:nvPr/>
        </p:nvGrpSpPr>
        <p:grpSpPr>
          <a:xfrm>
            <a:off x="0" y="4695025"/>
            <a:ext cx="5902800" cy="283500"/>
            <a:chOff x="0" y="4548925"/>
            <a:chExt cx="5902800" cy="283500"/>
          </a:xfrm>
        </p:grpSpPr>
        <p:sp>
          <p:nvSpPr>
            <p:cNvPr id="513" name="Google Shape;513;p1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5" name="Google Shape;515;p1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16" name="Google Shape;516;p1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517" name="Google Shape;517;p19"/>
          <p:cNvSpPr txBox="1"/>
          <p:nvPr/>
        </p:nvSpPr>
        <p:spPr>
          <a:xfrm>
            <a:off x="249045" y="866407"/>
            <a:ext cx="8015130" cy="254736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ChatGPT query</a:t>
            </a:r>
            <a:r>
              <a:rPr b="0" i="0" lang="en-US" sz="1400" u="none" cap="none" strike="noStrike">
                <a:solidFill>
                  <a:srgbClr val="000000"/>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H=0.06x</a:t>
            </a:r>
            <a:r>
              <a:rPr b="0" baseline="30000" i="0" lang="en-US" sz="1400" u="none" cap="none" strike="noStrike">
                <a:solidFill>
                  <a:schemeClr val="dk1"/>
                </a:solidFill>
                <a:latin typeface="Arial"/>
                <a:ea typeface="Arial"/>
                <a:cs typeface="Arial"/>
                <a:sym typeface="Arial"/>
              </a:rPr>
              <a:t>2</a:t>
            </a:r>
            <a:r>
              <a:rPr b="0" i="0" lang="en-US" sz="1400" u="none" cap="none" strike="noStrike">
                <a:solidFill>
                  <a:schemeClr val="dk1"/>
                </a:solidFill>
                <a:latin typeface="Arial"/>
                <a:ea typeface="Arial"/>
                <a:cs typeface="Arial"/>
                <a:sym typeface="Arial"/>
              </a:rPr>
              <a:t>+1.4x + 23 and EV = 0.3x</a:t>
            </a:r>
            <a:r>
              <a:rPr b="0" baseline="30000" i="0" lang="en-US" sz="1400" u="none" cap="none" strike="noStrike">
                <a:solidFill>
                  <a:schemeClr val="dk1"/>
                </a:solidFill>
                <a:latin typeface="Arial"/>
                <a:ea typeface="Arial"/>
                <a:cs typeface="Arial"/>
                <a:sym typeface="Arial"/>
              </a:rPr>
              <a:t>2</a:t>
            </a:r>
            <a:r>
              <a:rPr b="0" i="0" lang="en-US" sz="1400" u="none" cap="none" strike="noStrike">
                <a:solidFill>
                  <a:schemeClr val="dk1"/>
                </a:solidFill>
                <a:latin typeface="Arial"/>
                <a:ea typeface="Arial"/>
                <a:cs typeface="Arial"/>
                <a:sym typeface="Arial"/>
              </a:rPr>
              <a:t> +1.4x + 15. For what value of X will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EV and H intersect? Show your work. Evaluate to one significant figure.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Abbreviated ChatGPT response: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Set H = EV</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Simplify to  8 = 0.24x</a:t>
            </a:r>
            <a:r>
              <a:rPr b="0" baseline="30000" i="0" lang="en-US" sz="14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Then          x</a:t>
            </a:r>
            <a:r>
              <a:rPr b="0" baseline="30000" i="0" lang="en-US" sz="1400" u="none" cap="none" strike="noStrike">
                <a:solidFill>
                  <a:srgbClr val="000000"/>
                </a:solidFill>
                <a:latin typeface="Arial"/>
                <a:ea typeface="Arial"/>
                <a:cs typeface="Arial"/>
                <a:sym typeface="Arial"/>
              </a:rPr>
              <a:t>2</a:t>
            </a:r>
            <a:r>
              <a:rPr b="0" i="0" lang="en-US" sz="1400" u="none" cap="none" strike="noStrike">
                <a:solidFill>
                  <a:srgbClr val="000000"/>
                </a:solidFill>
                <a:latin typeface="Arial"/>
                <a:ea typeface="Arial"/>
                <a:cs typeface="Arial"/>
                <a:sym typeface="Arial"/>
              </a:rPr>
              <a:t> = 8/0.24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Take the square-root         x = +/- 10/√3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so  x = + 5.77, and to one SF  </a:t>
            </a:r>
            <a:r>
              <a:rPr b="0" i="0" lang="en-US" sz="1400" u="none" cap="none" strike="noStrike">
                <a:solidFill>
                  <a:srgbClr val="FF0000"/>
                </a:solidFill>
                <a:latin typeface="Arial"/>
                <a:ea typeface="Arial"/>
                <a:cs typeface="Arial"/>
                <a:sym typeface="Arial"/>
              </a:rPr>
              <a:t>X = +5.8</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txBox="1"/>
          <p:nvPr>
            <p:ph idx="1" type="body"/>
          </p:nvPr>
        </p:nvSpPr>
        <p:spPr>
          <a:xfrm>
            <a:off x="311700" y="971625"/>
            <a:ext cx="3474488"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700">
                <a:solidFill>
                  <a:schemeClr val="dk1"/>
                </a:solidFill>
              </a:rPr>
              <a:t>Heliophysics is the discipline in space science that deals with the matter and energy of our Sun and its effects on the solar system. </a:t>
            </a:r>
            <a:endParaRPr/>
          </a:p>
          <a:p>
            <a:pPr indent="0" lvl="0" marL="0" rtl="0" algn="l">
              <a:lnSpc>
                <a:spcPct val="90000"/>
              </a:lnSpc>
              <a:spcBef>
                <a:spcPts val="1000"/>
              </a:spcBef>
              <a:spcAft>
                <a:spcPts val="0"/>
              </a:spcAft>
              <a:buSzPts val="1800"/>
              <a:buNone/>
            </a:pPr>
            <a:r>
              <a:rPr lang="en-US" sz="1700">
                <a:solidFill>
                  <a:schemeClr val="dk1"/>
                </a:solidFill>
              </a:rPr>
              <a:t>It also studies how the Sun varies over time and how those changes can sometimes pose a hazard to humans on Earth and in space.</a:t>
            </a:r>
            <a:endParaRPr sz="1700">
              <a:solidFill>
                <a:schemeClr val="dk1"/>
              </a:solidFill>
            </a:endParaRPr>
          </a:p>
        </p:txBody>
      </p:sp>
      <p:grpSp>
        <p:nvGrpSpPr>
          <p:cNvPr id="79" name="Google Shape;79;p2"/>
          <p:cNvGrpSpPr/>
          <p:nvPr/>
        </p:nvGrpSpPr>
        <p:grpSpPr>
          <a:xfrm flipH="1">
            <a:off x="-1" y="133025"/>
            <a:ext cx="8151019" cy="582900"/>
            <a:chOff x="3383700" y="220025"/>
            <a:chExt cx="5760575" cy="582900"/>
          </a:xfrm>
        </p:grpSpPr>
        <p:sp>
          <p:nvSpPr>
            <p:cNvPr id="80" name="Google Shape;80;p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 name="Google Shape;82;p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September 2024:     What is Heliophysics?</a:t>
            </a:r>
            <a:endParaRPr b="1" sz="2420">
              <a:solidFill>
                <a:schemeClr val="lt1"/>
              </a:solidFill>
              <a:latin typeface="Helvetica Neue"/>
              <a:ea typeface="Helvetica Neue"/>
              <a:cs typeface="Helvetica Neue"/>
              <a:sym typeface="Helvetica Neue"/>
            </a:endParaRPr>
          </a:p>
        </p:txBody>
      </p:sp>
      <p:sp>
        <p:nvSpPr>
          <p:cNvPr id="83" name="Google Shape;83;p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 name="Google Shape;90;p2"/>
          <p:cNvGrpSpPr/>
          <p:nvPr/>
        </p:nvGrpSpPr>
        <p:grpSpPr>
          <a:xfrm>
            <a:off x="0" y="4695025"/>
            <a:ext cx="5902800" cy="283500"/>
            <a:chOff x="0" y="4548925"/>
            <a:chExt cx="5902800" cy="283500"/>
          </a:xfrm>
        </p:grpSpPr>
        <p:sp>
          <p:nvSpPr>
            <p:cNvPr id="91" name="Google Shape;91;p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94" name="Google Shape;94;p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95" name="Google Shape;95;p2"/>
          <p:cNvPicPr preferRelativeResize="0"/>
          <p:nvPr/>
        </p:nvPicPr>
        <p:blipFill rotWithShape="1">
          <a:blip r:embed="rId4">
            <a:alphaModFix/>
          </a:blip>
          <a:srcRect b="0" l="0" r="0" t="0"/>
          <a:stretch/>
        </p:blipFill>
        <p:spPr>
          <a:xfrm>
            <a:off x="4046254" y="1078707"/>
            <a:ext cx="5004642" cy="28096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20"/>
          <p:cNvSpPr txBox="1"/>
          <p:nvPr>
            <p:ph idx="1" type="body"/>
          </p:nvPr>
        </p:nvSpPr>
        <p:spPr>
          <a:xfrm>
            <a:off x="311700" y="985837"/>
            <a:ext cx="3795955" cy="3500437"/>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90000"/>
              </a:lnSpc>
              <a:spcBef>
                <a:spcPts val="1000"/>
              </a:spcBef>
              <a:spcAft>
                <a:spcPts val="0"/>
              </a:spcAft>
              <a:buSzPts val="1800"/>
              <a:buNone/>
            </a:pPr>
            <a:r>
              <a:rPr b="1" lang="en-US">
                <a:solidFill>
                  <a:schemeClr val="dk1"/>
                </a:solidFill>
              </a:rPr>
              <a:t>Next Time!</a:t>
            </a:r>
            <a:endParaRPr/>
          </a:p>
          <a:p>
            <a:pPr indent="0" lvl="0" marL="0" rtl="0" algn="l">
              <a:lnSpc>
                <a:spcPct val="90000"/>
              </a:lnSpc>
              <a:spcBef>
                <a:spcPts val="1000"/>
              </a:spcBef>
              <a:spcAft>
                <a:spcPts val="0"/>
              </a:spcAft>
              <a:buSzPts val="1800"/>
              <a:buNone/>
            </a:pPr>
            <a:r>
              <a:rPr lang="en-US">
                <a:solidFill>
                  <a:schemeClr val="dk1"/>
                </a:solidFill>
              </a:rPr>
              <a:t>The Sun’s 11-year activity cycle will be nearing its maximum point during this month, which will include activities to explore the solar cycle. </a:t>
            </a:r>
            <a:endParaRPr/>
          </a:p>
          <a:p>
            <a:pPr indent="0" lvl="0" marL="0" rtl="0" algn="l">
              <a:lnSpc>
                <a:spcPct val="90000"/>
              </a:lnSpc>
              <a:spcBef>
                <a:spcPts val="1000"/>
              </a:spcBef>
              <a:spcAft>
                <a:spcPts val="0"/>
              </a:spcAft>
              <a:buSzPts val="1800"/>
              <a:buNone/>
            </a:pPr>
            <a:r>
              <a:rPr lang="en-US">
                <a:solidFill>
                  <a:schemeClr val="dk1"/>
                </a:solidFill>
              </a:rPr>
              <a:t>Solar flares, cosmic rays and astronaut hazards. </a:t>
            </a:r>
            <a:endParaRPr/>
          </a:p>
          <a:p>
            <a:pPr indent="0" lvl="0" marL="0" rtl="0" algn="l">
              <a:lnSpc>
                <a:spcPct val="90000"/>
              </a:lnSpc>
              <a:spcBef>
                <a:spcPts val="1000"/>
              </a:spcBef>
              <a:spcAft>
                <a:spcPts val="0"/>
              </a:spcAft>
              <a:buSzPts val="1800"/>
              <a:buNone/>
            </a:pPr>
            <a:r>
              <a:rPr lang="en-US">
                <a:solidFill>
                  <a:schemeClr val="dk1"/>
                </a:solidFill>
              </a:rPr>
              <a:t>When will the next few sunspot cycles occur and when would be the best times for astronauts to travel to Mars?</a:t>
            </a:r>
            <a:endParaRPr>
              <a:solidFill>
                <a:schemeClr val="dk1"/>
              </a:solidFill>
            </a:endParaRPr>
          </a:p>
        </p:txBody>
      </p:sp>
      <p:grpSp>
        <p:nvGrpSpPr>
          <p:cNvPr id="523" name="Google Shape;523;p20"/>
          <p:cNvGrpSpPr/>
          <p:nvPr/>
        </p:nvGrpSpPr>
        <p:grpSpPr>
          <a:xfrm flipH="1">
            <a:off x="-4" y="133025"/>
            <a:ext cx="7618378" cy="582900"/>
            <a:chOff x="3383700" y="220025"/>
            <a:chExt cx="5760575" cy="582900"/>
          </a:xfrm>
        </p:grpSpPr>
        <p:sp>
          <p:nvSpPr>
            <p:cNvPr id="524" name="Google Shape;524;p2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2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6" name="Google Shape;526;p2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October 2024 – Solar Cycle and Solar Max</a:t>
            </a:r>
            <a:endParaRPr b="1" sz="2420">
              <a:solidFill>
                <a:schemeClr val="lt1"/>
              </a:solidFill>
              <a:latin typeface="Helvetica Neue"/>
              <a:ea typeface="Helvetica Neue"/>
              <a:cs typeface="Helvetica Neue"/>
              <a:sym typeface="Helvetica Neue"/>
            </a:endParaRPr>
          </a:p>
        </p:txBody>
      </p:sp>
      <p:sp>
        <p:nvSpPr>
          <p:cNvPr id="527" name="Google Shape;527;p2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2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2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2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4" name="Google Shape;534;p20"/>
          <p:cNvGrpSpPr/>
          <p:nvPr/>
        </p:nvGrpSpPr>
        <p:grpSpPr>
          <a:xfrm>
            <a:off x="0" y="4695025"/>
            <a:ext cx="5902800" cy="283500"/>
            <a:chOff x="0" y="4548925"/>
            <a:chExt cx="5902800" cy="283500"/>
          </a:xfrm>
        </p:grpSpPr>
        <p:sp>
          <p:nvSpPr>
            <p:cNvPr id="535" name="Google Shape;535;p2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2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7" name="Google Shape;537;p2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38" name="Google Shape;538;p20"/>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539" name="Google Shape;539;p20"/>
          <p:cNvPicPr preferRelativeResize="0"/>
          <p:nvPr/>
        </p:nvPicPr>
        <p:blipFill rotWithShape="1">
          <a:blip r:embed="rId4">
            <a:alphaModFix/>
          </a:blip>
          <a:srcRect b="0" l="0" r="0" t="0"/>
          <a:stretch/>
        </p:blipFill>
        <p:spPr>
          <a:xfrm>
            <a:off x="3861721" y="1777594"/>
            <a:ext cx="5190707" cy="1857928"/>
          </a:xfrm>
          <a:prstGeom prst="rect">
            <a:avLst/>
          </a:prstGeom>
          <a:noFill/>
          <a:ln>
            <a:noFill/>
          </a:ln>
        </p:spPr>
      </p:pic>
      <p:sp>
        <p:nvSpPr>
          <p:cNvPr id="540" name="Google Shape;540;p20"/>
          <p:cNvSpPr/>
          <p:nvPr/>
        </p:nvSpPr>
        <p:spPr>
          <a:xfrm>
            <a:off x="6615113" y="2135981"/>
            <a:ext cx="132287" cy="328613"/>
          </a:xfrm>
          <a:prstGeom prst="downArrow">
            <a:avLst>
              <a:gd fmla="val 50000" name="adj1"/>
              <a:gd fmla="val 50000" name="adj2"/>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1" name="Google Shape;541;p20"/>
          <p:cNvSpPr txBox="1"/>
          <p:nvPr/>
        </p:nvSpPr>
        <p:spPr>
          <a:xfrm>
            <a:off x="4012266" y="3884458"/>
            <a:ext cx="50401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From NOAA/SWPC: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https://www.swpc.noaa.gov/products/solar-cycle-progression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3"/>
          <p:cNvGrpSpPr/>
          <p:nvPr/>
        </p:nvGrpSpPr>
        <p:grpSpPr>
          <a:xfrm flipH="1">
            <a:off x="0" y="133025"/>
            <a:ext cx="5760575" cy="582900"/>
            <a:chOff x="3383700" y="220025"/>
            <a:chExt cx="5760575" cy="582900"/>
          </a:xfrm>
        </p:grpSpPr>
        <p:sp>
          <p:nvSpPr>
            <p:cNvPr id="101" name="Google Shape;101;p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 name="Google Shape;103;p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solidFill>
                  <a:schemeClr val="lt1"/>
                </a:solidFill>
                <a:latin typeface="Helvetica Neue"/>
                <a:ea typeface="Helvetica Neue"/>
                <a:cs typeface="Helvetica Neue"/>
                <a:sym typeface="Helvetica Neue"/>
              </a:rPr>
              <a:t>Heliophysics Big Year Timeline</a:t>
            </a:r>
            <a:endParaRPr b="1">
              <a:solidFill>
                <a:schemeClr val="lt1"/>
              </a:solidFill>
              <a:latin typeface="Helvetica Neue"/>
              <a:ea typeface="Helvetica Neue"/>
              <a:cs typeface="Helvetica Neue"/>
              <a:sym typeface="Helvetica Neue"/>
            </a:endParaRPr>
          </a:p>
          <a:p>
            <a:pPr indent="0" lvl="0" marL="0" rtl="0" algn="l">
              <a:lnSpc>
                <a:spcPct val="100000"/>
              </a:lnSpc>
              <a:spcBef>
                <a:spcPts val="0"/>
              </a:spcBef>
              <a:spcAft>
                <a:spcPts val="0"/>
              </a:spcAft>
              <a:buSzPct val="40909"/>
              <a:buNone/>
            </a:pPr>
            <a:r>
              <a:t/>
            </a:r>
            <a:endParaRPr b="1" sz="2420">
              <a:solidFill>
                <a:schemeClr val="lt1"/>
              </a:solidFill>
              <a:latin typeface="Helvetica Neue"/>
              <a:ea typeface="Helvetica Neue"/>
              <a:cs typeface="Helvetica Neue"/>
              <a:sym typeface="Helvetica Neue"/>
            </a:endParaRPr>
          </a:p>
        </p:txBody>
      </p:sp>
      <p:sp>
        <p:nvSpPr>
          <p:cNvPr id="104" name="Google Shape;104;p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3"/>
          <p:cNvGrpSpPr/>
          <p:nvPr/>
        </p:nvGrpSpPr>
        <p:grpSpPr>
          <a:xfrm>
            <a:off x="0" y="4695025"/>
            <a:ext cx="5902800" cy="283500"/>
            <a:chOff x="0" y="4548925"/>
            <a:chExt cx="5902800" cy="283500"/>
          </a:xfrm>
        </p:grpSpPr>
        <p:sp>
          <p:nvSpPr>
            <p:cNvPr id="112" name="Google Shape;112;p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 name="Google Shape;114;p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15" name="Google Shape;115;p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grpSp>
        <p:nvGrpSpPr>
          <p:cNvPr id="116" name="Google Shape;116;p3"/>
          <p:cNvGrpSpPr/>
          <p:nvPr/>
        </p:nvGrpSpPr>
        <p:grpSpPr>
          <a:xfrm>
            <a:off x="5632317" y="917050"/>
            <a:ext cx="3305700" cy="3483050"/>
            <a:chOff x="5632317" y="1189775"/>
            <a:chExt cx="3305700" cy="3483050"/>
          </a:xfrm>
        </p:grpSpPr>
        <p:sp>
          <p:nvSpPr>
            <p:cNvPr id="117" name="Google Shape;117;p3"/>
            <p:cNvSpPr/>
            <p:nvPr/>
          </p:nvSpPr>
          <p:spPr>
            <a:xfrm>
              <a:off x="5632317" y="1189775"/>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Solar Parker </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Probe Perihelion</a:t>
              </a:r>
              <a:endParaRPr b="1" i="0" sz="1400" u="none" cap="none" strike="noStrike">
                <a:solidFill>
                  <a:srgbClr val="FFFFFF"/>
                </a:solidFill>
                <a:latin typeface="Arial"/>
                <a:ea typeface="Arial"/>
                <a:cs typeface="Arial"/>
                <a:sym typeface="Arial"/>
              </a:endParaRPr>
            </a:p>
          </p:txBody>
        </p:sp>
        <p:sp>
          <p:nvSpPr>
            <p:cNvPr id="118" name="Google Shape;118;p3"/>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December 24, 2024</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grpSp>
        <p:nvGrpSpPr>
          <p:cNvPr id="119" name="Google Shape;119;p3"/>
          <p:cNvGrpSpPr/>
          <p:nvPr/>
        </p:nvGrpSpPr>
        <p:grpSpPr>
          <a:xfrm>
            <a:off x="-11613" y="917264"/>
            <a:ext cx="3546900" cy="3482836"/>
            <a:chOff x="0" y="1189989"/>
            <a:chExt cx="3546900" cy="3482836"/>
          </a:xfrm>
        </p:grpSpPr>
        <p:sp>
          <p:nvSpPr>
            <p:cNvPr id="120" name="Google Shape;120;p3"/>
            <p:cNvSpPr/>
            <p:nvPr/>
          </p:nvSpPr>
          <p:spPr>
            <a:xfrm>
              <a:off x="0" y="1189989"/>
              <a:ext cx="35469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Annular Eclipse</a:t>
              </a:r>
              <a:endParaRPr b="1" i="0" sz="1400" u="none" cap="none" strike="noStrike">
                <a:solidFill>
                  <a:srgbClr val="FFFFFF"/>
                </a:solidFill>
                <a:latin typeface="Arial"/>
                <a:ea typeface="Arial"/>
                <a:cs typeface="Arial"/>
                <a:sym typeface="Arial"/>
              </a:endParaRPr>
            </a:p>
          </p:txBody>
        </p:sp>
        <p:sp>
          <p:nvSpPr>
            <p:cNvPr id="121" name="Google Shape;121;p3"/>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October 14, 2023 </a:t>
              </a:r>
              <a:endParaRPr b="0" i="0" sz="1200" u="none" cap="none" strike="noStrike">
                <a:solidFill>
                  <a:srgbClr val="000000"/>
                </a:solidFill>
                <a:latin typeface="Arial"/>
                <a:ea typeface="Arial"/>
                <a:cs typeface="Arial"/>
                <a:sym typeface="Arial"/>
              </a:endParaRPr>
            </a:p>
          </p:txBody>
        </p:sp>
      </p:grpSp>
      <p:grpSp>
        <p:nvGrpSpPr>
          <p:cNvPr id="122" name="Google Shape;122;p3"/>
          <p:cNvGrpSpPr/>
          <p:nvPr/>
        </p:nvGrpSpPr>
        <p:grpSpPr>
          <a:xfrm>
            <a:off x="2944204" y="917050"/>
            <a:ext cx="3305700" cy="3483050"/>
            <a:chOff x="2944204" y="1189775"/>
            <a:chExt cx="3305700" cy="3483050"/>
          </a:xfrm>
        </p:grpSpPr>
        <p:sp>
          <p:nvSpPr>
            <p:cNvPr id="123" name="Google Shape;123;p3"/>
            <p:cNvSpPr/>
            <p:nvPr/>
          </p:nvSpPr>
          <p:spPr>
            <a:xfrm>
              <a:off x="2944204" y="1189775"/>
              <a:ext cx="33057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Total Eclipse</a:t>
              </a:r>
              <a:endParaRPr b="1" i="0" sz="1400" u="none" cap="none" strike="noStrike">
                <a:solidFill>
                  <a:srgbClr val="FFFFFF"/>
                </a:solidFill>
                <a:latin typeface="Arial"/>
                <a:ea typeface="Arial"/>
                <a:cs typeface="Arial"/>
                <a:sym typeface="Arial"/>
              </a:endParaRPr>
            </a:p>
          </p:txBody>
        </p:sp>
        <p:sp>
          <p:nvSpPr>
            <p:cNvPr id="124" name="Google Shape;124;p3"/>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April 8, 2024</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sp>
        <p:nvSpPr>
          <p:cNvPr id="125" name="Google Shape;125;p3"/>
          <p:cNvSpPr/>
          <p:nvPr/>
        </p:nvSpPr>
        <p:spPr>
          <a:xfrm>
            <a:off x="760500"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sp>
        <p:nvSpPr>
          <p:cNvPr id="126" name="Google Shape;126;p3"/>
          <p:cNvSpPr/>
          <p:nvPr/>
        </p:nvSpPr>
        <p:spPr>
          <a:xfrm>
            <a:off x="3584088"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sp>
        <p:nvSpPr>
          <p:cNvPr id="127" name="Google Shape;127;p3"/>
          <p:cNvSpPr/>
          <p:nvPr/>
        </p:nvSpPr>
        <p:spPr>
          <a:xfrm>
            <a:off x="6272225"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pic>
        <p:nvPicPr>
          <p:cNvPr id="128" name="Google Shape;128;p3"/>
          <p:cNvPicPr preferRelativeResize="0"/>
          <p:nvPr/>
        </p:nvPicPr>
        <p:blipFill rotWithShape="1">
          <a:blip r:embed="rId4">
            <a:alphaModFix/>
          </a:blip>
          <a:srcRect b="0" l="0" r="0" t="0"/>
          <a:stretch/>
        </p:blipFill>
        <p:spPr>
          <a:xfrm>
            <a:off x="760500" y="2145875"/>
            <a:ext cx="2025900" cy="2088881"/>
          </a:xfrm>
          <a:prstGeom prst="rect">
            <a:avLst/>
          </a:prstGeom>
          <a:noFill/>
          <a:ln>
            <a:noFill/>
          </a:ln>
        </p:spPr>
      </p:pic>
      <p:pic>
        <p:nvPicPr>
          <p:cNvPr id="129" name="Google Shape;129;p3"/>
          <p:cNvPicPr preferRelativeResize="0"/>
          <p:nvPr/>
        </p:nvPicPr>
        <p:blipFill rotWithShape="1">
          <a:blip r:embed="rId5">
            <a:alphaModFix/>
          </a:blip>
          <a:srcRect b="0" l="0" r="0" t="0"/>
          <a:stretch/>
        </p:blipFill>
        <p:spPr>
          <a:xfrm>
            <a:off x="3591901" y="2145425"/>
            <a:ext cx="2193521" cy="2025900"/>
          </a:xfrm>
          <a:prstGeom prst="rect">
            <a:avLst/>
          </a:prstGeom>
          <a:noFill/>
          <a:ln>
            <a:noFill/>
          </a:ln>
        </p:spPr>
      </p:pic>
      <p:pic>
        <p:nvPicPr>
          <p:cNvPr id="130" name="Google Shape;130;p3"/>
          <p:cNvPicPr preferRelativeResize="0"/>
          <p:nvPr/>
        </p:nvPicPr>
        <p:blipFill rotWithShape="1">
          <a:blip r:embed="rId6">
            <a:alphaModFix/>
          </a:blip>
          <a:srcRect b="0" l="0" r="0" t="0"/>
          <a:stretch/>
        </p:blipFill>
        <p:spPr>
          <a:xfrm>
            <a:off x="6254537" y="2117738"/>
            <a:ext cx="2238525" cy="2045598"/>
          </a:xfrm>
          <a:prstGeom prst="rect">
            <a:avLst/>
          </a:prstGeom>
          <a:noFill/>
          <a:ln>
            <a:noFill/>
          </a:ln>
        </p:spPr>
      </p:pic>
      <p:sp>
        <p:nvSpPr>
          <p:cNvPr id="131" name="Google Shape;131;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2" name="Google Shape;132;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3" name="Google Shape;133;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pSp>
        <p:nvGrpSpPr>
          <p:cNvPr id="139" name="Google Shape;139;p4"/>
          <p:cNvGrpSpPr/>
          <p:nvPr/>
        </p:nvGrpSpPr>
        <p:grpSpPr>
          <a:xfrm flipH="1">
            <a:off x="-1" y="133025"/>
            <a:ext cx="7908700" cy="582900"/>
            <a:chOff x="3383700" y="220025"/>
            <a:chExt cx="5760575" cy="582900"/>
          </a:xfrm>
        </p:grpSpPr>
        <p:sp>
          <p:nvSpPr>
            <p:cNvPr id="140" name="Google Shape;140;p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 name="Google Shape;142;p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 name="Google Shape;149;p4"/>
          <p:cNvGrpSpPr/>
          <p:nvPr/>
        </p:nvGrpSpPr>
        <p:grpSpPr>
          <a:xfrm>
            <a:off x="0" y="4695025"/>
            <a:ext cx="5902800" cy="283500"/>
            <a:chOff x="0" y="4548925"/>
            <a:chExt cx="5902800" cy="283500"/>
          </a:xfrm>
        </p:grpSpPr>
        <p:sp>
          <p:nvSpPr>
            <p:cNvPr id="150" name="Google Shape;150;p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 name="Google Shape;152;p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53" name="Google Shape;153;p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154" name="Google Shape;154;p4"/>
          <p:cNvSpPr txBox="1"/>
          <p:nvPr/>
        </p:nvSpPr>
        <p:spPr>
          <a:xfrm>
            <a:off x="4053677" y="2668522"/>
            <a:ext cx="18473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 name="Google Shape;155;p4"/>
          <p:cNvSpPr txBox="1"/>
          <p:nvPr/>
        </p:nvSpPr>
        <p:spPr>
          <a:xfrm>
            <a:off x="602150" y="817050"/>
            <a:ext cx="34170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19658B"/>
                </a:solidFill>
                <a:latin typeface="Arial"/>
                <a:ea typeface="Arial"/>
                <a:cs typeface="Arial"/>
                <a:sym typeface="Arial"/>
              </a:rPr>
              <a:t>2023</a:t>
            </a:r>
            <a:endParaRPr b="1" i="0" sz="1800" u="none" cap="none" strike="noStrike">
              <a:solidFill>
                <a:srgbClr val="19658B"/>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October-</a:t>
            </a:r>
            <a:r>
              <a:rPr b="0" i="0" lang="en-US" sz="1800" u="none" cap="none" strike="noStrike">
                <a:solidFill>
                  <a:srgbClr val="595959"/>
                </a:solidFill>
                <a:latin typeface="Arial"/>
                <a:ea typeface="Arial"/>
                <a:cs typeface="Arial"/>
                <a:sym typeface="Arial"/>
              </a:rPr>
              <a:t> Annular Solar Eclipse </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November-</a:t>
            </a:r>
            <a:r>
              <a:rPr b="0" i="0" lang="en-US" sz="1800" u="none" cap="none" strike="noStrike">
                <a:solidFill>
                  <a:srgbClr val="595959"/>
                </a:solidFill>
                <a:latin typeface="Arial"/>
                <a:ea typeface="Arial"/>
                <a:cs typeface="Arial"/>
                <a:sym typeface="Arial"/>
              </a:rPr>
              <a:t> Mission Fleet</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December- </a:t>
            </a:r>
            <a:r>
              <a:rPr b="0" i="0" lang="en-US" sz="1800" u="none" cap="none" strike="noStrike">
                <a:solidFill>
                  <a:srgbClr val="595959"/>
                </a:solidFill>
                <a:latin typeface="Arial"/>
                <a:ea typeface="Arial"/>
                <a:cs typeface="Arial"/>
                <a:sym typeface="Arial"/>
              </a:rPr>
              <a:t>Citizen Science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sp>
        <p:nvSpPr>
          <p:cNvPr id="156" name="Google Shape;156;p4"/>
          <p:cNvSpPr txBox="1"/>
          <p:nvPr/>
        </p:nvSpPr>
        <p:spPr>
          <a:xfrm>
            <a:off x="4043975" y="817050"/>
            <a:ext cx="4721400" cy="35086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9658B"/>
                </a:solidFill>
                <a:latin typeface="Arial"/>
                <a:ea typeface="Arial"/>
                <a:cs typeface="Arial"/>
                <a:sym typeface="Arial"/>
              </a:rPr>
              <a:t>2024 </a:t>
            </a:r>
            <a:endParaRPr b="1" i="0" sz="1800" u="none" cap="none" strike="noStrike">
              <a:solidFill>
                <a:srgbClr val="19658B"/>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FF0000"/>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January- </a:t>
            </a:r>
            <a:r>
              <a:rPr b="0" i="0" lang="en-US" sz="1800" u="none" cap="none" strike="noStrike">
                <a:solidFill>
                  <a:schemeClr val="dk1"/>
                </a:solidFill>
                <a:latin typeface="Arial"/>
                <a:ea typeface="Arial"/>
                <a:cs typeface="Arial"/>
                <a:sym typeface="Arial"/>
              </a:rPr>
              <a:t>The Sun Touches Everything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February-</a:t>
            </a:r>
            <a:r>
              <a:rPr b="0" i="0" lang="en-US" sz="1800" u="none" cap="none" strike="noStrike">
                <a:solidFill>
                  <a:schemeClr val="dk1"/>
                </a:solidFill>
                <a:latin typeface="Arial"/>
                <a:ea typeface="Arial"/>
                <a:cs typeface="Arial"/>
                <a:sym typeface="Arial"/>
              </a:rPr>
              <a:t> Fashion</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March-</a:t>
            </a:r>
            <a:r>
              <a:rPr b="0" i="0" lang="en-US" sz="1800" u="none" cap="none" strike="noStrike">
                <a:solidFill>
                  <a:schemeClr val="dk1"/>
                </a:solidFill>
                <a:latin typeface="Arial"/>
                <a:ea typeface="Arial"/>
                <a:cs typeface="Arial"/>
                <a:sym typeface="Arial"/>
              </a:rPr>
              <a:t> Experiencing the Sun</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April-</a:t>
            </a:r>
            <a:r>
              <a:rPr b="0" i="0" lang="en-US" sz="1800" u="none" cap="none" strike="noStrike">
                <a:solidFill>
                  <a:schemeClr val="dk1"/>
                </a:solidFill>
                <a:latin typeface="Arial"/>
                <a:ea typeface="Arial"/>
                <a:cs typeface="Arial"/>
                <a:sym typeface="Arial"/>
              </a:rPr>
              <a:t> Total Solar Eclipse</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May-</a:t>
            </a:r>
            <a:r>
              <a:rPr b="0" i="0" lang="en-US" sz="1800" u="none" cap="none" strike="noStrike">
                <a:solidFill>
                  <a:schemeClr val="dk1"/>
                </a:solidFill>
                <a:latin typeface="Arial"/>
                <a:ea typeface="Arial"/>
                <a:cs typeface="Arial"/>
                <a:sym typeface="Arial"/>
              </a:rPr>
              <a:t> Visual Art</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June-</a:t>
            </a:r>
            <a:r>
              <a:rPr b="0" i="0" lang="en-US" sz="1800" u="none" cap="none" strike="noStrike">
                <a:solidFill>
                  <a:schemeClr val="dk1"/>
                </a:solidFill>
                <a:latin typeface="Arial"/>
                <a:ea typeface="Arial"/>
                <a:cs typeface="Arial"/>
                <a:sym typeface="Arial"/>
              </a:rPr>
              <a:t> Performance Art</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July-</a:t>
            </a:r>
            <a:r>
              <a:rPr b="0" i="0" lang="en-US" sz="1800" u="none" cap="none" strike="noStrike">
                <a:solidFill>
                  <a:schemeClr val="dk1"/>
                </a:solidFill>
                <a:latin typeface="Arial"/>
                <a:ea typeface="Arial"/>
                <a:cs typeface="Arial"/>
                <a:sym typeface="Arial"/>
              </a:rPr>
              <a:t> Physical and Mental Health</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August-</a:t>
            </a:r>
            <a:r>
              <a:rPr b="0" i="0" lang="en-US" sz="1800" u="none" cap="none" strike="noStrike">
                <a:solidFill>
                  <a:schemeClr val="dk1"/>
                </a:solidFill>
                <a:latin typeface="Arial"/>
                <a:ea typeface="Arial"/>
                <a:cs typeface="Arial"/>
                <a:sym typeface="Arial"/>
              </a:rPr>
              <a:t> Back to School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rgbClr val="FF0000"/>
                </a:solidFill>
                <a:latin typeface="Arial"/>
                <a:ea typeface="Arial"/>
                <a:cs typeface="Arial"/>
                <a:sym typeface="Arial"/>
              </a:rPr>
              <a:t>September-</a:t>
            </a:r>
            <a:r>
              <a:rPr b="0" i="0" lang="en-US" sz="1800" u="none" cap="none" strike="noStrike">
                <a:solidFill>
                  <a:srgbClr val="FF0000"/>
                </a:solidFill>
                <a:latin typeface="Arial"/>
                <a:ea typeface="Arial"/>
                <a:cs typeface="Arial"/>
                <a:sym typeface="Arial"/>
              </a:rPr>
              <a:t> Environment / Sustainability </a:t>
            </a:r>
            <a:endParaRPr b="0"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November-</a:t>
            </a:r>
            <a:r>
              <a:rPr b="0" i="0" lang="en-US" sz="1800" u="none" cap="none" strike="noStrike">
                <a:solidFill>
                  <a:srgbClr val="595959"/>
                </a:solidFill>
                <a:latin typeface="Arial"/>
                <a:ea typeface="Arial"/>
                <a:cs typeface="Arial"/>
                <a:sym typeface="Arial"/>
              </a:rPr>
              <a:t> Bonus Science</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December-</a:t>
            </a:r>
            <a:r>
              <a:rPr b="0" i="0" lang="en-US" sz="1800" u="none" cap="none" strike="noStrike">
                <a:solidFill>
                  <a:srgbClr val="595959"/>
                </a:solidFill>
                <a:latin typeface="Arial"/>
                <a:ea typeface="Arial"/>
                <a:cs typeface="Arial"/>
                <a:sym typeface="Arial"/>
              </a:rPr>
              <a:t> Parker’s Perihelion</a:t>
            </a:r>
            <a:endParaRPr b="0" i="0" sz="1800" u="none" cap="none" strike="noStrike">
              <a:solidFill>
                <a:srgbClr val="595959"/>
              </a:solidFill>
              <a:latin typeface="Arial"/>
              <a:ea typeface="Arial"/>
              <a:cs typeface="Arial"/>
              <a:sym typeface="Arial"/>
            </a:endParaRPr>
          </a:p>
        </p:txBody>
      </p:sp>
      <p:sp>
        <p:nvSpPr>
          <p:cNvPr id="157" name="Google Shape;157;p4"/>
          <p:cNvSpPr txBox="1"/>
          <p:nvPr/>
        </p:nvSpPr>
        <p:spPr>
          <a:xfrm>
            <a:off x="223000" y="4247225"/>
            <a:ext cx="87270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sng" cap="none" strike="noStrike">
                <a:solidFill>
                  <a:srgbClr val="0097A7"/>
                </a:solidFill>
                <a:latin typeface="Arial"/>
                <a:ea typeface="Arial"/>
                <a:cs typeface="Arial"/>
                <a:sym typeface="Arial"/>
                <a:hlinkClick r:id="rId4">
                  <a:extLst>
                    <a:ext uri="{A12FA001-AC4F-418D-AE19-62706E023703}">
                      <ahyp:hlinkClr val="tx"/>
                    </a:ext>
                  </a:extLst>
                </a:hlinkClick>
              </a:rPr>
              <a:t>https://www.nasa.gov/science-research/heliophysics/nasa-announces-monthly-themes-to-celebrate-the-heliophysics-big-year/</a:t>
            </a:r>
            <a:endParaRPr b="0" i="0" sz="1900" u="none" cap="none" strike="noStrike">
              <a:solidFill>
                <a:srgbClr val="595959"/>
              </a:solidFill>
              <a:latin typeface="Arial"/>
              <a:ea typeface="Arial"/>
              <a:cs typeface="Arial"/>
              <a:sym typeface="Arial"/>
            </a:endParaRPr>
          </a:p>
        </p:txBody>
      </p:sp>
      <p:pic>
        <p:nvPicPr>
          <p:cNvPr id="158" name="Google Shape;158;p4"/>
          <p:cNvPicPr preferRelativeResize="0"/>
          <p:nvPr/>
        </p:nvPicPr>
        <p:blipFill rotWithShape="1">
          <a:blip r:embed="rId5">
            <a:alphaModFix/>
          </a:blip>
          <a:srcRect b="0" l="0" r="0" t="0"/>
          <a:stretch/>
        </p:blipFill>
        <p:spPr>
          <a:xfrm>
            <a:off x="430925" y="1176750"/>
            <a:ext cx="262830" cy="283500"/>
          </a:xfrm>
          <a:prstGeom prst="rect">
            <a:avLst/>
          </a:prstGeom>
          <a:noFill/>
          <a:ln>
            <a:noFill/>
          </a:ln>
        </p:spPr>
      </p:pic>
      <p:pic>
        <p:nvPicPr>
          <p:cNvPr id="159" name="Google Shape;159;p4"/>
          <p:cNvPicPr preferRelativeResize="0"/>
          <p:nvPr/>
        </p:nvPicPr>
        <p:blipFill rotWithShape="1">
          <a:blip r:embed="rId5">
            <a:alphaModFix/>
          </a:blip>
          <a:srcRect b="0" l="0" r="0" t="0"/>
          <a:stretch/>
        </p:blipFill>
        <p:spPr>
          <a:xfrm>
            <a:off x="430925" y="1460250"/>
            <a:ext cx="262830" cy="283500"/>
          </a:xfrm>
          <a:prstGeom prst="rect">
            <a:avLst/>
          </a:prstGeom>
          <a:noFill/>
          <a:ln>
            <a:noFill/>
          </a:ln>
        </p:spPr>
      </p:pic>
      <p:sp>
        <p:nvSpPr>
          <p:cNvPr id="160" name="Google Shape;160;p4"/>
          <p:cNvSpPr txBox="1"/>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420"/>
              <a:buFont typeface="Arial"/>
              <a:buNone/>
            </a:pPr>
            <a:r>
              <a:rPr b="1" i="0" lang="en-US" sz="2420" u="none" cap="none" strike="noStrike">
                <a:solidFill>
                  <a:srgbClr val="FFFFFF"/>
                </a:solidFill>
                <a:latin typeface="Helvetica Neue"/>
                <a:ea typeface="Helvetica Neue"/>
                <a:cs typeface="Helvetica Neue"/>
                <a:sym typeface="Helvetica Neue"/>
              </a:rPr>
              <a:t>Heliophysics Big Year Themes</a:t>
            </a:r>
            <a:endParaRPr b="1" i="0" sz="2420" u="none" cap="none" strike="noStrike">
              <a:solidFill>
                <a:srgbClr val="FFFFFF"/>
              </a:solidFill>
              <a:latin typeface="Helvetica Neue"/>
              <a:ea typeface="Helvetica Neue"/>
              <a:cs typeface="Helvetica Neue"/>
              <a:sym typeface="Helvetica Neue"/>
            </a:endParaRPr>
          </a:p>
        </p:txBody>
      </p:sp>
      <p:pic>
        <p:nvPicPr>
          <p:cNvPr id="161" name="Google Shape;161;p4"/>
          <p:cNvPicPr preferRelativeResize="0"/>
          <p:nvPr/>
        </p:nvPicPr>
        <p:blipFill rotWithShape="1">
          <a:blip r:embed="rId5">
            <a:alphaModFix/>
          </a:blip>
          <a:srcRect b="0" l="0" r="0" t="0"/>
          <a:stretch/>
        </p:blipFill>
        <p:spPr>
          <a:xfrm>
            <a:off x="402131" y="1743750"/>
            <a:ext cx="262830" cy="283500"/>
          </a:xfrm>
          <a:prstGeom prst="rect">
            <a:avLst/>
          </a:prstGeom>
          <a:noFill/>
          <a:ln>
            <a:noFill/>
          </a:ln>
        </p:spPr>
      </p:pic>
      <p:pic>
        <p:nvPicPr>
          <p:cNvPr id="162" name="Google Shape;162;p4"/>
          <p:cNvPicPr preferRelativeResize="0"/>
          <p:nvPr/>
        </p:nvPicPr>
        <p:blipFill rotWithShape="1">
          <a:blip r:embed="rId5">
            <a:alphaModFix/>
          </a:blip>
          <a:srcRect b="0" l="0" r="0" t="0"/>
          <a:stretch/>
        </p:blipFill>
        <p:spPr>
          <a:xfrm>
            <a:off x="4087754" y="1151755"/>
            <a:ext cx="262830" cy="283500"/>
          </a:xfrm>
          <a:prstGeom prst="rect">
            <a:avLst/>
          </a:prstGeom>
          <a:noFill/>
          <a:ln>
            <a:noFill/>
          </a:ln>
        </p:spPr>
      </p:pic>
      <p:pic>
        <p:nvPicPr>
          <p:cNvPr id="163" name="Google Shape;163;p4"/>
          <p:cNvPicPr preferRelativeResize="0"/>
          <p:nvPr/>
        </p:nvPicPr>
        <p:blipFill rotWithShape="1">
          <a:blip r:embed="rId5">
            <a:alphaModFix/>
          </a:blip>
          <a:srcRect b="0" l="0" r="0" t="0"/>
          <a:stretch/>
        </p:blipFill>
        <p:spPr>
          <a:xfrm>
            <a:off x="4072590" y="1416785"/>
            <a:ext cx="262830" cy="283500"/>
          </a:xfrm>
          <a:prstGeom prst="rect">
            <a:avLst/>
          </a:prstGeom>
          <a:noFill/>
          <a:ln>
            <a:noFill/>
          </a:ln>
        </p:spPr>
      </p:pic>
      <p:pic>
        <p:nvPicPr>
          <p:cNvPr id="164" name="Google Shape;164;p4"/>
          <p:cNvPicPr preferRelativeResize="0"/>
          <p:nvPr/>
        </p:nvPicPr>
        <p:blipFill rotWithShape="1">
          <a:blip r:embed="rId5">
            <a:alphaModFix/>
          </a:blip>
          <a:srcRect b="0" l="0" r="0" t="0"/>
          <a:stretch/>
        </p:blipFill>
        <p:spPr>
          <a:xfrm>
            <a:off x="4106993" y="1725465"/>
            <a:ext cx="262830" cy="283500"/>
          </a:xfrm>
          <a:prstGeom prst="rect">
            <a:avLst/>
          </a:prstGeom>
          <a:noFill/>
          <a:ln>
            <a:noFill/>
          </a:ln>
        </p:spPr>
      </p:pic>
      <p:pic>
        <p:nvPicPr>
          <p:cNvPr id="165" name="Google Shape;165;p4"/>
          <p:cNvPicPr preferRelativeResize="0"/>
          <p:nvPr/>
        </p:nvPicPr>
        <p:blipFill rotWithShape="1">
          <a:blip r:embed="rId5">
            <a:alphaModFix/>
          </a:blip>
          <a:srcRect b="0" l="0" r="0" t="0"/>
          <a:stretch/>
        </p:blipFill>
        <p:spPr>
          <a:xfrm>
            <a:off x="4138125" y="1990495"/>
            <a:ext cx="262830" cy="283500"/>
          </a:xfrm>
          <a:prstGeom prst="rect">
            <a:avLst/>
          </a:prstGeom>
          <a:noFill/>
          <a:ln>
            <a:noFill/>
          </a:ln>
        </p:spPr>
      </p:pic>
      <p:pic>
        <p:nvPicPr>
          <p:cNvPr id="166" name="Google Shape;166;p4"/>
          <p:cNvPicPr preferRelativeResize="0"/>
          <p:nvPr/>
        </p:nvPicPr>
        <p:blipFill rotWithShape="1">
          <a:blip r:embed="rId5">
            <a:alphaModFix/>
          </a:blip>
          <a:srcRect b="0" l="0" r="0" t="0"/>
          <a:stretch/>
        </p:blipFill>
        <p:spPr>
          <a:xfrm>
            <a:off x="4138125" y="2258595"/>
            <a:ext cx="262830" cy="283500"/>
          </a:xfrm>
          <a:prstGeom prst="rect">
            <a:avLst/>
          </a:prstGeom>
          <a:noFill/>
          <a:ln>
            <a:noFill/>
          </a:ln>
        </p:spPr>
      </p:pic>
      <p:pic>
        <p:nvPicPr>
          <p:cNvPr id="167" name="Google Shape;167;p4"/>
          <p:cNvPicPr preferRelativeResize="0"/>
          <p:nvPr/>
        </p:nvPicPr>
        <p:blipFill rotWithShape="1">
          <a:blip r:embed="rId5">
            <a:alphaModFix/>
          </a:blip>
          <a:srcRect b="0" l="0" r="0" t="0"/>
          <a:stretch/>
        </p:blipFill>
        <p:spPr>
          <a:xfrm>
            <a:off x="4131818" y="2578030"/>
            <a:ext cx="262830" cy="283500"/>
          </a:xfrm>
          <a:prstGeom prst="rect">
            <a:avLst/>
          </a:prstGeom>
          <a:noFill/>
          <a:ln>
            <a:noFill/>
          </a:ln>
        </p:spPr>
      </p:pic>
      <p:pic>
        <p:nvPicPr>
          <p:cNvPr id="168" name="Google Shape;168;p4"/>
          <p:cNvPicPr preferRelativeResize="0"/>
          <p:nvPr/>
        </p:nvPicPr>
        <p:blipFill rotWithShape="1">
          <a:blip r:embed="rId5">
            <a:alphaModFix/>
          </a:blip>
          <a:srcRect b="0" l="0" r="0" t="0"/>
          <a:stretch/>
        </p:blipFill>
        <p:spPr>
          <a:xfrm>
            <a:off x="4116695" y="2873730"/>
            <a:ext cx="262830" cy="283500"/>
          </a:xfrm>
          <a:prstGeom prst="rect">
            <a:avLst/>
          </a:prstGeom>
          <a:noFill/>
          <a:ln>
            <a:noFill/>
          </a:ln>
        </p:spPr>
      </p:pic>
      <p:pic>
        <p:nvPicPr>
          <p:cNvPr id="169" name="Google Shape;169;p4"/>
          <p:cNvPicPr preferRelativeResize="0"/>
          <p:nvPr/>
        </p:nvPicPr>
        <p:blipFill rotWithShape="1">
          <a:blip r:embed="rId5">
            <a:alphaModFix/>
          </a:blip>
          <a:srcRect b="0" l="0" r="0" t="0"/>
          <a:stretch/>
        </p:blipFill>
        <p:spPr>
          <a:xfrm>
            <a:off x="4125916" y="3111160"/>
            <a:ext cx="262830" cy="28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5"/>
          <p:cNvSpPr txBox="1"/>
          <p:nvPr>
            <p:ph idx="1" type="body"/>
          </p:nvPr>
        </p:nvSpPr>
        <p:spPr>
          <a:xfrm>
            <a:off x="311699" y="971625"/>
            <a:ext cx="6867769"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700">
                <a:solidFill>
                  <a:schemeClr val="dk1"/>
                </a:solidFill>
              </a:rPr>
              <a:t>1.	</a:t>
            </a:r>
            <a:r>
              <a:rPr lang="en-US" sz="2000">
                <a:solidFill>
                  <a:schemeClr val="dk1"/>
                </a:solidFill>
              </a:rPr>
              <a:t>What causes the Sun to vary? </a:t>
            </a:r>
            <a:endParaRPr/>
          </a:p>
          <a:p>
            <a:pPr indent="0" lvl="0" marL="0" rtl="0" algn="l">
              <a:lnSpc>
                <a:spcPct val="90000"/>
              </a:lnSpc>
              <a:spcBef>
                <a:spcPts val="1000"/>
              </a:spcBef>
              <a:spcAft>
                <a:spcPts val="0"/>
              </a:spcAft>
              <a:buSzPts val="1800"/>
              <a:buNone/>
            </a:pPr>
            <a:r>
              <a:rPr lang="en-US" sz="2000">
                <a:solidFill>
                  <a:schemeClr val="dk1"/>
                </a:solidFill>
              </a:rPr>
              <a:t>2.	How do the Earth and the heliosphere respond? </a:t>
            </a:r>
            <a:endParaRPr/>
          </a:p>
          <a:p>
            <a:pPr indent="0" lvl="0" marL="0" rtl="0" algn="l">
              <a:lnSpc>
                <a:spcPct val="90000"/>
              </a:lnSpc>
              <a:spcBef>
                <a:spcPts val="1000"/>
              </a:spcBef>
              <a:spcAft>
                <a:spcPts val="0"/>
              </a:spcAft>
              <a:buSzPts val="1800"/>
              <a:buNone/>
            </a:pPr>
            <a:r>
              <a:rPr lang="en-US" sz="2000">
                <a:solidFill>
                  <a:schemeClr val="dk1"/>
                </a:solidFill>
              </a:rPr>
              <a:t>3.	What are the impacts on humanity?</a:t>
            </a:r>
            <a:endParaRPr/>
          </a:p>
          <a:p>
            <a:pPr indent="0" lvl="0" marL="0" rtl="0" algn="l">
              <a:lnSpc>
                <a:spcPct val="90000"/>
              </a:lnSpc>
              <a:spcBef>
                <a:spcPts val="1000"/>
              </a:spcBef>
              <a:spcAft>
                <a:spcPts val="0"/>
              </a:spcAft>
              <a:buSzPts val="1800"/>
              <a:buNone/>
            </a:pPr>
            <a:r>
              <a:t/>
            </a:r>
            <a:endParaRPr sz="1700">
              <a:solidFill>
                <a:schemeClr val="dk1"/>
              </a:solidFill>
            </a:endParaRPr>
          </a:p>
        </p:txBody>
      </p:sp>
      <p:grpSp>
        <p:nvGrpSpPr>
          <p:cNvPr id="175" name="Google Shape;175;p5"/>
          <p:cNvGrpSpPr/>
          <p:nvPr/>
        </p:nvGrpSpPr>
        <p:grpSpPr>
          <a:xfrm flipH="1">
            <a:off x="-1" y="133025"/>
            <a:ext cx="7908700" cy="582900"/>
            <a:chOff x="3383700" y="220025"/>
            <a:chExt cx="5760575" cy="582900"/>
          </a:xfrm>
        </p:grpSpPr>
        <p:sp>
          <p:nvSpPr>
            <p:cNvPr id="176" name="Google Shape;176;p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8" name="Google Shape;178;p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September 2024 :    NASA’s Big Questions</a:t>
            </a:r>
            <a:endParaRPr b="1" sz="2420">
              <a:solidFill>
                <a:schemeClr val="lt1"/>
              </a:solidFill>
              <a:latin typeface="Helvetica Neue"/>
              <a:ea typeface="Helvetica Neue"/>
              <a:cs typeface="Helvetica Neue"/>
              <a:sym typeface="Helvetica Neue"/>
            </a:endParaRPr>
          </a:p>
        </p:txBody>
      </p:sp>
      <p:sp>
        <p:nvSpPr>
          <p:cNvPr id="179" name="Google Shape;179;p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6" name="Google Shape;186;p5"/>
          <p:cNvGrpSpPr/>
          <p:nvPr/>
        </p:nvGrpSpPr>
        <p:grpSpPr>
          <a:xfrm>
            <a:off x="0" y="4695025"/>
            <a:ext cx="5902800" cy="283500"/>
            <a:chOff x="0" y="4548925"/>
            <a:chExt cx="5902800" cy="283500"/>
          </a:xfrm>
        </p:grpSpPr>
        <p:sp>
          <p:nvSpPr>
            <p:cNvPr id="187" name="Google Shape;187;p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9" name="Google Shape;189;p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90" name="Google Shape;190;p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191" name="Google Shape;191;p5"/>
          <p:cNvSpPr txBox="1"/>
          <p:nvPr/>
        </p:nvSpPr>
        <p:spPr>
          <a:xfrm>
            <a:off x="1738974" y="2668522"/>
            <a:ext cx="4814138"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These Big Questions form the basis for the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Framework for Heliophysics Education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https://science.nasa.gov/learn/heat/big-ideas/</a:t>
            </a:r>
            <a:endParaRPr b="0" i="0" sz="1400" u="none" cap="none" strike="noStrike">
              <a:solidFill>
                <a:srgbClr val="000000"/>
              </a:solidFill>
              <a:latin typeface="Arial"/>
              <a:ea typeface="Arial"/>
              <a:cs typeface="Arial"/>
              <a:sym typeface="Arial"/>
            </a:endParaRPr>
          </a:p>
        </p:txBody>
      </p:sp>
      <p:sp>
        <p:nvSpPr>
          <p:cNvPr id="192" name="Google Shape;192;p5"/>
          <p:cNvSpPr txBox="1"/>
          <p:nvPr/>
        </p:nvSpPr>
        <p:spPr>
          <a:xfrm>
            <a:off x="2286000" y="2417862"/>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grpSp>
        <p:nvGrpSpPr>
          <p:cNvPr id="197" name="Google Shape;197;p6"/>
          <p:cNvGrpSpPr/>
          <p:nvPr/>
        </p:nvGrpSpPr>
        <p:grpSpPr>
          <a:xfrm flipH="1">
            <a:off x="-803" y="133025"/>
            <a:ext cx="7374688" cy="582900"/>
            <a:chOff x="3383700" y="220025"/>
            <a:chExt cx="5760575" cy="582900"/>
          </a:xfrm>
        </p:grpSpPr>
        <p:sp>
          <p:nvSpPr>
            <p:cNvPr id="198" name="Google Shape;198;p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0" name="Google Shape;200;p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How to Teach Heliophysics</a:t>
            </a:r>
            <a:endParaRPr b="1" sz="2420">
              <a:solidFill>
                <a:schemeClr val="lt1"/>
              </a:solidFill>
              <a:latin typeface="Helvetica Neue"/>
              <a:ea typeface="Helvetica Neue"/>
              <a:cs typeface="Helvetica Neue"/>
              <a:sym typeface="Helvetica Neue"/>
            </a:endParaRPr>
          </a:p>
        </p:txBody>
      </p:sp>
      <p:sp>
        <p:nvSpPr>
          <p:cNvPr id="201" name="Google Shape;201;p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8" name="Google Shape;208;p6"/>
          <p:cNvGrpSpPr/>
          <p:nvPr/>
        </p:nvGrpSpPr>
        <p:grpSpPr>
          <a:xfrm>
            <a:off x="0" y="4695025"/>
            <a:ext cx="5902800" cy="283500"/>
            <a:chOff x="0" y="4548925"/>
            <a:chExt cx="5902800" cy="283500"/>
          </a:xfrm>
        </p:grpSpPr>
        <p:sp>
          <p:nvSpPr>
            <p:cNvPr id="209" name="Google Shape;209;p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1" name="Google Shape;211;p6"/>
          <p:cNvSpPr txBox="1"/>
          <p:nvPr>
            <p:ph idx="1" type="body"/>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600"/>
              </a:spcAft>
              <a:buSzPts val="1100"/>
              <a:buNone/>
            </a:pPr>
            <a:r>
              <a:rPr b="1" lang="en-US" sz="680">
                <a:solidFill>
                  <a:schemeClr val="lt1"/>
                </a:solidFill>
                <a:latin typeface="Helvetica Neue"/>
                <a:ea typeface="Helvetica Neue"/>
                <a:cs typeface="Helvetica Neue"/>
                <a:sym typeface="Helvetica Neue"/>
              </a:rPr>
              <a:t>Heliophysics Education Activation Team</a:t>
            </a:r>
            <a:endParaRPr b="1" sz="680">
              <a:solidFill>
                <a:schemeClr val="lt1"/>
              </a:solidFill>
              <a:latin typeface="Helvetica Neue"/>
              <a:ea typeface="Helvetica Neue"/>
              <a:cs typeface="Helvetica Neue"/>
              <a:sym typeface="Helvetica Neue"/>
            </a:endParaRPr>
          </a:p>
        </p:txBody>
      </p:sp>
      <p:pic>
        <p:nvPicPr>
          <p:cNvPr id="212" name="Google Shape;212;p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213" name="Google Shape;213;p6"/>
          <p:cNvSpPr txBox="1"/>
          <p:nvPr/>
        </p:nvSpPr>
        <p:spPr>
          <a:xfrm>
            <a:off x="133200" y="671988"/>
            <a:ext cx="833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9658B"/>
                </a:solidFill>
                <a:latin typeface="Lato"/>
                <a:ea typeface="Lato"/>
                <a:cs typeface="Lato"/>
                <a:sym typeface="Lato"/>
              </a:rPr>
              <a:t>Framework for Heliophysics Education</a:t>
            </a:r>
            <a:endParaRPr b="1" i="0" sz="1800" u="none" cap="none" strike="noStrike">
              <a:solidFill>
                <a:srgbClr val="19658B"/>
              </a:solidFill>
              <a:latin typeface="Arial"/>
              <a:ea typeface="Arial"/>
              <a:cs typeface="Arial"/>
              <a:sym typeface="Arial"/>
            </a:endParaRPr>
          </a:p>
        </p:txBody>
      </p:sp>
      <p:sp>
        <p:nvSpPr>
          <p:cNvPr id="214" name="Google Shape;214;p6"/>
          <p:cNvSpPr/>
          <p:nvPr/>
        </p:nvSpPr>
        <p:spPr>
          <a:xfrm>
            <a:off x="92825" y="11671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3 Heliophysics Investigatory Questions</a:t>
            </a:r>
            <a:endParaRPr b="0" i="0" sz="1400" u="none" cap="none" strike="noStrike">
              <a:solidFill>
                <a:schemeClr val="lt1"/>
              </a:solidFill>
              <a:latin typeface="Open Sans"/>
              <a:ea typeface="Open Sans"/>
              <a:cs typeface="Open Sans"/>
              <a:sym typeface="Open Sans"/>
            </a:endParaRPr>
          </a:p>
        </p:txBody>
      </p:sp>
      <p:sp>
        <p:nvSpPr>
          <p:cNvPr id="215" name="Google Shape;215;p6"/>
          <p:cNvSpPr/>
          <p:nvPr/>
        </p:nvSpPr>
        <p:spPr>
          <a:xfrm>
            <a:off x="92825" y="20759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 NGSS-aligned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Big Ideas per Question </a:t>
            </a:r>
            <a:endParaRPr b="0" i="0" sz="1400" u="none" cap="none" strike="noStrike">
              <a:solidFill>
                <a:schemeClr val="lt1"/>
              </a:solidFill>
              <a:latin typeface="Arial"/>
              <a:ea typeface="Arial"/>
              <a:cs typeface="Arial"/>
              <a:sym typeface="Arial"/>
            </a:endParaRPr>
          </a:p>
        </p:txBody>
      </p:sp>
      <p:sp>
        <p:nvSpPr>
          <p:cNvPr id="216" name="Google Shape;216;p6"/>
          <p:cNvSpPr/>
          <p:nvPr/>
        </p:nvSpPr>
        <p:spPr>
          <a:xfrm>
            <a:off x="92825" y="29847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 Guiding Questions per Idea</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-1 Question per Level-</a:t>
            </a:r>
            <a:endParaRPr b="0" i="0" sz="1200" u="none" cap="none" strike="noStrike">
              <a:solidFill>
                <a:schemeClr val="lt1"/>
              </a:solidFill>
              <a:latin typeface="Arial"/>
              <a:ea typeface="Arial"/>
              <a:cs typeface="Arial"/>
              <a:sym typeface="Arial"/>
            </a:endParaRPr>
          </a:p>
        </p:txBody>
      </p:sp>
      <p:sp>
        <p:nvSpPr>
          <p:cNvPr id="217" name="Google Shape;217;p6"/>
          <p:cNvSpPr txBox="1"/>
          <p:nvPr/>
        </p:nvSpPr>
        <p:spPr>
          <a:xfrm>
            <a:off x="2353225" y="1133700"/>
            <a:ext cx="6711000" cy="3300617"/>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What causes the Sun to vary?</a:t>
            </a:r>
            <a:endParaRPr b="1" i="0" sz="12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1.1 The Sun is really big and its gravity influences all objects in the solar system. </a:t>
            </a:r>
            <a:r>
              <a:rPr b="0" i="0" lang="en-US" sz="1000" u="none" cap="none" strike="noStrike">
                <a:solidFill>
                  <a:schemeClr val="accent2"/>
                </a:solidFill>
                <a:latin typeface="Open Sans"/>
                <a:ea typeface="Open Sans"/>
                <a:cs typeface="Open Sans"/>
                <a:sym typeface="Open Sans"/>
              </a:rPr>
              <a:t>(PS2, ESS1)</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1.2 The Sun is active and can impact technology on Earth via space weather. (PS1,PS2, PS4, ESS2, ESS3)</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1.3 The Sun’s energy drives Earth’s climate, but the climate is in a delicate balance  and is changing due to human activity. </a:t>
            </a:r>
            <a:r>
              <a:rPr b="0" i="0" lang="en-US" sz="1000" u="none" cap="none" strike="noStrike">
                <a:solidFill>
                  <a:srgbClr val="2E2E32"/>
                </a:solidFill>
                <a:latin typeface="Open Sans"/>
                <a:ea typeface="Open Sans"/>
                <a:cs typeface="Open Sans"/>
                <a:sym typeface="Open Sans"/>
              </a:rPr>
              <a:t>(PS1, PS2, PS3, LS4, ESS2, ESS3)</a:t>
            </a:r>
            <a:endParaRPr b="1" i="0" sz="1000" u="none" cap="none" strike="noStrike">
              <a:solidFill>
                <a:schemeClr val="dk1"/>
              </a:solidFill>
              <a:latin typeface="Open Sans"/>
              <a:ea typeface="Open Sans"/>
              <a:cs typeface="Open Sans"/>
              <a:sym typeface="Open Sans"/>
            </a:endParaRPr>
          </a:p>
          <a:p>
            <a:pPr indent="-304800" lvl="0" marL="457200" marR="0" rtl="0" algn="l">
              <a:lnSpc>
                <a:spcPct val="100000"/>
              </a:lnSpc>
              <a:spcBef>
                <a:spcPts val="90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How do Earth, the solar system, and the heliosphere respond to changes on the Sun?</a:t>
            </a:r>
            <a:endParaRPr b="1" i="0" sz="12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2.1 Life on Earth has evolved with complex diversity because of our location near the Sun. It is just right! </a:t>
            </a:r>
            <a:r>
              <a:rPr b="0" i="0" lang="en-US" sz="1100" u="none" cap="none" strike="noStrike">
                <a:solidFill>
                  <a:schemeClr val="dk1"/>
                </a:solidFill>
                <a:latin typeface="Open Sans"/>
                <a:ea typeface="Open Sans"/>
                <a:cs typeface="Open Sans"/>
                <a:sym typeface="Open Sans"/>
              </a:rPr>
              <a:t>(PS3, PS4, LS1, LS2, ESS2)</a:t>
            </a:r>
            <a:endParaRPr b="0" i="0" sz="11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2.2 The Sun defines the space around it, which is different from interstellar space. </a:t>
            </a:r>
            <a:r>
              <a:rPr b="0" i="0" lang="en-US" sz="1000" u="none" cap="none" strike="noStrike">
                <a:solidFill>
                  <a:srgbClr val="2E2E32"/>
                </a:solidFill>
                <a:latin typeface="Open Sans"/>
                <a:ea typeface="Open Sans"/>
                <a:cs typeface="Open Sans"/>
                <a:sym typeface="Open Sans"/>
              </a:rPr>
              <a:t>(PS2, ESS1, ESS2)</a:t>
            </a:r>
            <a:endParaRPr b="0" i="0" sz="10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FF0000"/>
                </a:solidFill>
                <a:latin typeface="Open Sans"/>
                <a:ea typeface="Open Sans"/>
                <a:cs typeface="Open Sans"/>
                <a:sym typeface="Open Sans"/>
              </a:rPr>
              <a:t>2.3 The Sun is the primary source of light in the solar system. (PS1, PS2, PS3,PS4, ESS1)</a:t>
            </a:r>
            <a:endParaRPr b="1" i="0" sz="1000" u="none" cap="none" strike="noStrike">
              <a:solidFill>
                <a:srgbClr val="FF0000"/>
              </a:solidFill>
              <a:latin typeface="Open Sans"/>
              <a:ea typeface="Open Sans"/>
              <a:cs typeface="Open Sans"/>
              <a:sym typeface="Open Sans"/>
            </a:endParaRPr>
          </a:p>
          <a:p>
            <a:pPr indent="-304800" lvl="0" marL="457200" marR="0" rtl="0" algn="l">
              <a:lnSpc>
                <a:spcPct val="100000"/>
              </a:lnSpc>
              <a:spcBef>
                <a:spcPts val="100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What are the impacts of changes on the Sun on humans?</a:t>
            </a:r>
            <a:endParaRPr b="1" i="0" sz="12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3.1 The Sun is made of churning plasma, causing the surface to be made of complex, tangled magnetic fields. (PS1, PS2, ESS1, ESS2)</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3.2 Energy from the Sun is created in the core and travels outward through the Sun and into the heliosphere. (PS1, PS3, PS4, ESS1, ESS2, ESS3)</a:t>
            </a:r>
            <a:endParaRPr b="0" i="0" sz="10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3.3 Our Sun, like all stars, has a life cycle. (PS1, LS1, ESS1)</a:t>
            </a:r>
            <a:endParaRPr b="0" i="0" sz="1000" u="none" cap="none" strike="noStrike">
              <a:solidFill>
                <a:schemeClr val="dk1"/>
              </a:solidFill>
              <a:latin typeface="Open Sans"/>
              <a:ea typeface="Open Sans"/>
              <a:cs typeface="Open Sans"/>
              <a:sym typeface="Open Sans"/>
            </a:endParaRPr>
          </a:p>
        </p:txBody>
      </p:sp>
      <p:sp>
        <p:nvSpPr>
          <p:cNvPr id="218" name="Google Shape;218;p6"/>
          <p:cNvSpPr/>
          <p:nvPr/>
        </p:nvSpPr>
        <p:spPr>
          <a:xfrm>
            <a:off x="92825" y="3910925"/>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Heliophysics </a:t>
            </a:r>
            <a:endParaRPr b="0"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Resource Database</a:t>
            </a:r>
            <a:endParaRPr b="0" i="0" sz="1400" u="none" cap="none" strike="noStrike">
              <a:solidFill>
                <a:schemeClr val="lt1"/>
              </a:solidFill>
              <a:latin typeface="Open Sans"/>
              <a:ea typeface="Open Sans"/>
              <a:cs typeface="Open Sans"/>
              <a:sym typeface="Open Sans"/>
            </a:endParaRPr>
          </a:p>
        </p:txBody>
      </p:sp>
      <p:cxnSp>
        <p:nvCxnSpPr>
          <p:cNvPr id="219" name="Google Shape;219;p6"/>
          <p:cNvCxnSpPr>
            <a:stCxn id="214" idx="2"/>
            <a:endCxn id="215" idx="0"/>
          </p:cNvCxnSpPr>
          <p:nvPr/>
        </p:nvCxnSpPr>
        <p:spPr>
          <a:xfrm>
            <a:off x="1267325" y="1857400"/>
            <a:ext cx="0" cy="218400"/>
          </a:xfrm>
          <a:prstGeom prst="straightConnector1">
            <a:avLst/>
          </a:prstGeom>
          <a:noFill/>
          <a:ln cap="flat" cmpd="sng" w="19050">
            <a:solidFill>
              <a:srgbClr val="D56A49"/>
            </a:solidFill>
            <a:prstDash val="solid"/>
            <a:round/>
            <a:headEnd len="sm" w="sm" type="none"/>
            <a:tailEnd len="med" w="med" type="triangle"/>
          </a:ln>
        </p:spPr>
      </p:cxnSp>
      <p:cxnSp>
        <p:nvCxnSpPr>
          <p:cNvPr id="220" name="Google Shape;220;p6"/>
          <p:cNvCxnSpPr/>
          <p:nvPr/>
        </p:nvCxnSpPr>
        <p:spPr>
          <a:xfrm>
            <a:off x="1267325" y="2774963"/>
            <a:ext cx="0" cy="218400"/>
          </a:xfrm>
          <a:prstGeom prst="straightConnector1">
            <a:avLst/>
          </a:prstGeom>
          <a:noFill/>
          <a:ln cap="flat" cmpd="sng" w="19050">
            <a:solidFill>
              <a:srgbClr val="D56A49"/>
            </a:solidFill>
            <a:prstDash val="solid"/>
            <a:round/>
            <a:headEnd len="sm" w="sm" type="none"/>
            <a:tailEnd len="med" w="med" type="triangle"/>
          </a:ln>
        </p:spPr>
      </p:cxnSp>
      <p:cxnSp>
        <p:nvCxnSpPr>
          <p:cNvPr id="221" name="Google Shape;221;p6"/>
          <p:cNvCxnSpPr/>
          <p:nvPr/>
        </p:nvCxnSpPr>
        <p:spPr>
          <a:xfrm>
            <a:off x="1267325" y="3683763"/>
            <a:ext cx="0" cy="218400"/>
          </a:xfrm>
          <a:prstGeom prst="straightConnector1">
            <a:avLst/>
          </a:prstGeom>
          <a:noFill/>
          <a:ln cap="flat" cmpd="sng" w="19050">
            <a:solidFill>
              <a:srgbClr val="D56A49"/>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7"/>
          <p:cNvSpPr txBox="1"/>
          <p:nvPr>
            <p:ph idx="1" type="body"/>
          </p:nvPr>
        </p:nvSpPr>
        <p:spPr>
          <a:xfrm>
            <a:off x="318875" y="968400"/>
            <a:ext cx="2971500" cy="29559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The Sun is a powerful source of energy. In modern times, we rely on the Sun to help produce the  electricity we use every day.</a:t>
            </a:r>
            <a:endParaRPr/>
          </a:p>
          <a:p>
            <a:pPr indent="0" lvl="0" marL="0" rtl="0" algn="l">
              <a:lnSpc>
                <a:spcPct val="90000"/>
              </a:lnSpc>
              <a:spcBef>
                <a:spcPts val="1500"/>
              </a:spcBef>
              <a:spcAft>
                <a:spcPts val="0"/>
              </a:spcAft>
              <a:buSzPts val="1800"/>
              <a:buNone/>
            </a:pPr>
            <a:r>
              <a:rPr lang="en-US" sz="1800">
                <a:solidFill>
                  <a:srgbClr val="000000"/>
                </a:solidFill>
                <a:latin typeface="Times New Roman"/>
                <a:ea typeface="Times New Roman"/>
                <a:cs typeface="Times New Roman"/>
                <a:sym typeface="Times New Roman"/>
              </a:rPr>
              <a:t>To make this work, we use solar panels to convert sunlight into electricity. </a:t>
            </a:r>
            <a:endParaRPr sz="1800">
              <a:solidFill>
                <a:srgbClr val="000000"/>
              </a:solidFill>
              <a:latin typeface="Calibri"/>
              <a:ea typeface="Calibri"/>
              <a:cs typeface="Calibri"/>
              <a:sym typeface="Calibri"/>
            </a:endParaRPr>
          </a:p>
        </p:txBody>
      </p:sp>
      <p:grpSp>
        <p:nvGrpSpPr>
          <p:cNvPr id="227" name="Google Shape;227;p7"/>
          <p:cNvGrpSpPr/>
          <p:nvPr/>
        </p:nvGrpSpPr>
        <p:grpSpPr>
          <a:xfrm flipH="1">
            <a:off x="-1" y="133025"/>
            <a:ext cx="8389257" cy="582900"/>
            <a:chOff x="3383700" y="220025"/>
            <a:chExt cx="5760575" cy="582900"/>
          </a:xfrm>
        </p:grpSpPr>
        <p:sp>
          <p:nvSpPr>
            <p:cNvPr id="228" name="Google Shape;228;p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0" name="Google Shape;230;p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September 2024: Environment / Sustainability</a:t>
            </a:r>
            <a:endParaRPr b="1" sz="2420">
              <a:solidFill>
                <a:schemeClr val="lt1"/>
              </a:solidFill>
              <a:latin typeface="Helvetica Neue"/>
              <a:ea typeface="Helvetica Neue"/>
              <a:cs typeface="Helvetica Neue"/>
              <a:sym typeface="Helvetica Neue"/>
            </a:endParaRPr>
          </a:p>
        </p:txBody>
      </p:sp>
      <p:sp>
        <p:nvSpPr>
          <p:cNvPr id="231" name="Google Shape;231;p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8" name="Google Shape;238;p7"/>
          <p:cNvGrpSpPr/>
          <p:nvPr/>
        </p:nvGrpSpPr>
        <p:grpSpPr>
          <a:xfrm>
            <a:off x="0" y="4695025"/>
            <a:ext cx="5902800" cy="283500"/>
            <a:chOff x="0" y="4548925"/>
            <a:chExt cx="5902800" cy="283500"/>
          </a:xfrm>
        </p:grpSpPr>
        <p:sp>
          <p:nvSpPr>
            <p:cNvPr id="239" name="Google Shape;239;p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1" name="Google Shape;241;p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42" name="Google Shape;242;p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243" name="Google Shape;243;p7"/>
          <p:cNvSpPr txBox="1"/>
          <p:nvPr/>
        </p:nvSpPr>
        <p:spPr>
          <a:xfrm>
            <a:off x="1053324" y="4344334"/>
            <a:ext cx="809067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https://sciencephotogallery.com/featured/life-cycle-of-the-sun-mark-garlickscience-photo-library.html</a:t>
            </a:r>
            <a:endParaRPr b="0" i="0" sz="1400" u="none" cap="none" strike="noStrike">
              <a:solidFill>
                <a:srgbClr val="000000"/>
              </a:solidFill>
              <a:latin typeface="Arial"/>
              <a:ea typeface="Arial"/>
              <a:cs typeface="Arial"/>
              <a:sym typeface="Arial"/>
            </a:endParaRPr>
          </a:p>
        </p:txBody>
      </p:sp>
      <p:pic>
        <p:nvPicPr>
          <p:cNvPr id="244" name="Google Shape;244;p7"/>
          <p:cNvPicPr preferRelativeResize="0"/>
          <p:nvPr/>
        </p:nvPicPr>
        <p:blipFill rotWithShape="1">
          <a:blip r:embed="rId4">
            <a:alphaModFix/>
          </a:blip>
          <a:srcRect b="0" l="0" r="0" t="0"/>
          <a:stretch/>
        </p:blipFill>
        <p:spPr>
          <a:xfrm>
            <a:off x="3802312" y="1002430"/>
            <a:ext cx="5257800" cy="31318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8"/>
          <p:cNvSpPr txBox="1"/>
          <p:nvPr>
            <p:ph idx="1" type="body"/>
          </p:nvPr>
        </p:nvSpPr>
        <p:spPr>
          <a:xfrm>
            <a:off x="318873" y="968390"/>
            <a:ext cx="3052977" cy="29557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800">
                <a:solidFill>
                  <a:srgbClr val="000000"/>
                </a:solidFill>
                <a:latin typeface="Times New Roman"/>
                <a:ea typeface="Times New Roman"/>
                <a:cs typeface="Times New Roman"/>
                <a:sym typeface="Times New Roman"/>
              </a:rPr>
              <a:t>The Sun is a powerful source of energy. In modern times, we now rely on the Sun to produce electricity. </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rPr lang="en-US" sz="1800">
                <a:solidFill>
                  <a:srgbClr val="000000"/>
                </a:solidFill>
                <a:latin typeface="Times New Roman"/>
                <a:ea typeface="Times New Roman"/>
                <a:cs typeface="Times New Roman"/>
                <a:sym typeface="Times New Roman"/>
              </a:rPr>
              <a:t>Spacecraft also </a:t>
            </a:r>
            <a:r>
              <a:rPr lang="en-US">
                <a:solidFill>
                  <a:srgbClr val="000000"/>
                </a:solidFill>
                <a:latin typeface="Times New Roman"/>
                <a:ea typeface="Times New Roman"/>
                <a:cs typeface="Times New Roman"/>
                <a:sym typeface="Times New Roman"/>
              </a:rPr>
              <a:t>use solar panels to generate the power they need to operate millions of miles from Earth.</a:t>
            </a:r>
            <a:endParaRPr sz="1800">
              <a:solidFill>
                <a:srgbClr val="000000"/>
              </a:solidFill>
              <a:latin typeface="Times New Roman"/>
              <a:ea typeface="Times New Roman"/>
              <a:cs typeface="Times New Roman"/>
              <a:sym typeface="Times New Roman"/>
            </a:endParaRPr>
          </a:p>
        </p:txBody>
      </p:sp>
      <p:grpSp>
        <p:nvGrpSpPr>
          <p:cNvPr id="250" name="Google Shape;250;p8"/>
          <p:cNvGrpSpPr/>
          <p:nvPr/>
        </p:nvGrpSpPr>
        <p:grpSpPr>
          <a:xfrm flipH="1">
            <a:off x="-1" y="133025"/>
            <a:ext cx="8389257" cy="582900"/>
            <a:chOff x="3383700" y="220025"/>
            <a:chExt cx="5760575" cy="582900"/>
          </a:xfrm>
        </p:grpSpPr>
        <p:sp>
          <p:nvSpPr>
            <p:cNvPr id="251" name="Google Shape;251;p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3" name="Google Shape;253;p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September 2024: Environment / Sustainability</a:t>
            </a:r>
            <a:endParaRPr b="1" sz="2420">
              <a:solidFill>
                <a:schemeClr val="lt1"/>
              </a:solidFill>
              <a:latin typeface="Helvetica Neue"/>
              <a:ea typeface="Helvetica Neue"/>
              <a:cs typeface="Helvetica Neue"/>
              <a:sym typeface="Helvetica Neue"/>
            </a:endParaRPr>
          </a:p>
        </p:txBody>
      </p:sp>
      <p:sp>
        <p:nvSpPr>
          <p:cNvPr id="254" name="Google Shape;254;p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1" name="Google Shape;261;p8"/>
          <p:cNvGrpSpPr/>
          <p:nvPr/>
        </p:nvGrpSpPr>
        <p:grpSpPr>
          <a:xfrm>
            <a:off x="0" y="4695025"/>
            <a:ext cx="5902800" cy="283500"/>
            <a:chOff x="0" y="4548925"/>
            <a:chExt cx="5902800" cy="283500"/>
          </a:xfrm>
        </p:grpSpPr>
        <p:sp>
          <p:nvSpPr>
            <p:cNvPr id="262" name="Google Shape;262;p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4" name="Google Shape;264;p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65" name="Google Shape;265;p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266" name="Google Shape;266;p8"/>
          <p:cNvSpPr txBox="1"/>
          <p:nvPr/>
        </p:nvSpPr>
        <p:spPr>
          <a:xfrm>
            <a:off x="4919838" y="4215779"/>
            <a:ext cx="211788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NASA / Juno Spacecraft</a:t>
            </a:r>
            <a:endParaRPr b="0" i="0" sz="1400" u="none" cap="none" strike="noStrike">
              <a:solidFill>
                <a:srgbClr val="000000"/>
              </a:solidFill>
              <a:latin typeface="Arial"/>
              <a:ea typeface="Arial"/>
              <a:cs typeface="Arial"/>
              <a:sym typeface="Arial"/>
            </a:endParaRPr>
          </a:p>
        </p:txBody>
      </p:sp>
      <p:pic>
        <p:nvPicPr>
          <p:cNvPr id="267" name="Google Shape;267;p8"/>
          <p:cNvPicPr preferRelativeResize="0"/>
          <p:nvPr/>
        </p:nvPicPr>
        <p:blipFill rotWithShape="1">
          <a:blip r:embed="rId4">
            <a:alphaModFix/>
          </a:blip>
          <a:srcRect b="0" l="0" r="0" t="0"/>
          <a:stretch/>
        </p:blipFill>
        <p:spPr>
          <a:xfrm>
            <a:off x="3551918" y="1010398"/>
            <a:ext cx="5398057" cy="30343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9"/>
          <p:cNvSpPr txBox="1"/>
          <p:nvPr>
            <p:ph idx="1" type="body"/>
          </p:nvPr>
        </p:nvSpPr>
        <p:spPr>
          <a:xfrm>
            <a:off x="311700" y="985825"/>
            <a:ext cx="8638200" cy="36153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A typical home needs about 30,000 watt-hours (30 kWh) or 1,200 watts to operate each day.</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The average cost of electricity is $0.16 per kWh.</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The average CO2 emission per kWh is about 1 kg/kWh for coal and petroleum.</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How much does it cost to run this house for one year and how much CO2 is produced?</a:t>
            </a:r>
            <a:endParaRPr>
              <a:solidFill>
                <a:schemeClr val="dk1"/>
              </a:solidFill>
            </a:endParaRPr>
          </a:p>
        </p:txBody>
      </p:sp>
      <p:grpSp>
        <p:nvGrpSpPr>
          <p:cNvPr id="273" name="Google Shape;273;p9"/>
          <p:cNvGrpSpPr/>
          <p:nvPr/>
        </p:nvGrpSpPr>
        <p:grpSpPr>
          <a:xfrm flipH="1">
            <a:off x="-1" y="133025"/>
            <a:ext cx="6838900" cy="582900"/>
            <a:chOff x="3383700" y="220025"/>
            <a:chExt cx="5760575" cy="582900"/>
          </a:xfrm>
        </p:grpSpPr>
        <p:sp>
          <p:nvSpPr>
            <p:cNvPr id="274" name="Google Shape;274;p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6" name="Google Shape;276;p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September 2024 –   Beginning –  Power Math</a:t>
            </a:r>
            <a:endParaRPr b="1" sz="2420">
              <a:solidFill>
                <a:schemeClr val="lt1"/>
              </a:solidFill>
              <a:latin typeface="Helvetica Neue"/>
              <a:ea typeface="Helvetica Neue"/>
              <a:cs typeface="Helvetica Neue"/>
              <a:sym typeface="Helvetica Neue"/>
            </a:endParaRPr>
          </a:p>
        </p:txBody>
      </p:sp>
      <p:sp>
        <p:nvSpPr>
          <p:cNvPr id="277" name="Google Shape;277;p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4" name="Google Shape;284;p9"/>
          <p:cNvGrpSpPr/>
          <p:nvPr/>
        </p:nvGrpSpPr>
        <p:grpSpPr>
          <a:xfrm>
            <a:off x="0" y="4695025"/>
            <a:ext cx="5902800" cy="283500"/>
            <a:chOff x="0" y="4548925"/>
            <a:chExt cx="5902800" cy="283500"/>
          </a:xfrm>
        </p:grpSpPr>
        <p:sp>
          <p:nvSpPr>
            <p:cNvPr id="285" name="Google Shape;285;p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7" name="Google Shape;287;p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88" name="Google Shape;288;p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Sten Odenwald</dc:creator>
</cp:coreProperties>
</file>