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y="5143500" cx="9144000"/>
  <p:notesSz cx="6858000" cy="9144000"/>
  <p:embeddedFontLst>
    <p:embeddedFont>
      <p:font typeface="Roboto"/>
      <p:regular r:id="rId27"/>
      <p:bold r:id="rId28"/>
      <p:italic r:id="rId29"/>
      <p:boldItalic r:id="rId30"/>
    </p:embeddedFont>
    <p:embeddedFont>
      <p:font typeface="Lato"/>
      <p:regular r:id="rId31"/>
      <p:bold r:id="rId32"/>
      <p:italic r:id="rId33"/>
      <p:boldItalic r:id="rId34"/>
    </p:embeddedFont>
    <p:embeddedFont>
      <p:font typeface="Helvetica Neue"/>
      <p:regular r:id="rId35"/>
      <p:bold r:id="rId36"/>
      <p:italic r:id="rId37"/>
      <p:boldItalic r:id="rId38"/>
    </p:embeddedFont>
    <p:embeddedFont>
      <p:font typeface="Noto Sans Symbols"/>
      <p:regular r:id="rId39"/>
      <p:bold r:id="rId40"/>
    </p:embeddedFont>
    <p:embeddedFont>
      <p:font typeface="Open Sans"/>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5" roundtripDataSignature="AMtx7mgP3bUCdWM6yrua5gIaFcrLF4qJ8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NotoSansSymbols-bold.fntdata"/><Relationship Id="rId20" Type="http://schemas.openxmlformats.org/officeDocument/2006/relationships/slide" Target="slides/slide16.xml"/><Relationship Id="rId42" Type="http://schemas.openxmlformats.org/officeDocument/2006/relationships/font" Target="fonts/OpenSans-bold.fntdata"/><Relationship Id="rId41" Type="http://schemas.openxmlformats.org/officeDocument/2006/relationships/font" Target="fonts/OpenSans-regular.fntdata"/><Relationship Id="rId22" Type="http://schemas.openxmlformats.org/officeDocument/2006/relationships/slide" Target="slides/slide18.xml"/><Relationship Id="rId44" Type="http://schemas.openxmlformats.org/officeDocument/2006/relationships/font" Target="fonts/OpenSans-boldItalic.fntdata"/><Relationship Id="rId21" Type="http://schemas.openxmlformats.org/officeDocument/2006/relationships/slide" Target="slides/slide17.xml"/><Relationship Id="rId43" Type="http://schemas.openxmlformats.org/officeDocument/2006/relationships/font" Target="fonts/OpenSans-italic.fntdata"/><Relationship Id="rId24" Type="http://schemas.openxmlformats.org/officeDocument/2006/relationships/slide" Target="slides/slide20.xml"/><Relationship Id="rId23" Type="http://schemas.openxmlformats.org/officeDocument/2006/relationships/slide" Target="slides/slide19.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regular.fntdata"/><Relationship Id="rId30" Type="http://schemas.openxmlformats.org/officeDocument/2006/relationships/font" Target="fonts/Roboto-boldItalic.fntdata"/><Relationship Id="rId11" Type="http://schemas.openxmlformats.org/officeDocument/2006/relationships/slide" Target="slides/slide7.xml"/><Relationship Id="rId33" Type="http://schemas.openxmlformats.org/officeDocument/2006/relationships/font" Target="fonts/Lato-italic.fntdata"/><Relationship Id="rId10" Type="http://schemas.openxmlformats.org/officeDocument/2006/relationships/slide" Target="slides/slide6.xml"/><Relationship Id="rId32" Type="http://schemas.openxmlformats.org/officeDocument/2006/relationships/font" Target="fonts/Lato-bold.fntdata"/><Relationship Id="rId13" Type="http://schemas.openxmlformats.org/officeDocument/2006/relationships/slide" Target="slides/slide9.xml"/><Relationship Id="rId35" Type="http://schemas.openxmlformats.org/officeDocument/2006/relationships/font" Target="fonts/HelveticaNeue-regular.fntdata"/><Relationship Id="rId12" Type="http://schemas.openxmlformats.org/officeDocument/2006/relationships/slide" Target="slides/slide8.xml"/><Relationship Id="rId34" Type="http://schemas.openxmlformats.org/officeDocument/2006/relationships/font" Target="fonts/Lato-boldItalic.fntdata"/><Relationship Id="rId15" Type="http://schemas.openxmlformats.org/officeDocument/2006/relationships/slide" Target="slides/slide11.xml"/><Relationship Id="rId37" Type="http://schemas.openxmlformats.org/officeDocument/2006/relationships/font" Target="fonts/HelveticaNeue-italic.fntdata"/><Relationship Id="rId14" Type="http://schemas.openxmlformats.org/officeDocument/2006/relationships/slide" Target="slides/slide10.xml"/><Relationship Id="rId36" Type="http://schemas.openxmlformats.org/officeDocument/2006/relationships/font" Target="fonts/HelveticaNeue-bold.fntdata"/><Relationship Id="rId17" Type="http://schemas.openxmlformats.org/officeDocument/2006/relationships/slide" Target="slides/slide13.xml"/><Relationship Id="rId39" Type="http://schemas.openxmlformats.org/officeDocument/2006/relationships/font" Target="fonts/NotoSansSymbols-regular.fntdata"/><Relationship Id="rId16" Type="http://schemas.openxmlformats.org/officeDocument/2006/relationships/slide" Target="slides/slide12.xml"/><Relationship Id="rId38" Type="http://schemas.openxmlformats.org/officeDocument/2006/relationships/font" Target="fonts/HelveticaNeue-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 name="Google Shape;5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2" name="Google Shape;29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4" name="Google Shape;31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6" name="Google Shape;33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1" name="Google Shape;38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4" name="Google Shape;404;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7" name="Google Shape;427;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9" name="Google Shape;44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 name="Google Shape;7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7" name="Google Shape;517;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9" name="Google Shape;53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8" name="Google Shape;9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 name="Google Shape;17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sz="1300">
                <a:solidFill>
                  <a:srgbClr val="1B1B1B"/>
                </a:solidFill>
                <a:latin typeface="Helvetica Neue"/>
                <a:ea typeface="Helvetica Neue"/>
                <a:cs typeface="Helvetica Neue"/>
                <a:sym typeface="Helvetica Neue"/>
              </a:rPr>
              <a:t>The</a:t>
            </a:r>
            <a:r>
              <a:rPr b="1" lang="en-US" sz="1300">
                <a:solidFill>
                  <a:srgbClr val="1B1B1B"/>
                </a:solidFill>
                <a:latin typeface="Helvetica Neue"/>
                <a:ea typeface="Helvetica Neue"/>
                <a:cs typeface="Helvetica Neue"/>
                <a:sym typeface="Helvetica Neue"/>
              </a:rPr>
              <a:t> Framework for Heliophysics Education</a:t>
            </a:r>
            <a:r>
              <a:rPr lang="en-US" sz="1300">
                <a:solidFill>
                  <a:srgbClr val="1B1B1B"/>
                </a:solidFill>
                <a:latin typeface="Helvetica Neue"/>
                <a:ea typeface="Helvetica Neue"/>
                <a:cs typeface="Helvetica Neue"/>
                <a:sym typeface="Helvetica Neue"/>
              </a:rPr>
              <a:t> provides the background and scaffolding educators need to incorporate heliophysics topics into existing STEM curricula. Using the three main questions that heliophysicists investigate as the foundation, this framework connects heliophysics topics with NGSS Disciplinary Core Ideas, to create NGSS-aligned </a:t>
            </a:r>
            <a:r>
              <a:rPr b="1" lang="en-US" sz="1300">
                <a:solidFill>
                  <a:srgbClr val="1B1B1B"/>
                </a:solidFill>
                <a:latin typeface="Helvetica Neue"/>
                <a:ea typeface="Helvetica Neue"/>
                <a:cs typeface="Helvetica Neue"/>
                <a:sym typeface="Helvetica Neue"/>
              </a:rPr>
              <a:t>Heliophysics Big Ideas</a:t>
            </a:r>
            <a:r>
              <a:rPr lang="en-US" sz="1300">
                <a:solidFill>
                  <a:srgbClr val="1B1B1B"/>
                </a:solidFill>
                <a:latin typeface="Helvetica Neue"/>
                <a:ea typeface="Helvetica Neue"/>
                <a:cs typeface="Helvetica Neue"/>
                <a:sym typeface="Helvetica Neue"/>
              </a:rPr>
              <a:t>.</a:t>
            </a:r>
            <a:r>
              <a:rPr lang="en-US" sz="1600">
                <a:solidFill>
                  <a:srgbClr val="1B1B1B"/>
                </a:solidFill>
                <a:latin typeface="Helvetica Neue"/>
                <a:ea typeface="Helvetica Neue"/>
                <a:cs typeface="Helvetica Neue"/>
                <a:sym typeface="Helvetica Neue"/>
              </a:rPr>
              <a:t> </a:t>
            </a:r>
            <a:endParaRPr sz="1600">
              <a:solidFill>
                <a:srgbClr val="1B1B1B"/>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100"/>
              <a:buNone/>
            </a:pPr>
            <a:r>
              <a:t/>
            </a:r>
            <a:endParaRPr sz="1600">
              <a:solidFill>
                <a:srgbClr val="1B1B1B"/>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rPr lang="en-US" sz="1300">
                <a:solidFill>
                  <a:srgbClr val="1B1B1B"/>
                </a:solidFill>
                <a:latin typeface="Helvetica Neue"/>
                <a:ea typeface="Helvetica Neue"/>
                <a:cs typeface="Helvetica Neue"/>
                <a:sym typeface="Helvetica Neue"/>
              </a:rPr>
              <a:t>The nine </a:t>
            </a:r>
            <a:r>
              <a:rPr b="1" lang="en-US" sz="1300">
                <a:solidFill>
                  <a:srgbClr val="1B1B1B"/>
                </a:solidFill>
                <a:latin typeface="Helvetica Neue"/>
                <a:ea typeface="Helvetica Neue"/>
                <a:cs typeface="Helvetica Neue"/>
                <a:sym typeface="Helvetica Neue"/>
              </a:rPr>
              <a:t>Heliophysics Big Ideas</a:t>
            </a:r>
            <a:r>
              <a:rPr lang="en-US" sz="1300">
                <a:solidFill>
                  <a:srgbClr val="1B1B1B"/>
                </a:solidFill>
                <a:latin typeface="Helvetica Neue"/>
                <a:ea typeface="Helvetica Neue"/>
                <a:cs typeface="Helvetica Neue"/>
                <a:sym typeface="Helvetica Neue"/>
              </a:rPr>
              <a:t> encompass the major heliophysics concepts that can be explored through existing Next Generation Science Standards (NGSS) disciplinary core ideas. Each Heliophysics Big Idea has a guiding question for each level, designed to support inquiry-based learning. </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Introductory Learner </a:t>
            </a:r>
            <a:r>
              <a:rPr lang="en-US" sz="1300">
                <a:solidFill>
                  <a:srgbClr val="1B1B1B"/>
                </a:solidFill>
                <a:latin typeface="Helvetica Neue"/>
                <a:ea typeface="Helvetica Neue"/>
                <a:cs typeface="Helvetica Neue"/>
                <a:sym typeface="Helvetica Neue"/>
              </a:rPr>
              <a:t>= A younger learner (K-5), or a learner new to the subject matter.</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Intermediate Learner</a:t>
            </a:r>
            <a:r>
              <a:rPr lang="en-US" sz="1300">
                <a:solidFill>
                  <a:srgbClr val="1B1B1B"/>
                </a:solidFill>
                <a:latin typeface="Helvetica Neue"/>
                <a:ea typeface="Helvetica Neue"/>
                <a:cs typeface="Helvetica Neue"/>
                <a:sym typeface="Helvetica Neue"/>
              </a:rPr>
              <a:t> = A middle-aged learner (6-8), or a learner that has some familiarity with the subject matter.</a:t>
            </a:r>
            <a:endParaRPr sz="1300">
              <a:solidFill>
                <a:srgbClr val="1B1B1B"/>
              </a:solidFill>
              <a:latin typeface="Helvetica Neue"/>
              <a:ea typeface="Helvetica Neue"/>
              <a:cs typeface="Helvetica Neue"/>
              <a:sym typeface="Helvetica Neue"/>
            </a:endParaRPr>
          </a:p>
          <a:p>
            <a:pPr indent="-311150" lvl="0" marL="749300" rtl="0" algn="l">
              <a:lnSpc>
                <a:spcPct val="115000"/>
              </a:lnSpc>
              <a:spcBef>
                <a:spcPts val="0"/>
              </a:spcBef>
              <a:spcAft>
                <a:spcPts val="0"/>
              </a:spcAft>
              <a:buClr>
                <a:schemeClr val="dk1"/>
              </a:buClr>
              <a:buSzPts val="1300"/>
              <a:buChar char="■"/>
            </a:pPr>
            <a:r>
              <a:rPr b="1" lang="en-US" sz="1300">
                <a:solidFill>
                  <a:srgbClr val="1B1B1B"/>
                </a:solidFill>
                <a:latin typeface="Helvetica Neue"/>
                <a:ea typeface="Helvetica Neue"/>
                <a:cs typeface="Helvetica Neue"/>
                <a:sym typeface="Helvetica Neue"/>
              </a:rPr>
              <a:t>Advanced Learner</a:t>
            </a:r>
            <a:r>
              <a:rPr lang="en-US" sz="1300">
                <a:solidFill>
                  <a:srgbClr val="1B1B1B"/>
                </a:solidFill>
                <a:latin typeface="Helvetica Neue"/>
                <a:ea typeface="Helvetica Neue"/>
                <a:cs typeface="Helvetica Neue"/>
                <a:sym typeface="Helvetica Neue"/>
              </a:rPr>
              <a:t> = An older learner (9-12+), or a learner that has a lot of experience with the subject matter.</a:t>
            </a:r>
            <a:endParaRPr sz="1400">
              <a:solidFill>
                <a:srgbClr val="1B1B1B"/>
              </a:solidFill>
              <a:latin typeface="Helvetica Neue"/>
              <a:ea typeface="Helvetica Neue"/>
              <a:cs typeface="Helvetica Neue"/>
              <a:sym typeface="Helvetica Neue"/>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3" name="Google Shape;2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9" name="Google Shape;26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4"/>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4"/>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33"/>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33"/>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7" name="Google Shape;47;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9" name="Google Shape;19;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2" name="Google Shape;22;p2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3" name="Google Shape;23;p2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4" name="Google Shape;2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7" name="Google Shape;27;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29"/>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0" name="Google Shape;30;p29"/>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1" name="Google Shape;31;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30"/>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4" name="Google Shape;34;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31"/>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38" name="Google Shape;38;p31"/>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3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0" name="Google Shape;40;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3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3" name="Google Shape;43;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2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2.png"/><Relationship Id="rId5" Type="http://schemas.openxmlformats.org/officeDocument/2006/relationships/image" Target="../media/image4.png"/><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26.jpg"/><Relationship Id="rId5"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rb.gy/qsgmbr" TargetMode="External"/><Relationship Id="rId4" Type="http://schemas.openxmlformats.org/officeDocument/2006/relationships/hyperlink" Target="https://www.youtube.com/watch?v=lwf8Y_fOOls&amp;list=PL5mpEj48YwXntxhPvZBgJn0ZG5MRm4UlS"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6.jpg"/><Relationship Id="rId6" Type="http://schemas.openxmlformats.org/officeDocument/2006/relationships/image" Target="../media/image10.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hyperlink" Target="https://www.nasa.gov/science-research/heliophysics/nasa-announces-monthly-themes-to-celebrate-the-heliophysics-big-year/" TargetMode="External"/><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pic>
        <p:nvPicPr>
          <p:cNvPr id="52" name="Google Shape;52;p1"/>
          <p:cNvPicPr preferRelativeResize="0"/>
          <p:nvPr/>
        </p:nvPicPr>
        <p:blipFill rotWithShape="1">
          <a:blip r:embed="rId3">
            <a:alphaModFix/>
          </a:blip>
          <a:srcRect b="0" l="0" r="0" t="0"/>
          <a:stretch/>
        </p:blipFill>
        <p:spPr>
          <a:xfrm>
            <a:off x="191900" y="371287"/>
            <a:ext cx="4403077" cy="4400927"/>
          </a:xfrm>
          <a:prstGeom prst="rect">
            <a:avLst/>
          </a:prstGeom>
          <a:noFill/>
          <a:ln>
            <a:noFill/>
          </a:ln>
        </p:spPr>
      </p:pic>
      <p:pic>
        <p:nvPicPr>
          <p:cNvPr id="53" name="Google Shape;53;p1"/>
          <p:cNvPicPr preferRelativeResize="0"/>
          <p:nvPr/>
        </p:nvPicPr>
        <p:blipFill rotWithShape="1">
          <a:blip r:embed="rId4">
            <a:alphaModFix/>
          </a:blip>
          <a:srcRect b="0" l="0" r="0" t="0"/>
          <a:stretch/>
        </p:blipFill>
        <p:spPr>
          <a:xfrm>
            <a:off x="0" y="2935175"/>
            <a:ext cx="7659574" cy="585200"/>
          </a:xfrm>
          <a:prstGeom prst="rect">
            <a:avLst/>
          </a:prstGeom>
          <a:noFill/>
          <a:ln>
            <a:noFill/>
          </a:ln>
        </p:spPr>
      </p:pic>
      <p:sp>
        <p:nvSpPr>
          <p:cNvPr id="54" name="Google Shape;54;p1"/>
          <p:cNvSpPr/>
          <p:nvPr/>
        </p:nvSpPr>
        <p:spPr>
          <a:xfrm>
            <a:off x="7562775" y="2933963"/>
            <a:ext cx="585300" cy="5853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
          <p:cNvSpPr txBox="1"/>
          <p:nvPr>
            <p:ph type="ctrTitle"/>
          </p:nvPr>
        </p:nvSpPr>
        <p:spPr>
          <a:xfrm>
            <a:off x="311700" y="1474750"/>
            <a:ext cx="8520600" cy="1322400"/>
          </a:xfrm>
          <a:prstGeom prst="rect">
            <a:avLst/>
          </a:prstGeom>
          <a:noFill/>
          <a:ln>
            <a:noFill/>
          </a:ln>
        </p:spPr>
        <p:txBody>
          <a:bodyPr anchorCtr="0" anchor="b" bIns="91425" lIns="91425" spcFirstLastPara="1" rIns="91425" wrap="square" tIns="91425">
            <a:normAutofit/>
          </a:bodyPr>
          <a:lstStyle/>
          <a:p>
            <a:pPr indent="0" lvl="0" marL="0" rtl="0" algn="l">
              <a:lnSpc>
                <a:spcPct val="100000"/>
              </a:lnSpc>
              <a:spcBef>
                <a:spcPts val="0"/>
              </a:spcBef>
              <a:spcAft>
                <a:spcPts val="0"/>
              </a:spcAft>
              <a:buSzPts val="5200"/>
              <a:buNone/>
            </a:pPr>
            <a:r>
              <a:rPr b="1" lang="en-US">
                <a:latin typeface="Helvetica Neue"/>
                <a:ea typeface="Helvetica Neue"/>
                <a:cs typeface="Helvetica Neue"/>
                <a:sym typeface="Helvetica Neue"/>
              </a:rPr>
              <a:t>The Heliophysics Big Year</a:t>
            </a:r>
            <a:endParaRPr b="1">
              <a:latin typeface="Helvetica Neue"/>
              <a:ea typeface="Helvetica Neue"/>
              <a:cs typeface="Helvetica Neue"/>
              <a:sym typeface="Helvetica Neue"/>
            </a:endParaRPr>
          </a:p>
        </p:txBody>
      </p:sp>
      <p:pic>
        <p:nvPicPr>
          <p:cNvPr id="56" name="Google Shape;56;p1"/>
          <p:cNvPicPr preferRelativeResize="0"/>
          <p:nvPr/>
        </p:nvPicPr>
        <p:blipFill rotWithShape="1">
          <a:blip r:embed="rId5">
            <a:alphaModFix/>
          </a:blip>
          <a:srcRect b="0" l="0" r="0" t="0"/>
          <a:stretch/>
        </p:blipFill>
        <p:spPr>
          <a:xfrm>
            <a:off x="7978575" y="380951"/>
            <a:ext cx="879575" cy="727374"/>
          </a:xfrm>
          <a:prstGeom prst="rect">
            <a:avLst/>
          </a:prstGeom>
          <a:noFill/>
          <a:ln>
            <a:noFill/>
          </a:ln>
        </p:spPr>
      </p:pic>
      <p:sp>
        <p:nvSpPr>
          <p:cNvPr id="57" name="Google Shape;57;p1"/>
          <p:cNvSpPr txBox="1"/>
          <p:nvPr>
            <p:ph idx="1" type="subTitle"/>
          </p:nvPr>
        </p:nvSpPr>
        <p:spPr>
          <a:xfrm>
            <a:off x="311700" y="2906650"/>
            <a:ext cx="5364600" cy="7926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800"/>
              <a:buNone/>
            </a:pPr>
            <a:r>
              <a:rPr lang="en-US">
                <a:solidFill>
                  <a:schemeClr val="lt1"/>
                </a:solidFill>
                <a:latin typeface="Helvetica Neue"/>
                <a:ea typeface="Helvetica Neue"/>
                <a:cs typeface="Helvetica Neue"/>
                <a:sym typeface="Helvetica Neue"/>
              </a:rPr>
              <a:t>Dr. Sten Odenwald, Astronomer</a:t>
            </a:r>
            <a:endParaRPr>
              <a:solidFill>
                <a:schemeClr val="lt1"/>
              </a:solidFill>
              <a:latin typeface="Helvetica Neue"/>
              <a:ea typeface="Helvetica Neue"/>
              <a:cs typeface="Helvetica Neue"/>
              <a:sym typeface="Helvetica Neue"/>
            </a:endParaRPr>
          </a:p>
        </p:txBody>
      </p:sp>
      <p:sp>
        <p:nvSpPr>
          <p:cNvPr id="58" name="Google Shape;58;p1"/>
          <p:cNvSpPr txBox="1"/>
          <p:nvPr>
            <p:ph idx="1" type="subTitle"/>
          </p:nvPr>
        </p:nvSpPr>
        <p:spPr>
          <a:xfrm>
            <a:off x="191900" y="588180"/>
            <a:ext cx="5364600" cy="312900"/>
          </a:xfrm>
          <a:prstGeom prst="rect">
            <a:avLst/>
          </a:prstGeom>
          <a:noFill/>
          <a:ln>
            <a:noFill/>
          </a:ln>
        </p:spPr>
        <p:txBody>
          <a:bodyPr anchorCtr="0" anchor="ctr" bIns="91425" lIns="91425" spcFirstLastPara="1" rIns="91425" wrap="square" tIns="91425">
            <a:normAutofit/>
          </a:bodyPr>
          <a:lstStyle/>
          <a:p>
            <a:pPr indent="0" lvl="0" marL="0" rtl="0" algn="l">
              <a:lnSpc>
                <a:spcPct val="80000"/>
              </a:lnSpc>
              <a:spcBef>
                <a:spcPts val="0"/>
              </a:spcBef>
              <a:spcAft>
                <a:spcPts val="0"/>
              </a:spcAft>
              <a:buSzPts val="935"/>
              <a:buNone/>
            </a:pPr>
            <a:r>
              <a:rPr lang="en-US" sz="780">
                <a:solidFill>
                  <a:schemeClr val="dk1"/>
                </a:solidFill>
                <a:latin typeface="Helvetica Neue"/>
                <a:ea typeface="Helvetica Neue"/>
                <a:cs typeface="Helvetica Neue"/>
                <a:sym typeface="Helvetica Neue"/>
              </a:rPr>
              <a:t>National Aeronautics and Space Administration</a:t>
            </a:r>
            <a:endParaRPr sz="280">
              <a:solidFill>
                <a:schemeClr val="dk1"/>
              </a:solidFill>
              <a:latin typeface="Helvetica Neue"/>
              <a:ea typeface="Helvetica Neue"/>
              <a:cs typeface="Helvetica Neue"/>
              <a:sym typeface="Helvetica Neue"/>
            </a:endParaRPr>
          </a:p>
        </p:txBody>
      </p:sp>
      <p:sp>
        <p:nvSpPr>
          <p:cNvPr id="59" name="Google Shape;59;p1"/>
          <p:cNvSpPr txBox="1"/>
          <p:nvPr>
            <p:ph idx="1" type="subTitle"/>
          </p:nvPr>
        </p:nvSpPr>
        <p:spPr>
          <a:xfrm>
            <a:off x="191900" y="4333269"/>
            <a:ext cx="5364600" cy="392700"/>
          </a:xfrm>
          <a:prstGeom prst="rect">
            <a:avLst/>
          </a:prstGeom>
          <a:noFill/>
          <a:ln>
            <a:noFill/>
          </a:ln>
        </p:spPr>
        <p:txBody>
          <a:bodyPr anchorCtr="0" anchor="ctr" bIns="91425" lIns="91425" spcFirstLastPara="1" rIns="91425" wrap="square" tIns="91425">
            <a:normAutofit lnSpcReduction="10000"/>
          </a:bodyPr>
          <a:lstStyle/>
          <a:p>
            <a:pPr indent="0" lvl="0" marL="0" rtl="0" algn="l">
              <a:lnSpc>
                <a:spcPct val="115000"/>
              </a:lnSpc>
              <a:spcBef>
                <a:spcPts val="0"/>
              </a:spcBef>
              <a:spcAft>
                <a:spcPts val="600"/>
              </a:spcAft>
              <a:buSzPts val="1100"/>
              <a:buNone/>
            </a:pPr>
            <a:r>
              <a:rPr lang="en-US" sz="780">
                <a:solidFill>
                  <a:schemeClr val="dk1"/>
                </a:solidFill>
                <a:latin typeface="Helvetica Neue"/>
                <a:ea typeface="Helvetica Neue"/>
                <a:cs typeface="Helvetica Neue"/>
                <a:sym typeface="Helvetica Neue"/>
              </a:rPr>
              <a:t>NASA Heliophysics Education Activation Team</a:t>
            </a:r>
            <a:endParaRPr sz="780">
              <a:solidFill>
                <a:schemeClr val="dk1"/>
              </a:solidFill>
              <a:latin typeface="Helvetica Neue"/>
              <a:ea typeface="Helvetica Neue"/>
              <a:cs typeface="Helvetica Neue"/>
              <a:sym typeface="Helvetica Neue"/>
            </a:endParaRPr>
          </a:p>
        </p:txBody>
      </p:sp>
      <p:sp>
        <p:nvSpPr>
          <p:cNvPr id="60" name="Google Shape;60;p1"/>
          <p:cNvSpPr/>
          <p:nvPr/>
        </p:nvSpPr>
        <p:spPr>
          <a:xfrm>
            <a:off x="5826113" y="375275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
          <p:cNvSpPr/>
          <p:nvPr/>
        </p:nvSpPr>
        <p:spPr>
          <a:xfrm>
            <a:off x="6116438" y="375275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
          <p:cNvSpPr/>
          <p:nvPr/>
        </p:nvSpPr>
        <p:spPr>
          <a:xfrm>
            <a:off x="6406763" y="375274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
          <p:cNvSpPr/>
          <p:nvPr/>
        </p:nvSpPr>
        <p:spPr>
          <a:xfrm>
            <a:off x="6697088" y="375275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
          <p:cNvSpPr/>
          <p:nvPr/>
        </p:nvSpPr>
        <p:spPr>
          <a:xfrm>
            <a:off x="6987413" y="375275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
          <p:cNvSpPr/>
          <p:nvPr/>
        </p:nvSpPr>
        <p:spPr>
          <a:xfrm>
            <a:off x="7277738" y="3752738"/>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
          <p:cNvSpPr/>
          <p:nvPr/>
        </p:nvSpPr>
        <p:spPr>
          <a:xfrm>
            <a:off x="7568063" y="3752763"/>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
          <p:cNvSpPr/>
          <p:nvPr/>
        </p:nvSpPr>
        <p:spPr>
          <a:xfrm>
            <a:off x="7858388" y="3752764"/>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
          <p:cNvSpPr/>
          <p:nvPr/>
        </p:nvSpPr>
        <p:spPr>
          <a:xfrm>
            <a:off x="8148713" y="375275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
          <p:cNvSpPr/>
          <p:nvPr/>
        </p:nvSpPr>
        <p:spPr>
          <a:xfrm>
            <a:off x="8439038" y="37527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
          <p:cNvSpPr/>
          <p:nvPr/>
        </p:nvSpPr>
        <p:spPr>
          <a:xfrm>
            <a:off x="8729363" y="37527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
          <p:cNvSpPr/>
          <p:nvPr/>
        </p:nvSpPr>
        <p:spPr>
          <a:xfrm>
            <a:off x="0" y="3657650"/>
            <a:ext cx="54840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
          <p:cNvSpPr/>
          <p:nvPr/>
        </p:nvSpPr>
        <p:spPr>
          <a:xfrm>
            <a:off x="5414163" y="3657200"/>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3" name="Google Shape;73;p1"/>
          <p:cNvPicPr preferRelativeResize="0"/>
          <p:nvPr/>
        </p:nvPicPr>
        <p:blipFill rotWithShape="1">
          <a:blip r:embed="rId6">
            <a:alphaModFix/>
          </a:blip>
          <a:srcRect b="0" l="0" r="0" t="0"/>
          <a:stretch/>
        </p:blipFill>
        <p:spPr>
          <a:xfrm>
            <a:off x="8029742" y="4195413"/>
            <a:ext cx="777239" cy="66842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0"/>
          <p:cNvSpPr txBox="1"/>
          <p:nvPr>
            <p:ph idx="1" type="body"/>
          </p:nvPr>
        </p:nvSpPr>
        <p:spPr>
          <a:xfrm>
            <a:off x="311701" y="985838"/>
            <a:ext cx="3010144" cy="3653962"/>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1800"/>
              <a:buNone/>
            </a:pPr>
            <a:r>
              <a:rPr lang="en-US" sz="1600">
                <a:solidFill>
                  <a:schemeClr val="dk1"/>
                </a:solidFill>
              </a:rPr>
              <a:t>The star is now stable and is fusing hydrogen into helium to maintain internal pressure and prevent further collapse. This is the longest phase of a star’s life cycle. The duration of this phase is given by the simple formula </a:t>
            </a:r>
            <a:endParaRPr/>
          </a:p>
          <a:p>
            <a:pPr indent="0" lvl="0" marL="0" rtl="0" algn="l">
              <a:lnSpc>
                <a:spcPct val="90000"/>
              </a:lnSpc>
              <a:spcBef>
                <a:spcPts val="1000"/>
              </a:spcBef>
              <a:spcAft>
                <a:spcPts val="0"/>
              </a:spcAft>
              <a:buSzPts val="1800"/>
              <a:buNone/>
            </a:pPr>
            <a:r>
              <a:rPr lang="en-US" sz="1600">
                <a:solidFill>
                  <a:schemeClr val="dk1"/>
                </a:solidFill>
              </a:rPr>
              <a:t>                                       1</a:t>
            </a:r>
            <a:endParaRPr/>
          </a:p>
          <a:p>
            <a:pPr indent="0" lvl="0" marL="0" rtl="0" algn="l">
              <a:lnSpc>
                <a:spcPct val="90000"/>
              </a:lnSpc>
              <a:spcBef>
                <a:spcPts val="1000"/>
              </a:spcBef>
              <a:spcAft>
                <a:spcPts val="0"/>
              </a:spcAft>
              <a:buSzPts val="1800"/>
              <a:buNone/>
            </a:pPr>
            <a:r>
              <a:rPr lang="en-US" sz="1600">
                <a:solidFill>
                  <a:schemeClr val="dk1"/>
                </a:solidFill>
              </a:rPr>
              <a:t>T = 10 billion years x -------------</a:t>
            </a:r>
            <a:endParaRPr/>
          </a:p>
          <a:p>
            <a:pPr indent="0" lvl="0" marL="0" rtl="0" algn="l">
              <a:lnSpc>
                <a:spcPct val="90000"/>
              </a:lnSpc>
              <a:spcBef>
                <a:spcPts val="1000"/>
              </a:spcBef>
              <a:spcAft>
                <a:spcPts val="0"/>
              </a:spcAft>
              <a:buSzPts val="1800"/>
              <a:buNone/>
            </a:pPr>
            <a:r>
              <a:rPr lang="en-US" sz="1600">
                <a:solidFill>
                  <a:schemeClr val="dk1"/>
                </a:solidFill>
              </a:rPr>
              <a:t>                                     Mass</a:t>
            </a:r>
            <a:r>
              <a:rPr baseline="30000" lang="en-US" sz="1600">
                <a:solidFill>
                  <a:schemeClr val="dk1"/>
                </a:solidFill>
              </a:rPr>
              <a:t>2.5</a:t>
            </a:r>
            <a:r>
              <a:rPr lang="en-US" sz="1600">
                <a:solidFill>
                  <a:schemeClr val="dk1"/>
                </a:solidFill>
              </a:rPr>
              <a:t> </a:t>
            </a:r>
            <a:endParaRPr/>
          </a:p>
        </p:txBody>
      </p:sp>
      <p:grpSp>
        <p:nvGrpSpPr>
          <p:cNvPr id="295" name="Google Shape;295;p10"/>
          <p:cNvGrpSpPr/>
          <p:nvPr/>
        </p:nvGrpSpPr>
        <p:grpSpPr>
          <a:xfrm flipH="1">
            <a:off x="-3" y="133025"/>
            <a:ext cx="7765258" cy="582900"/>
            <a:chOff x="3383700" y="220025"/>
            <a:chExt cx="5760575" cy="582900"/>
          </a:xfrm>
        </p:grpSpPr>
        <p:sp>
          <p:nvSpPr>
            <p:cNvPr id="296" name="Google Shape;296;p10"/>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0"/>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8" name="Google Shape;298;p10"/>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August 2024 –   Intermediate – The Main Sequence </a:t>
            </a:r>
            <a:endParaRPr b="1" sz="2420">
              <a:solidFill>
                <a:schemeClr val="lt1"/>
              </a:solidFill>
              <a:latin typeface="Helvetica Neue"/>
              <a:ea typeface="Helvetica Neue"/>
              <a:cs typeface="Helvetica Neue"/>
              <a:sym typeface="Helvetica Neue"/>
            </a:endParaRPr>
          </a:p>
        </p:txBody>
      </p:sp>
      <p:sp>
        <p:nvSpPr>
          <p:cNvPr id="299" name="Google Shape;299;p10"/>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0"/>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0"/>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0"/>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0"/>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0"/>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0"/>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06" name="Google Shape;306;p10"/>
          <p:cNvGrpSpPr/>
          <p:nvPr/>
        </p:nvGrpSpPr>
        <p:grpSpPr>
          <a:xfrm>
            <a:off x="0" y="4695025"/>
            <a:ext cx="5902800" cy="283500"/>
            <a:chOff x="0" y="4548925"/>
            <a:chExt cx="5902800" cy="283500"/>
          </a:xfrm>
        </p:grpSpPr>
        <p:sp>
          <p:nvSpPr>
            <p:cNvPr id="307" name="Google Shape;307;p10"/>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0"/>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09" name="Google Shape;309;p10"/>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10" name="Google Shape;310;p10"/>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11" name="Google Shape;311;p10"/>
          <p:cNvPicPr preferRelativeResize="0"/>
          <p:nvPr/>
        </p:nvPicPr>
        <p:blipFill rotWithShape="1">
          <a:blip r:embed="rId4">
            <a:alphaModFix/>
          </a:blip>
          <a:srcRect b="0" l="0" r="0" t="0"/>
          <a:stretch/>
        </p:blipFill>
        <p:spPr>
          <a:xfrm>
            <a:off x="4916426" y="914399"/>
            <a:ext cx="3392499" cy="316468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1"/>
          <p:cNvSpPr txBox="1"/>
          <p:nvPr>
            <p:ph idx="1" type="body"/>
          </p:nvPr>
        </p:nvSpPr>
        <p:spPr>
          <a:xfrm>
            <a:off x="311700" y="985838"/>
            <a:ext cx="4260299" cy="3653962"/>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1800"/>
              <a:buNone/>
            </a:pPr>
            <a:r>
              <a:rPr lang="en-US" sz="1600">
                <a:solidFill>
                  <a:schemeClr val="dk1"/>
                </a:solidFill>
              </a:rPr>
              <a:t>Compare the lifetimes of three stars:</a:t>
            </a:r>
            <a:endParaRPr/>
          </a:p>
          <a:p>
            <a:pPr indent="0" lvl="0" marL="0" rtl="0" algn="l">
              <a:lnSpc>
                <a:spcPct val="90000"/>
              </a:lnSpc>
              <a:spcBef>
                <a:spcPts val="1000"/>
              </a:spcBef>
              <a:spcAft>
                <a:spcPts val="0"/>
              </a:spcAft>
              <a:buSzPts val="1800"/>
              <a:buNone/>
            </a:pPr>
            <a:r>
              <a:rPr lang="en-US" sz="1600">
                <a:solidFill>
                  <a:schemeClr val="dk1"/>
                </a:solidFill>
              </a:rPr>
              <a:t>Proxima Centauri  M = 0.1 msun   Red Dwarf</a:t>
            </a:r>
            <a:endParaRPr/>
          </a:p>
          <a:p>
            <a:pPr indent="0" lvl="0" marL="0" rtl="0" algn="l">
              <a:lnSpc>
                <a:spcPct val="90000"/>
              </a:lnSpc>
              <a:spcBef>
                <a:spcPts val="1000"/>
              </a:spcBef>
              <a:spcAft>
                <a:spcPts val="0"/>
              </a:spcAft>
              <a:buSzPts val="1800"/>
              <a:buNone/>
            </a:pPr>
            <a:r>
              <a:rPr lang="en-US" sz="1600">
                <a:solidFill>
                  <a:schemeClr val="dk1"/>
                </a:solidFill>
              </a:rPr>
              <a:t>The Sun   M = 1.0 msun        Main Sequence</a:t>
            </a:r>
            <a:endParaRPr/>
          </a:p>
          <a:p>
            <a:pPr indent="0" lvl="0" marL="0" rtl="0" algn="l">
              <a:lnSpc>
                <a:spcPct val="90000"/>
              </a:lnSpc>
              <a:spcBef>
                <a:spcPts val="1000"/>
              </a:spcBef>
              <a:spcAft>
                <a:spcPts val="0"/>
              </a:spcAft>
              <a:buSzPts val="1800"/>
              <a:buNone/>
            </a:pPr>
            <a:r>
              <a:rPr lang="en-US" sz="1600">
                <a:solidFill>
                  <a:schemeClr val="dk1"/>
                </a:solidFill>
              </a:rPr>
              <a:t>Betelgeuse  M = 20 msun     Red Supergiant</a:t>
            </a:r>
            <a:endParaRPr/>
          </a:p>
          <a:p>
            <a:pPr indent="0" lvl="0" marL="0" rtl="0" algn="l">
              <a:lnSpc>
                <a:spcPct val="90000"/>
              </a:lnSpc>
              <a:spcBef>
                <a:spcPts val="1000"/>
              </a:spcBef>
              <a:spcAft>
                <a:spcPts val="0"/>
              </a:spcAft>
              <a:buSzPts val="1800"/>
              <a:buNone/>
            </a:pPr>
            <a:r>
              <a:rPr lang="en-US" sz="1600">
                <a:solidFill>
                  <a:schemeClr val="dk1"/>
                </a:solidFill>
              </a:rPr>
              <a:t>Which star is the most likely to vanish tomorrow?</a:t>
            </a:r>
            <a:endParaRPr/>
          </a:p>
          <a:p>
            <a:pPr indent="0" lvl="0" marL="0" rtl="0" algn="l">
              <a:lnSpc>
                <a:spcPct val="90000"/>
              </a:lnSpc>
              <a:spcBef>
                <a:spcPts val="1000"/>
              </a:spcBef>
              <a:spcAft>
                <a:spcPts val="0"/>
              </a:spcAft>
              <a:buSzPts val="1800"/>
              <a:buNone/>
            </a:pPr>
            <a:r>
              <a:rPr lang="en-US" sz="1600">
                <a:solidFill>
                  <a:schemeClr val="dk1"/>
                </a:solidFill>
              </a:rPr>
              <a:t>					                      1</a:t>
            </a:r>
            <a:endParaRPr/>
          </a:p>
          <a:p>
            <a:pPr indent="0" lvl="0" marL="0" rtl="0" algn="l">
              <a:lnSpc>
                <a:spcPct val="90000"/>
              </a:lnSpc>
              <a:spcBef>
                <a:spcPts val="1000"/>
              </a:spcBef>
              <a:spcAft>
                <a:spcPts val="0"/>
              </a:spcAft>
              <a:buSzPts val="1800"/>
              <a:buNone/>
            </a:pPr>
            <a:r>
              <a:rPr lang="en-US" sz="1600">
                <a:solidFill>
                  <a:schemeClr val="dk1"/>
                </a:solidFill>
              </a:rPr>
              <a:t>T = 10 billion years x -------------</a:t>
            </a:r>
            <a:endParaRPr/>
          </a:p>
          <a:p>
            <a:pPr indent="0" lvl="0" marL="0" rtl="0" algn="l">
              <a:lnSpc>
                <a:spcPct val="90000"/>
              </a:lnSpc>
              <a:spcBef>
                <a:spcPts val="1000"/>
              </a:spcBef>
              <a:spcAft>
                <a:spcPts val="0"/>
              </a:spcAft>
              <a:buSzPts val="1800"/>
              <a:buNone/>
            </a:pPr>
            <a:r>
              <a:rPr lang="en-US" sz="1600">
                <a:solidFill>
                  <a:schemeClr val="dk1"/>
                </a:solidFill>
              </a:rPr>
              <a:t>                                     Mass</a:t>
            </a:r>
            <a:r>
              <a:rPr baseline="30000" lang="en-US" sz="1600">
                <a:solidFill>
                  <a:schemeClr val="dk1"/>
                </a:solidFill>
              </a:rPr>
              <a:t>2.5</a:t>
            </a:r>
            <a:r>
              <a:rPr lang="en-US" sz="1600">
                <a:solidFill>
                  <a:schemeClr val="dk1"/>
                </a:solidFill>
              </a:rPr>
              <a:t> </a:t>
            </a:r>
            <a:endParaRPr/>
          </a:p>
        </p:txBody>
      </p:sp>
      <p:grpSp>
        <p:nvGrpSpPr>
          <p:cNvPr id="317" name="Google Shape;317;p11"/>
          <p:cNvGrpSpPr/>
          <p:nvPr/>
        </p:nvGrpSpPr>
        <p:grpSpPr>
          <a:xfrm flipH="1">
            <a:off x="-3" y="133025"/>
            <a:ext cx="7850983" cy="582900"/>
            <a:chOff x="3383700" y="220025"/>
            <a:chExt cx="5760575" cy="582900"/>
          </a:xfrm>
        </p:grpSpPr>
        <p:sp>
          <p:nvSpPr>
            <p:cNvPr id="318" name="Google Shape;318;p11"/>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1"/>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0" name="Google Shape;320;p11"/>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August 2024 –   Intermediate – The Main Sequence </a:t>
            </a:r>
            <a:endParaRPr b="1" sz="2420">
              <a:solidFill>
                <a:schemeClr val="lt1"/>
              </a:solidFill>
              <a:latin typeface="Helvetica Neue"/>
              <a:ea typeface="Helvetica Neue"/>
              <a:cs typeface="Helvetica Neue"/>
              <a:sym typeface="Helvetica Neue"/>
            </a:endParaRPr>
          </a:p>
        </p:txBody>
      </p:sp>
      <p:sp>
        <p:nvSpPr>
          <p:cNvPr id="321" name="Google Shape;321;p11"/>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1"/>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1"/>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1"/>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1"/>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1"/>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1"/>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8" name="Google Shape;328;p11"/>
          <p:cNvGrpSpPr/>
          <p:nvPr/>
        </p:nvGrpSpPr>
        <p:grpSpPr>
          <a:xfrm>
            <a:off x="0" y="4695025"/>
            <a:ext cx="5902800" cy="283500"/>
            <a:chOff x="0" y="4548925"/>
            <a:chExt cx="5902800" cy="283500"/>
          </a:xfrm>
        </p:grpSpPr>
        <p:sp>
          <p:nvSpPr>
            <p:cNvPr id="329" name="Google Shape;329;p11"/>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1"/>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1" name="Google Shape;331;p11"/>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32" name="Google Shape;332;p11"/>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33" name="Google Shape;333;p11"/>
          <p:cNvPicPr preferRelativeResize="0"/>
          <p:nvPr/>
        </p:nvPicPr>
        <p:blipFill rotWithShape="1">
          <a:blip r:embed="rId4">
            <a:alphaModFix/>
          </a:blip>
          <a:srcRect b="0" l="0" r="0" t="0"/>
          <a:stretch/>
        </p:blipFill>
        <p:spPr>
          <a:xfrm>
            <a:off x="4916426" y="914399"/>
            <a:ext cx="3392499" cy="316468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2"/>
          <p:cNvSpPr txBox="1"/>
          <p:nvPr>
            <p:ph idx="1" type="body"/>
          </p:nvPr>
        </p:nvSpPr>
        <p:spPr>
          <a:xfrm>
            <a:off x="311700" y="985838"/>
            <a:ext cx="4260299" cy="3653962"/>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1800"/>
              <a:buNone/>
            </a:pPr>
            <a:r>
              <a:rPr lang="en-US" sz="1600">
                <a:solidFill>
                  <a:schemeClr val="dk1"/>
                </a:solidFill>
              </a:rPr>
              <a:t>Proxima Centauri  M = 0.1 msun</a:t>
            </a:r>
            <a:endParaRPr sz="1600">
              <a:solidFill>
                <a:schemeClr val="dk1"/>
              </a:solidFill>
            </a:endParaRPr>
          </a:p>
          <a:p>
            <a:pPr indent="0" lvl="0" marL="0" rtl="0" algn="l">
              <a:lnSpc>
                <a:spcPct val="90000"/>
              </a:lnSpc>
              <a:spcBef>
                <a:spcPts val="1000"/>
              </a:spcBef>
              <a:spcAft>
                <a:spcPts val="0"/>
              </a:spcAft>
              <a:buSzPts val="1800"/>
              <a:buNone/>
            </a:pPr>
            <a:r>
              <a:rPr lang="en-US" sz="1600">
                <a:solidFill>
                  <a:schemeClr val="dk1"/>
                </a:solidFill>
              </a:rPr>
              <a:t>T = 10 billion / (0.1)</a:t>
            </a:r>
            <a:r>
              <a:rPr baseline="30000" lang="en-US" sz="1600">
                <a:solidFill>
                  <a:schemeClr val="dk1"/>
                </a:solidFill>
              </a:rPr>
              <a:t>2.5</a:t>
            </a:r>
            <a:r>
              <a:rPr lang="en-US" sz="1600">
                <a:solidFill>
                  <a:schemeClr val="dk1"/>
                </a:solidFill>
              </a:rPr>
              <a:t> = </a:t>
            </a:r>
            <a:r>
              <a:rPr lang="en-US" sz="1600">
                <a:solidFill>
                  <a:srgbClr val="FF0000"/>
                </a:solidFill>
              </a:rPr>
              <a:t>3 trillion years.</a:t>
            </a:r>
            <a:endParaRPr/>
          </a:p>
          <a:p>
            <a:pPr indent="0" lvl="0" marL="0" rtl="0" algn="l">
              <a:lnSpc>
                <a:spcPct val="90000"/>
              </a:lnSpc>
              <a:spcBef>
                <a:spcPts val="1000"/>
              </a:spcBef>
              <a:spcAft>
                <a:spcPts val="0"/>
              </a:spcAft>
              <a:buSzPts val="1800"/>
              <a:buNone/>
            </a:pPr>
            <a:r>
              <a:t/>
            </a:r>
            <a:endParaRPr sz="1600">
              <a:solidFill>
                <a:schemeClr val="dk1"/>
              </a:solidFill>
            </a:endParaRPr>
          </a:p>
          <a:p>
            <a:pPr indent="0" lvl="0" marL="0" rtl="0" algn="l">
              <a:lnSpc>
                <a:spcPct val="90000"/>
              </a:lnSpc>
              <a:spcBef>
                <a:spcPts val="1000"/>
              </a:spcBef>
              <a:spcAft>
                <a:spcPts val="0"/>
              </a:spcAft>
              <a:buSzPts val="1800"/>
              <a:buNone/>
            </a:pPr>
            <a:r>
              <a:rPr lang="en-US" sz="1600">
                <a:solidFill>
                  <a:schemeClr val="dk1"/>
                </a:solidFill>
              </a:rPr>
              <a:t>The Sun   M = 1.0 msun   </a:t>
            </a:r>
            <a:endParaRPr/>
          </a:p>
          <a:p>
            <a:pPr indent="0" lvl="0" marL="0" rtl="0" algn="l">
              <a:lnSpc>
                <a:spcPct val="90000"/>
              </a:lnSpc>
              <a:spcBef>
                <a:spcPts val="1000"/>
              </a:spcBef>
              <a:spcAft>
                <a:spcPts val="0"/>
              </a:spcAft>
              <a:buSzPts val="1800"/>
              <a:buNone/>
            </a:pPr>
            <a:r>
              <a:rPr lang="en-US" sz="1600">
                <a:solidFill>
                  <a:schemeClr val="dk1"/>
                </a:solidFill>
              </a:rPr>
              <a:t>T = 10billion / (1)</a:t>
            </a:r>
            <a:r>
              <a:rPr baseline="30000" lang="en-US" sz="1600">
                <a:solidFill>
                  <a:schemeClr val="dk1"/>
                </a:solidFill>
              </a:rPr>
              <a:t>2.5</a:t>
            </a:r>
            <a:r>
              <a:rPr lang="en-US" sz="1600">
                <a:solidFill>
                  <a:schemeClr val="dk1"/>
                </a:solidFill>
              </a:rPr>
              <a:t> = </a:t>
            </a:r>
            <a:r>
              <a:rPr lang="en-US" sz="1600">
                <a:solidFill>
                  <a:srgbClr val="FF0000"/>
                </a:solidFill>
              </a:rPr>
              <a:t>10 billion years    </a:t>
            </a:r>
            <a:endParaRPr/>
          </a:p>
          <a:p>
            <a:pPr indent="0" lvl="0" marL="0" rtl="0" algn="l">
              <a:lnSpc>
                <a:spcPct val="90000"/>
              </a:lnSpc>
              <a:spcBef>
                <a:spcPts val="1000"/>
              </a:spcBef>
              <a:spcAft>
                <a:spcPts val="0"/>
              </a:spcAft>
              <a:buSzPts val="1800"/>
              <a:buNone/>
            </a:pPr>
            <a:r>
              <a:rPr lang="en-US" sz="1600">
                <a:solidFill>
                  <a:schemeClr val="dk1"/>
                </a:solidFill>
              </a:rPr>
              <a:t> </a:t>
            </a:r>
            <a:endParaRPr/>
          </a:p>
          <a:p>
            <a:pPr indent="0" lvl="0" marL="0" rtl="0" algn="l">
              <a:lnSpc>
                <a:spcPct val="90000"/>
              </a:lnSpc>
              <a:spcBef>
                <a:spcPts val="1000"/>
              </a:spcBef>
              <a:spcAft>
                <a:spcPts val="0"/>
              </a:spcAft>
              <a:buSzPts val="1800"/>
              <a:buNone/>
            </a:pPr>
            <a:r>
              <a:rPr lang="en-US" sz="1600">
                <a:solidFill>
                  <a:schemeClr val="dk1"/>
                </a:solidFill>
              </a:rPr>
              <a:t>Betelgeuse  M = 20 msun     </a:t>
            </a:r>
            <a:endParaRPr/>
          </a:p>
          <a:p>
            <a:pPr indent="0" lvl="0" marL="0" rtl="0" algn="l">
              <a:lnSpc>
                <a:spcPct val="90000"/>
              </a:lnSpc>
              <a:spcBef>
                <a:spcPts val="1000"/>
              </a:spcBef>
              <a:spcAft>
                <a:spcPts val="0"/>
              </a:spcAft>
              <a:buSzPts val="1800"/>
              <a:buNone/>
            </a:pPr>
            <a:r>
              <a:rPr lang="en-US" sz="1600">
                <a:solidFill>
                  <a:schemeClr val="dk1"/>
                </a:solidFill>
              </a:rPr>
              <a:t>T = 10billion / (20)</a:t>
            </a:r>
            <a:r>
              <a:rPr baseline="30000" lang="en-US" sz="1600">
                <a:solidFill>
                  <a:schemeClr val="dk1"/>
                </a:solidFill>
              </a:rPr>
              <a:t>2.5</a:t>
            </a:r>
            <a:r>
              <a:rPr lang="en-US" sz="1600">
                <a:solidFill>
                  <a:schemeClr val="dk1"/>
                </a:solidFill>
              </a:rPr>
              <a:t> = </a:t>
            </a:r>
            <a:r>
              <a:rPr lang="en-US" sz="1600">
                <a:solidFill>
                  <a:srgbClr val="FF0000"/>
                </a:solidFill>
              </a:rPr>
              <a:t>1.8 billion years</a:t>
            </a:r>
            <a:r>
              <a:rPr lang="en-US" sz="1600">
                <a:solidFill>
                  <a:schemeClr val="dk1"/>
                </a:solidFill>
              </a:rPr>
              <a:t>.</a:t>
            </a:r>
            <a:endParaRPr/>
          </a:p>
          <a:p>
            <a:pPr indent="0" lvl="0" marL="0" rtl="0" algn="l">
              <a:lnSpc>
                <a:spcPct val="90000"/>
              </a:lnSpc>
              <a:spcBef>
                <a:spcPts val="1000"/>
              </a:spcBef>
              <a:spcAft>
                <a:spcPts val="0"/>
              </a:spcAft>
              <a:buSzPts val="1800"/>
              <a:buNone/>
            </a:pPr>
            <a:r>
              <a:rPr lang="en-US" sz="1600">
                <a:solidFill>
                  <a:schemeClr val="dk1"/>
                </a:solidFill>
              </a:rPr>
              <a:t>Which star is the most likely to vanish tomorrow? </a:t>
            </a:r>
            <a:r>
              <a:rPr lang="en-US" sz="1600">
                <a:solidFill>
                  <a:srgbClr val="FF0000"/>
                </a:solidFill>
              </a:rPr>
              <a:t>Probably Betelgeuse.</a:t>
            </a:r>
            <a:endParaRPr/>
          </a:p>
          <a:p>
            <a:pPr indent="0" lvl="0" marL="0" rtl="0" algn="l">
              <a:lnSpc>
                <a:spcPct val="90000"/>
              </a:lnSpc>
              <a:spcBef>
                <a:spcPts val="1000"/>
              </a:spcBef>
              <a:spcAft>
                <a:spcPts val="0"/>
              </a:spcAft>
              <a:buSzPts val="1800"/>
              <a:buNone/>
            </a:pPr>
            <a:r>
              <a:t/>
            </a:r>
            <a:endParaRPr sz="1600">
              <a:solidFill>
                <a:schemeClr val="dk1"/>
              </a:solidFill>
            </a:endParaRPr>
          </a:p>
        </p:txBody>
      </p:sp>
      <p:grpSp>
        <p:nvGrpSpPr>
          <p:cNvPr id="339" name="Google Shape;339;p12"/>
          <p:cNvGrpSpPr/>
          <p:nvPr/>
        </p:nvGrpSpPr>
        <p:grpSpPr>
          <a:xfrm flipH="1">
            <a:off x="-3" y="133025"/>
            <a:ext cx="7908702" cy="582900"/>
            <a:chOff x="3383700" y="220025"/>
            <a:chExt cx="5760575" cy="582900"/>
          </a:xfrm>
        </p:grpSpPr>
        <p:sp>
          <p:nvSpPr>
            <p:cNvPr id="340" name="Google Shape;340;p1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2" name="Google Shape;342;p1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August 2024 –   Intermediate – The Main Sequence </a:t>
            </a:r>
            <a:endParaRPr b="1" sz="2420">
              <a:solidFill>
                <a:schemeClr val="lt1"/>
              </a:solidFill>
              <a:latin typeface="Helvetica Neue"/>
              <a:ea typeface="Helvetica Neue"/>
              <a:cs typeface="Helvetica Neue"/>
              <a:sym typeface="Helvetica Neue"/>
            </a:endParaRPr>
          </a:p>
        </p:txBody>
      </p:sp>
      <p:sp>
        <p:nvSpPr>
          <p:cNvPr id="343" name="Google Shape;343;p1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0" name="Google Shape;350;p12"/>
          <p:cNvGrpSpPr/>
          <p:nvPr/>
        </p:nvGrpSpPr>
        <p:grpSpPr>
          <a:xfrm>
            <a:off x="0" y="4695025"/>
            <a:ext cx="5902800" cy="283500"/>
            <a:chOff x="0" y="4548925"/>
            <a:chExt cx="5902800" cy="283500"/>
          </a:xfrm>
        </p:grpSpPr>
        <p:sp>
          <p:nvSpPr>
            <p:cNvPr id="351" name="Google Shape;351;p1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3" name="Google Shape;353;p1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54" name="Google Shape;354;p1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55" name="Google Shape;355;p12"/>
          <p:cNvPicPr preferRelativeResize="0"/>
          <p:nvPr/>
        </p:nvPicPr>
        <p:blipFill rotWithShape="1">
          <a:blip r:embed="rId4">
            <a:alphaModFix/>
          </a:blip>
          <a:srcRect b="0" l="0" r="0" t="0"/>
          <a:stretch/>
        </p:blipFill>
        <p:spPr>
          <a:xfrm>
            <a:off x="4916426" y="914399"/>
            <a:ext cx="3392499" cy="316468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3"/>
          <p:cNvSpPr txBox="1"/>
          <p:nvPr>
            <p:ph idx="1" type="body"/>
          </p:nvPr>
        </p:nvSpPr>
        <p:spPr>
          <a:xfrm>
            <a:off x="311701" y="985837"/>
            <a:ext cx="2895843" cy="3603633"/>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1800"/>
              <a:buNone/>
            </a:pPr>
            <a:r>
              <a:rPr lang="en-US" sz="1400">
                <a:solidFill>
                  <a:schemeClr val="dk1"/>
                </a:solidFill>
              </a:rPr>
              <a:t>What is left behind after a star ‘dies’ depends on its mass.</a:t>
            </a:r>
            <a:endParaRPr/>
          </a:p>
          <a:p>
            <a:pPr indent="0" lvl="0" marL="0" rtl="0" algn="l">
              <a:lnSpc>
                <a:spcPct val="90000"/>
              </a:lnSpc>
              <a:spcBef>
                <a:spcPts val="1000"/>
              </a:spcBef>
              <a:spcAft>
                <a:spcPts val="0"/>
              </a:spcAft>
              <a:buSzPts val="1800"/>
              <a:buNone/>
            </a:pPr>
            <a:r>
              <a:rPr lang="en-US" sz="1400">
                <a:solidFill>
                  <a:schemeClr val="dk1"/>
                </a:solidFill>
              </a:rPr>
              <a:t>Stars like our sun:  </a:t>
            </a:r>
            <a:endParaRPr/>
          </a:p>
          <a:p>
            <a:pPr indent="0" lvl="0" marL="0" rtl="0" algn="l">
              <a:lnSpc>
                <a:spcPct val="90000"/>
              </a:lnSpc>
              <a:spcBef>
                <a:spcPts val="1000"/>
              </a:spcBef>
              <a:spcAft>
                <a:spcPts val="0"/>
              </a:spcAft>
              <a:buSzPts val="1800"/>
              <a:buNone/>
            </a:pPr>
            <a:r>
              <a:rPr lang="en-US" sz="1400">
                <a:solidFill>
                  <a:schemeClr val="dk1"/>
                </a:solidFill>
              </a:rPr>
              <a:t>0.1 to 5 suns = </a:t>
            </a:r>
            <a:r>
              <a:rPr b="1" lang="en-US" sz="1400">
                <a:solidFill>
                  <a:schemeClr val="dk1"/>
                </a:solidFill>
              </a:rPr>
              <a:t>White Dwarfs</a:t>
            </a:r>
            <a:endParaRPr/>
          </a:p>
          <a:p>
            <a:pPr indent="0" lvl="0" marL="0" rtl="0" algn="l">
              <a:lnSpc>
                <a:spcPct val="90000"/>
              </a:lnSpc>
              <a:spcBef>
                <a:spcPts val="1000"/>
              </a:spcBef>
              <a:spcAft>
                <a:spcPts val="0"/>
              </a:spcAft>
              <a:buSzPts val="1800"/>
              <a:buNone/>
            </a:pPr>
            <a:r>
              <a:t/>
            </a:r>
            <a:endParaRPr sz="1400">
              <a:solidFill>
                <a:schemeClr val="dk1"/>
              </a:solidFill>
            </a:endParaRPr>
          </a:p>
          <a:p>
            <a:pPr indent="0" lvl="0" marL="0" rtl="0" algn="l">
              <a:lnSpc>
                <a:spcPct val="90000"/>
              </a:lnSpc>
              <a:spcBef>
                <a:spcPts val="1000"/>
              </a:spcBef>
              <a:spcAft>
                <a:spcPts val="0"/>
              </a:spcAft>
              <a:buSzPts val="1800"/>
              <a:buNone/>
            </a:pPr>
            <a:r>
              <a:rPr lang="en-US" sz="1400">
                <a:solidFill>
                  <a:schemeClr val="dk1"/>
                </a:solidFill>
              </a:rPr>
              <a:t>Stars with intermediate masses: </a:t>
            </a:r>
            <a:endParaRPr/>
          </a:p>
          <a:p>
            <a:pPr indent="0" lvl="0" marL="0" rtl="0" algn="l">
              <a:lnSpc>
                <a:spcPct val="90000"/>
              </a:lnSpc>
              <a:spcBef>
                <a:spcPts val="1000"/>
              </a:spcBef>
              <a:spcAft>
                <a:spcPts val="0"/>
              </a:spcAft>
              <a:buSzPts val="1800"/>
              <a:buNone/>
            </a:pPr>
            <a:r>
              <a:rPr lang="en-US" sz="1400">
                <a:solidFill>
                  <a:schemeClr val="dk1"/>
                </a:solidFill>
              </a:rPr>
              <a:t>6-20 suns = </a:t>
            </a:r>
            <a:r>
              <a:rPr b="1" lang="en-US" sz="1400">
                <a:solidFill>
                  <a:schemeClr val="dk1"/>
                </a:solidFill>
              </a:rPr>
              <a:t>Neutron Stars</a:t>
            </a:r>
            <a:endParaRPr/>
          </a:p>
          <a:p>
            <a:pPr indent="0" lvl="0" marL="0" rtl="0" algn="l">
              <a:lnSpc>
                <a:spcPct val="90000"/>
              </a:lnSpc>
              <a:spcBef>
                <a:spcPts val="1000"/>
              </a:spcBef>
              <a:spcAft>
                <a:spcPts val="0"/>
              </a:spcAft>
              <a:buSzPts val="1800"/>
              <a:buNone/>
            </a:pPr>
            <a:r>
              <a:t/>
            </a:r>
            <a:endParaRPr sz="1400">
              <a:solidFill>
                <a:schemeClr val="dk1"/>
              </a:solidFill>
            </a:endParaRPr>
          </a:p>
          <a:p>
            <a:pPr indent="0" lvl="0" marL="0" rtl="0" algn="l">
              <a:lnSpc>
                <a:spcPct val="90000"/>
              </a:lnSpc>
              <a:spcBef>
                <a:spcPts val="1000"/>
              </a:spcBef>
              <a:spcAft>
                <a:spcPts val="0"/>
              </a:spcAft>
              <a:buSzPts val="1800"/>
              <a:buNone/>
            </a:pPr>
            <a:r>
              <a:rPr lang="en-US" sz="1400">
                <a:solidFill>
                  <a:schemeClr val="dk1"/>
                </a:solidFill>
              </a:rPr>
              <a:t>Stars with high masses:</a:t>
            </a:r>
            <a:endParaRPr/>
          </a:p>
          <a:p>
            <a:pPr indent="0" lvl="0" marL="0" rtl="0" algn="l">
              <a:lnSpc>
                <a:spcPct val="90000"/>
              </a:lnSpc>
              <a:spcBef>
                <a:spcPts val="1000"/>
              </a:spcBef>
              <a:spcAft>
                <a:spcPts val="0"/>
              </a:spcAft>
              <a:buSzPts val="1800"/>
              <a:buNone/>
            </a:pPr>
            <a:r>
              <a:rPr lang="en-US" sz="1400">
                <a:solidFill>
                  <a:schemeClr val="dk1"/>
                </a:solidFill>
              </a:rPr>
              <a:t> &gt; 20 suns = </a:t>
            </a:r>
            <a:r>
              <a:rPr b="1" lang="en-US" sz="1400">
                <a:solidFill>
                  <a:schemeClr val="dk1"/>
                </a:solidFill>
              </a:rPr>
              <a:t>Black Holes</a:t>
            </a:r>
            <a:r>
              <a:rPr lang="en-US" sz="1400">
                <a:solidFill>
                  <a:schemeClr val="dk1"/>
                </a:solidFill>
              </a:rPr>
              <a:t>.</a:t>
            </a:r>
            <a:endParaRPr sz="1400">
              <a:solidFill>
                <a:schemeClr val="dk1"/>
              </a:solidFill>
            </a:endParaRPr>
          </a:p>
        </p:txBody>
      </p:sp>
      <p:grpSp>
        <p:nvGrpSpPr>
          <p:cNvPr id="361" name="Google Shape;361;p13"/>
          <p:cNvGrpSpPr/>
          <p:nvPr/>
        </p:nvGrpSpPr>
        <p:grpSpPr>
          <a:xfrm flipH="1">
            <a:off x="-1" y="133025"/>
            <a:ext cx="6838900" cy="582900"/>
            <a:chOff x="3383700" y="220025"/>
            <a:chExt cx="5760575" cy="582900"/>
          </a:xfrm>
        </p:grpSpPr>
        <p:sp>
          <p:nvSpPr>
            <p:cNvPr id="362" name="Google Shape;362;p1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4" name="Google Shape;364;p1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August 2024 –   Advanced – Stellar Remnants </a:t>
            </a:r>
            <a:endParaRPr b="1" sz="2420">
              <a:solidFill>
                <a:schemeClr val="lt1"/>
              </a:solidFill>
              <a:latin typeface="Helvetica Neue"/>
              <a:ea typeface="Helvetica Neue"/>
              <a:cs typeface="Helvetica Neue"/>
              <a:sym typeface="Helvetica Neue"/>
            </a:endParaRPr>
          </a:p>
        </p:txBody>
      </p:sp>
      <p:sp>
        <p:nvSpPr>
          <p:cNvPr id="365" name="Google Shape;365;p1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2" name="Google Shape;372;p13"/>
          <p:cNvGrpSpPr/>
          <p:nvPr/>
        </p:nvGrpSpPr>
        <p:grpSpPr>
          <a:xfrm>
            <a:off x="0" y="4695025"/>
            <a:ext cx="5902800" cy="283500"/>
            <a:chOff x="0" y="4548925"/>
            <a:chExt cx="5902800" cy="283500"/>
          </a:xfrm>
        </p:grpSpPr>
        <p:sp>
          <p:nvSpPr>
            <p:cNvPr id="373" name="Google Shape;373;p1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5" name="Google Shape;375;p1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76" name="Google Shape;376;p1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377" name="Google Shape;377;p13"/>
          <p:cNvPicPr preferRelativeResize="0"/>
          <p:nvPr/>
        </p:nvPicPr>
        <p:blipFill rotWithShape="1">
          <a:blip r:embed="rId4">
            <a:alphaModFix/>
          </a:blip>
          <a:srcRect b="0" l="0" r="0" t="0"/>
          <a:stretch/>
        </p:blipFill>
        <p:spPr>
          <a:xfrm>
            <a:off x="3301706" y="761400"/>
            <a:ext cx="5730087" cy="3415189"/>
          </a:xfrm>
          <a:prstGeom prst="rect">
            <a:avLst/>
          </a:prstGeom>
          <a:noFill/>
          <a:ln>
            <a:noFill/>
          </a:ln>
        </p:spPr>
      </p:pic>
      <p:sp>
        <p:nvSpPr>
          <p:cNvPr id="378" name="Google Shape;378;p13"/>
          <p:cNvSpPr txBox="1"/>
          <p:nvPr/>
        </p:nvSpPr>
        <p:spPr>
          <a:xfrm>
            <a:off x="3540133" y="4281694"/>
            <a:ext cx="534473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https://explainingscience.org/2023/05/07/the-end-of-the-universe/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14"/>
          <p:cNvSpPr txBox="1"/>
          <p:nvPr>
            <p:ph idx="1" type="body"/>
          </p:nvPr>
        </p:nvSpPr>
        <p:spPr>
          <a:xfrm>
            <a:off x="311701" y="985837"/>
            <a:ext cx="3953118" cy="3603633"/>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1800"/>
              <a:buNone/>
            </a:pPr>
            <a:r>
              <a:rPr lang="en-US" sz="1400">
                <a:solidFill>
                  <a:schemeClr val="dk1"/>
                </a:solidFill>
              </a:rPr>
              <a:t>A </a:t>
            </a:r>
            <a:r>
              <a:rPr b="1" lang="en-US" sz="1400">
                <a:solidFill>
                  <a:schemeClr val="dk1"/>
                </a:solidFill>
              </a:rPr>
              <a:t>white dwarf </a:t>
            </a:r>
            <a:r>
              <a:rPr lang="en-US" sz="1400">
                <a:solidFill>
                  <a:schemeClr val="dk1"/>
                </a:solidFill>
              </a:rPr>
              <a:t>has a size comparable to Earth (radius: 6000km)  with a mass equal to our sun (2x10</a:t>
            </a:r>
            <a:r>
              <a:rPr baseline="30000" lang="en-US" sz="1400">
                <a:solidFill>
                  <a:schemeClr val="dk1"/>
                </a:solidFill>
              </a:rPr>
              <a:t>30</a:t>
            </a:r>
            <a:r>
              <a:rPr lang="en-US" sz="1400">
                <a:solidFill>
                  <a:schemeClr val="dk1"/>
                </a:solidFill>
              </a:rPr>
              <a:t> kg). </a:t>
            </a:r>
            <a:endParaRPr/>
          </a:p>
          <a:p>
            <a:pPr indent="0" lvl="0" marL="0" rtl="0" algn="l">
              <a:lnSpc>
                <a:spcPct val="90000"/>
              </a:lnSpc>
              <a:spcBef>
                <a:spcPts val="1000"/>
              </a:spcBef>
              <a:spcAft>
                <a:spcPts val="0"/>
              </a:spcAft>
              <a:buSzPts val="1800"/>
              <a:buNone/>
            </a:pPr>
            <a:r>
              <a:t/>
            </a:r>
            <a:endParaRPr sz="1400">
              <a:solidFill>
                <a:schemeClr val="dk1"/>
              </a:solidFill>
            </a:endParaRPr>
          </a:p>
          <a:p>
            <a:pPr indent="0" lvl="0" marL="0" rtl="0" algn="l">
              <a:lnSpc>
                <a:spcPct val="90000"/>
              </a:lnSpc>
              <a:spcBef>
                <a:spcPts val="1000"/>
              </a:spcBef>
              <a:spcAft>
                <a:spcPts val="0"/>
              </a:spcAft>
              <a:buSzPts val="1800"/>
              <a:buNone/>
            </a:pPr>
            <a:r>
              <a:rPr lang="en-US" sz="1400">
                <a:solidFill>
                  <a:schemeClr val="dk1"/>
                </a:solidFill>
              </a:rPr>
              <a:t>What is its density? </a:t>
            </a:r>
            <a:endParaRPr/>
          </a:p>
          <a:p>
            <a:pPr indent="0" lvl="0" marL="0" rtl="0" algn="l">
              <a:lnSpc>
                <a:spcPct val="90000"/>
              </a:lnSpc>
              <a:spcBef>
                <a:spcPts val="1000"/>
              </a:spcBef>
              <a:spcAft>
                <a:spcPts val="0"/>
              </a:spcAft>
              <a:buSzPts val="1800"/>
              <a:buNone/>
            </a:pPr>
            <a:r>
              <a:t/>
            </a:r>
            <a:endParaRPr sz="1400">
              <a:solidFill>
                <a:schemeClr val="dk1"/>
              </a:solidFill>
            </a:endParaRPr>
          </a:p>
          <a:p>
            <a:pPr indent="0" lvl="0" marL="0" rtl="0" algn="l">
              <a:lnSpc>
                <a:spcPct val="90000"/>
              </a:lnSpc>
              <a:spcBef>
                <a:spcPts val="1000"/>
              </a:spcBef>
              <a:spcAft>
                <a:spcPts val="0"/>
              </a:spcAft>
              <a:buSzPts val="1800"/>
              <a:buNone/>
            </a:pPr>
            <a:r>
              <a:t/>
            </a:r>
            <a:endParaRPr sz="1400">
              <a:solidFill>
                <a:schemeClr val="dk1"/>
              </a:solidFill>
            </a:endParaRPr>
          </a:p>
          <a:p>
            <a:pPr indent="0" lvl="0" marL="0" rtl="0" algn="l">
              <a:lnSpc>
                <a:spcPct val="90000"/>
              </a:lnSpc>
              <a:spcBef>
                <a:spcPts val="1000"/>
              </a:spcBef>
              <a:spcAft>
                <a:spcPts val="0"/>
              </a:spcAft>
              <a:buSzPts val="1800"/>
              <a:buNone/>
            </a:pPr>
            <a:r>
              <a:rPr lang="en-US" sz="1400">
                <a:solidFill>
                  <a:schemeClr val="dk1"/>
                </a:solidFill>
              </a:rPr>
              <a:t>How much would a 1cm sugar cube weigh in tons?</a:t>
            </a:r>
            <a:endParaRPr/>
          </a:p>
        </p:txBody>
      </p:sp>
      <p:grpSp>
        <p:nvGrpSpPr>
          <p:cNvPr id="384" name="Google Shape;384;p14"/>
          <p:cNvGrpSpPr/>
          <p:nvPr/>
        </p:nvGrpSpPr>
        <p:grpSpPr>
          <a:xfrm flipH="1">
            <a:off x="-1" y="133025"/>
            <a:ext cx="6838900" cy="582900"/>
            <a:chOff x="3383700" y="220025"/>
            <a:chExt cx="5760575" cy="582900"/>
          </a:xfrm>
        </p:grpSpPr>
        <p:sp>
          <p:nvSpPr>
            <p:cNvPr id="385" name="Google Shape;385;p1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7" name="Google Shape;387;p14"/>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August 2024 –   Advanced – Stellar Remnants </a:t>
            </a:r>
            <a:endParaRPr b="1" sz="2420">
              <a:solidFill>
                <a:schemeClr val="lt1"/>
              </a:solidFill>
              <a:latin typeface="Helvetica Neue"/>
              <a:ea typeface="Helvetica Neue"/>
              <a:cs typeface="Helvetica Neue"/>
              <a:sym typeface="Helvetica Neue"/>
            </a:endParaRPr>
          </a:p>
        </p:txBody>
      </p:sp>
      <p:sp>
        <p:nvSpPr>
          <p:cNvPr id="388" name="Google Shape;388;p1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95" name="Google Shape;395;p14"/>
          <p:cNvGrpSpPr/>
          <p:nvPr/>
        </p:nvGrpSpPr>
        <p:grpSpPr>
          <a:xfrm>
            <a:off x="0" y="4695025"/>
            <a:ext cx="5902800" cy="283500"/>
            <a:chOff x="0" y="4548925"/>
            <a:chExt cx="5902800" cy="283500"/>
          </a:xfrm>
        </p:grpSpPr>
        <p:sp>
          <p:nvSpPr>
            <p:cNvPr id="396" name="Google Shape;396;p1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8" name="Google Shape;398;p1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399" name="Google Shape;399;p1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400" name="Google Shape;400;p14"/>
          <p:cNvPicPr preferRelativeResize="0"/>
          <p:nvPr/>
        </p:nvPicPr>
        <p:blipFill rotWithShape="1">
          <a:blip r:embed="rId4">
            <a:alphaModFix/>
          </a:blip>
          <a:srcRect b="0" l="0" r="0" t="0"/>
          <a:stretch/>
        </p:blipFill>
        <p:spPr>
          <a:xfrm>
            <a:off x="5162683" y="876373"/>
            <a:ext cx="3281941" cy="3213567"/>
          </a:xfrm>
          <a:prstGeom prst="rect">
            <a:avLst/>
          </a:prstGeom>
          <a:noFill/>
          <a:ln>
            <a:noFill/>
          </a:ln>
        </p:spPr>
      </p:pic>
      <p:sp>
        <p:nvSpPr>
          <p:cNvPr id="401" name="Google Shape;401;p14"/>
          <p:cNvSpPr txBox="1"/>
          <p:nvPr/>
        </p:nvSpPr>
        <p:spPr>
          <a:xfrm>
            <a:off x="5389143" y="4229173"/>
            <a:ext cx="252665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1400" u="none" cap="none" strike="noStrike">
                <a:solidFill>
                  <a:srgbClr val="353535"/>
                </a:solidFill>
                <a:highlight>
                  <a:srgbClr val="FFFFFF"/>
                </a:highlight>
                <a:latin typeface="Arial"/>
                <a:ea typeface="Arial"/>
                <a:cs typeface="Arial"/>
                <a:sym typeface="Arial"/>
              </a:rPr>
              <a:t>Bob King; Earth photo: NASA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sp>
        <p:nvSpPr>
          <p:cNvPr id="406" name="Google Shape;406;p15"/>
          <p:cNvSpPr txBox="1"/>
          <p:nvPr>
            <p:ph idx="1" type="body"/>
          </p:nvPr>
        </p:nvSpPr>
        <p:spPr>
          <a:xfrm>
            <a:off x="311701" y="985837"/>
            <a:ext cx="2895843" cy="3603633"/>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1800"/>
              <a:buNone/>
            </a:pPr>
            <a:r>
              <a:rPr lang="en-US" sz="1400">
                <a:solidFill>
                  <a:schemeClr val="dk1"/>
                </a:solidFill>
              </a:rPr>
              <a:t>A </a:t>
            </a:r>
            <a:r>
              <a:rPr b="1" lang="en-US" sz="1400">
                <a:solidFill>
                  <a:schemeClr val="dk1"/>
                </a:solidFill>
              </a:rPr>
              <a:t>Neutron Star </a:t>
            </a:r>
            <a:r>
              <a:rPr lang="en-US" sz="1400">
                <a:solidFill>
                  <a:schemeClr val="dk1"/>
                </a:solidFill>
              </a:rPr>
              <a:t>has a radius of 12 km with a mass equal to our sun (2x10</a:t>
            </a:r>
            <a:r>
              <a:rPr baseline="30000" lang="en-US" sz="1400">
                <a:solidFill>
                  <a:schemeClr val="dk1"/>
                </a:solidFill>
              </a:rPr>
              <a:t>30</a:t>
            </a:r>
            <a:r>
              <a:rPr lang="en-US" sz="1400">
                <a:solidFill>
                  <a:schemeClr val="dk1"/>
                </a:solidFill>
              </a:rPr>
              <a:t> kg). </a:t>
            </a:r>
            <a:endParaRPr/>
          </a:p>
          <a:p>
            <a:pPr indent="0" lvl="0" marL="0" rtl="0" algn="l">
              <a:lnSpc>
                <a:spcPct val="90000"/>
              </a:lnSpc>
              <a:spcBef>
                <a:spcPts val="1000"/>
              </a:spcBef>
              <a:spcAft>
                <a:spcPts val="0"/>
              </a:spcAft>
              <a:buSzPts val="1800"/>
              <a:buNone/>
            </a:pPr>
            <a:r>
              <a:t/>
            </a:r>
            <a:endParaRPr sz="1400">
              <a:solidFill>
                <a:schemeClr val="dk1"/>
              </a:solidFill>
            </a:endParaRPr>
          </a:p>
          <a:p>
            <a:pPr indent="0" lvl="0" marL="0" rtl="0" algn="l">
              <a:lnSpc>
                <a:spcPct val="90000"/>
              </a:lnSpc>
              <a:spcBef>
                <a:spcPts val="1000"/>
              </a:spcBef>
              <a:spcAft>
                <a:spcPts val="0"/>
              </a:spcAft>
              <a:buSzPts val="1800"/>
              <a:buNone/>
            </a:pPr>
            <a:r>
              <a:t/>
            </a:r>
            <a:endParaRPr sz="1400">
              <a:solidFill>
                <a:schemeClr val="dk1"/>
              </a:solidFill>
            </a:endParaRPr>
          </a:p>
          <a:p>
            <a:pPr indent="0" lvl="0" marL="0" rtl="0" algn="l">
              <a:lnSpc>
                <a:spcPct val="90000"/>
              </a:lnSpc>
              <a:spcBef>
                <a:spcPts val="1000"/>
              </a:spcBef>
              <a:spcAft>
                <a:spcPts val="0"/>
              </a:spcAft>
              <a:buSzPts val="1800"/>
              <a:buNone/>
            </a:pPr>
            <a:r>
              <a:rPr lang="en-US" sz="1400">
                <a:solidFill>
                  <a:schemeClr val="dk1"/>
                </a:solidFill>
              </a:rPr>
              <a:t>What is its density? </a:t>
            </a:r>
            <a:endParaRPr/>
          </a:p>
          <a:p>
            <a:pPr indent="0" lvl="0" marL="0" rtl="0" algn="l">
              <a:lnSpc>
                <a:spcPct val="90000"/>
              </a:lnSpc>
              <a:spcBef>
                <a:spcPts val="1000"/>
              </a:spcBef>
              <a:spcAft>
                <a:spcPts val="0"/>
              </a:spcAft>
              <a:buSzPts val="1800"/>
              <a:buNone/>
            </a:pPr>
            <a:r>
              <a:t/>
            </a:r>
            <a:endParaRPr sz="1400">
              <a:solidFill>
                <a:schemeClr val="dk1"/>
              </a:solidFill>
            </a:endParaRPr>
          </a:p>
          <a:p>
            <a:pPr indent="0" lvl="0" marL="0" rtl="0" algn="l">
              <a:lnSpc>
                <a:spcPct val="90000"/>
              </a:lnSpc>
              <a:spcBef>
                <a:spcPts val="1000"/>
              </a:spcBef>
              <a:spcAft>
                <a:spcPts val="0"/>
              </a:spcAft>
              <a:buSzPts val="1800"/>
              <a:buNone/>
            </a:pPr>
            <a:r>
              <a:t/>
            </a:r>
            <a:endParaRPr sz="1400">
              <a:solidFill>
                <a:schemeClr val="dk1"/>
              </a:solidFill>
            </a:endParaRPr>
          </a:p>
          <a:p>
            <a:pPr indent="0" lvl="0" marL="0" rtl="0" algn="l">
              <a:lnSpc>
                <a:spcPct val="90000"/>
              </a:lnSpc>
              <a:spcBef>
                <a:spcPts val="1000"/>
              </a:spcBef>
              <a:spcAft>
                <a:spcPts val="0"/>
              </a:spcAft>
              <a:buSzPts val="1800"/>
              <a:buNone/>
            </a:pPr>
            <a:r>
              <a:rPr lang="en-US" sz="1400">
                <a:solidFill>
                  <a:schemeClr val="dk1"/>
                </a:solidFill>
              </a:rPr>
              <a:t>How much would a 1cm sugar cube weigh in tons?</a:t>
            </a:r>
            <a:endParaRPr/>
          </a:p>
        </p:txBody>
      </p:sp>
      <p:grpSp>
        <p:nvGrpSpPr>
          <p:cNvPr id="407" name="Google Shape;407;p15"/>
          <p:cNvGrpSpPr/>
          <p:nvPr/>
        </p:nvGrpSpPr>
        <p:grpSpPr>
          <a:xfrm flipH="1">
            <a:off x="-1" y="133025"/>
            <a:ext cx="6838900" cy="582900"/>
            <a:chOff x="3383700" y="220025"/>
            <a:chExt cx="5760575" cy="582900"/>
          </a:xfrm>
        </p:grpSpPr>
        <p:sp>
          <p:nvSpPr>
            <p:cNvPr id="408" name="Google Shape;408;p1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0" name="Google Shape;410;p1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August 2024 –   Advanced – Stellar Remnants </a:t>
            </a:r>
            <a:endParaRPr b="1" sz="2420">
              <a:solidFill>
                <a:schemeClr val="lt1"/>
              </a:solidFill>
              <a:latin typeface="Helvetica Neue"/>
              <a:ea typeface="Helvetica Neue"/>
              <a:cs typeface="Helvetica Neue"/>
              <a:sym typeface="Helvetica Neue"/>
            </a:endParaRPr>
          </a:p>
        </p:txBody>
      </p:sp>
      <p:sp>
        <p:nvSpPr>
          <p:cNvPr id="411" name="Google Shape;411;p1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18" name="Google Shape;418;p15"/>
          <p:cNvGrpSpPr/>
          <p:nvPr/>
        </p:nvGrpSpPr>
        <p:grpSpPr>
          <a:xfrm>
            <a:off x="0" y="4695025"/>
            <a:ext cx="5902800" cy="283500"/>
            <a:chOff x="0" y="4548925"/>
            <a:chExt cx="5902800" cy="283500"/>
          </a:xfrm>
        </p:grpSpPr>
        <p:sp>
          <p:nvSpPr>
            <p:cNvPr id="419" name="Google Shape;419;p1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21" name="Google Shape;421;p1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22" name="Google Shape;422;p1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423" name="Google Shape;423;p15"/>
          <p:cNvPicPr preferRelativeResize="0"/>
          <p:nvPr/>
        </p:nvPicPr>
        <p:blipFill rotWithShape="1">
          <a:blip r:embed="rId4">
            <a:alphaModFix/>
          </a:blip>
          <a:srcRect b="0" l="0" r="0" t="0"/>
          <a:stretch/>
        </p:blipFill>
        <p:spPr>
          <a:xfrm>
            <a:off x="4797075" y="1178718"/>
            <a:ext cx="3810000" cy="2143125"/>
          </a:xfrm>
          <a:prstGeom prst="rect">
            <a:avLst/>
          </a:prstGeom>
          <a:noFill/>
          <a:ln>
            <a:noFill/>
          </a:ln>
        </p:spPr>
      </p:pic>
      <p:sp>
        <p:nvSpPr>
          <p:cNvPr id="424" name="Google Shape;424;p15"/>
          <p:cNvSpPr txBox="1"/>
          <p:nvPr/>
        </p:nvSpPr>
        <p:spPr>
          <a:xfrm>
            <a:off x="5029200" y="3700463"/>
            <a:ext cx="125226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Credit: NASA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16"/>
          <p:cNvSpPr txBox="1"/>
          <p:nvPr>
            <p:ph idx="1" type="body"/>
          </p:nvPr>
        </p:nvSpPr>
        <p:spPr>
          <a:xfrm>
            <a:off x="311701" y="985837"/>
            <a:ext cx="2895843" cy="3603633"/>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1800"/>
              <a:buNone/>
            </a:pPr>
            <a:r>
              <a:rPr lang="en-US" sz="1400">
                <a:solidFill>
                  <a:schemeClr val="dk1"/>
                </a:solidFill>
              </a:rPr>
              <a:t>A </a:t>
            </a:r>
            <a:r>
              <a:rPr b="1" lang="en-US" sz="1400">
                <a:solidFill>
                  <a:schemeClr val="dk1"/>
                </a:solidFill>
              </a:rPr>
              <a:t>Neutron Star </a:t>
            </a:r>
            <a:r>
              <a:rPr lang="en-US" sz="1400">
                <a:solidFill>
                  <a:schemeClr val="dk1"/>
                </a:solidFill>
              </a:rPr>
              <a:t>has a size of 12 km with a mass equal to our sun (2x10</a:t>
            </a:r>
            <a:r>
              <a:rPr baseline="30000" lang="en-US" sz="1400">
                <a:solidFill>
                  <a:schemeClr val="dk1"/>
                </a:solidFill>
              </a:rPr>
              <a:t>30</a:t>
            </a:r>
            <a:r>
              <a:rPr lang="en-US" sz="1400">
                <a:solidFill>
                  <a:schemeClr val="dk1"/>
                </a:solidFill>
              </a:rPr>
              <a:t> kg). </a:t>
            </a:r>
            <a:endParaRPr/>
          </a:p>
          <a:p>
            <a:pPr indent="0" lvl="0" marL="0" rtl="0" algn="l">
              <a:lnSpc>
                <a:spcPct val="90000"/>
              </a:lnSpc>
              <a:spcBef>
                <a:spcPts val="1000"/>
              </a:spcBef>
              <a:spcAft>
                <a:spcPts val="0"/>
              </a:spcAft>
              <a:buSzPts val="1800"/>
              <a:buNone/>
            </a:pPr>
            <a:r>
              <a:t/>
            </a:r>
            <a:endParaRPr sz="1400">
              <a:solidFill>
                <a:schemeClr val="dk1"/>
              </a:solidFill>
            </a:endParaRPr>
          </a:p>
          <a:p>
            <a:pPr indent="0" lvl="0" marL="0" rtl="0" algn="l">
              <a:lnSpc>
                <a:spcPct val="90000"/>
              </a:lnSpc>
              <a:spcBef>
                <a:spcPts val="1000"/>
              </a:spcBef>
              <a:spcAft>
                <a:spcPts val="0"/>
              </a:spcAft>
              <a:buSzPts val="1800"/>
              <a:buNone/>
            </a:pPr>
            <a:r>
              <a:t/>
            </a:r>
            <a:endParaRPr sz="1400">
              <a:solidFill>
                <a:schemeClr val="dk1"/>
              </a:solidFill>
            </a:endParaRPr>
          </a:p>
          <a:p>
            <a:pPr indent="0" lvl="0" marL="0" rtl="0" algn="l">
              <a:lnSpc>
                <a:spcPct val="90000"/>
              </a:lnSpc>
              <a:spcBef>
                <a:spcPts val="1000"/>
              </a:spcBef>
              <a:spcAft>
                <a:spcPts val="0"/>
              </a:spcAft>
              <a:buSzPts val="1800"/>
              <a:buNone/>
            </a:pPr>
            <a:r>
              <a:rPr lang="en-US" sz="1400">
                <a:solidFill>
                  <a:schemeClr val="dk1"/>
                </a:solidFill>
              </a:rPr>
              <a:t>What is its density? </a:t>
            </a:r>
            <a:endParaRPr/>
          </a:p>
          <a:p>
            <a:pPr indent="0" lvl="0" marL="0" rtl="0" algn="l">
              <a:lnSpc>
                <a:spcPct val="90000"/>
              </a:lnSpc>
              <a:spcBef>
                <a:spcPts val="1000"/>
              </a:spcBef>
              <a:spcAft>
                <a:spcPts val="0"/>
              </a:spcAft>
              <a:buSzPts val="1800"/>
              <a:buNone/>
            </a:pPr>
            <a:r>
              <a:t/>
            </a:r>
            <a:endParaRPr sz="1400">
              <a:solidFill>
                <a:schemeClr val="dk1"/>
              </a:solidFill>
            </a:endParaRPr>
          </a:p>
          <a:p>
            <a:pPr indent="0" lvl="0" marL="0" rtl="0" algn="l">
              <a:lnSpc>
                <a:spcPct val="90000"/>
              </a:lnSpc>
              <a:spcBef>
                <a:spcPts val="1000"/>
              </a:spcBef>
              <a:spcAft>
                <a:spcPts val="0"/>
              </a:spcAft>
              <a:buSzPts val="1800"/>
              <a:buNone/>
            </a:pPr>
            <a:r>
              <a:rPr lang="en-US" sz="1400">
                <a:solidFill>
                  <a:schemeClr val="dk1"/>
                </a:solidFill>
              </a:rPr>
              <a:t>How much would a 1cm sugar cube weigh in tons?</a:t>
            </a:r>
            <a:endParaRPr/>
          </a:p>
          <a:p>
            <a:pPr indent="0" lvl="0" marL="0" rtl="0" algn="l">
              <a:lnSpc>
                <a:spcPct val="90000"/>
              </a:lnSpc>
              <a:spcBef>
                <a:spcPts val="1000"/>
              </a:spcBef>
              <a:spcAft>
                <a:spcPts val="0"/>
              </a:spcAft>
              <a:buSzPts val="1800"/>
              <a:buNone/>
            </a:pPr>
            <a:r>
              <a:t/>
            </a:r>
            <a:endParaRPr sz="1400">
              <a:solidFill>
                <a:schemeClr val="dk1"/>
              </a:solidFill>
            </a:endParaRPr>
          </a:p>
          <a:p>
            <a:pPr indent="0" lvl="0" marL="0" rtl="0" algn="l">
              <a:lnSpc>
                <a:spcPct val="90000"/>
              </a:lnSpc>
              <a:spcBef>
                <a:spcPts val="1000"/>
              </a:spcBef>
              <a:spcAft>
                <a:spcPts val="0"/>
              </a:spcAft>
              <a:buSzPts val="1800"/>
              <a:buNone/>
            </a:pPr>
            <a:r>
              <a:rPr lang="en-US" sz="1400">
                <a:solidFill>
                  <a:schemeClr val="dk1"/>
                </a:solidFill>
              </a:rPr>
              <a:t>Density of an atomic nucleus is </a:t>
            </a:r>
            <a:endParaRPr/>
          </a:p>
          <a:p>
            <a:pPr indent="0" lvl="0" marL="0" rtl="0" algn="l">
              <a:lnSpc>
                <a:spcPct val="90000"/>
              </a:lnSpc>
              <a:spcBef>
                <a:spcPts val="1000"/>
              </a:spcBef>
              <a:spcAft>
                <a:spcPts val="0"/>
              </a:spcAft>
              <a:buSzPts val="1800"/>
              <a:buNone/>
            </a:pPr>
            <a:r>
              <a:rPr b="1" lang="en-US" sz="1400">
                <a:solidFill>
                  <a:srgbClr val="FF0000"/>
                </a:solidFill>
              </a:rPr>
              <a:t>2x10</a:t>
            </a:r>
            <a:r>
              <a:rPr b="1" baseline="30000" lang="en-US" sz="1400">
                <a:solidFill>
                  <a:srgbClr val="FF0000"/>
                </a:solidFill>
              </a:rPr>
              <a:t>17</a:t>
            </a:r>
            <a:r>
              <a:rPr b="1" lang="en-US" sz="1400">
                <a:solidFill>
                  <a:srgbClr val="FF0000"/>
                </a:solidFill>
              </a:rPr>
              <a:t> kg/m</a:t>
            </a:r>
            <a:r>
              <a:rPr b="1" baseline="30000" lang="en-US" sz="1400">
                <a:solidFill>
                  <a:srgbClr val="FF0000"/>
                </a:solidFill>
              </a:rPr>
              <a:t>3</a:t>
            </a:r>
            <a:r>
              <a:rPr b="1" lang="en-US" sz="1400">
                <a:solidFill>
                  <a:srgbClr val="FF0000"/>
                </a:solidFill>
              </a:rPr>
              <a:t>. </a:t>
            </a:r>
            <a:endParaRPr/>
          </a:p>
        </p:txBody>
      </p:sp>
      <p:grpSp>
        <p:nvGrpSpPr>
          <p:cNvPr id="430" name="Google Shape;430;p16"/>
          <p:cNvGrpSpPr/>
          <p:nvPr/>
        </p:nvGrpSpPr>
        <p:grpSpPr>
          <a:xfrm flipH="1">
            <a:off x="-1" y="133025"/>
            <a:ext cx="6838900" cy="582900"/>
            <a:chOff x="3383700" y="220025"/>
            <a:chExt cx="5760575" cy="582900"/>
          </a:xfrm>
        </p:grpSpPr>
        <p:sp>
          <p:nvSpPr>
            <p:cNvPr id="431" name="Google Shape;431;p1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33" name="Google Shape;433;p1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August 2024 –   Advanced – Stellar Remnants </a:t>
            </a:r>
            <a:endParaRPr b="1" sz="2420">
              <a:solidFill>
                <a:schemeClr val="lt1"/>
              </a:solidFill>
              <a:latin typeface="Helvetica Neue"/>
              <a:ea typeface="Helvetica Neue"/>
              <a:cs typeface="Helvetica Neue"/>
              <a:sym typeface="Helvetica Neue"/>
            </a:endParaRPr>
          </a:p>
        </p:txBody>
      </p:sp>
      <p:sp>
        <p:nvSpPr>
          <p:cNvPr id="434" name="Google Shape;434;p1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1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1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1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1" name="Google Shape;441;p16"/>
          <p:cNvGrpSpPr/>
          <p:nvPr/>
        </p:nvGrpSpPr>
        <p:grpSpPr>
          <a:xfrm>
            <a:off x="0" y="4695025"/>
            <a:ext cx="5902800" cy="283500"/>
            <a:chOff x="0" y="4548925"/>
            <a:chExt cx="5902800" cy="283500"/>
          </a:xfrm>
        </p:grpSpPr>
        <p:sp>
          <p:nvSpPr>
            <p:cNvPr id="442" name="Google Shape;442;p1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4" name="Google Shape;444;p16"/>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45" name="Google Shape;445;p1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446" name="Google Shape;446;p16"/>
          <p:cNvSpPr txBox="1"/>
          <p:nvPr/>
        </p:nvSpPr>
        <p:spPr>
          <a:xfrm>
            <a:off x="4350544" y="1328738"/>
            <a:ext cx="3116559" cy="27494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Volume = 4/3</a:t>
            </a:r>
            <a:r>
              <a:rPr b="0" i="0" lang="en-US" sz="1400" u="none" cap="none" strike="noStrike">
                <a:solidFill>
                  <a:srgbClr val="000000"/>
                </a:solidFill>
                <a:latin typeface="Noto Sans Symbols"/>
                <a:ea typeface="Noto Sans Symbols"/>
                <a:cs typeface="Noto Sans Symbols"/>
                <a:sym typeface="Noto Sans Symbols"/>
              </a:rPr>
              <a:t>π</a:t>
            </a:r>
            <a:r>
              <a:rPr b="0" i="0" lang="en-US" sz="1400" u="none" cap="none" strike="noStrike">
                <a:solidFill>
                  <a:srgbClr val="000000"/>
                </a:solidFill>
                <a:latin typeface="Arial"/>
                <a:ea typeface="Arial"/>
                <a:cs typeface="Arial"/>
                <a:sym typeface="Arial"/>
              </a:rPr>
              <a:t> (12000)</a:t>
            </a:r>
            <a:r>
              <a:rPr b="0" baseline="30000" i="0" lang="en-US" sz="1400" u="none" cap="none" strike="noStrike">
                <a:solidFill>
                  <a:srgbClr val="000000"/>
                </a:solidFill>
                <a:latin typeface="Arial"/>
                <a:ea typeface="Arial"/>
                <a:cs typeface="Arial"/>
                <a:sym typeface="Arial"/>
              </a:rPr>
              <a:t>3</a:t>
            </a:r>
            <a:r>
              <a:rPr b="0" i="0" lang="en-US" sz="1400" u="none" cap="none" strike="noStrike">
                <a:solidFill>
                  <a:srgbClr val="000000"/>
                </a:solidFill>
                <a:latin typeface="Arial"/>
                <a:ea typeface="Arial"/>
                <a:cs typeface="Arial"/>
                <a:sym typeface="Arial"/>
              </a:rPr>
              <a:t> = 7x10</a:t>
            </a:r>
            <a:r>
              <a:rPr b="0" baseline="30000" i="0" lang="en-US" sz="1400" u="none" cap="none" strike="noStrike">
                <a:solidFill>
                  <a:srgbClr val="000000"/>
                </a:solidFill>
                <a:latin typeface="Arial"/>
                <a:ea typeface="Arial"/>
                <a:cs typeface="Arial"/>
                <a:sym typeface="Arial"/>
              </a:rPr>
              <a:t>12</a:t>
            </a:r>
            <a:r>
              <a:rPr b="0" i="0" lang="en-US" sz="1400" u="none" cap="none" strike="noStrike">
                <a:solidFill>
                  <a:srgbClr val="000000"/>
                </a:solidFill>
                <a:latin typeface="Arial"/>
                <a:ea typeface="Arial"/>
                <a:cs typeface="Arial"/>
                <a:sym typeface="Arial"/>
              </a:rPr>
              <a:t> m</a:t>
            </a:r>
            <a:r>
              <a:rPr b="0" baseline="30000" i="0" lang="en-US" sz="1400" u="none" cap="none" strike="noStrike">
                <a:solidFill>
                  <a:srgbClr val="000000"/>
                </a:solidFill>
                <a:latin typeface="Arial"/>
                <a:ea typeface="Arial"/>
                <a:cs typeface="Arial"/>
                <a:sym typeface="Arial"/>
              </a:rPr>
              <a:t>3</a:t>
            </a:r>
            <a:r>
              <a:rPr b="0" i="0" lang="en-US" sz="1400" u="none" cap="none" strike="noStrike">
                <a:solidFill>
                  <a:srgbClr val="000000"/>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Density = Mass/Volume</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 2x10</a:t>
            </a:r>
            <a:r>
              <a:rPr b="0" baseline="30000" i="0" lang="en-US" sz="1400" u="none" cap="none" strike="noStrike">
                <a:solidFill>
                  <a:srgbClr val="000000"/>
                </a:solidFill>
                <a:latin typeface="Arial"/>
                <a:ea typeface="Arial"/>
                <a:cs typeface="Arial"/>
                <a:sym typeface="Arial"/>
              </a:rPr>
              <a:t>30</a:t>
            </a:r>
            <a:r>
              <a:rPr b="0" i="0" lang="en-US" sz="1400" u="none" cap="none" strike="noStrike">
                <a:solidFill>
                  <a:srgbClr val="000000"/>
                </a:solidFill>
                <a:latin typeface="Arial"/>
                <a:ea typeface="Arial"/>
                <a:cs typeface="Arial"/>
                <a:sym typeface="Arial"/>
              </a:rPr>
              <a:t> kg/ 7x10</a:t>
            </a:r>
            <a:r>
              <a:rPr b="0" baseline="30000" i="0" lang="en-US" sz="1400" u="none" cap="none" strike="noStrike">
                <a:solidFill>
                  <a:srgbClr val="000000"/>
                </a:solidFill>
                <a:latin typeface="Arial"/>
                <a:ea typeface="Arial"/>
                <a:cs typeface="Arial"/>
                <a:sym typeface="Arial"/>
              </a:rPr>
              <a:t>12</a:t>
            </a:r>
            <a:r>
              <a:rPr b="0" i="0" lang="en-US" sz="1400" u="none" cap="none" strike="noStrike">
                <a:solidFill>
                  <a:srgbClr val="000000"/>
                </a:solidFill>
                <a:latin typeface="Arial"/>
                <a:ea typeface="Arial"/>
                <a:cs typeface="Arial"/>
                <a:sym typeface="Arial"/>
              </a:rPr>
              <a:t> m</a:t>
            </a:r>
            <a:r>
              <a:rPr b="0" baseline="30000" i="0" lang="en-US" sz="1400" u="none" cap="none" strike="noStrike">
                <a:solidFill>
                  <a:srgbClr val="000000"/>
                </a:solidFill>
                <a:latin typeface="Arial"/>
                <a:ea typeface="Arial"/>
                <a:cs typeface="Arial"/>
                <a:sym typeface="Arial"/>
              </a:rPr>
              <a:t>3</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 3x10</a:t>
            </a:r>
            <a:r>
              <a:rPr b="0" baseline="30000" i="0" lang="en-US" sz="1400" u="none" cap="none" strike="noStrike">
                <a:solidFill>
                  <a:srgbClr val="000000"/>
                </a:solidFill>
                <a:latin typeface="Arial"/>
                <a:ea typeface="Arial"/>
                <a:cs typeface="Arial"/>
                <a:sym typeface="Arial"/>
              </a:rPr>
              <a:t>17 </a:t>
            </a:r>
            <a:r>
              <a:rPr b="0" i="0" lang="en-US" sz="1400" u="none" cap="none" strike="noStrike">
                <a:solidFill>
                  <a:srgbClr val="000000"/>
                </a:solidFill>
                <a:latin typeface="Arial"/>
                <a:ea typeface="Arial"/>
                <a:cs typeface="Arial"/>
                <a:sym typeface="Arial"/>
              </a:rPr>
              <a:t>kg/m</a:t>
            </a:r>
            <a:r>
              <a:rPr b="0" baseline="30000" i="0" lang="en-US" sz="1400" u="none" cap="none" strike="noStrike">
                <a:solidFill>
                  <a:srgbClr val="000000"/>
                </a:solidFill>
                <a:latin typeface="Arial"/>
                <a:ea typeface="Arial"/>
                <a:cs typeface="Arial"/>
                <a:sym typeface="Arial"/>
              </a:rPr>
              <a:t>3</a:t>
            </a:r>
            <a:endParaRPr/>
          </a:p>
          <a:p>
            <a:pPr indent="0" lvl="0" marL="0" marR="0" rtl="0" algn="l">
              <a:lnSpc>
                <a:spcPct val="100000"/>
              </a:lnSpc>
              <a:spcBef>
                <a:spcPts val="0"/>
              </a:spcBef>
              <a:spcAft>
                <a:spcPts val="0"/>
              </a:spcAft>
              <a:buNone/>
            </a:pPr>
            <a:r>
              <a:rPr b="0" baseline="30000" i="0" lang="en-US" sz="1400" u="none" cap="none" strike="noStrike">
                <a:solidFill>
                  <a:srgbClr val="000000"/>
                </a:solidFill>
                <a:latin typeface="Arial"/>
                <a:ea typeface="Arial"/>
                <a:cs typeface="Arial"/>
                <a:sym typeface="Arial"/>
              </a:rPr>
              <a:t>                  </a:t>
            </a:r>
            <a:r>
              <a:rPr b="0" i="0" lang="en-US" sz="1400" u="none" cap="none" strike="noStrike">
                <a:solidFill>
                  <a:srgbClr val="000000"/>
                </a:solidFill>
                <a:latin typeface="Arial"/>
                <a:ea typeface="Arial"/>
                <a:cs typeface="Arial"/>
                <a:sym typeface="Arial"/>
              </a:rPr>
              <a:t> = </a:t>
            </a:r>
            <a:r>
              <a:rPr b="0" i="0" lang="en-US" sz="1400" u="none" cap="none" strike="noStrike">
                <a:solidFill>
                  <a:srgbClr val="FF0000"/>
                </a:solidFill>
                <a:latin typeface="Arial"/>
                <a:ea typeface="Arial"/>
                <a:cs typeface="Arial"/>
                <a:sym typeface="Arial"/>
              </a:rPr>
              <a:t>300,000 trillion tons/m</a:t>
            </a:r>
            <a:r>
              <a:rPr b="0" baseline="30000" i="0" lang="en-US" sz="1400" u="none" cap="none" strike="noStrike">
                <a:solidFill>
                  <a:srgbClr val="FF0000"/>
                </a:solidFill>
                <a:latin typeface="Arial"/>
                <a:ea typeface="Arial"/>
                <a:cs typeface="Arial"/>
                <a:sym typeface="Arial"/>
              </a:rPr>
              <a:t>3</a:t>
            </a:r>
            <a:endParaRPr b="0" i="0" sz="14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None/>
            </a:pPr>
            <a:r>
              <a:t/>
            </a:r>
            <a:endParaRPr b="0" baseline="3000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baseline="3000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Volume =  (1cm/100cm)</a:t>
            </a:r>
            <a:r>
              <a:rPr b="1" baseline="30000" i="0" lang="en-US" sz="1400" u="none" cap="none" strike="noStrike">
                <a:solidFill>
                  <a:srgbClr val="000000"/>
                </a:solidFill>
                <a:latin typeface="Arial"/>
                <a:ea typeface="Arial"/>
                <a:cs typeface="Arial"/>
                <a:sym typeface="Arial"/>
              </a:rPr>
              <a:t>3</a:t>
            </a:r>
            <a:r>
              <a:rPr b="0" i="0" lang="en-US" sz="1400" u="none" cap="none" strike="noStrike">
                <a:solidFill>
                  <a:srgbClr val="000000"/>
                </a:solidFill>
                <a:latin typeface="Arial"/>
                <a:ea typeface="Arial"/>
                <a:cs typeface="Arial"/>
                <a:sym typeface="Arial"/>
              </a:rPr>
              <a:t> = 10</a:t>
            </a:r>
            <a:r>
              <a:rPr b="1" baseline="30000" i="0" lang="en-US" sz="1400" u="none" cap="none" strike="noStrike">
                <a:solidFill>
                  <a:srgbClr val="000000"/>
                </a:solidFill>
                <a:latin typeface="Arial"/>
                <a:ea typeface="Arial"/>
                <a:cs typeface="Arial"/>
                <a:sym typeface="Arial"/>
              </a:rPr>
              <a:t>-6</a:t>
            </a:r>
            <a:r>
              <a:rPr b="0" i="0" lang="en-US" sz="1400" u="none" cap="none" strike="noStrike">
                <a:solidFill>
                  <a:srgbClr val="000000"/>
                </a:solidFill>
                <a:latin typeface="Arial"/>
                <a:ea typeface="Arial"/>
                <a:cs typeface="Arial"/>
                <a:sym typeface="Arial"/>
              </a:rPr>
              <a:t> m</a:t>
            </a:r>
            <a:r>
              <a:rPr b="1" baseline="30000" i="0" lang="en-US" sz="1400" u="none" cap="none" strike="noStrike">
                <a:solidFill>
                  <a:srgbClr val="000000"/>
                </a:solidFill>
                <a:latin typeface="Arial"/>
                <a:ea typeface="Arial"/>
                <a:cs typeface="Arial"/>
                <a:sym typeface="Arial"/>
              </a:rPr>
              <a:t>3</a:t>
            </a:r>
            <a:r>
              <a:rPr b="0" i="0" lang="en-US" sz="1400" u="none" cap="none" strike="noStrike">
                <a:solidFill>
                  <a:srgbClr val="000000"/>
                </a:solidFill>
                <a:latin typeface="Arial"/>
                <a:ea typeface="Arial"/>
                <a:cs typeface="Arial"/>
                <a:sym typeface="Arial"/>
              </a:rPr>
              <a:t>.</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Mass = 3x10</a:t>
            </a:r>
            <a:r>
              <a:rPr b="1" baseline="30000" i="0" lang="en-US" sz="1400" u="none" cap="none" strike="noStrike">
                <a:solidFill>
                  <a:srgbClr val="000000"/>
                </a:solidFill>
                <a:latin typeface="Arial"/>
                <a:ea typeface="Arial"/>
                <a:cs typeface="Arial"/>
                <a:sym typeface="Arial"/>
              </a:rPr>
              <a:t>17</a:t>
            </a:r>
            <a:r>
              <a:rPr b="0" i="0" lang="en-US" sz="1400" u="none" cap="none" strike="noStrike">
                <a:solidFill>
                  <a:srgbClr val="000000"/>
                </a:solidFill>
                <a:latin typeface="Arial"/>
                <a:ea typeface="Arial"/>
                <a:cs typeface="Arial"/>
                <a:sym typeface="Arial"/>
              </a:rPr>
              <a:t> tons/m</a:t>
            </a:r>
            <a:r>
              <a:rPr b="1" baseline="30000" i="0" lang="en-US" sz="1400" u="none" cap="none" strike="noStrike">
                <a:solidFill>
                  <a:srgbClr val="000000"/>
                </a:solidFill>
                <a:latin typeface="Arial"/>
                <a:ea typeface="Arial"/>
                <a:cs typeface="Arial"/>
                <a:sym typeface="Arial"/>
              </a:rPr>
              <a:t>3</a:t>
            </a:r>
            <a:r>
              <a:rPr b="0" i="0" lang="en-US" sz="1400" u="none" cap="none" strike="noStrike">
                <a:solidFill>
                  <a:srgbClr val="000000"/>
                </a:solidFill>
                <a:latin typeface="Arial"/>
                <a:ea typeface="Arial"/>
                <a:cs typeface="Arial"/>
                <a:sym typeface="Arial"/>
              </a:rPr>
              <a:t> x 10</a:t>
            </a:r>
            <a:r>
              <a:rPr b="1" baseline="30000" i="0" lang="en-US" sz="1400" u="none" cap="none" strike="noStrike">
                <a:solidFill>
                  <a:srgbClr val="000000"/>
                </a:solidFill>
                <a:latin typeface="Arial"/>
                <a:ea typeface="Arial"/>
                <a:cs typeface="Arial"/>
                <a:sym typeface="Arial"/>
              </a:rPr>
              <a:t>-6</a:t>
            </a:r>
            <a:r>
              <a:rPr b="0" i="0" lang="en-US" sz="1400" u="none" cap="none" strike="noStrike">
                <a:solidFill>
                  <a:srgbClr val="000000"/>
                </a:solidFill>
                <a:latin typeface="Arial"/>
                <a:ea typeface="Arial"/>
                <a:cs typeface="Arial"/>
                <a:sym typeface="Arial"/>
              </a:rPr>
              <a:t> m</a:t>
            </a:r>
            <a:r>
              <a:rPr b="1" baseline="30000" i="0" lang="en-US" sz="1400" u="none" cap="none" strike="noStrike">
                <a:solidFill>
                  <a:srgbClr val="000000"/>
                </a:solidFill>
                <a:latin typeface="Arial"/>
                <a:ea typeface="Arial"/>
                <a:cs typeface="Arial"/>
                <a:sym typeface="Arial"/>
              </a:rPr>
              <a:t>3</a:t>
            </a:r>
            <a:endParaRPr/>
          </a:p>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  </a:t>
            </a:r>
            <a:r>
              <a:rPr b="0" i="0" lang="en-US" sz="1400" u="none" cap="none" strike="noStrike">
                <a:solidFill>
                  <a:srgbClr val="FF0000"/>
                </a:solidFill>
                <a:latin typeface="Arial"/>
                <a:ea typeface="Arial"/>
                <a:cs typeface="Arial"/>
                <a:sym typeface="Arial"/>
              </a:rPr>
              <a:t>300 billion tons.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17"/>
          <p:cNvSpPr txBox="1"/>
          <p:nvPr>
            <p:ph idx="1" type="body"/>
          </p:nvPr>
        </p:nvSpPr>
        <p:spPr>
          <a:xfrm>
            <a:off x="311701" y="985837"/>
            <a:ext cx="2895843" cy="3603633"/>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1800"/>
              <a:buNone/>
            </a:pPr>
            <a:r>
              <a:rPr lang="en-US" sz="1400">
                <a:solidFill>
                  <a:schemeClr val="dk1"/>
                </a:solidFill>
              </a:rPr>
              <a:t>A </a:t>
            </a:r>
            <a:r>
              <a:rPr b="1" lang="en-US" sz="1400">
                <a:solidFill>
                  <a:schemeClr val="dk1"/>
                </a:solidFill>
              </a:rPr>
              <a:t>Black Hole </a:t>
            </a:r>
            <a:r>
              <a:rPr lang="en-US" sz="1400">
                <a:solidFill>
                  <a:schemeClr val="dk1"/>
                </a:solidFill>
              </a:rPr>
              <a:t>has a size that depends on its mass in multiples of the mass of our sun. </a:t>
            </a:r>
            <a:endParaRPr/>
          </a:p>
          <a:p>
            <a:pPr indent="0" lvl="0" marL="0" rtl="0" algn="l">
              <a:lnSpc>
                <a:spcPct val="90000"/>
              </a:lnSpc>
              <a:spcBef>
                <a:spcPts val="1000"/>
              </a:spcBef>
              <a:spcAft>
                <a:spcPts val="0"/>
              </a:spcAft>
              <a:buSzPts val="1800"/>
              <a:buNone/>
            </a:pPr>
            <a:r>
              <a:rPr lang="en-US" sz="1400">
                <a:solidFill>
                  <a:schemeClr val="dk1"/>
                </a:solidFill>
              </a:rPr>
              <a:t>This size is defined by its Event Horizon.</a:t>
            </a:r>
            <a:endParaRPr/>
          </a:p>
          <a:p>
            <a:pPr indent="0" lvl="0" marL="0" rtl="0" algn="l">
              <a:lnSpc>
                <a:spcPct val="90000"/>
              </a:lnSpc>
              <a:spcBef>
                <a:spcPts val="1000"/>
              </a:spcBef>
              <a:spcAft>
                <a:spcPts val="0"/>
              </a:spcAft>
              <a:buSzPts val="1800"/>
              <a:buNone/>
            </a:pPr>
            <a:r>
              <a:t/>
            </a:r>
            <a:endParaRPr sz="1400">
              <a:solidFill>
                <a:schemeClr val="dk1"/>
              </a:solidFill>
            </a:endParaRPr>
          </a:p>
          <a:p>
            <a:pPr indent="0" lvl="0" marL="0" rtl="0" algn="l">
              <a:lnSpc>
                <a:spcPct val="90000"/>
              </a:lnSpc>
              <a:spcBef>
                <a:spcPts val="1000"/>
              </a:spcBef>
              <a:spcAft>
                <a:spcPts val="0"/>
              </a:spcAft>
              <a:buSzPts val="1800"/>
              <a:buNone/>
            </a:pPr>
            <a:r>
              <a:rPr lang="en-US" sz="1400">
                <a:solidFill>
                  <a:schemeClr val="dk1"/>
                </a:solidFill>
              </a:rPr>
              <a:t>Radius (km) =  2.8 x Mass</a:t>
            </a:r>
            <a:endParaRPr/>
          </a:p>
          <a:p>
            <a:pPr indent="0" lvl="0" marL="0" rtl="0" algn="l">
              <a:lnSpc>
                <a:spcPct val="90000"/>
              </a:lnSpc>
              <a:spcBef>
                <a:spcPts val="1000"/>
              </a:spcBef>
              <a:spcAft>
                <a:spcPts val="0"/>
              </a:spcAft>
              <a:buSzPts val="1800"/>
              <a:buNone/>
            </a:pPr>
            <a:r>
              <a:t/>
            </a:r>
            <a:endParaRPr sz="1400">
              <a:solidFill>
                <a:schemeClr val="dk1"/>
              </a:solidFill>
            </a:endParaRPr>
          </a:p>
          <a:p>
            <a:pPr indent="0" lvl="0" marL="0" rtl="0" algn="l">
              <a:lnSpc>
                <a:spcPct val="90000"/>
              </a:lnSpc>
              <a:spcBef>
                <a:spcPts val="1000"/>
              </a:spcBef>
              <a:spcAft>
                <a:spcPts val="0"/>
              </a:spcAft>
              <a:buSzPts val="1800"/>
              <a:buNone/>
            </a:pPr>
            <a:r>
              <a:t/>
            </a:r>
            <a:endParaRPr sz="1400">
              <a:solidFill>
                <a:schemeClr val="dk1"/>
              </a:solidFill>
            </a:endParaRPr>
          </a:p>
          <a:p>
            <a:pPr indent="0" lvl="0" marL="0" rtl="0" algn="l">
              <a:lnSpc>
                <a:spcPct val="90000"/>
              </a:lnSpc>
              <a:spcBef>
                <a:spcPts val="1000"/>
              </a:spcBef>
              <a:spcAft>
                <a:spcPts val="0"/>
              </a:spcAft>
              <a:buSzPts val="1800"/>
              <a:buNone/>
            </a:pPr>
            <a:r>
              <a:rPr lang="en-US" sz="1400">
                <a:solidFill>
                  <a:schemeClr val="dk1"/>
                </a:solidFill>
              </a:rPr>
              <a:t>What is the Event Horizon radius for a 20-solar mass black hole?</a:t>
            </a:r>
            <a:endParaRPr/>
          </a:p>
          <a:p>
            <a:pPr indent="0" lvl="0" marL="0" rtl="0" algn="l">
              <a:lnSpc>
                <a:spcPct val="90000"/>
              </a:lnSpc>
              <a:spcBef>
                <a:spcPts val="1000"/>
              </a:spcBef>
              <a:spcAft>
                <a:spcPts val="0"/>
              </a:spcAft>
              <a:buSzPts val="1800"/>
              <a:buNone/>
            </a:pPr>
            <a:r>
              <a:t/>
            </a:r>
            <a:endParaRPr sz="1400">
              <a:solidFill>
                <a:schemeClr val="dk1"/>
              </a:solidFill>
            </a:endParaRPr>
          </a:p>
        </p:txBody>
      </p:sp>
      <p:grpSp>
        <p:nvGrpSpPr>
          <p:cNvPr id="452" name="Google Shape;452;p17"/>
          <p:cNvGrpSpPr/>
          <p:nvPr/>
        </p:nvGrpSpPr>
        <p:grpSpPr>
          <a:xfrm flipH="1">
            <a:off x="-1" y="133025"/>
            <a:ext cx="6838900" cy="582900"/>
            <a:chOff x="3383700" y="220025"/>
            <a:chExt cx="5760575" cy="582900"/>
          </a:xfrm>
        </p:grpSpPr>
        <p:sp>
          <p:nvSpPr>
            <p:cNvPr id="453" name="Google Shape;453;p1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5" name="Google Shape;455;p1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August 2024 –   Advanced – Stellar Remnants </a:t>
            </a:r>
            <a:endParaRPr b="1" sz="2420">
              <a:solidFill>
                <a:schemeClr val="lt1"/>
              </a:solidFill>
              <a:latin typeface="Helvetica Neue"/>
              <a:ea typeface="Helvetica Neue"/>
              <a:cs typeface="Helvetica Neue"/>
              <a:sym typeface="Helvetica Neue"/>
            </a:endParaRPr>
          </a:p>
        </p:txBody>
      </p:sp>
      <p:sp>
        <p:nvSpPr>
          <p:cNvPr id="456" name="Google Shape;456;p1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63" name="Google Shape;463;p17"/>
          <p:cNvGrpSpPr/>
          <p:nvPr/>
        </p:nvGrpSpPr>
        <p:grpSpPr>
          <a:xfrm>
            <a:off x="0" y="4695025"/>
            <a:ext cx="5902800" cy="283500"/>
            <a:chOff x="0" y="4548925"/>
            <a:chExt cx="5902800" cy="283500"/>
          </a:xfrm>
        </p:grpSpPr>
        <p:sp>
          <p:nvSpPr>
            <p:cNvPr id="464" name="Google Shape;464;p1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66" name="Google Shape;466;p1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67" name="Google Shape;467;p1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468" name="Google Shape;468;p17"/>
          <p:cNvPicPr preferRelativeResize="0"/>
          <p:nvPr/>
        </p:nvPicPr>
        <p:blipFill rotWithShape="1">
          <a:blip r:embed="rId4">
            <a:alphaModFix/>
          </a:blip>
          <a:srcRect b="0" l="0" r="0" t="0"/>
          <a:stretch/>
        </p:blipFill>
        <p:spPr>
          <a:xfrm>
            <a:off x="3491074" y="985837"/>
            <a:ext cx="5416391" cy="29654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18"/>
          <p:cNvSpPr txBox="1"/>
          <p:nvPr>
            <p:ph idx="1" type="body"/>
          </p:nvPr>
        </p:nvSpPr>
        <p:spPr>
          <a:xfrm>
            <a:off x="311701" y="985837"/>
            <a:ext cx="2895843" cy="3603633"/>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1800"/>
              <a:buNone/>
            </a:pPr>
            <a:r>
              <a:t/>
            </a:r>
            <a:endParaRPr b="1" sz="1400">
              <a:solidFill>
                <a:schemeClr val="dk1"/>
              </a:solidFill>
            </a:endParaRPr>
          </a:p>
          <a:p>
            <a:pPr indent="0" lvl="0" marL="0" rtl="0" algn="l">
              <a:lnSpc>
                <a:spcPct val="90000"/>
              </a:lnSpc>
              <a:spcBef>
                <a:spcPts val="1000"/>
              </a:spcBef>
              <a:spcAft>
                <a:spcPts val="0"/>
              </a:spcAft>
              <a:buSzPts val="1800"/>
              <a:buNone/>
            </a:pPr>
            <a:r>
              <a:rPr b="1" lang="en-US" sz="1400">
                <a:solidFill>
                  <a:schemeClr val="dk1"/>
                </a:solidFill>
              </a:rPr>
              <a:t>Radius (km) =  2.8 x Mass</a:t>
            </a:r>
            <a:endParaRPr/>
          </a:p>
          <a:p>
            <a:pPr indent="0" lvl="0" marL="0" rtl="0" algn="l">
              <a:lnSpc>
                <a:spcPct val="90000"/>
              </a:lnSpc>
              <a:spcBef>
                <a:spcPts val="1000"/>
              </a:spcBef>
              <a:spcAft>
                <a:spcPts val="0"/>
              </a:spcAft>
              <a:buSzPts val="1800"/>
              <a:buNone/>
            </a:pPr>
            <a:r>
              <a:t/>
            </a:r>
            <a:endParaRPr b="1" sz="1400">
              <a:solidFill>
                <a:schemeClr val="dk1"/>
              </a:solidFill>
            </a:endParaRPr>
          </a:p>
          <a:p>
            <a:pPr indent="0" lvl="0" marL="0" rtl="0" algn="l">
              <a:lnSpc>
                <a:spcPct val="90000"/>
              </a:lnSpc>
              <a:spcBef>
                <a:spcPts val="1000"/>
              </a:spcBef>
              <a:spcAft>
                <a:spcPts val="0"/>
              </a:spcAft>
              <a:buSzPts val="1800"/>
              <a:buNone/>
            </a:pPr>
            <a:r>
              <a:rPr lang="en-US" sz="1400">
                <a:solidFill>
                  <a:schemeClr val="dk1"/>
                </a:solidFill>
              </a:rPr>
              <a:t>What is the Event Horizon radius for a 20-solar mass black hole?</a:t>
            </a:r>
            <a:endParaRPr/>
          </a:p>
          <a:p>
            <a:pPr indent="0" lvl="0" marL="0" rtl="0" algn="l">
              <a:lnSpc>
                <a:spcPct val="90000"/>
              </a:lnSpc>
              <a:spcBef>
                <a:spcPts val="1000"/>
              </a:spcBef>
              <a:spcAft>
                <a:spcPts val="0"/>
              </a:spcAft>
              <a:buSzPts val="1800"/>
              <a:buNone/>
            </a:pPr>
            <a:r>
              <a:t/>
            </a:r>
            <a:endParaRPr b="1" sz="1400">
              <a:solidFill>
                <a:schemeClr val="dk1"/>
              </a:solidFill>
            </a:endParaRPr>
          </a:p>
          <a:p>
            <a:pPr indent="0" lvl="0" marL="0" rtl="0" algn="l">
              <a:lnSpc>
                <a:spcPct val="90000"/>
              </a:lnSpc>
              <a:spcBef>
                <a:spcPts val="1000"/>
              </a:spcBef>
              <a:spcAft>
                <a:spcPts val="0"/>
              </a:spcAft>
              <a:buSzPts val="1800"/>
              <a:buNone/>
            </a:pPr>
            <a:r>
              <a:rPr b="1" lang="en-US" sz="1400">
                <a:solidFill>
                  <a:schemeClr val="dk1"/>
                </a:solidFill>
              </a:rPr>
              <a:t>Radius = 2.8 x 20 = </a:t>
            </a:r>
            <a:r>
              <a:rPr b="1" lang="en-US" sz="1400">
                <a:solidFill>
                  <a:srgbClr val="FF0000"/>
                </a:solidFill>
              </a:rPr>
              <a:t>5.6 km</a:t>
            </a:r>
            <a:endParaRPr sz="1400">
              <a:solidFill>
                <a:srgbClr val="FF0000"/>
              </a:solidFill>
            </a:endParaRPr>
          </a:p>
          <a:p>
            <a:pPr indent="0" lvl="0" marL="0" rtl="0" algn="l">
              <a:lnSpc>
                <a:spcPct val="90000"/>
              </a:lnSpc>
              <a:spcBef>
                <a:spcPts val="1000"/>
              </a:spcBef>
              <a:spcAft>
                <a:spcPts val="0"/>
              </a:spcAft>
              <a:buSzPts val="1800"/>
              <a:buNone/>
            </a:pPr>
            <a:r>
              <a:t/>
            </a:r>
            <a:endParaRPr sz="1400">
              <a:solidFill>
                <a:schemeClr val="dk1"/>
              </a:solidFill>
            </a:endParaRPr>
          </a:p>
        </p:txBody>
      </p:sp>
      <p:grpSp>
        <p:nvGrpSpPr>
          <p:cNvPr id="474" name="Google Shape;474;p18"/>
          <p:cNvGrpSpPr/>
          <p:nvPr/>
        </p:nvGrpSpPr>
        <p:grpSpPr>
          <a:xfrm flipH="1">
            <a:off x="-1" y="133025"/>
            <a:ext cx="6838900" cy="582900"/>
            <a:chOff x="3383700" y="220025"/>
            <a:chExt cx="5760575" cy="582900"/>
          </a:xfrm>
        </p:grpSpPr>
        <p:sp>
          <p:nvSpPr>
            <p:cNvPr id="475" name="Google Shape;475;p1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7" name="Google Shape;477;p1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August 2024 –   Advanced – Stellar Remnants </a:t>
            </a:r>
            <a:endParaRPr b="1" sz="2420">
              <a:solidFill>
                <a:schemeClr val="lt1"/>
              </a:solidFill>
              <a:latin typeface="Helvetica Neue"/>
              <a:ea typeface="Helvetica Neue"/>
              <a:cs typeface="Helvetica Neue"/>
              <a:sym typeface="Helvetica Neue"/>
            </a:endParaRPr>
          </a:p>
        </p:txBody>
      </p:sp>
      <p:sp>
        <p:nvSpPr>
          <p:cNvPr id="478" name="Google Shape;478;p1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1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5" name="Google Shape;485;p18"/>
          <p:cNvGrpSpPr/>
          <p:nvPr/>
        </p:nvGrpSpPr>
        <p:grpSpPr>
          <a:xfrm>
            <a:off x="0" y="4695025"/>
            <a:ext cx="5902800" cy="283500"/>
            <a:chOff x="0" y="4548925"/>
            <a:chExt cx="5902800" cy="283500"/>
          </a:xfrm>
        </p:grpSpPr>
        <p:sp>
          <p:nvSpPr>
            <p:cNvPr id="486" name="Google Shape;486;p1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8" name="Google Shape;488;p1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489" name="Google Shape;489;p1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490" name="Google Shape;490;p18"/>
          <p:cNvPicPr preferRelativeResize="0"/>
          <p:nvPr/>
        </p:nvPicPr>
        <p:blipFill rotWithShape="1">
          <a:blip r:embed="rId4">
            <a:alphaModFix/>
          </a:blip>
          <a:srcRect b="0" l="0" r="0" t="0"/>
          <a:stretch/>
        </p:blipFill>
        <p:spPr>
          <a:xfrm>
            <a:off x="3491074" y="985837"/>
            <a:ext cx="5416391" cy="29654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19"/>
          <p:cNvSpPr txBox="1"/>
          <p:nvPr>
            <p:ph idx="1" type="body"/>
          </p:nvPr>
        </p:nvSpPr>
        <p:spPr>
          <a:xfrm>
            <a:off x="311701" y="985837"/>
            <a:ext cx="2895843" cy="3603633"/>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1800"/>
              <a:buNone/>
            </a:pPr>
            <a:r>
              <a:rPr lang="en-US" sz="1400">
                <a:solidFill>
                  <a:schemeClr val="dk1"/>
                </a:solidFill>
              </a:rPr>
              <a:t>If Earth became a black hole, what would be its radius?</a:t>
            </a:r>
            <a:endParaRPr/>
          </a:p>
          <a:p>
            <a:pPr indent="0" lvl="0" marL="0" rtl="0" algn="l">
              <a:lnSpc>
                <a:spcPct val="90000"/>
              </a:lnSpc>
              <a:spcBef>
                <a:spcPts val="1000"/>
              </a:spcBef>
              <a:spcAft>
                <a:spcPts val="0"/>
              </a:spcAft>
              <a:buSzPts val="1800"/>
              <a:buNone/>
            </a:pPr>
            <a:r>
              <a:t/>
            </a:r>
            <a:endParaRPr b="1" sz="1400">
              <a:solidFill>
                <a:schemeClr val="dk1"/>
              </a:solidFill>
            </a:endParaRPr>
          </a:p>
          <a:p>
            <a:pPr indent="0" lvl="0" marL="0" rtl="0" algn="l">
              <a:lnSpc>
                <a:spcPct val="90000"/>
              </a:lnSpc>
              <a:spcBef>
                <a:spcPts val="1000"/>
              </a:spcBef>
              <a:spcAft>
                <a:spcPts val="0"/>
              </a:spcAft>
              <a:buSzPts val="1800"/>
              <a:buNone/>
            </a:pPr>
            <a:r>
              <a:rPr b="1" lang="en-US" sz="1400">
                <a:solidFill>
                  <a:schemeClr val="dk1"/>
                </a:solidFill>
              </a:rPr>
              <a:t>M = 3x10</a:t>
            </a:r>
            <a:r>
              <a:rPr b="1" baseline="30000" lang="en-US" sz="1400">
                <a:solidFill>
                  <a:schemeClr val="dk1"/>
                </a:solidFill>
              </a:rPr>
              <a:t>-6</a:t>
            </a:r>
            <a:r>
              <a:rPr b="1" lang="en-US" sz="1400">
                <a:solidFill>
                  <a:schemeClr val="dk1"/>
                </a:solidFill>
              </a:rPr>
              <a:t> msun</a:t>
            </a:r>
            <a:endParaRPr b="1" sz="1400">
              <a:solidFill>
                <a:schemeClr val="dk1"/>
              </a:solidFill>
            </a:endParaRPr>
          </a:p>
          <a:p>
            <a:pPr indent="0" lvl="0" marL="0" rtl="0" algn="l">
              <a:lnSpc>
                <a:spcPct val="90000"/>
              </a:lnSpc>
              <a:spcBef>
                <a:spcPts val="1000"/>
              </a:spcBef>
              <a:spcAft>
                <a:spcPts val="0"/>
              </a:spcAft>
              <a:buSzPts val="1800"/>
              <a:buNone/>
            </a:pPr>
            <a:r>
              <a:t/>
            </a:r>
            <a:endParaRPr b="1" sz="1400">
              <a:solidFill>
                <a:schemeClr val="dk1"/>
              </a:solidFill>
            </a:endParaRPr>
          </a:p>
          <a:p>
            <a:pPr indent="0" lvl="0" marL="0" rtl="0" algn="l">
              <a:lnSpc>
                <a:spcPct val="90000"/>
              </a:lnSpc>
              <a:spcBef>
                <a:spcPts val="1000"/>
              </a:spcBef>
              <a:spcAft>
                <a:spcPts val="0"/>
              </a:spcAft>
              <a:buSzPts val="1800"/>
              <a:buNone/>
            </a:pPr>
            <a:r>
              <a:rPr b="1" lang="en-US" sz="1400">
                <a:solidFill>
                  <a:schemeClr val="dk1"/>
                </a:solidFill>
              </a:rPr>
              <a:t>Radius (km) =  2.8 x (3x10</a:t>
            </a:r>
            <a:r>
              <a:rPr b="1" baseline="30000" lang="en-US" sz="1400">
                <a:solidFill>
                  <a:schemeClr val="dk1"/>
                </a:solidFill>
              </a:rPr>
              <a:t>-6</a:t>
            </a:r>
            <a:r>
              <a:rPr b="1" lang="en-US" sz="1400">
                <a:solidFill>
                  <a:schemeClr val="dk1"/>
                </a:solidFill>
              </a:rPr>
              <a:t>)</a:t>
            </a:r>
            <a:endParaRPr/>
          </a:p>
          <a:p>
            <a:pPr indent="0" lvl="0" marL="0" rtl="0" algn="l">
              <a:lnSpc>
                <a:spcPct val="90000"/>
              </a:lnSpc>
              <a:spcBef>
                <a:spcPts val="1000"/>
              </a:spcBef>
              <a:spcAft>
                <a:spcPts val="0"/>
              </a:spcAft>
              <a:buSzPts val="1800"/>
              <a:buNone/>
            </a:pPr>
            <a:r>
              <a:t/>
            </a:r>
            <a:endParaRPr b="1" sz="1400">
              <a:solidFill>
                <a:schemeClr val="dk1"/>
              </a:solidFill>
            </a:endParaRPr>
          </a:p>
          <a:p>
            <a:pPr indent="0" lvl="0" marL="0" rtl="0" algn="l">
              <a:lnSpc>
                <a:spcPct val="90000"/>
              </a:lnSpc>
              <a:spcBef>
                <a:spcPts val="1000"/>
              </a:spcBef>
              <a:spcAft>
                <a:spcPts val="0"/>
              </a:spcAft>
              <a:buSzPts val="1800"/>
              <a:buNone/>
            </a:pPr>
            <a:r>
              <a:rPr b="1" lang="en-US" sz="1400">
                <a:solidFill>
                  <a:schemeClr val="dk1"/>
                </a:solidFill>
              </a:rPr>
              <a:t>=  8.4x10</a:t>
            </a:r>
            <a:r>
              <a:rPr b="1" baseline="30000" lang="en-US" sz="1400">
                <a:solidFill>
                  <a:schemeClr val="dk1"/>
                </a:solidFill>
              </a:rPr>
              <a:t>-6</a:t>
            </a:r>
            <a:r>
              <a:rPr b="1" lang="en-US" sz="1400">
                <a:solidFill>
                  <a:schemeClr val="dk1"/>
                </a:solidFill>
              </a:rPr>
              <a:t> km</a:t>
            </a:r>
            <a:endParaRPr/>
          </a:p>
          <a:p>
            <a:pPr indent="0" lvl="0" marL="0" rtl="0" algn="l">
              <a:lnSpc>
                <a:spcPct val="90000"/>
              </a:lnSpc>
              <a:spcBef>
                <a:spcPts val="1000"/>
              </a:spcBef>
              <a:spcAft>
                <a:spcPts val="0"/>
              </a:spcAft>
              <a:buSzPts val="1800"/>
              <a:buNone/>
            </a:pPr>
            <a:r>
              <a:rPr b="1" lang="en-US" sz="1400">
                <a:solidFill>
                  <a:schemeClr val="dk1"/>
                </a:solidFill>
              </a:rPr>
              <a:t>= </a:t>
            </a:r>
            <a:r>
              <a:rPr b="1" lang="en-US" sz="1400">
                <a:solidFill>
                  <a:srgbClr val="FF0000"/>
                </a:solidFill>
              </a:rPr>
              <a:t>8.4 millimeters</a:t>
            </a:r>
            <a:endParaRPr/>
          </a:p>
          <a:p>
            <a:pPr indent="0" lvl="0" marL="0" rtl="0" algn="l">
              <a:lnSpc>
                <a:spcPct val="90000"/>
              </a:lnSpc>
              <a:spcBef>
                <a:spcPts val="1000"/>
              </a:spcBef>
              <a:spcAft>
                <a:spcPts val="0"/>
              </a:spcAft>
              <a:buSzPts val="1800"/>
              <a:buNone/>
            </a:pPr>
            <a:r>
              <a:t/>
            </a:r>
            <a:endParaRPr b="1" sz="1400">
              <a:solidFill>
                <a:schemeClr val="dk1"/>
              </a:solidFill>
            </a:endParaRPr>
          </a:p>
          <a:p>
            <a:pPr indent="0" lvl="0" marL="0" rtl="0" algn="l">
              <a:lnSpc>
                <a:spcPct val="90000"/>
              </a:lnSpc>
              <a:spcBef>
                <a:spcPts val="1000"/>
              </a:spcBef>
              <a:spcAft>
                <a:spcPts val="0"/>
              </a:spcAft>
              <a:buSzPts val="1800"/>
              <a:buNone/>
            </a:pPr>
            <a:r>
              <a:t/>
            </a:r>
            <a:endParaRPr sz="1400">
              <a:solidFill>
                <a:schemeClr val="dk1"/>
              </a:solidFill>
            </a:endParaRPr>
          </a:p>
        </p:txBody>
      </p:sp>
      <p:grpSp>
        <p:nvGrpSpPr>
          <p:cNvPr id="496" name="Google Shape;496;p19"/>
          <p:cNvGrpSpPr/>
          <p:nvPr/>
        </p:nvGrpSpPr>
        <p:grpSpPr>
          <a:xfrm flipH="1">
            <a:off x="-1" y="133025"/>
            <a:ext cx="6838900" cy="582900"/>
            <a:chOff x="3383700" y="220025"/>
            <a:chExt cx="5760575" cy="582900"/>
          </a:xfrm>
        </p:grpSpPr>
        <p:sp>
          <p:nvSpPr>
            <p:cNvPr id="497" name="Google Shape;497;p1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9" name="Google Shape;499;p1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August 2024 –   Advanced – Stellar Remnants </a:t>
            </a:r>
            <a:endParaRPr b="1" sz="2420">
              <a:solidFill>
                <a:schemeClr val="lt1"/>
              </a:solidFill>
              <a:latin typeface="Helvetica Neue"/>
              <a:ea typeface="Helvetica Neue"/>
              <a:cs typeface="Helvetica Neue"/>
              <a:sym typeface="Helvetica Neue"/>
            </a:endParaRPr>
          </a:p>
        </p:txBody>
      </p:sp>
      <p:sp>
        <p:nvSpPr>
          <p:cNvPr id="500" name="Google Shape;500;p1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7" name="Google Shape;507;p19"/>
          <p:cNvGrpSpPr/>
          <p:nvPr/>
        </p:nvGrpSpPr>
        <p:grpSpPr>
          <a:xfrm>
            <a:off x="0" y="4695025"/>
            <a:ext cx="5902800" cy="283500"/>
            <a:chOff x="0" y="4548925"/>
            <a:chExt cx="5902800" cy="283500"/>
          </a:xfrm>
        </p:grpSpPr>
        <p:sp>
          <p:nvSpPr>
            <p:cNvPr id="508" name="Google Shape;508;p1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10" name="Google Shape;510;p1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11" name="Google Shape;511;p1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512" name="Google Shape;512;p19"/>
          <p:cNvPicPr preferRelativeResize="0"/>
          <p:nvPr/>
        </p:nvPicPr>
        <p:blipFill rotWithShape="1">
          <a:blip r:embed="rId4">
            <a:alphaModFix/>
          </a:blip>
          <a:srcRect b="0" l="0" r="0" t="0"/>
          <a:stretch/>
        </p:blipFill>
        <p:spPr>
          <a:xfrm>
            <a:off x="6212500" y="1283709"/>
            <a:ext cx="2576081" cy="2576081"/>
          </a:xfrm>
          <a:prstGeom prst="rect">
            <a:avLst/>
          </a:prstGeom>
          <a:noFill/>
          <a:ln>
            <a:noFill/>
          </a:ln>
        </p:spPr>
      </p:pic>
      <p:pic>
        <p:nvPicPr>
          <p:cNvPr id="513" name="Google Shape;513;p19"/>
          <p:cNvPicPr preferRelativeResize="0"/>
          <p:nvPr/>
        </p:nvPicPr>
        <p:blipFill rotWithShape="1">
          <a:blip r:embed="rId5">
            <a:alphaModFix/>
          </a:blip>
          <a:srcRect b="0" l="0" r="0" t="0"/>
          <a:stretch/>
        </p:blipFill>
        <p:spPr>
          <a:xfrm>
            <a:off x="3694004" y="1929894"/>
            <a:ext cx="1253757" cy="1283710"/>
          </a:xfrm>
          <a:prstGeom prst="rect">
            <a:avLst/>
          </a:prstGeom>
          <a:noFill/>
          <a:ln>
            <a:noFill/>
          </a:ln>
        </p:spPr>
      </p:pic>
      <p:sp>
        <p:nvSpPr>
          <p:cNvPr id="514" name="Google Shape;514;p19"/>
          <p:cNvSpPr/>
          <p:nvPr/>
        </p:nvSpPr>
        <p:spPr>
          <a:xfrm>
            <a:off x="5072063" y="2264569"/>
            <a:ext cx="830737" cy="582900"/>
          </a:xfrm>
          <a:prstGeom prst="leftArrow">
            <a:avLst>
              <a:gd fmla="val 50000" name="adj1"/>
              <a:gd fmla="val 50000" name="adj2"/>
            </a:avLst>
          </a:prstGeom>
          <a:solidFill>
            <a:schemeClr val="accent1"/>
          </a:solidFill>
          <a:ln cap="flat" cmpd="sng" w="25400">
            <a:solidFill>
              <a:srgbClr val="1B386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2"/>
          <p:cNvSpPr txBox="1"/>
          <p:nvPr>
            <p:ph idx="1" type="body"/>
          </p:nvPr>
        </p:nvSpPr>
        <p:spPr>
          <a:xfrm>
            <a:off x="311700" y="971625"/>
            <a:ext cx="3474488" cy="3174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700">
                <a:solidFill>
                  <a:schemeClr val="dk1"/>
                </a:solidFill>
              </a:rPr>
              <a:t>Heliophysics is the discipline in space science that deals with the matter and energy of our Sun and its effects on the solar system. </a:t>
            </a:r>
            <a:endParaRPr/>
          </a:p>
          <a:p>
            <a:pPr indent="0" lvl="0" marL="0" rtl="0" algn="l">
              <a:lnSpc>
                <a:spcPct val="90000"/>
              </a:lnSpc>
              <a:spcBef>
                <a:spcPts val="1000"/>
              </a:spcBef>
              <a:spcAft>
                <a:spcPts val="0"/>
              </a:spcAft>
              <a:buSzPts val="1800"/>
              <a:buNone/>
            </a:pPr>
            <a:r>
              <a:rPr lang="en-US" sz="1700">
                <a:solidFill>
                  <a:schemeClr val="dk1"/>
                </a:solidFill>
              </a:rPr>
              <a:t>It also studies how the Sun varies and how those changes pose a hazard to humans on Earth and in space</a:t>
            </a:r>
            <a:endParaRPr/>
          </a:p>
          <a:p>
            <a:pPr indent="0" lvl="0" marL="0" rtl="0" algn="l">
              <a:lnSpc>
                <a:spcPct val="90000"/>
              </a:lnSpc>
              <a:spcBef>
                <a:spcPts val="1000"/>
              </a:spcBef>
              <a:spcAft>
                <a:spcPts val="0"/>
              </a:spcAft>
              <a:buSzPts val="1800"/>
              <a:buNone/>
            </a:pPr>
            <a:r>
              <a:t/>
            </a:r>
            <a:endParaRPr sz="1700">
              <a:solidFill>
                <a:schemeClr val="dk1"/>
              </a:solidFill>
            </a:endParaRPr>
          </a:p>
        </p:txBody>
      </p:sp>
      <p:grpSp>
        <p:nvGrpSpPr>
          <p:cNvPr id="79" name="Google Shape;79;p2"/>
          <p:cNvGrpSpPr/>
          <p:nvPr/>
        </p:nvGrpSpPr>
        <p:grpSpPr>
          <a:xfrm flipH="1">
            <a:off x="-1" y="133025"/>
            <a:ext cx="8151019" cy="582900"/>
            <a:chOff x="3383700" y="220025"/>
            <a:chExt cx="5760575" cy="582900"/>
          </a:xfrm>
        </p:grpSpPr>
        <p:sp>
          <p:nvSpPr>
            <p:cNvPr id="80" name="Google Shape;80;p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 name="Google Shape;82;p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July 2024:     What is Heliophysics?</a:t>
            </a:r>
            <a:endParaRPr b="1" sz="2420">
              <a:solidFill>
                <a:schemeClr val="lt1"/>
              </a:solidFill>
              <a:latin typeface="Helvetica Neue"/>
              <a:ea typeface="Helvetica Neue"/>
              <a:cs typeface="Helvetica Neue"/>
              <a:sym typeface="Helvetica Neue"/>
            </a:endParaRPr>
          </a:p>
        </p:txBody>
      </p:sp>
      <p:sp>
        <p:nvSpPr>
          <p:cNvPr id="83" name="Google Shape;83;p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0" name="Google Shape;90;p2"/>
          <p:cNvGrpSpPr/>
          <p:nvPr/>
        </p:nvGrpSpPr>
        <p:grpSpPr>
          <a:xfrm>
            <a:off x="0" y="4695025"/>
            <a:ext cx="5902800" cy="283500"/>
            <a:chOff x="0" y="4548925"/>
            <a:chExt cx="5902800" cy="283500"/>
          </a:xfrm>
        </p:grpSpPr>
        <p:sp>
          <p:nvSpPr>
            <p:cNvPr id="91" name="Google Shape;91;p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 name="Google Shape;93;p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94" name="Google Shape;94;p2"/>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95" name="Google Shape;95;p2"/>
          <p:cNvPicPr preferRelativeResize="0"/>
          <p:nvPr/>
        </p:nvPicPr>
        <p:blipFill rotWithShape="1">
          <a:blip r:embed="rId4">
            <a:alphaModFix/>
          </a:blip>
          <a:srcRect b="0" l="0" r="0" t="0"/>
          <a:stretch/>
        </p:blipFill>
        <p:spPr>
          <a:xfrm>
            <a:off x="4046254" y="1078707"/>
            <a:ext cx="5004642" cy="28096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20"/>
          <p:cNvSpPr txBox="1"/>
          <p:nvPr>
            <p:ph idx="1" type="body"/>
          </p:nvPr>
        </p:nvSpPr>
        <p:spPr>
          <a:xfrm>
            <a:off x="311701" y="985837"/>
            <a:ext cx="2895843" cy="3603633"/>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1000"/>
              </a:spcBef>
              <a:spcAft>
                <a:spcPts val="0"/>
              </a:spcAft>
              <a:buSzPts val="1800"/>
              <a:buNone/>
            </a:pPr>
            <a:r>
              <a:rPr lang="en-US" sz="1400">
                <a:solidFill>
                  <a:schemeClr val="dk1"/>
                </a:solidFill>
              </a:rPr>
              <a:t>What is the radius of a </a:t>
            </a:r>
            <a:r>
              <a:rPr b="1" lang="en-US" sz="1400">
                <a:solidFill>
                  <a:schemeClr val="dk1"/>
                </a:solidFill>
              </a:rPr>
              <a:t>supermassive black hole</a:t>
            </a:r>
            <a:r>
              <a:rPr lang="en-US" sz="1400">
                <a:solidFill>
                  <a:schemeClr val="dk1"/>
                </a:solidFill>
              </a:rPr>
              <a:t> with a mass of 10 billion suns, like the one in the core of the galaxy Messier 87?</a:t>
            </a:r>
            <a:endParaRPr/>
          </a:p>
          <a:p>
            <a:pPr indent="0" lvl="0" marL="0" rtl="0" algn="l">
              <a:lnSpc>
                <a:spcPct val="90000"/>
              </a:lnSpc>
              <a:spcBef>
                <a:spcPts val="1000"/>
              </a:spcBef>
              <a:spcAft>
                <a:spcPts val="0"/>
              </a:spcAft>
              <a:buSzPts val="1800"/>
              <a:buNone/>
            </a:pPr>
            <a:r>
              <a:t/>
            </a:r>
            <a:endParaRPr sz="1400">
              <a:solidFill>
                <a:schemeClr val="dk1"/>
              </a:solidFill>
            </a:endParaRPr>
          </a:p>
          <a:p>
            <a:pPr indent="0" lvl="0" marL="0" rtl="0" algn="l">
              <a:lnSpc>
                <a:spcPct val="90000"/>
              </a:lnSpc>
              <a:spcBef>
                <a:spcPts val="1000"/>
              </a:spcBef>
              <a:spcAft>
                <a:spcPts val="0"/>
              </a:spcAft>
              <a:buSzPts val="1800"/>
              <a:buNone/>
            </a:pPr>
            <a:r>
              <a:rPr lang="en-US" sz="1400">
                <a:solidFill>
                  <a:schemeClr val="dk1"/>
                </a:solidFill>
              </a:rPr>
              <a:t>R = 2.8 x 10 billion = 28 billion km</a:t>
            </a:r>
            <a:endParaRPr/>
          </a:p>
          <a:p>
            <a:pPr indent="0" lvl="0" marL="0" rtl="0" algn="l">
              <a:lnSpc>
                <a:spcPct val="90000"/>
              </a:lnSpc>
              <a:spcBef>
                <a:spcPts val="1000"/>
              </a:spcBef>
              <a:spcAft>
                <a:spcPts val="0"/>
              </a:spcAft>
              <a:buSzPts val="1800"/>
              <a:buNone/>
            </a:pPr>
            <a:r>
              <a:t/>
            </a:r>
            <a:endParaRPr sz="1400">
              <a:solidFill>
                <a:schemeClr val="dk1"/>
              </a:solidFill>
            </a:endParaRPr>
          </a:p>
          <a:p>
            <a:pPr indent="0" lvl="0" marL="0" rtl="0" algn="l">
              <a:lnSpc>
                <a:spcPct val="90000"/>
              </a:lnSpc>
              <a:spcBef>
                <a:spcPts val="1000"/>
              </a:spcBef>
              <a:spcAft>
                <a:spcPts val="0"/>
              </a:spcAft>
              <a:buSzPts val="1800"/>
              <a:buNone/>
            </a:pPr>
            <a:r>
              <a:rPr lang="en-US" sz="1400">
                <a:solidFill>
                  <a:schemeClr val="dk1"/>
                </a:solidFill>
              </a:rPr>
              <a:t>Orbit of Pluto: 5.2 billion km.</a:t>
            </a:r>
            <a:endParaRPr/>
          </a:p>
          <a:p>
            <a:pPr indent="0" lvl="0" marL="0" rtl="0" algn="l">
              <a:lnSpc>
                <a:spcPct val="90000"/>
              </a:lnSpc>
              <a:spcBef>
                <a:spcPts val="1000"/>
              </a:spcBef>
              <a:spcAft>
                <a:spcPts val="0"/>
              </a:spcAft>
              <a:buSzPts val="1800"/>
              <a:buNone/>
            </a:pPr>
            <a:r>
              <a:t/>
            </a:r>
            <a:endParaRPr sz="1400">
              <a:solidFill>
                <a:schemeClr val="dk1"/>
              </a:solidFill>
            </a:endParaRPr>
          </a:p>
          <a:p>
            <a:pPr indent="0" lvl="0" marL="0" rtl="0" algn="l">
              <a:lnSpc>
                <a:spcPct val="90000"/>
              </a:lnSpc>
              <a:spcBef>
                <a:spcPts val="1000"/>
              </a:spcBef>
              <a:spcAft>
                <a:spcPts val="0"/>
              </a:spcAft>
              <a:buSzPts val="1800"/>
              <a:buNone/>
            </a:pPr>
            <a:r>
              <a:rPr lang="en-US" sz="1400">
                <a:solidFill>
                  <a:schemeClr val="dk1"/>
                </a:solidFill>
              </a:rPr>
              <a:t>M87 would easily swallow our entire solar system.</a:t>
            </a:r>
            <a:endParaRPr sz="1400">
              <a:solidFill>
                <a:schemeClr val="dk1"/>
              </a:solidFill>
            </a:endParaRPr>
          </a:p>
        </p:txBody>
      </p:sp>
      <p:grpSp>
        <p:nvGrpSpPr>
          <p:cNvPr id="520" name="Google Shape;520;p20"/>
          <p:cNvGrpSpPr/>
          <p:nvPr/>
        </p:nvGrpSpPr>
        <p:grpSpPr>
          <a:xfrm flipH="1">
            <a:off x="-1" y="133025"/>
            <a:ext cx="8151020" cy="582900"/>
            <a:chOff x="3383700" y="220025"/>
            <a:chExt cx="5760575" cy="582900"/>
          </a:xfrm>
        </p:grpSpPr>
        <p:sp>
          <p:nvSpPr>
            <p:cNvPr id="521" name="Google Shape;521;p20"/>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20"/>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3" name="Google Shape;523;p20"/>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August 2024 –   Advanced – Supermassive Remnants </a:t>
            </a:r>
            <a:endParaRPr b="1" sz="2420">
              <a:solidFill>
                <a:schemeClr val="lt1"/>
              </a:solidFill>
              <a:latin typeface="Helvetica Neue"/>
              <a:ea typeface="Helvetica Neue"/>
              <a:cs typeface="Helvetica Neue"/>
              <a:sym typeface="Helvetica Neue"/>
            </a:endParaRPr>
          </a:p>
        </p:txBody>
      </p:sp>
      <p:sp>
        <p:nvSpPr>
          <p:cNvPr id="524" name="Google Shape;524;p20"/>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20"/>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20"/>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20"/>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20"/>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20"/>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20"/>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31" name="Google Shape;531;p20"/>
          <p:cNvGrpSpPr/>
          <p:nvPr/>
        </p:nvGrpSpPr>
        <p:grpSpPr>
          <a:xfrm>
            <a:off x="0" y="4695025"/>
            <a:ext cx="5902800" cy="283500"/>
            <a:chOff x="0" y="4548925"/>
            <a:chExt cx="5902800" cy="283500"/>
          </a:xfrm>
        </p:grpSpPr>
        <p:sp>
          <p:nvSpPr>
            <p:cNvPr id="532" name="Google Shape;532;p20"/>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20"/>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4" name="Google Shape;534;p20"/>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35" name="Google Shape;535;p20"/>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536" name="Google Shape;536;p20"/>
          <p:cNvPicPr preferRelativeResize="0"/>
          <p:nvPr/>
        </p:nvPicPr>
        <p:blipFill rotWithShape="1">
          <a:blip r:embed="rId4">
            <a:alphaModFix/>
          </a:blip>
          <a:srcRect b="0" l="0" r="0" t="0"/>
          <a:stretch/>
        </p:blipFill>
        <p:spPr>
          <a:xfrm>
            <a:off x="3626462" y="1009515"/>
            <a:ext cx="5172075" cy="310324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21"/>
          <p:cNvSpPr txBox="1"/>
          <p:nvPr>
            <p:ph idx="1" type="body"/>
          </p:nvPr>
        </p:nvSpPr>
        <p:spPr>
          <a:xfrm>
            <a:off x="311701" y="985837"/>
            <a:ext cx="3010144" cy="3500437"/>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b="1" lang="en-US">
                <a:solidFill>
                  <a:schemeClr val="dk1"/>
                </a:solidFill>
              </a:rPr>
              <a:t>Next Time!</a:t>
            </a:r>
            <a:endParaRPr/>
          </a:p>
          <a:p>
            <a:pPr indent="0" lvl="0" marL="0" rtl="0" algn="l">
              <a:lnSpc>
                <a:spcPct val="90000"/>
              </a:lnSpc>
              <a:spcBef>
                <a:spcPts val="1000"/>
              </a:spcBef>
              <a:spcAft>
                <a:spcPts val="0"/>
              </a:spcAft>
              <a:buSzPts val="1800"/>
              <a:buNone/>
            </a:pPr>
            <a:r>
              <a:rPr lang="en-US">
                <a:solidFill>
                  <a:schemeClr val="dk1"/>
                </a:solidFill>
              </a:rPr>
              <a:t>The Sun is a powerful source of energy. In modern times, we now rely on the Sun to produce electricity. </a:t>
            </a:r>
            <a:endParaRPr/>
          </a:p>
          <a:p>
            <a:pPr indent="0" lvl="0" marL="0" rtl="0" algn="l">
              <a:lnSpc>
                <a:spcPct val="90000"/>
              </a:lnSpc>
              <a:spcBef>
                <a:spcPts val="1000"/>
              </a:spcBef>
              <a:spcAft>
                <a:spcPts val="0"/>
              </a:spcAft>
              <a:buSzPts val="1800"/>
              <a:buNone/>
            </a:pPr>
            <a:r>
              <a:rPr lang="en-US">
                <a:solidFill>
                  <a:schemeClr val="dk1"/>
                </a:solidFill>
              </a:rPr>
              <a:t>To make this work, we use solar panels to convert sunlight into electricity. </a:t>
            </a:r>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542" name="Google Shape;542;p21"/>
          <p:cNvGrpSpPr/>
          <p:nvPr/>
        </p:nvGrpSpPr>
        <p:grpSpPr>
          <a:xfrm flipH="1">
            <a:off x="-4" y="133025"/>
            <a:ext cx="7618378" cy="582900"/>
            <a:chOff x="3383700" y="220025"/>
            <a:chExt cx="5760575" cy="582900"/>
          </a:xfrm>
        </p:grpSpPr>
        <p:sp>
          <p:nvSpPr>
            <p:cNvPr id="543" name="Google Shape;543;p21"/>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21"/>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45" name="Google Shape;545;p21"/>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September 2024 – Environment and Sustainability</a:t>
            </a:r>
            <a:endParaRPr b="1" sz="2420">
              <a:solidFill>
                <a:schemeClr val="lt1"/>
              </a:solidFill>
              <a:latin typeface="Helvetica Neue"/>
              <a:ea typeface="Helvetica Neue"/>
              <a:cs typeface="Helvetica Neue"/>
              <a:sym typeface="Helvetica Neue"/>
            </a:endParaRPr>
          </a:p>
        </p:txBody>
      </p:sp>
      <p:sp>
        <p:nvSpPr>
          <p:cNvPr id="546" name="Google Shape;546;p21"/>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21"/>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21"/>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21"/>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21"/>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21"/>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21"/>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53" name="Google Shape;553;p21"/>
          <p:cNvGrpSpPr/>
          <p:nvPr/>
        </p:nvGrpSpPr>
        <p:grpSpPr>
          <a:xfrm>
            <a:off x="0" y="4695025"/>
            <a:ext cx="5902800" cy="283500"/>
            <a:chOff x="0" y="4548925"/>
            <a:chExt cx="5902800" cy="283500"/>
          </a:xfrm>
        </p:grpSpPr>
        <p:sp>
          <p:nvSpPr>
            <p:cNvPr id="554" name="Google Shape;554;p21"/>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21"/>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6" name="Google Shape;556;p21"/>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57" name="Google Shape;557;p21"/>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558" name="Google Shape;558;p21"/>
          <p:cNvPicPr preferRelativeResize="0"/>
          <p:nvPr/>
        </p:nvPicPr>
        <p:blipFill rotWithShape="1">
          <a:blip r:embed="rId4">
            <a:alphaModFix/>
          </a:blip>
          <a:srcRect b="0" l="0" r="0" t="0"/>
          <a:stretch/>
        </p:blipFill>
        <p:spPr>
          <a:xfrm>
            <a:off x="3537850" y="920026"/>
            <a:ext cx="5257800" cy="31318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22"/>
          <p:cNvSpPr txBox="1"/>
          <p:nvPr>
            <p:ph idx="1" type="body"/>
          </p:nvPr>
        </p:nvSpPr>
        <p:spPr>
          <a:xfrm>
            <a:off x="311700" y="985837"/>
            <a:ext cx="7851397" cy="3527974"/>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800">
                <a:solidFill>
                  <a:schemeClr val="dk1"/>
                </a:solidFill>
                <a:latin typeface="Arial"/>
                <a:ea typeface="Arial"/>
                <a:cs typeface="Arial"/>
                <a:sym typeface="Arial"/>
              </a:rPr>
              <a:t>Slides: </a:t>
            </a:r>
            <a:r>
              <a:rPr lang="en-US" sz="1800" u="sng">
                <a:solidFill>
                  <a:srgbClr val="000000"/>
                </a:solidFill>
                <a:latin typeface="Arial"/>
                <a:ea typeface="Arial"/>
                <a:cs typeface="Arial"/>
                <a:sym typeface="Arial"/>
                <a:hlinkClick r:id="rId3">
                  <a:extLst>
                    <a:ext uri="{A12FA001-AC4F-418D-AE19-62706E023703}">
                      <ahyp:hlinkClr val="tx"/>
                    </a:ext>
                  </a:extLst>
                </a:hlinkClick>
              </a:rPr>
              <a:t>https://rb.gy/qsgmbr</a:t>
            </a:r>
            <a:r>
              <a:rPr lang="en-US" sz="1800">
                <a:solidFill>
                  <a:srgbClr val="000000"/>
                </a:solidFill>
                <a:latin typeface="Arial"/>
                <a:ea typeface="Arial"/>
                <a:cs typeface="Arial"/>
                <a:sym typeface="Arial"/>
              </a:rPr>
              <a:t> </a:t>
            </a:r>
            <a:endParaRPr sz="1800">
              <a:solidFill>
                <a:srgbClr val="000000"/>
              </a:solidFill>
              <a:latin typeface="Arial"/>
              <a:ea typeface="Arial"/>
              <a:cs typeface="Arial"/>
              <a:sym typeface="Arial"/>
            </a:endParaRPr>
          </a:p>
          <a:p>
            <a:pPr indent="0" lvl="0" marL="0" rtl="0" algn="l">
              <a:lnSpc>
                <a:spcPct val="90000"/>
              </a:lnSpc>
              <a:spcBef>
                <a:spcPts val="1000"/>
              </a:spcBef>
              <a:spcAft>
                <a:spcPts val="0"/>
              </a:spcAft>
              <a:buSzPts val="1800"/>
              <a:buNone/>
            </a:pPr>
            <a:r>
              <a:t/>
            </a:r>
            <a:endParaRPr sz="1800">
              <a:solidFill>
                <a:schemeClr val="dk1"/>
              </a:solidFill>
              <a:latin typeface="Arial"/>
              <a:ea typeface="Arial"/>
              <a:cs typeface="Arial"/>
              <a:sym typeface="Arial"/>
            </a:endParaRPr>
          </a:p>
          <a:p>
            <a:pPr indent="0" lvl="0" marL="0" rtl="0" algn="l">
              <a:lnSpc>
                <a:spcPct val="90000"/>
              </a:lnSpc>
              <a:spcBef>
                <a:spcPts val="1000"/>
              </a:spcBef>
              <a:spcAft>
                <a:spcPts val="0"/>
              </a:spcAft>
              <a:buSzPts val="1800"/>
              <a:buNone/>
            </a:pPr>
            <a:r>
              <a:rPr b="0" i="0" lang="en-US" sz="1800" u="none" cap="none" strike="noStrike">
                <a:solidFill>
                  <a:srgbClr val="000000"/>
                </a:solidFill>
                <a:latin typeface="Arial"/>
                <a:ea typeface="Arial"/>
                <a:cs typeface="Arial"/>
                <a:sym typeface="Arial"/>
              </a:rPr>
              <a:t>Previous webinar recordings </a:t>
            </a:r>
            <a:r>
              <a:rPr lang="en-US" sz="1800" u="sng">
                <a:solidFill>
                  <a:schemeClr val="hlink"/>
                </a:solidFill>
                <a:latin typeface="Arial"/>
                <a:ea typeface="Arial"/>
                <a:cs typeface="Arial"/>
                <a:sym typeface="Arial"/>
                <a:hlinkClick r:id="rId4"/>
              </a:rPr>
              <a:t>https://www.youtube.com/watch?v=lwf8Y_fOOls&amp;list=PL5mpEj48YwXntxhPvZBgJn0ZG5MRm4UlS</a:t>
            </a:r>
            <a:endParaRPr sz="1800">
              <a:latin typeface="Arial"/>
              <a:ea typeface="Arial"/>
              <a:cs typeface="Arial"/>
              <a:sym typeface="Arial"/>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564" name="Google Shape;564;p22"/>
          <p:cNvGrpSpPr/>
          <p:nvPr/>
        </p:nvGrpSpPr>
        <p:grpSpPr>
          <a:xfrm flipH="1">
            <a:off x="-4" y="133025"/>
            <a:ext cx="7618378" cy="582900"/>
            <a:chOff x="3383700" y="220025"/>
            <a:chExt cx="5760575" cy="582900"/>
          </a:xfrm>
        </p:grpSpPr>
        <p:sp>
          <p:nvSpPr>
            <p:cNvPr id="565" name="Google Shape;565;p22"/>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22"/>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7" name="Google Shape;567;p22"/>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Slides and Recordings</a:t>
            </a:r>
            <a:endParaRPr b="1" sz="2420">
              <a:solidFill>
                <a:schemeClr val="lt1"/>
              </a:solidFill>
              <a:latin typeface="Helvetica Neue"/>
              <a:ea typeface="Helvetica Neue"/>
              <a:cs typeface="Helvetica Neue"/>
              <a:sym typeface="Helvetica Neue"/>
            </a:endParaRPr>
          </a:p>
        </p:txBody>
      </p:sp>
      <p:sp>
        <p:nvSpPr>
          <p:cNvPr id="568" name="Google Shape;568;p22"/>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22"/>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22"/>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22"/>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22"/>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22"/>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22"/>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5" name="Google Shape;575;p22"/>
          <p:cNvGrpSpPr/>
          <p:nvPr/>
        </p:nvGrpSpPr>
        <p:grpSpPr>
          <a:xfrm>
            <a:off x="0" y="4695025"/>
            <a:ext cx="5902800" cy="283500"/>
            <a:chOff x="0" y="4548925"/>
            <a:chExt cx="5902800" cy="283500"/>
          </a:xfrm>
        </p:grpSpPr>
        <p:sp>
          <p:nvSpPr>
            <p:cNvPr id="576" name="Google Shape;576;p22"/>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22"/>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8" name="Google Shape;578;p22"/>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579" name="Google Shape;579;p22"/>
          <p:cNvPicPr preferRelativeResize="0"/>
          <p:nvPr/>
        </p:nvPicPr>
        <p:blipFill rotWithShape="1">
          <a:blip r:embed="rId5">
            <a:alphaModFix/>
          </a:blip>
          <a:srcRect b="0" l="0" r="0" t="0"/>
          <a:stretch/>
        </p:blipFill>
        <p:spPr>
          <a:xfrm>
            <a:off x="8264175" y="4601225"/>
            <a:ext cx="685800" cy="4710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grpSp>
        <p:nvGrpSpPr>
          <p:cNvPr id="100" name="Google Shape;100;p3"/>
          <p:cNvGrpSpPr/>
          <p:nvPr/>
        </p:nvGrpSpPr>
        <p:grpSpPr>
          <a:xfrm flipH="1">
            <a:off x="0" y="133025"/>
            <a:ext cx="5760575" cy="582900"/>
            <a:chOff x="3383700" y="220025"/>
            <a:chExt cx="5760575" cy="582900"/>
          </a:xfrm>
        </p:grpSpPr>
        <p:sp>
          <p:nvSpPr>
            <p:cNvPr id="101" name="Google Shape;101;p3"/>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3" name="Google Shape;103;p3"/>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US">
                <a:solidFill>
                  <a:schemeClr val="lt1"/>
                </a:solidFill>
                <a:latin typeface="Helvetica Neue"/>
                <a:ea typeface="Helvetica Neue"/>
                <a:cs typeface="Helvetica Neue"/>
                <a:sym typeface="Helvetica Neue"/>
              </a:rPr>
              <a:t>Heliophysics Big Year Timeline</a:t>
            </a:r>
            <a:endParaRPr b="1">
              <a:solidFill>
                <a:schemeClr val="lt1"/>
              </a:solidFill>
              <a:latin typeface="Helvetica Neue"/>
              <a:ea typeface="Helvetica Neue"/>
              <a:cs typeface="Helvetica Neue"/>
              <a:sym typeface="Helvetica Neue"/>
            </a:endParaRPr>
          </a:p>
          <a:p>
            <a:pPr indent="0" lvl="0" marL="0" rtl="0" algn="l">
              <a:lnSpc>
                <a:spcPct val="100000"/>
              </a:lnSpc>
              <a:spcBef>
                <a:spcPts val="0"/>
              </a:spcBef>
              <a:spcAft>
                <a:spcPts val="0"/>
              </a:spcAft>
              <a:buSzPct val="40909"/>
              <a:buNone/>
            </a:pPr>
            <a:r>
              <a:t/>
            </a:r>
            <a:endParaRPr b="1" sz="2420">
              <a:solidFill>
                <a:schemeClr val="lt1"/>
              </a:solidFill>
              <a:latin typeface="Helvetica Neue"/>
              <a:ea typeface="Helvetica Neue"/>
              <a:cs typeface="Helvetica Neue"/>
              <a:sym typeface="Helvetica Neue"/>
            </a:endParaRPr>
          </a:p>
        </p:txBody>
      </p:sp>
      <p:sp>
        <p:nvSpPr>
          <p:cNvPr id="104" name="Google Shape;104;p3"/>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1" name="Google Shape;111;p3"/>
          <p:cNvGrpSpPr/>
          <p:nvPr/>
        </p:nvGrpSpPr>
        <p:grpSpPr>
          <a:xfrm>
            <a:off x="0" y="4695025"/>
            <a:ext cx="5902800" cy="283500"/>
            <a:chOff x="0" y="4548925"/>
            <a:chExt cx="5902800" cy="283500"/>
          </a:xfrm>
        </p:grpSpPr>
        <p:sp>
          <p:nvSpPr>
            <p:cNvPr id="112" name="Google Shape;112;p3"/>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 name="Google Shape;114;p3"/>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15" name="Google Shape;115;p3"/>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grpSp>
        <p:nvGrpSpPr>
          <p:cNvPr id="116" name="Google Shape;116;p3"/>
          <p:cNvGrpSpPr/>
          <p:nvPr/>
        </p:nvGrpSpPr>
        <p:grpSpPr>
          <a:xfrm>
            <a:off x="5632317" y="917050"/>
            <a:ext cx="3305700" cy="3483050"/>
            <a:chOff x="5632317" y="1189775"/>
            <a:chExt cx="3305700" cy="3483050"/>
          </a:xfrm>
        </p:grpSpPr>
        <p:sp>
          <p:nvSpPr>
            <p:cNvPr id="117" name="Google Shape;117;p3"/>
            <p:cNvSpPr/>
            <p:nvPr/>
          </p:nvSpPr>
          <p:spPr>
            <a:xfrm>
              <a:off x="5632317" y="1189775"/>
              <a:ext cx="3305700" cy="669000"/>
            </a:xfrm>
            <a:prstGeom prst="chevron">
              <a:avLst>
                <a:gd fmla="val 50000" name="adj"/>
              </a:avLst>
            </a:prstGeom>
            <a:solidFill>
              <a:srgbClr val="D83829"/>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Solar Parker </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Probe Perihelion</a:t>
              </a:r>
              <a:endParaRPr b="1" i="0" sz="1400" u="none" cap="none" strike="noStrike">
                <a:solidFill>
                  <a:srgbClr val="FFFFFF"/>
                </a:solidFill>
                <a:latin typeface="Arial"/>
                <a:ea typeface="Arial"/>
                <a:cs typeface="Arial"/>
                <a:sym typeface="Arial"/>
              </a:endParaRPr>
            </a:p>
          </p:txBody>
        </p:sp>
        <p:sp>
          <p:nvSpPr>
            <p:cNvPr id="118" name="Google Shape;118;p3"/>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December 24, 2024</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grpSp>
        <p:nvGrpSpPr>
          <p:cNvPr id="119" name="Google Shape;119;p3"/>
          <p:cNvGrpSpPr/>
          <p:nvPr/>
        </p:nvGrpSpPr>
        <p:grpSpPr>
          <a:xfrm>
            <a:off x="-11613" y="917264"/>
            <a:ext cx="3546900" cy="3482836"/>
            <a:chOff x="0" y="1189989"/>
            <a:chExt cx="3546900" cy="3482836"/>
          </a:xfrm>
        </p:grpSpPr>
        <p:sp>
          <p:nvSpPr>
            <p:cNvPr id="120" name="Google Shape;120;p3"/>
            <p:cNvSpPr/>
            <p:nvPr/>
          </p:nvSpPr>
          <p:spPr>
            <a:xfrm>
              <a:off x="0" y="1189989"/>
              <a:ext cx="3546900" cy="669000"/>
            </a:xfrm>
            <a:prstGeom prst="homePlate">
              <a:avLst>
                <a:gd fmla="val 50000" name="adj"/>
              </a:avLst>
            </a:prstGeom>
            <a:solidFill>
              <a:srgbClr val="802017"/>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Annular Eclipse</a:t>
              </a:r>
              <a:endParaRPr b="1" i="0" sz="1400" u="none" cap="none" strike="noStrike">
                <a:solidFill>
                  <a:srgbClr val="FFFFFF"/>
                </a:solidFill>
                <a:latin typeface="Arial"/>
                <a:ea typeface="Arial"/>
                <a:cs typeface="Arial"/>
                <a:sym typeface="Arial"/>
              </a:endParaRPr>
            </a:p>
          </p:txBody>
        </p:sp>
        <p:sp>
          <p:nvSpPr>
            <p:cNvPr id="121" name="Google Shape;121;p3"/>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October 14, 2023 </a:t>
              </a:r>
              <a:endParaRPr b="0" i="0" sz="1200" u="none" cap="none" strike="noStrike">
                <a:solidFill>
                  <a:srgbClr val="000000"/>
                </a:solidFill>
                <a:latin typeface="Arial"/>
                <a:ea typeface="Arial"/>
                <a:cs typeface="Arial"/>
                <a:sym typeface="Arial"/>
              </a:endParaRPr>
            </a:p>
          </p:txBody>
        </p:sp>
      </p:grpSp>
      <p:grpSp>
        <p:nvGrpSpPr>
          <p:cNvPr id="122" name="Google Shape;122;p3"/>
          <p:cNvGrpSpPr/>
          <p:nvPr/>
        </p:nvGrpSpPr>
        <p:grpSpPr>
          <a:xfrm>
            <a:off x="2944204" y="917050"/>
            <a:ext cx="3305700" cy="3483050"/>
            <a:chOff x="2944204" y="1189775"/>
            <a:chExt cx="3305700" cy="3483050"/>
          </a:xfrm>
        </p:grpSpPr>
        <p:sp>
          <p:nvSpPr>
            <p:cNvPr id="123" name="Google Shape;123;p3"/>
            <p:cNvSpPr/>
            <p:nvPr/>
          </p:nvSpPr>
          <p:spPr>
            <a:xfrm>
              <a:off x="2944204" y="1189775"/>
              <a:ext cx="3305700" cy="669000"/>
            </a:xfrm>
            <a:prstGeom prst="chevron">
              <a:avLst>
                <a:gd fmla="val 50000" name="adj"/>
              </a:avLst>
            </a:prstGeom>
            <a:solidFill>
              <a:srgbClr val="B02C20"/>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FFFFFF"/>
                  </a:solidFill>
                  <a:latin typeface="Arial"/>
                  <a:ea typeface="Arial"/>
                  <a:cs typeface="Arial"/>
                  <a:sym typeface="Arial"/>
                </a:rPr>
                <a:t>Total Eclipse</a:t>
              </a:r>
              <a:endParaRPr b="1" i="0" sz="1400" u="none" cap="none" strike="noStrike">
                <a:solidFill>
                  <a:srgbClr val="FFFFFF"/>
                </a:solidFill>
                <a:latin typeface="Arial"/>
                <a:ea typeface="Arial"/>
                <a:cs typeface="Arial"/>
                <a:sym typeface="Arial"/>
              </a:endParaRPr>
            </a:p>
          </p:txBody>
        </p:sp>
        <p:sp>
          <p:nvSpPr>
            <p:cNvPr id="124" name="Google Shape;124;p3"/>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0" i="0" lang="en-US" sz="1200" u="none" cap="none" strike="noStrike">
                  <a:solidFill>
                    <a:srgbClr val="000000"/>
                  </a:solidFill>
                  <a:latin typeface="Arial"/>
                  <a:ea typeface="Arial"/>
                  <a:cs typeface="Arial"/>
                  <a:sym typeface="Arial"/>
                </a:rPr>
                <a:t>April 8, 2024</a:t>
              </a:r>
              <a:endParaRPr b="0" i="0" sz="12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a:ea typeface="Roboto"/>
                <a:cs typeface="Roboto"/>
                <a:sym typeface="Roboto"/>
              </a:endParaRPr>
            </a:p>
          </p:txBody>
        </p:sp>
      </p:grpSp>
      <p:sp>
        <p:nvSpPr>
          <p:cNvPr id="125" name="Google Shape;125;p3"/>
          <p:cNvSpPr/>
          <p:nvPr/>
        </p:nvSpPr>
        <p:spPr>
          <a:xfrm>
            <a:off x="760500"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sp>
        <p:nvSpPr>
          <p:cNvPr id="126" name="Google Shape;126;p3"/>
          <p:cNvSpPr/>
          <p:nvPr/>
        </p:nvSpPr>
        <p:spPr>
          <a:xfrm>
            <a:off x="3584088"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sp>
        <p:nvSpPr>
          <p:cNvPr id="127" name="Google Shape;127;p3"/>
          <p:cNvSpPr/>
          <p:nvPr/>
        </p:nvSpPr>
        <p:spPr>
          <a:xfrm>
            <a:off x="6272225" y="2145875"/>
            <a:ext cx="2025900" cy="2025900"/>
          </a:xfrm>
          <a:prstGeom prst="rect">
            <a:avLst/>
          </a:prstGeom>
          <a:solidFill>
            <a:schemeClr val="lt2"/>
          </a:solidFill>
          <a:ln cap="flat" cmpd="sng" w="9525">
            <a:solidFill>
              <a:schemeClr val="dk2"/>
            </a:solidFill>
            <a:prstDash val="lg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ADD MEDIA HERE</a:t>
            </a:r>
            <a:endParaRPr b="0" i="0" sz="1400" u="none" cap="none" strike="noStrike">
              <a:solidFill>
                <a:srgbClr val="000000"/>
              </a:solidFill>
              <a:latin typeface="Arial"/>
              <a:ea typeface="Arial"/>
              <a:cs typeface="Arial"/>
              <a:sym typeface="Arial"/>
            </a:endParaRPr>
          </a:p>
        </p:txBody>
      </p:sp>
      <p:pic>
        <p:nvPicPr>
          <p:cNvPr id="128" name="Google Shape;128;p3"/>
          <p:cNvPicPr preferRelativeResize="0"/>
          <p:nvPr/>
        </p:nvPicPr>
        <p:blipFill rotWithShape="1">
          <a:blip r:embed="rId4">
            <a:alphaModFix/>
          </a:blip>
          <a:srcRect b="0" l="0" r="0" t="0"/>
          <a:stretch/>
        </p:blipFill>
        <p:spPr>
          <a:xfrm>
            <a:off x="760500" y="2145875"/>
            <a:ext cx="2025900" cy="2088881"/>
          </a:xfrm>
          <a:prstGeom prst="rect">
            <a:avLst/>
          </a:prstGeom>
          <a:noFill/>
          <a:ln>
            <a:noFill/>
          </a:ln>
        </p:spPr>
      </p:pic>
      <p:pic>
        <p:nvPicPr>
          <p:cNvPr id="129" name="Google Shape;129;p3"/>
          <p:cNvPicPr preferRelativeResize="0"/>
          <p:nvPr/>
        </p:nvPicPr>
        <p:blipFill rotWithShape="1">
          <a:blip r:embed="rId5">
            <a:alphaModFix/>
          </a:blip>
          <a:srcRect b="0" l="0" r="0" t="0"/>
          <a:stretch/>
        </p:blipFill>
        <p:spPr>
          <a:xfrm>
            <a:off x="3591901" y="2145425"/>
            <a:ext cx="2193521" cy="2025900"/>
          </a:xfrm>
          <a:prstGeom prst="rect">
            <a:avLst/>
          </a:prstGeom>
          <a:noFill/>
          <a:ln>
            <a:noFill/>
          </a:ln>
        </p:spPr>
      </p:pic>
      <p:pic>
        <p:nvPicPr>
          <p:cNvPr id="130" name="Google Shape;130;p3"/>
          <p:cNvPicPr preferRelativeResize="0"/>
          <p:nvPr/>
        </p:nvPicPr>
        <p:blipFill rotWithShape="1">
          <a:blip r:embed="rId6">
            <a:alphaModFix/>
          </a:blip>
          <a:srcRect b="0" l="0" r="0" t="0"/>
          <a:stretch/>
        </p:blipFill>
        <p:spPr>
          <a:xfrm>
            <a:off x="6254537" y="2117738"/>
            <a:ext cx="2238525" cy="2045598"/>
          </a:xfrm>
          <a:prstGeom prst="rect">
            <a:avLst/>
          </a:prstGeom>
          <a:noFill/>
          <a:ln>
            <a:noFill/>
          </a:ln>
        </p:spPr>
      </p:pic>
      <p:sp>
        <p:nvSpPr>
          <p:cNvPr id="131" name="Google Shape;131;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2" name="Google Shape;132;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a:p>
        </p:txBody>
      </p:sp>
      <p:sp>
        <p:nvSpPr>
          <p:cNvPr id="133" name="Google Shape;133;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34" name="Google Shape;134;p3"/>
          <p:cNvSpPr txBox="1"/>
          <p:nvPr/>
        </p:nvSpPr>
        <p:spPr>
          <a:xfrm>
            <a:off x="2275284" y="2417862"/>
            <a:ext cx="457914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grpSp>
        <p:nvGrpSpPr>
          <p:cNvPr id="139" name="Google Shape;139;p4"/>
          <p:cNvGrpSpPr/>
          <p:nvPr/>
        </p:nvGrpSpPr>
        <p:grpSpPr>
          <a:xfrm flipH="1">
            <a:off x="-1" y="133025"/>
            <a:ext cx="7908700" cy="582900"/>
            <a:chOff x="3383700" y="220025"/>
            <a:chExt cx="5760575" cy="582900"/>
          </a:xfrm>
        </p:grpSpPr>
        <p:sp>
          <p:nvSpPr>
            <p:cNvPr id="140" name="Google Shape;140;p4"/>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4"/>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 name="Google Shape;142;p4"/>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4"/>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4"/>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4"/>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4"/>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4"/>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4"/>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9" name="Google Shape;149;p4"/>
          <p:cNvGrpSpPr/>
          <p:nvPr/>
        </p:nvGrpSpPr>
        <p:grpSpPr>
          <a:xfrm>
            <a:off x="0" y="4695025"/>
            <a:ext cx="5902800" cy="283500"/>
            <a:chOff x="0" y="4548925"/>
            <a:chExt cx="5902800" cy="283500"/>
          </a:xfrm>
        </p:grpSpPr>
        <p:sp>
          <p:nvSpPr>
            <p:cNvPr id="150" name="Google Shape;150;p4"/>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4"/>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 name="Google Shape;152;p4"/>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53" name="Google Shape;153;p4"/>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154" name="Google Shape;154;p4"/>
          <p:cNvSpPr txBox="1"/>
          <p:nvPr/>
        </p:nvSpPr>
        <p:spPr>
          <a:xfrm>
            <a:off x="4053677" y="2668522"/>
            <a:ext cx="184731"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55" name="Google Shape;155;p4"/>
          <p:cNvSpPr txBox="1"/>
          <p:nvPr/>
        </p:nvSpPr>
        <p:spPr>
          <a:xfrm>
            <a:off x="602150" y="817050"/>
            <a:ext cx="3417000" cy="1569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19658B"/>
                </a:solidFill>
                <a:latin typeface="Arial"/>
                <a:ea typeface="Arial"/>
                <a:cs typeface="Arial"/>
                <a:sym typeface="Arial"/>
              </a:rPr>
              <a:t>2023</a:t>
            </a:r>
            <a:endParaRPr b="1" i="0" sz="1800" u="none" cap="none" strike="noStrike">
              <a:solidFill>
                <a:srgbClr val="19658B"/>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October-</a:t>
            </a:r>
            <a:r>
              <a:rPr b="0" i="0" lang="en-US" sz="1800" u="none" cap="none" strike="noStrike">
                <a:solidFill>
                  <a:srgbClr val="595959"/>
                </a:solidFill>
                <a:latin typeface="Arial"/>
                <a:ea typeface="Arial"/>
                <a:cs typeface="Arial"/>
                <a:sym typeface="Arial"/>
              </a:rPr>
              <a:t> Annular Solar Eclipse </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November-</a:t>
            </a:r>
            <a:r>
              <a:rPr b="0" i="0" lang="en-US" sz="1800" u="none" cap="none" strike="noStrike">
                <a:solidFill>
                  <a:srgbClr val="595959"/>
                </a:solidFill>
                <a:latin typeface="Arial"/>
                <a:ea typeface="Arial"/>
                <a:cs typeface="Arial"/>
                <a:sym typeface="Arial"/>
              </a:rPr>
              <a:t> Mission Fleet</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December- </a:t>
            </a:r>
            <a:r>
              <a:rPr b="0" i="0" lang="en-US" sz="1800" u="none" cap="none" strike="noStrike">
                <a:solidFill>
                  <a:srgbClr val="595959"/>
                </a:solidFill>
                <a:latin typeface="Arial"/>
                <a:ea typeface="Arial"/>
                <a:cs typeface="Arial"/>
                <a:sym typeface="Arial"/>
              </a:rPr>
              <a:t>Citizen Science</a:t>
            </a: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595959"/>
              </a:solidFill>
              <a:latin typeface="Arial"/>
              <a:ea typeface="Arial"/>
              <a:cs typeface="Arial"/>
              <a:sym typeface="Arial"/>
            </a:endParaRPr>
          </a:p>
        </p:txBody>
      </p:sp>
      <p:sp>
        <p:nvSpPr>
          <p:cNvPr id="156" name="Google Shape;156;p4"/>
          <p:cNvSpPr txBox="1"/>
          <p:nvPr/>
        </p:nvSpPr>
        <p:spPr>
          <a:xfrm>
            <a:off x="4043975" y="817050"/>
            <a:ext cx="4721400" cy="3508623"/>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9658B"/>
                </a:solidFill>
                <a:latin typeface="Arial"/>
                <a:ea typeface="Arial"/>
                <a:cs typeface="Arial"/>
                <a:sym typeface="Arial"/>
              </a:rPr>
              <a:t>2024 </a:t>
            </a:r>
            <a:endParaRPr b="1" i="0" sz="1800" u="none" cap="none" strike="noStrike">
              <a:solidFill>
                <a:srgbClr val="19658B"/>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FF0000"/>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January- </a:t>
            </a:r>
            <a:r>
              <a:rPr b="0" i="0" lang="en-US" sz="1800" u="none" cap="none" strike="noStrike">
                <a:solidFill>
                  <a:schemeClr val="dk1"/>
                </a:solidFill>
                <a:latin typeface="Arial"/>
                <a:ea typeface="Arial"/>
                <a:cs typeface="Arial"/>
                <a:sym typeface="Arial"/>
              </a:rPr>
              <a:t>The Sun Touches Everything</a:t>
            </a:r>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February-</a:t>
            </a:r>
            <a:r>
              <a:rPr b="0" i="0" lang="en-US" sz="1800" u="none" cap="none" strike="noStrike">
                <a:solidFill>
                  <a:schemeClr val="dk1"/>
                </a:solidFill>
                <a:latin typeface="Arial"/>
                <a:ea typeface="Arial"/>
                <a:cs typeface="Arial"/>
                <a:sym typeface="Arial"/>
              </a:rPr>
              <a:t> Fashion</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March-</a:t>
            </a:r>
            <a:r>
              <a:rPr b="0" i="0" lang="en-US" sz="1800" u="none" cap="none" strike="noStrike">
                <a:solidFill>
                  <a:schemeClr val="dk1"/>
                </a:solidFill>
                <a:latin typeface="Arial"/>
                <a:ea typeface="Arial"/>
                <a:cs typeface="Arial"/>
                <a:sym typeface="Arial"/>
              </a:rPr>
              <a:t> Experiencing the Sun</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April-</a:t>
            </a:r>
            <a:r>
              <a:rPr b="0" i="0" lang="en-US" sz="1800" u="none" cap="none" strike="noStrike">
                <a:solidFill>
                  <a:schemeClr val="dk1"/>
                </a:solidFill>
                <a:latin typeface="Arial"/>
                <a:ea typeface="Arial"/>
                <a:cs typeface="Arial"/>
                <a:sym typeface="Arial"/>
              </a:rPr>
              <a:t> Total Solar Eclipse</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May-</a:t>
            </a:r>
            <a:r>
              <a:rPr b="0" i="0" lang="en-US" sz="1800" u="none" cap="none" strike="noStrike">
                <a:solidFill>
                  <a:schemeClr val="dk1"/>
                </a:solidFill>
                <a:latin typeface="Arial"/>
                <a:ea typeface="Arial"/>
                <a:cs typeface="Arial"/>
                <a:sym typeface="Arial"/>
              </a:rPr>
              <a:t> Visual Art</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June-</a:t>
            </a:r>
            <a:r>
              <a:rPr b="0" i="0" lang="en-US" sz="1800" u="none" cap="none" strike="noStrike">
                <a:solidFill>
                  <a:schemeClr val="dk1"/>
                </a:solidFill>
                <a:latin typeface="Arial"/>
                <a:ea typeface="Arial"/>
                <a:cs typeface="Arial"/>
                <a:sym typeface="Arial"/>
              </a:rPr>
              <a:t> Performance Art</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chemeClr val="dk1"/>
                </a:solidFill>
                <a:latin typeface="Arial"/>
                <a:ea typeface="Arial"/>
                <a:cs typeface="Arial"/>
                <a:sym typeface="Arial"/>
              </a:rPr>
              <a:t>July-</a:t>
            </a:r>
            <a:r>
              <a:rPr b="0" i="0" lang="en-US" sz="1800" u="none" cap="none" strike="noStrike">
                <a:solidFill>
                  <a:schemeClr val="dk1"/>
                </a:solidFill>
                <a:latin typeface="Arial"/>
                <a:ea typeface="Arial"/>
                <a:cs typeface="Arial"/>
                <a:sym typeface="Arial"/>
              </a:rPr>
              <a:t> Physical and Mental Health</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    </a:t>
            </a:r>
            <a:r>
              <a:rPr b="1" i="0" lang="en-US" sz="1800" u="none" cap="none" strike="noStrike">
                <a:solidFill>
                  <a:srgbClr val="FF0000"/>
                </a:solidFill>
                <a:latin typeface="Arial"/>
                <a:ea typeface="Arial"/>
                <a:cs typeface="Arial"/>
                <a:sym typeface="Arial"/>
              </a:rPr>
              <a:t>August-</a:t>
            </a:r>
            <a:r>
              <a:rPr b="0" i="0" lang="en-US" sz="1800" u="none" cap="none" strike="noStrike">
                <a:solidFill>
                  <a:srgbClr val="FF0000"/>
                </a:solidFill>
                <a:latin typeface="Arial"/>
                <a:ea typeface="Arial"/>
                <a:cs typeface="Arial"/>
                <a:sym typeface="Arial"/>
              </a:rPr>
              <a:t> Back to School </a:t>
            </a:r>
            <a:endParaRPr b="0" i="0" sz="1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    September-</a:t>
            </a:r>
            <a:r>
              <a:rPr b="0" i="0" lang="en-US" sz="1800" u="none" cap="none" strike="noStrike">
                <a:solidFill>
                  <a:srgbClr val="595959"/>
                </a:solidFill>
                <a:latin typeface="Arial"/>
                <a:ea typeface="Arial"/>
                <a:cs typeface="Arial"/>
                <a:sym typeface="Arial"/>
              </a:rPr>
              <a:t> Environment / Sustainability </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    November-</a:t>
            </a:r>
            <a:r>
              <a:rPr b="0" i="0" lang="en-US" sz="1800" u="none" cap="none" strike="noStrike">
                <a:solidFill>
                  <a:srgbClr val="595959"/>
                </a:solidFill>
                <a:latin typeface="Arial"/>
                <a:ea typeface="Arial"/>
                <a:cs typeface="Arial"/>
                <a:sym typeface="Arial"/>
              </a:rPr>
              <a:t> Bonus Science</a:t>
            </a:r>
            <a:endParaRPr b="0" i="0" sz="1800" u="none" cap="none" strike="noStrike">
              <a:solidFill>
                <a:srgbClr val="595959"/>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595959"/>
                </a:solidFill>
                <a:latin typeface="Arial"/>
                <a:ea typeface="Arial"/>
                <a:cs typeface="Arial"/>
                <a:sym typeface="Arial"/>
              </a:rPr>
              <a:t>    December-</a:t>
            </a:r>
            <a:r>
              <a:rPr b="0" i="0" lang="en-US" sz="1800" u="none" cap="none" strike="noStrike">
                <a:solidFill>
                  <a:srgbClr val="595959"/>
                </a:solidFill>
                <a:latin typeface="Arial"/>
                <a:ea typeface="Arial"/>
                <a:cs typeface="Arial"/>
                <a:sym typeface="Arial"/>
              </a:rPr>
              <a:t> Parker’s Perihelion</a:t>
            </a:r>
            <a:endParaRPr b="0" i="0" sz="1800" u="none" cap="none" strike="noStrike">
              <a:solidFill>
                <a:srgbClr val="595959"/>
              </a:solidFill>
              <a:latin typeface="Arial"/>
              <a:ea typeface="Arial"/>
              <a:cs typeface="Arial"/>
              <a:sym typeface="Arial"/>
            </a:endParaRPr>
          </a:p>
        </p:txBody>
      </p:sp>
      <p:sp>
        <p:nvSpPr>
          <p:cNvPr id="157" name="Google Shape;157;p4"/>
          <p:cNvSpPr txBox="1"/>
          <p:nvPr/>
        </p:nvSpPr>
        <p:spPr>
          <a:xfrm>
            <a:off x="223000" y="4247225"/>
            <a:ext cx="87270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0" i="0" lang="en-US" sz="1200" u="sng" cap="none" strike="noStrike">
                <a:solidFill>
                  <a:srgbClr val="0097A7"/>
                </a:solidFill>
                <a:latin typeface="Arial"/>
                <a:ea typeface="Arial"/>
                <a:cs typeface="Arial"/>
                <a:sym typeface="Arial"/>
                <a:hlinkClick r:id="rId4">
                  <a:extLst>
                    <a:ext uri="{A12FA001-AC4F-418D-AE19-62706E023703}">
                      <ahyp:hlinkClr val="tx"/>
                    </a:ext>
                  </a:extLst>
                </a:hlinkClick>
              </a:rPr>
              <a:t>https://www.nasa.gov/science-research/heliophysics/nasa-announces-monthly-themes-to-celebrate-the-heliophysics-big-year/</a:t>
            </a:r>
            <a:endParaRPr b="0" i="0" sz="1900" u="none" cap="none" strike="noStrike">
              <a:solidFill>
                <a:srgbClr val="595959"/>
              </a:solidFill>
              <a:latin typeface="Arial"/>
              <a:ea typeface="Arial"/>
              <a:cs typeface="Arial"/>
              <a:sym typeface="Arial"/>
            </a:endParaRPr>
          </a:p>
        </p:txBody>
      </p:sp>
      <p:pic>
        <p:nvPicPr>
          <p:cNvPr id="158" name="Google Shape;158;p4"/>
          <p:cNvPicPr preferRelativeResize="0"/>
          <p:nvPr/>
        </p:nvPicPr>
        <p:blipFill rotWithShape="1">
          <a:blip r:embed="rId5">
            <a:alphaModFix/>
          </a:blip>
          <a:srcRect b="0" l="0" r="0" t="0"/>
          <a:stretch/>
        </p:blipFill>
        <p:spPr>
          <a:xfrm>
            <a:off x="430925" y="1176750"/>
            <a:ext cx="262830" cy="283500"/>
          </a:xfrm>
          <a:prstGeom prst="rect">
            <a:avLst/>
          </a:prstGeom>
          <a:noFill/>
          <a:ln>
            <a:noFill/>
          </a:ln>
        </p:spPr>
      </p:pic>
      <p:pic>
        <p:nvPicPr>
          <p:cNvPr id="159" name="Google Shape;159;p4"/>
          <p:cNvPicPr preferRelativeResize="0"/>
          <p:nvPr/>
        </p:nvPicPr>
        <p:blipFill rotWithShape="1">
          <a:blip r:embed="rId5">
            <a:alphaModFix/>
          </a:blip>
          <a:srcRect b="0" l="0" r="0" t="0"/>
          <a:stretch/>
        </p:blipFill>
        <p:spPr>
          <a:xfrm>
            <a:off x="430925" y="1460250"/>
            <a:ext cx="262830" cy="283500"/>
          </a:xfrm>
          <a:prstGeom prst="rect">
            <a:avLst/>
          </a:prstGeom>
          <a:noFill/>
          <a:ln>
            <a:noFill/>
          </a:ln>
        </p:spPr>
      </p:pic>
      <p:sp>
        <p:nvSpPr>
          <p:cNvPr id="160" name="Google Shape;160;p4"/>
          <p:cNvSpPr txBox="1"/>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2420"/>
              <a:buFont typeface="Arial"/>
              <a:buNone/>
            </a:pPr>
            <a:r>
              <a:rPr b="1" i="0" lang="en-US" sz="2420" u="none" cap="none" strike="noStrike">
                <a:solidFill>
                  <a:srgbClr val="FFFFFF"/>
                </a:solidFill>
                <a:latin typeface="Helvetica Neue"/>
                <a:ea typeface="Helvetica Neue"/>
                <a:cs typeface="Helvetica Neue"/>
                <a:sym typeface="Helvetica Neue"/>
              </a:rPr>
              <a:t>Heliophysics Big Year Themes</a:t>
            </a:r>
            <a:endParaRPr b="1" i="0" sz="2420" u="none" cap="none" strike="noStrike">
              <a:solidFill>
                <a:srgbClr val="FFFFFF"/>
              </a:solidFill>
              <a:latin typeface="Helvetica Neue"/>
              <a:ea typeface="Helvetica Neue"/>
              <a:cs typeface="Helvetica Neue"/>
              <a:sym typeface="Helvetica Neue"/>
            </a:endParaRPr>
          </a:p>
        </p:txBody>
      </p:sp>
      <p:pic>
        <p:nvPicPr>
          <p:cNvPr id="161" name="Google Shape;161;p4"/>
          <p:cNvPicPr preferRelativeResize="0"/>
          <p:nvPr/>
        </p:nvPicPr>
        <p:blipFill rotWithShape="1">
          <a:blip r:embed="rId5">
            <a:alphaModFix/>
          </a:blip>
          <a:srcRect b="0" l="0" r="0" t="0"/>
          <a:stretch/>
        </p:blipFill>
        <p:spPr>
          <a:xfrm>
            <a:off x="402131" y="1743750"/>
            <a:ext cx="262830" cy="283500"/>
          </a:xfrm>
          <a:prstGeom prst="rect">
            <a:avLst/>
          </a:prstGeom>
          <a:noFill/>
          <a:ln>
            <a:noFill/>
          </a:ln>
        </p:spPr>
      </p:pic>
      <p:pic>
        <p:nvPicPr>
          <p:cNvPr id="162" name="Google Shape;162;p4"/>
          <p:cNvPicPr preferRelativeResize="0"/>
          <p:nvPr/>
        </p:nvPicPr>
        <p:blipFill rotWithShape="1">
          <a:blip r:embed="rId5">
            <a:alphaModFix/>
          </a:blip>
          <a:srcRect b="0" l="0" r="0" t="0"/>
          <a:stretch/>
        </p:blipFill>
        <p:spPr>
          <a:xfrm>
            <a:off x="4087754" y="1151755"/>
            <a:ext cx="262830" cy="283500"/>
          </a:xfrm>
          <a:prstGeom prst="rect">
            <a:avLst/>
          </a:prstGeom>
          <a:noFill/>
          <a:ln>
            <a:noFill/>
          </a:ln>
        </p:spPr>
      </p:pic>
      <p:pic>
        <p:nvPicPr>
          <p:cNvPr id="163" name="Google Shape;163;p4"/>
          <p:cNvPicPr preferRelativeResize="0"/>
          <p:nvPr/>
        </p:nvPicPr>
        <p:blipFill rotWithShape="1">
          <a:blip r:embed="rId5">
            <a:alphaModFix/>
          </a:blip>
          <a:srcRect b="0" l="0" r="0" t="0"/>
          <a:stretch/>
        </p:blipFill>
        <p:spPr>
          <a:xfrm>
            <a:off x="4072590" y="1416785"/>
            <a:ext cx="262830" cy="283500"/>
          </a:xfrm>
          <a:prstGeom prst="rect">
            <a:avLst/>
          </a:prstGeom>
          <a:noFill/>
          <a:ln>
            <a:noFill/>
          </a:ln>
        </p:spPr>
      </p:pic>
      <p:pic>
        <p:nvPicPr>
          <p:cNvPr id="164" name="Google Shape;164;p4"/>
          <p:cNvPicPr preferRelativeResize="0"/>
          <p:nvPr/>
        </p:nvPicPr>
        <p:blipFill rotWithShape="1">
          <a:blip r:embed="rId5">
            <a:alphaModFix/>
          </a:blip>
          <a:srcRect b="0" l="0" r="0" t="0"/>
          <a:stretch/>
        </p:blipFill>
        <p:spPr>
          <a:xfrm>
            <a:off x="4106993" y="1725465"/>
            <a:ext cx="262830" cy="283500"/>
          </a:xfrm>
          <a:prstGeom prst="rect">
            <a:avLst/>
          </a:prstGeom>
          <a:noFill/>
          <a:ln>
            <a:noFill/>
          </a:ln>
        </p:spPr>
      </p:pic>
      <p:pic>
        <p:nvPicPr>
          <p:cNvPr id="165" name="Google Shape;165;p4"/>
          <p:cNvPicPr preferRelativeResize="0"/>
          <p:nvPr/>
        </p:nvPicPr>
        <p:blipFill rotWithShape="1">
          <a:blip r:embed="rId5">
            <a:alphaModFix/>
          </a:blip>
          <a:srcRect b="0" l="0" r="0" t="0"/>
          <a:stretch/>
        </p:blipFill>
        <p:spPr>
          <a:xfrm>
            <a:off x="4138125" y="1990495"/>
            <a:ext cx="262830" cy="283500"/>
          </a:xfrm>
          <a:prstGeom prst="rect">
            <a:avLst/>
          </a:prstGeom>
          <a:noFill/>
          <a:ln>
            <a:noFill/>
          </a:ln>
        </p:spPr>
      </p:pic>
      <p:pic>
        <p:nvPicPr>
          <p:cNvPr id="166" name="Google Shape;166;p4"/>
          <p:cNvPicPr preferRelativeResize="0"/>
          <p:nvPr/>
        </p:nvPicPr>
        <p:blipFill rotWithShape="1">
          <a:blip r:embed="rId5">
            <a:alphaModFix/>
          </a:blip>
          <a:srcRect b="0" l="0" r="0" t="0"/>
          <a:stretch/>
        </p:blipFill>
        <p:spPr>
          <a:xfrm>
            <a:off x="4138125" y="2258595"/>
            <a:ext cx="262830" cy="283500"/>
          </a:xfrm>
          <a:prstGeom prst="rect">
            <a:avLst/>
          </a:prstGeom>
          <a:noFill/>
          <a:ln>
            <a:noFill/>
          </a:ln>
        </p:spPr>
      </p:pic>
      <p:pic>
        <p:nvPicPr>
          <p:cNvPr id="167" name="Google Shape;167;p4"/>
          <p:cNvPicPr preferRelativeResize="0"/>
          <p:nvPr/>
        </p:nvPicPr>
        <p:blipFill rotWithShape="1">
          <a:blip r:embed="rId5">
            <a:alphaModFix/>
          </a:blip>
          <a:srcRect b="0" l="0" r="0" t="0"/>
          <a:stretch/>
        </p:blipFill>
        <p:spPr>
          <a:xfrm>
            <a:off x="4131818" y="2578030"/>
            <a:ext cx="262830" cy="283500"/>
          </a:xfrm>
          <a:prstGeom prst="rect">
            <a:avLst/>
          </a:prstGeom>
          <a:noFill/>
          <a:ln>
            <a:noFill/>
          </a:ln>
        </p:spPr>
      </p:pic>
      <p:pic>
        <p:nvPicPr>
          <p:cNvPr id="168" name="Google Shape;168;p4"/>
          <p:cNvPicPr preferRelativeResize="0"/>
          <p:nvPr/>
        </p:nvPicPr>
        <p:blipFill rotWithShape="1">
          <a:blip r:embed="rId5">
            <a:alphaModFix/>
          </a:blip>
          <a:srcRect b="0" l="0" r="0" t="0"/>
          <a:stretch/>
        </p:blipFill>
        <p:spPr>
          <a:xfrm>
            <a:off x="4116695" y="2873730"/>
            <a:ext cx="262830" cy="28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5"/>
          <p:cNvSpPr txBox="1"/>
          <p:nvPr>
            <p:ph idx="1" type="body"/>
          </p:nvPr>
        </p:nvSpPr>
        <p:spPr>
          <a:xfrm>
            <a:off x="311699" y="971625"/>
            <a:ext cx="6867769" cy="31740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700">
                <a:solidFill>
                  <a:schemeClr val="dk1"/>
                </a:solidFill>
              </a:rPr>
              <a:t>1.	</a:t>
            </a:r>
            <a:r>
              <a:rPr lang="en-US" sz="2000">
                <a:solidFill>
                  <a:schemeClr val="dk1"/>
                </a:solidFill>
              </a:rPr>
              <a:t>What causes the Sun to vary? </a:t>
            </a:r>
            <a:endParaRPr/>
          </a:p>
          <a:p>
            <a:pPr indent="0" lvl="0" marL="0" rtl="0" algn="l">
              <a:lnSpc>
                <a:spcPct val="90000"/>
              </a:lnSpc>
              <a:spcBef>
                <a:spcPts val="1000"/>
              </a:spcBef>
              <a:spcAft>
                <a:spcPts val="0"/>
              </a:spcAft>
              <a:buSzPts val="1800"/>
              <a:buNone/>
            </a:pPr>
            <a:r>
              <a:rPr lang="en-US" sz="2000">
                <a:solidFill>
                  <a:schemeClr val="dk1"/>
                </a:solidFill>
              </a:rPr>
              <a:t>2.	How do the Earth and the heliosphere respond? </a:t>
            </a:r>
            <a:endParaRPr/>
          </a:p>
          <a:p>
            <a:pPr indent="0" lvl="0" marL="0" rtl="0" algn="l">
              <a:lnSpc>
                <a:spcPct val="90000"/>
              </a:lnSpc>
              <a:spcBef>
                <a:spcPts val="1000"/>
              </a:spcBef>
              <a:spcAft>
                <a:spcPts val="0"/>
              </a:spcAft>
              <a:buSzPts val="1800"/>
              <a:buNone/>
            </a:pPr>
            <a:r>
              <a:rPr lang="en-US" sz="2000">
                <a:solidFill>
                  <a:schemeClr val="dk1"/>
                </a:solidFill>
              </a:rPr>
              <a:t>3.	What are the impacts on humanity?</a:t>
            </a:r>
            <a:endParaRPr/>
          </a:p>
          <a:p>
            <a:pPr indent="0" lvl="0" marL="0" rtl="0" algn="l">
              <a:lnSpc>
                <a:spcPct val="90000"/>
              </a:lnSpc>
              <a:spcBef>
                <a:spcPts val="1000"/>
              </a:spcBef>
              <a:spcAft>
                <a:spcPts val="0"/>
              </a:spcAft>
              <a:buSzPts val="1800"/>
              <a:buNone/>
            </a:pPr>
            <a:r>
              <a:t/>
            </a:r>
            <a:endParaRPr sz="1700">
              <a:solidFill>
                <a:schemeClr val="dk1"/>
              </a:solidFill>
            </a:endParaRPr>
          </a:p>
        </p:txBody>
      </p:sp>
      <p:grpSp>
        <p:nvGrpSpPr>
          <p:cNvPr id="174" name="Google Shape;174;p5"/>
          <p:cNvGrpSpPr/>
          <p:nvPr/>
        </p:nvGrpSpPr>
        <p:grpSpPr>
          <a:xfrm flipH="1">
            <a:off x="-1" y="133025"/>
            <a:ext cx="7908700" cy="582900"/>
            <a:chOff x="3383700" y="220025"/>
            <a:chExt cx="5760575" cy="582900"/>
          </a:xfrm>
        </p:grpSpPr>
        <p:sp>
          <p:nvSpPr>
            <p:cNvPr id="175" name="Google Shape;175;p5"/>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5"/>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7" name="Google Shape;177;p5"/>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August 2024 :    NASA’s Big Questions</a:t>
            </a:r>
            <a:endParaRPr b="1" sz="2420">
              <a:solidFill>
                <a:schemeClr val="lt1"/>
              </a:solidFill>
              <a:latin typeface="Helvetica Neue"/>
              <a:ea typeface="Helvetica Neue"/>
              <a:cs typeface="Helvetica Neue"/>
              <a:sym typeface="Helvetica Neue"/>
            </a:endParaRPr>
          </a:p>
        </p:txBody>
      </p:sp>
      <p:sp>
        <p:nvSpPr>
          <p:cNvPr id="178" name="Google Shape;178;p5"/>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5"/>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5"/>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5"/>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5"/>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5"/>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5"/>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5" name="Google Shape;185;p5"/>
          <p:cNvGrpSpPr/>
          <p:nvPr/>
        </p:nvGrpSpPr>
        <p:grpSpPr>
          <a:xfrm>
            <a:off x="0" y="4695025"/>
            <a:ext cx="5902800" cy="283500"/>
            <a:chOff x="0" y="4548925"/>
            <a:chExt cx="5902800" cy="283500"/>
          </a:xfrm>
        </p:grpSpPr>
        <p:sp>
          <p:nvSpPr>
            <p:cNvPr id="186" name="Google Shape;186;p5"/>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5"/>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88" name="Google Shape;188;p5"/>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189" name="Google Shape;189;p5"/>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190" name="Google Shape;190;p5"/>
          <p:cNvSpPr txBox="1"/>
          <p:nvPr/>
        </p:nvSpPr>
        <p:spPr>
          <a:xfrm>
            <a:off x="1738974" y="2668522"/>
            <a:ext cx="4814138" cy="147732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These Big Questions form the basis for the</a:t>
            </a:r>
            <a:endParaRPr/>
          </a:p>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US" sz="1800" u="none" cap="none" strike="noStrike">
                <a:solidFill>
                  <a:srgbClr val="000000"/>
                </a:solidFill>
                <a:latin typeface="Arial"/>
                <a:ea typeface="Arial"/>
                <a:cs typeface="Arial"/>
                <a:sym typeface="Arial"/>
              </a:rPr>
              <a:t>Framework for Heliophysics Education</a:t>
            </a:r>
            <a:endParaRPr/>
          </a:p>
          <a:p>
            <a:pPr indent="0" lvl="0" marL="0" marR="0" rtl="0" algn="ctr">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800" u="none" cap="none" strike="noStrike">
                <a:solidFill>
                  <a:srgbClr val="000000"/>
                </a:solidFill>
                <a:latin typeface="Arial"/>
                <a:ea typeface="Arial"/>
                <a:cs typeface="Arial"/>
                <a:sym typeface="Arial"/>
              </a:rPr>
              <a:t>https://science.nasa.gov/learn/heat/big-ideas/</a:t>
            </a:r>
            <a:endParaRPr/>
          </a:p>
        </p:txBody>
      </p:sp>
      <p:sp>
        <p:nvSpPr>
          <p:cNvPr id="191" name="Google Shape;191;p5"/>
          <p:cNvSpPr txBox="1"/>
          <p:nvPr/>
        </p:nvSpPr>
        <p:spPr>
          <a:xfrm>
            <a:off x="2286000" y="2417862"/>
            <a:ext cx="45720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grpSp>
        <p:nvGrpSpPr>
          <p:cNvPr id="196" name="Google Shape;196;p6"/>
          <p:cNvGrpSpPr/>
          <p:nvPr/>
        </p:nvGrpSpPr>
        <p:grpSpPr>
          <a:xfrm flipH="1">
            <a:off x="-803" y="133025"/>
            <a:ext cx="7374688" cy="582900"/>
            <a:chOff x="3383700" y="220025"/>
            <a:chExt cx="5760575" cy="582900"/>
          </a:xfrm>
        </p:grpSpPr>
        <p:sp>
          <p:nvSpPr>
            <p:cNvPr id="197" name="Google Shape;197;p6"/>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6"/>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9" name="Google Shape;199;p6"/>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How to Teach Heliophysics</a:t>
            </a:r>
            <a:endParaRPr b="1" sz="2420">
              <a:solidFill>
                <a:schemeClr val="lt1"/>
              </a:solidFill>
              <a:latin typeface="Helvetica Neue"/>
              <a:ea typeface="Helvetica Neue"/>
              <a:cs typeface="Helvetica Neue"/>
              <a:sym typeface="Helvetica Neue"/>
            </a:endParaRPr>
          </a:p>
        </p:txBody>
      </p:sp>
      <p:sp>
        <p:nvSpPr>
          <p:cNvPr id="200" name="Google Shape;200;p6"/>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6"/>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6"/>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6"/>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6"/>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6"/>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6"/>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07" name="Google Shape;207;p6"/>
          <p:cNvGrpSpPr/>
          <p:nvPr/>
        </p:nvGrpSpPr>
        <p:grpSpPr>
          <a:xfrm>
            <a:off x="0" y="4695025"/>
            <a:ext cx="5902800" cy="283500"/>
            <a:chOff x="0" y="4548925"/>
            <a:chExt cx="5902800" cy="283500"/>
          </a:xfrm>
        </p:grpSpPr>
        <p:sp>
          <p:nvSpPr>
            <p:cNvPr id="208" name="Google Shape;208;p6"/>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6"/>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0" name="Google Shape;210;p6"/>
          <p:cNvSpPr txBox="1"/>
          <p:nvPr>
            <p:ph idx="1" type="body"/>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600"/>
              </a:spcAft>
              <a:buSzPts val="1100"/>
              <a:buNone/>
            </a:pPr>
            <a:r>
              <a:rPr b="1" lang="en-US" sz="680">
                <a:solidFill>
                  <a:schemeClr val="lt1"/>
                </a:solidFill>
                <a:latin typeface="Helvetica Neue"/>
                <a:ea typeface="Helvetica Neue"/>
                <a:cs typeface="Helvetica Neue"/>
                <a:sym typeface="Helvetica Neue"/>
              </a:rPr>
              <a:t>Heliophysics Education Activation Team</a:t>
            </a:r>
            <a:endParaRPr b="1" sz="680">
              <a:solidFill>
                <a:schemeClr val="lt1"/>
              </a:solidFill>
              <a:latin typeface="Helvetica Neue"/>
              <a:ea typeface="Helvetica Neue"/>
              <a:cs typeface="Helvetica Neue"/>
              <a:sym typeface="Helvetica Neue"/>
            </a:endParaRPr>
          </a:p>
        </p:txBody>
      </p:sp>
      <p:pic>
        <p:nvPicPr>
          <p:cNvPr id="211" name="Google Shape;211;p6"/>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sp>
        <p:nvSpPr>
          <p:cNvPr id="212" name="Google Shape;212;p6"/>
          <p:cNvSpPr txBox="1"/>
          <p:nvPr/>
        </p:nvSpPr>
        <p:spPr>
          <a:xfrm>
            <a:off x="133200" y="671988"/>
            <a:ext cx="8337000" cy="461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19658B"/>
                </a:solidFill>
                <a:latin typeface="Lato"/>
                <a:ea typeface="Lato"/>
                <a:cs typeface="Lato"/>
                <a:sym typeface="Lato"/>
              </a:rPr>
              <a:t>Framework for Heliophysics Education</a:t>
            </a:r>
            <a:endParaRPr b="1" i="0" sz="1800" u="none" cap="none" strike="noStrike">
              <a:solidFill>
                <a:srgbClr val="19658B"/>
              </a:solidFill>
              <a:latin typeface="Arial"/>
              <a:ea typeface="Arial"/>
              <a:cs typeface="Arial"/>
              <a:sym typeface="Arial"/>
            </a:endParaRPr>
          </a:p>
        </p:txBody>
      </p:sp>
      <p:sp>
        <p:nvSpPr>
          <p:cNvPr id="213" name="Google Shape;213;p6"/>
          <p:cNvSpPr/>
          <p:nvPr/>
        </p:nvSpPr>
        <p:spPr>
          <a:xfrm>
            <a:off x="92825" y="11671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3 Heliophysics Investigatory Questions</a:t>
            </a:r>
            <a:endParaRPr b="0" i="0" sz="1400" u="none" cap="none" strike="noStrike">
              <a:solidFill>
                <a:schemeClr val="lt1"/>
              </a:solidFill>
              <a:latin typeface="Open Sans"/>
              <a:ea typeface="Open Sans"/>
              <a:cs typeface="Open Sans"/>
              <a:sym typeface="Open Sans"/>
            </a:endParaRPr>
          </a:p>
        </p:txBody>
      </p:sp>
      <p:sp>
        <p:nvSpPr>
          <p:cNvPr id="214" name="Google Shape;214;p6"/>
          <p:cNvSpPr/>
          <p:nvPr/>
        </p:nvSpPr>
        <p:spPr>
          <a:xfrm>
            <a:off x="92825" y="20759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 NGSS-aligned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Big Ideas per Question </a:t>
            </a:r>
            <a:endParaRPr b="0" i="0" sz="1400" u="none" cap="none" strike="noStrike">
              <a:solidFill>
                <a:schemeClr val="lt1"/>
              </a:solidFill>
              <a:latin typeface="Arial"/>
              <a:ea typeface="Arial"/>
              <a:cs typeface="Arial"/>
              <a:sym typeface="Arial"/>
            </a:endParaRPr>
          </a:p>
        </p:txBody>
      </p:sp>
      <p:sp>
        <p:nvSpPr>
          <p:cNvPr id="215" name="Google Shape;215;p6"/>
          <p:cNvSpPr/>
          <p:nvPr/>
        </p:nvSpPr>
        <p:spPr>
          <a:xfrm>
            <a:off x="92825" y="2984700"/>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3 Guiding Questions per Idea</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lt1"/>
                </a:solidFill>
                <a:latin typeface="Arial"/>
                <a:ea typeface="Arial"/>
                <a:cs typeface="Arial"/>
                <a:sym typeface="Arial"/>
              </a:rPr>
              <a:t>-1 Question per Level-</a:t>
            </a:r>
            <a:endParaRPr b="0" i="0" sz="1200" u="none" cap="none" strike="noStrike">
              <a:solidFill>
                <a:schemeClr val="lt1"/>
              </a:solidFill>
              <a:latin typeface="Arial"/>
              <a:ea typeface="Arial"/>
              <a:cs typeface="Arial"/>
              <a:sym typeface="Arial"/>
            </a:endParaRPr>
          </a:p>
        </p:txBody>
      </p:sp>
      <p:sp>
        <p:nvSpPr>
          <p:cNvPr id="216" name="Google Shape;216;p6"/>
          <p:cNvSpPr txBox="1"/>
          <p:nvPr/>
        </p:nvSpPr>
        <p:spPr>
          <a:xfrm>
            <a:off x="2353225" y="1133700"/>
            <a:ext cx="6711000" cy="3485283"/>
          </a:xfrm>
          <a:prstGeom prst="rect">
            <a:avLst/>
          </a:prstGeom>
          <a:noFill/>
          <a:ln>
            <a:noFill/>
          </a:ln>
        </p:spPr>
        <p:txBody>
          <a:bodyPr anchorCtr="0" anchor="t" bIns="91425" lIns="91425" spcFirstLastPara="1" rIns="91425" wrap="square" tIns="91425">
            <a:spAutoFit/>
          </a:bodyPr>
          <a:lstStyle/>
          <a:p>
            <a:pPr indent="0" lvl="0" marL="152400" marR="0" rtl="0" algn="l">
              <a:lnSpc>
                <a:spcPct val="100000"/>
              </a:lnSpc>
              <a:spcBef>
                <a:spcPts val="0"/>
              </a:spcBef>
              <a:spcAft>
                <a:spcPts val="0"/>
              </a:spcAft>
              <a:buNone/>
            </a:pPr>
            <a:r>
              <a:rPr b="1" i="0" lang="en-US" sz="1200" u="none" cap="none" strike="noStrike">
                <a:solidFill>
                  <a:schemeClr val="dk1"/>
                </a:solidFill>
                <a:latin typeface="Open Sans"/>
                <a:ea typeface="Open Sans"/>
                <a:cs typeface="Open Sans"/>
                <a:sym typeface="Open Sans"/>
              </a:rPr>
              <a:t>1. What causes the Sun to vary?</a:t>
            </a:r>
            <a:endParaRPr b="1" i="0" sz="12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1.1 The Sun is really big and its gravity influences all objects in the solar system. </a:t>
            </a:r>
            <a:r>
              <a:rPr b="0" i="0" lang="en-US" sz="1000" u="none" cap="none" strike="noStrike">
                <a:solidFill>
                  <a:schemeClr val="accent2"/>
                </a:solidFill>
                <a:latin typeface="Open Sans"/>
                <a:ea typeface="Open Sans"/>
                <a:cs typeface="Open Sans"/>
                <a:sym typeface="Open Sans"/>
              </a:rPr>
              <a:t>(PS2, ESS1)</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1.2 The Sun is active and can impact technology on Earth via space weather. (PS1,PS2, PS4, ESS2, ESS3)</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1.3 The Sun’s energy drives Earth’s climate, but the climate is in a delicate balance  and is changing due to human activity. </a:t>
            </a:r>
            <a:r>
              <a:rPr b="0" i="0" lang="en-US" sz="1000" u="none" cap="none" strike="noStrike">
                <a:solidFill>
                  <a:srgbClr val="2E2E32"/>
                </a:solidFill>
                <a:latin typeface="Open Sans"/>
                <a:ea typeface="Open Sans"/>
                <a:cs typeface="Open Sans"/>
                <a:sym typeface="Open Sans"/>
              </a:rPr>
              <a:t>(PS1, PS2, PS3, LS4, ESS2, ESS3)</a:t>
            </a:r>
            <a:endParaRPr b="1" i="0" sz="1000" u="none" cap="none" strike="noStrike">
              <a:solidFill>
                <a:schemeClr val="dk1"/>
              </a:solidFill>
              <a:latin typeface="Open Sans"/>
              <a:ea typeface="Open Sans"/>
              <a:cs typeface="Open Sans"/>
              <a:sym typeface="Open Sans"/>
            </a:endParaRPr>
          </a:p>
          <a:p>
            <a:pPr indent="0" lvl="0" marL="152400" marR="0" rtl="0" algn="l">
              <a:lnSpc>
                <a:spcPct val="100000"/>
              </a:lnSpc>
              <a:spcBef>
                <a:spcPts val="900"/>
              </a:spcBef>
              <a:spcAft>
                <a:spcPts val="0"/>
              </a:spcAft>
              <a:buNone/>
            </a:pPr>
            <a:r>
              <a:rPr b="1" i="0" lang="en-US" sz="1200" u="none" cap="none" strike="noStrike">
                <a:solidFill>
                  <a:schemeClr val="dk1"/>
                </a:solidFill>
                <a:latin typeface="Open Sans"/>
                <a:ea typeface="Open Sans"/>
                <a:cs typeface="Open Sans"/>
                <a:sym typeface="Open Sans"/>
              </a:rPr>
              <a:t>2. How do Earth, the solar system, and the heliosphere respond to changes on the Sun?</a:t>
            </a:r>
            <a:endParaRPr b="1" i="0" sz="12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2.1 Life on Earth has evolved with complex diversity because of our location near the Sun. It is just right! </a:t>
            </a:r>
            <a:r>
              <a:rPr b="0" i="0" lang="en-US" sz="1100" u="none" cap="none" strike="noStrike">
                <a:solidFill>
                  <a:schemeClr val="dk1"/>
                </a:solidFill>
                <a:latin typeface="Open Sans"/>
                <a:ea typeface="Open Sans"/>
                <a:cs typeface="Open Sans"/>
                <a:sym typeface="Open Sans"/>
              </a:rPr>
              <a:t>(PS3, PS4, LS1, LS2, ESS2)</a:t>
            </a:r>
            <a:endParaRPr b="0" i="0" sz="11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2.2 The Sun defines the space around it, which is different from interstellar space. </a:t>
            </a:r>
            <a:r>
              <a:rPr b="0" i="0" lang="en-US" sz="1000" u="none" cap="none" strike="noStrike">
                <a:solidFill>
                  <a:srgbClr val="2E2E32"/>
                </a:solidFill>
                <a:latin typeface="Open Sans"/>
                <a:ea typeface="Open Sans"/>
                <a:cs typeface="Open Sans"/>
                <a:sym typeface="Open Sans"/>
              </a:rPr>
              <a:t>(PS2, ESS1, ESS2)</a:t>
            </a:r>
            <a:endParaRPr b="0" i="0" sz="10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2.3 The Sun is the primary source of light in the solar system. (PS1, PS2, PS3,PS4, ESS1)</a:t>
            </a:r>
            <a:endParaRPr b="0" i="0" sz="1000" u="none" cap="none" strike="noStrike">
              <a:solidFill>
                <a:schemeClr val="dk1"/>
              </a:solidFill>
              <a:latin typeface="Open Sans"/>
              <a:ea typeface="Open Sans"/>
              <a:cs typeface="Open Sans"/>
              <a:sym typeface="Open Sans"/>
            </a:endParaRPr>
          </a:p>
          <a:p>
            <a:pPr indent="0" lvl="0" marL="152400" marR="0" rtl="0" algn="l">
              <a:lnSpc>
                <a:spcPct val="100000"/>
              </a:lnSpc>
              <a:spcBef>
                <a:spcPts val="1000"/>
              </a:spcBef>
              <a:spcAft>
                <a:spcPts val="0"/>
              </a:spcAft>
              <a:buNone/>
            </a:pPr>
            <a:r>
              <a:rPr b="1" i="0" lang="en-US" sz="1200" u="none" cap="none" strike="noStrike">
                <a:solidFill>
                  <a:schemeClr val="dk1"/>
                </a:solidFill>
                <a:latin typeface="Open Sans"/>
                <a:ea typeface="Open Sans"/>
                <a:cs typeface="Open Sans"/>
                <a:sym typeface="Open Sans"/>
              </a:rPr>
              <a:t>3. What are the impacts of changes on the Sun on humans?</a:t>
            </a:r>
            <a:endParaRPr b="1" i="0" sz="12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3.1 The Sun is made of churning plasma, causing the surface to be made of complex, tangled magnetic fields. (PS1, PS2, ESS1, ESS2)</a:t>
            </a:r>
            <a:endParaRPr b="0" i="0" sz="1000" u="none" cap="none" strike="noStrike">
              <a:solidFill>
                <a:schemeClr val="dk1"/>
              </a:solidFill>
              <a:latin typeface="Open Sans"/>
              <a:ea typeface="Open Sans"/>
              <a:cs typeface="Open Sans"/>
              <a:sym typeface="Open Sans"/>
            </a:endParaRPr>
          </a:p>
          <a:p>
            <a:pPr indent="0" lvl="0" marL="457200" marR="0" rtl="0" algn="l">
              <a:lnSpc>
                <a:spcPct val="115000"/>
              </a:lnSpc>
              <a:spcBef>
                <a:spcPts val="0"/>
              </a:spcBef>
              <a:spcAft>
                <a:spcPts val="0"/>
              </a:spcAft>
              <a:buClr>
                <a:srgbClr val="000000"/>
              </a:buClr>
              <a:buSzPts val="1000"/>
              <a:buFont typeface="Arial"/>
              <a:buNone/>
            </a:pPr>
            <a:r>
              <a:rPr b="0" i="0" lang="en-US" sz="1000" u="none" cap="none" strike="noStrike">
                <a:solidFill>
                  <a:schemeClr val="dk1"/>
                </a:solidFill>
                <a:latin typeface="Open Sans"/>
                <a:ea typeface="Open Sans"/>
                <a:cs typeface="Open Sans"/>
                <a:sym typeface="Open Sans"/>
              </a:rPr>
              <a:t>3.2 Energy from the Sun is created in the core and travels outward through the Sun and into the heliosphere. (PS1, PS3, PS4, ESS1, ESS2, ESS3)</a:t>
            </a:r>
            <a:endParaRPr b="0" i="0" sz="1000" u="none" cap="none" strike="noStrike">
              <a:solidFill>
                <a:schemeClr val="dk1"/>
              </a:solidFill>
              <a:latin typeface="Open Sans"/>
              <a:ea typeface="Open Sans"/>
              <a:cs typeface="Open Sans"/>
              <a:sym typeface="Open Sans"/>
            </a:endParaRPr>
          </a:p>
          <a:p>
            <a:pPr indent="457200" lvl="0" marL="0" marR="0" rtl="0" algn="l">
              <a:lnSpc>
                <a:spcPct val="115000"/>
              </a:lnSpc>
              <a:spcBef>
                <a:spcPts val="0"/>
              </a:spcBef>
              <a:spcAft>
                <a:spcPts val="0"/>
              </a:spcAft>
              <a:buClr>
                <a:srgbClr val="000000"/>
              </a:buClr>
              <a:buSzPts val="1000"/>
              <a:buFont typeface="Arial"/>
              <a:buNone/>
            </a:pPr>
            <a:r>
              <a:rPr b="1" i="0" lang="en-US" sz="1000" u="none" cap="none" strike="noStrike">
                <a:solidFill>
                  <a:srgbClr val="FF0000"/>
                </a:solidFill>
                <a:latin typeface="Open Sans"/>
                <a:ea typeface="Open Sans"/>
                <a:cs typeface="Open Sans"/>
                <a:sym typeface="Open Sans"/>
              </a:rPr>
              <a:t>3.3 Our Sun, like all stars, has a life cycle. (PS1, LS1, ESS1)</a:t>
            </a:r>
            <a:endParaRPr b="1" i="0" sz="1000" u="none" cap="none" strike="noStrike">
              <a:solidFill>
                <a:srgbClr val="FF0000"/>
              </a:solidFill>
              <a:latin typeface="Open Sans"/>
              <a:ea typeface="Open Sans"/>
              <a:cs typeface="Open Sans"/>
              <a:sym typeface="Open Sans"/>
            </a:endParaRPr>
          </a:p>
        </p:txBody>
      </p:sp>
      <p:sp>
        <p:nvSpPr>
          <p:cNvPr id="217" name="Google Shape;217;p6"/>
          <p:cNvSpPr/>
          <p:nvPr/>
        </p:nvSpPr>
        <p:spPr>
          <a:xfrm>
            <a:off x="92825" y="3910925"/>
            <a:ext cx="2349000" cy="690300"/>
          </a:xfrm>
          <a:prstGeom prst="roundRect">
            <a:avLst>
              <a:gd fmla="val 16667" name="adj"/>
            </a:avLst>
          </a:prstGeom>
          <a:solidFill>
            <a:srgbClr val="19658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Heliophysics </a:t>
            </a:r>
            <a:endParaRPr b="0" i="0" sz="1400" u="none" cap="none" strike="noStrike">
              <a:solidFill>
                <a:schemeClr val="lt1"/>
              </a:solidFill>
              <a:latin typeface="Open Sans"/>
              <a:ea typeface="Open Sans"/>
              <a:cs typeface="Open Sans"/>
              <a:sym typeface="Open Sans"/>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lt1"/>
                </a:solidFill>
                <a:latin typeface="Open Sans"/>
                <a:ea typeface="Open Sans"/>
                <a:cs typeface="Open Sans"/>
                <a:sym typeface="Open Sans"/>
              </a:rPr>
              <a:t>Resource Database</a:t>
            </a:r>
            <a:endParaRPr b="0" i="0" sz="1400" u="none" cap="none" strike="noStrike">
              <a:solidFill>
                <a:schemeClr val="lt1"/>
              </a:solidFill>
              <a:latin typeface="Open Sans"/>
              <a:ea typeface="Open Sans"/>
              <a:cs typeface="Open Sans"/>
              <a:sym typeface="Open Sans"/>
            </a:endParaRPr>
          </a:p>
        </p:txBody>
      </p:sp>
      <p:cxnSp>
        <p:nvCxnSpPr>
          <p:cNvPr id="218" name="Google Shape;218;p6"/>
          <p:cNvCxnSpPr>
            <a:stCxn id="213" idx="2"/>
            <a:endCxn id="214" idx="0"/>
          </p:cNvCxnSpPr>
          <p:nvPr/>
        </p:nvCxnSpPr>
        <p:spPr>
          <a:xfrm>
            <a:off x="1267325" y="1857400"/>
            <a:ext cx="0" cy="218400"/>
          </a:xfrm>
          <a:prstGeom prst="straightConnector1">
            <a:avLst/>
          </a:prstGeom>
          <a:noFill/>
          <a:ln cap="flat" cmpd="sng" w="19050">
            <a:solidFill>
              <a:srgbClr val="D56A49"/>
            </a:solidFill>
            <a:prstDash val="solid"/>
            <a:round/>
            <a:headEnd len="sm" w="sm" type="none"/>
            <a:tailEnd len="med" w="med" type="triangle"/>
          </a:ln>
        </p:spPr>
      </p:cxnSp>
      <p:cxnSp>
        <p:nvCxnSpPr>
          <p:cNvPr id="219" name="Google Shape;219;p6"/>
          <p:cNvCxnSpPr/>
          <p:nvPr/>
        </p:nvCxnSpPr>
        <p:spPr>
          <a:xfrm>
            <a:off x="1267325" y="2774963"/>
            <a:ext cx="0" cy="218400"/>
          </a:xfrm>
          <a:prstGeom prst="straightConnector1">
            <a:avLst/>
          </a:prstGeom>
          <a:noFill/>
          <a:ln cap="flat" cmpd="sng" w="19050">
            <a:solidFill>
              <a:srgbClr val="D56A49"/>
            </a:solidFill>
            <a:prstDash val="solid"/>
            <a:round/>
            <a:headEnd len="sm" w="sm" type="none"/>
            <a:tailEnd len="med" w="med" type="triangle"/>
          </a:ln>
        </p:spPr>
      </p:cxnSp>
      <p:cxnSp>
        <p:nvCxnSpPr>
          <p:cNvPr id="220" name="Google Shape;220;p6"/>
          <p:cNvCxnSpPr/>
          <p:nvPr/>
        </p:nvCxnSpPr>
        <p:spPr>
          <a:xfrm>
            <a:off x="1267325" y="3683763"/>
            <a:ext cx="0" cy="218400"/>
          </a:xfrm>
          <a:prstGeom prst="straightConnector1">
            <a:avLst/>
          </a:prstGeom>
          <a:noFill/>
          <a:ln cap="flat" cmpd="sng" w="19050">
            <a:solidFill>
              <a:srgbClr val="D56A49"/>
            </a:solidFill>
            <a:prstDash val="solid"/>
            <a:round/>
            <a:headEnd len="sm" w="sm"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7"/>
          <p:cNvSpPr txBox="1"/>
          <p:nvPr>
            <p:ph idx="1" type="body"/>
          </p:nvPr>
        </p:nvSpPr>
        <p:spPr>
          <a:xfrm>
            <a:off x="318873" y="968390"/>
            <a:ext cx="3962549" cy="295577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sz="1600">
                <a:solidFill>
                  <a:srgbClr val="000000"/>
                </a:solidFill>
              </a:rPr>
              <a:t>Many things are controlled by cycles, such as every September we start a new school year. </a:t>
            </a:r>
            <a:endParaRPr sz="1600"/>
          </a:p>
          <a:p>
            <a:pPr indent="0" lvl="0" marL="0" rtl="0" algn="l">
              <a:lnSpc>
                <a:spcPct val="90000"/>
              </a:lnSpc>
              <a:spcBef>
                <a:spcPts val="1000"/>
              </a:spcBef>
              <a:spcAft>
                <a:spcPts val="0"/>
              </a:spcAft>
              <a:buSzPts val="1800"/>
              <a:buNone/>
            </a:pPr>
            <a:r>
              <a:rPr lang="en-US" sz="1600">
                <a:solidFill>
                  <a:srgbClr val="000000"/>
                </a:solidFill>
              </a:rPr>
              <a:t>There is also the ‘Cycle of Life’ that begins at birth and ends at death. </a:t>
            </a:r>
            <a:endParaRPr sz="1600"/>
          </a:p>
          <a:p>
            <a:pPr indent="0" lvl="0" marL="0" rtl="0" algn="l">
              <a:lnSpc>
                <a:spcPct val="90000"/>
              </a:lnSpc>
              <a:spcBef>
                <a:spcPts val="1000"/>
              </a:spcBef>
              <a:spcAft>
                <a:spcPts val="0"/>
              </a:spcAft>
              <a:buSzPts val="1800"/>
              <a:buNone/>
            </a:pPr>
            <a:r>
              <a:rPr lang="en-US" sz="1600">
                <a:solidFill>
                  <a:srgbClr val="000000"/>
                </a:solidFill>
              </a:rPr>
              <a:t>This month we will explore our sun’s life cycle and how Today’s Sun is different from yesterday’s and tomorrow’s.</a:t>
            </a:r>
            <a:endParaRPr sz="1600"/>
          </a:p>
        </p:txBody>
      </p:sp>
      <p:grpSp>
        <p:nvGrpSpPr>
          <p:cNvPr id="226" name="Google Shape;226;p7"/>
          <p:cNvGrpSpPr/>
          <p:nvPr/>
        </p:nvGrpSpPr>
        <p:grpSpPr>
          <a:xfrm flipH="1">
            <a:off x="-1" y="133025"/>
            <a:ext cx="8389257" cy="582900"/>
            <a:chOff x="3383700" y="220025"/>
            <a:chExt cx="5760575" cy="582900"/>
          </a:xfrm>
        </p:grpSpPr>
        <p:sp>
          <p:nvSpPr>
            <p:cNvPr id="227" name="Google Shape;227;p7"/>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7"/>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9" name="Google Shape;229;p7"/>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August 2024: Back to School</a:t>
            </a:r>
            <a:endParaRPr b="1" sz="2420">
              <a:solidFill>
                <a:schemeClr val="lt1"/>
              </a:solidFill>
              <a:latin typeface="Helvetica Neue"/>
              <a:ea typeface="Helvetica Neue"/>
              <a:cs typeface="Helvetica Neue"/>
              <a:sym typeface="Helvetica Neue"/>
            </a:endParaRPr>
          </a:p>
        </p:txBody>
      </p:sp>
      <p:sp>
        <p:nvSpPr>
          <p:cNvPr id="230" name="Google Shape;230;p7"/>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7"/>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7"/>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7"/>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7"/>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7"/>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7"/>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7" name="Google Shape;237;p7"/>
          <p:cNvGrpSpPr/>
          <p:nvPr/>
        </p:nvGrpSpPr>
        <p:grpSpPr>
          <a:xfrm>
            <a:off x="0" y="4695025"/>
            <a:ext cx="5902800" cy="283500"/>
            <a:chOff x="0" y="4548925"/>
            <a:chExt cx="5902800" cy="283500"/>
          </a:xfrm>
        </p:grpSpPr>
        <p:sp>
          <p:nvSpPr>
            <p:cNvPr id="238" name="Google Shape;238;p7"/>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7"/>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0" name="Google Shape;240;p7"/>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41" name="Google Shape;241;p7"/>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242" name="Google Shape;242;p7"/>
          <p:cNvPicPr preferRelativeResize="0"/>
          <p:nvPr/>
        </p:nvPicPr>
        <p:blipFill rotWithShape="1">
          <a:blip r:embed="rId4">
            <a:alphaModFix/>
          </a:blip>
          <a:srcRect b="0" l="0" r="0" t="0"/>
          <a:stretch/>
        </p:blipFill>
        <p:spPr>
          <a:xfrm>
            <a:off x="4434481" y="941723"/>
            <a:ext cx="4390646" cy="3080207"/>
          </a:xfrm>
          <a:prstGeom prst="rect">
            <a:avLst/>
          </a:prstGeom>
          <a:noFill/>
          <a:ln>
            <a:noFill/>
          </a:ln>
        </p:spPr>
      </p:pic>
      <p:sp>
        <p:nvSpPr>
          <p:cNvPr id="243" name="Google Shape;243;p7"/>
          <p:cNvSpPr txBox="1"/>
          <p:nvPr/>
        </p:nvSpPr>
        <p:spPr>
          <a:xfrm>
            <a:off x="1053324" y="4344334"/>
            <a:ext cx="8090676"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https://sciencephotogallery.com/featured/life-cycle-of-the-sun-mark-garlickscience-photo-library.html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8"/>
          <p:cNvSpPr txBox="1"/>
          <p:nvPr>
            <p:ph idx="1" type="body"/>
          </p:nvPr>
        </p:nvSpPr>
        <p:spPr>
          <a:xfrm>
            <a:off x="311701" y="985837"/>
            <a:ext cx="3010144" cy="2915885"/>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A proto-stellar nebula has a radius of 1 light year ( 6 trillion km).  </a:t>
            </a:r>
            <a:endParaRPr/>
          </a:p>
          <a:p>
            <a:pPr indent="0" lvl="0" marL="0" rtl="0" algn="l">
              <a:lnSpc>
                <a:spcPct val="90000"/>
              </a:lnSpc>
              <a:spcBef>
                <a:spcPts val="1000"/>
              </a:spcBef>
              <a:spcAft>
                <a:spcPts val="0"/>
              </a:spcAft>
              <a:buSzPts val="1800"/>
              <a:buNone/>
            </a:pPr>
            <a:r>
              <a:rPr lang="en-US">
                <a:solidFill>
                  <a:schemeClr val="dk1"/>
                </a:solidFill>
              </a:rPr>
              <a:t>If the infall speed is 0.5 km/sec, about </a:t>
            </a:r>
            <a:endParaRPr/>
          </a:p>
          <a:p>
            <a:pPr indent="0" lvl="0" marL="0" rtl="0" algn="l">
              <a:lnSpc>
                <a:spcPct val="90000"/>
              </a:lnSpc>
              <a:spcBef>
                <a:spcPts val="1000"/>
              </a:spcBef>
              <a:spcAft>
                <a:spcPts val="0"/>
              </a:spcAft>
              <a:buSzPts val="1800"/>
              <a:buNone/>
            </a:pPr>
            <a:r>
              <a:rPr lang="en-US">
                <a:solidFill>
                  <a:schemeClr val="dk1"/>
                </a:solidFill>
              </a:rPr>
              <a:t>how long will it take for the star to form?</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249" name="Google Shape;249;p8"/>
          <p:cNvGrpSpPr/>
          <p:nvPr/>
        </p:nvGrpSpPr>
        <p:grpSpPr>
          <a:xfrm flipH="1">
            <a:off x="-1" y="133025"/>
            <a:ext cx="6838900" cy="582900"/>
            <a:chOff x="3383700" y="220025"/>
            <a:chExt cx="5760575" cy="582900"/>
          </a:xfrm>
        </p:grpSpPr>
        <p:sp>
          <p:nvSpPr>
            <p:cNvPr id="250" name="Google Shape;250;p8"/>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8"/>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2" name="Google Shape;252;p8"/>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August 2024 –   Beginning – Cloud Collapse </a:t>
            </a:r>
            <a:endParaRPr b="1" sz="2420">
              <a:solidFill>
                <a:schemeClr val="lt1"/>
              </a:solidFill>
              <a:latin typeface="Helvetica Neue"/>
              <a:ea typeface="Helvetica Neue"/>
              <a:cs typeface="Helvetica Neue"/>
              <a:sym typeface="Helvetica Neue"/>
            </a:endParaRPr>
          </a:p>
        </p:txBody>
      </p:sp>
      <p:sp>
        <p:nvSpPr>
          <p:cNvPr id="253" name="Google Shape;253;p8"/>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8"/>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8"/>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8"/>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8"/>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8"/>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8"/>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0" name="Google Shape;260;p8"/>
          <p:cNvGrpSpPr/>
          <p:nvPr/>
        </p:nvGrpSpPr>
        <p:grpSpPr>
          <a:xfrm>
            <a:off x="0" y="4695025"/>
            <a:ext cx="5902800" cy="283500"/>
            <a:chOff x="0" y="4548925"/>
            <a:chExt cx="5902800" cy="283500"/>
          </a:xfrm>
        </p:grpSpPr>
        <p:sp>
          <p:nvSpPr>
            <p:cNvPr id="261" name="Google Shape;261;p8"/>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8"/>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3" name="Google Shape;263;p8"/>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64" name="Google Shape;264;p8"/>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265" name="Google Shape;265;p8"/>
          <p:cNvPicPr preferRelativeResize="0"/>
          <p:nvPr/>
        </p:nvPicPr>
        <p:blipFill rotWithShape="1">
          <a:blip r:embed="rId4">
            <a:alphaModFix/>
          </a:blip>
          <a:srcRect b="0" l="0" r="0" t="0"/>
          <a:stretch/>
        </p:blipFill>
        <p:spPr>
          <a:xfrm>
            <a:off x="4201854" y="985837"/>
            <a:ext cx="4693442" cy="3128962"/>
          </a:xfrm>
          <a:prstGeom prst="rect">
            <a:avLst/>
          </a:prstGeom>
          <a:noFill/>
          <a:ln>
            <a:noFill/>
          </a:ln>
        </p:spPr>
      </p:pic>
      <p:sp>
        <p:nvSpPr>
          <p:cNvPr id="266" name="Google Shape;266;p8"/>
          <p:cNvSpPr txBox="1"/>
          <p:nvPr/>
        </p:nvSpPr>
        <p:spPr>
          <a:xfrm>
            <a:off x="2885494" y="4212796"/>
            <a:ext cx="606448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https://keystagewiki.com/index.php/File:Protostar.png#mw-jump-to-license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9"/>
          <p:cNvSpPr txBox="1"/>
          <p:nvPr>
            <p:ph idx="1" type="body"/>
          </p:nvPr>
        </p:nvSpPr>
        <p:spPr>
          <a:xfrm>
            <a:off x="311700" y="985837"/>
            <a:ext cx="3288749" cy="3400426"/>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800"/>
              <a:buNone/>
            </a:pPr>
            <a:r>
              <a:rPr lang="en-US">
                <a:solidFill>
                  <a:schemeClr val="dk1"/>
                </a:solidFill>
              </a:rPr>
              <a:t>Distance = 1 light year</a:t>
            </a:r>
            <a:endParaRPr/>
          </a:p>
          <a:p>
            <a:pPr indent="0" lvl="0" marL="0" rtl="0" algn="l">
              <a:lnSpc>
                <a:spcPct val="90000"/>
              </a:lnSpc>
              <a:spcBef>
                <a:spcPts val="1000"/>
              </a:spcBef>
              <a:spcAft>
                <a:spcPts val="0"/>
              </a:spcAft>
              <a:buSzPts val="1800"/>
              <a:buNone/>
            </a:pPr>
            <a:r>
              <a:rPr lang="en-US">
                <a:solidFill>
                  <a:schemeClr val="dk1"/>
                </a:solidFill>
              </a:rPr>
              <a:t>Speed = 0.5 km/s</a:t>
            </a:r>
            <a:endParaRPr/>
          </a:p>
          <a:p>
            <a:pPr indent="0" lvl="0" marL="0" rtl="0" algn="l">
              <a:lnSpc>
                <a:spcPct val="90000"/>
              </a:lnSpc>
              <a:spcBef>
                <a:spcPts val="1000"/>
              </a:spcBef>
              <a:spcAft>
                <a:spcPts val="0"/>
              </a:spcAft>
              <a:buSzPts val="1800"/>
              <a:buNone/>
            </a:pPr>
            <a:r>
              <a:t/>
            </a:r>
            <a:endParaRPr>
              <a:solidFill>
                <a:schemeClr val="dk1"/>
              </a:solidFill>
            </a:endParaRPr>
          </a:p>
          <a:p>
            <a:pPr indent="0" lvl="0" marL="0" rtl="0" algn="l">
              <a:lnSpc>
                <a:spcPct val="90000"/>
              </a:lnSpc>
              <a:spcBef>
                <a:spcPts val="1000"/>
              </a:spcBef>
              <a:spcAft>
                <a:spcPts val="0"/>
              </a:spcAft>
              <a:buSzPts val="1800"/>
              <a:buNone/>
            </a:pPr>
            <a:r>
              <a:rPr lang="en-US">
                <a:solidFill>
                  <a:schemeClr val="dk1"/>
                </a:solidFill>
              </a:rPr>
              <a:t>Time = Distance/speed</a:t>
            </a:r>
            <a:endParaRPr/>
          </a:p>
          <a:p>
            <a:pPr indent="0" lvl="0" marL="0" rtl="0" algn="l">
              <a:lnSpc>
                <a:spcPct val="90000"/>
              </a:lnSpc>
              <a:spcBef>
                <a:spcPts val="1000"/>
              </a:spcBef>
              <a:spcAft>
                <a:spcPts val="0"/>
              </a:spcAft>
              <a:buSzPts val="1800"/>
              <a:buNone/>
            </a:pPr>
            <a:r>
              <a:rPr lang="en-US">
                <a:solidFill>
                  <a:schemeClr val="dk1"/>
                </a:solidFill>
              </a:rPr>
              <a:t>Time = 6x10</a:t>
            </a:r>
            <a:r>
              <a:rPr baseline="30000" lang="en-US">
                <a:solidFill>
                  <a:schemeClr val="dk1"/>
                </a:solidFill>
              </a:rPr>
              <a:t>12</a:t>
            </a:r>
            <a:r>
              <a:rPr lang="en-US">
                <a:solidFill>
                  <a:schemeClr val="dk1"/>
                </a:solidFill>
              </a:rPr>
              <a:t> km/(0.5 km/s)</a:t>
            </a:r>
            <a:endParaRPr/>
          </a:p>
          <a:p>
            <a:pPr indent="0" lvl="0" marL="0" rtl="0" algn="l">
              <a:lnSpc>
                <a:spcPct val="90000"/>
              </a:lnSpc>
              <a:spcBef>
                <a:spcPts val="1000"/>
              </a:spcBef>
              <a:spcAft>
                <a:spcPts val="0"/>
              </a:spcAft>
              <a:buSzPts val="1800"/>
              <a:buNone/>
            </a:pPr>
            <a:r>
              <a:rPr lang="en-US">
                <a:solidFill>
                  <a:schemeClr val="dk1"/>
                </a:solidFill>
              </a:rPr>
              <a:t>Time = 1.2x10</a:t>
            </a:r>
            <a:r>
              <a:rPr baseline="30000" lang="en-US">
                <a:solidFill>
                  <a:schemeClr val="dk1"/>
                </a:solidFill>
              </a:rPr>
              <a:t>13</a:t>
            </a:r>
            <a:r>
              <a:rPr lang="en-US">
                <a:solidFill>
                  <a:schemeClr val="dk1"/>
                </a:solidFill>
              </a:rPr>
              <a:t> seconds</a:t>
            </a:r>
            <a:endParaRPr/>
          </a:p>
          <a:p>
            <a:pPr indent="0" lvl="0" marL="0" rtl="0" algn="l">
              <a:lnSpc>
                <a:spcPct val="90000"/>
              </a:lnSpc>
              <a:spcBef>
                <a:spcPts val="1000"/>
              </a:spcBef>
              <a:spcAft>
                <a:spcPts val="0"/>
              </a:spcAft>
              <a:buSzPts val="1800"/>
              <a:buNone/>
            </a:pPr>
            <a:r>
              <a:rPr lang="en-US">
                <a:solidFill>
                  <a:schemeClr val="dk1"/>
                </a:solidFill>
              </a:rPr>
              <a:t>Time = 400,000 years.</a:t>
            </a:r>
            <a:endParaRPr/>
          </a:p>
          <a:p>
            <a:pPr indent="0" lvl="0" marL="0" rtl="0" algn="l">
              <a:lnSpc>
                <a:spcPct val="90000"/>
              </a:lnSpc>
              <a:spcBef>
                <a:spcPts val="1000"/>
              </a:spcBef>
              <a:spcAft>
                <a:spcPts val="0"/>
              </a:spcAft>
              <a:buSzPts val="1800"/>
              <a:buNone/>
            </a:pPr>
            <a:r>
              <a:t/>
            </a:r>
            <a:endParaRPr>
              <a:solidFill>
                <a:schemeClr val="dk1"/>
              </a:solidFill>
            </a:endParaRPr>
          </a:p>
        </p:txBody>
      </p:sp>
      <p:grpSp>
        <p:nvGrpSpPr>
          <p:cNvPr id="272" name="Google Shape;272;p9"/>
          <p:cNvGrpSpPr/>
          <p:nvPr/>
        </p:nvGrpSpPr>
        <p:grpSpPr>
          <a:xfrm flipH="1">
            <a:off x="-1" y="133025"/>
            <a:ext cx="6838900" cy="582900"/>
            <a:chOff x="3383700" y="220025"/>
            <a:chExt cx="5760575" cy="582900"/>
          </a:xfrm>
        </p:grpSpPr>
        <p:sp>
          <p:nvSpPr>
            <p:cNvPr id="273" name="Google Shape;273;p9"/>
            <p:cNvSpPr/>
            <p:nvPr/>
          </p:nvSpPr>
          <p:spPr>
            <a:xfrm flipH="1">
              <a:off x="3383700" y="220025"/>
              <a:ext cx="585300" cy="582900"/>
            </a:xfrm>
            <a:prstGeom prst="flowChartDelay">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9"/>
            <p:cNvSpPr/>
            <p:nvPr/>
          </p:nvSpPr>
          <p:spPr>
            <a:xfrm>
              <a:off x="3922475" y="220025"/>
              <a:ext cx="5221800" cy="582900"/>
            </a:xfrm>
            <a:prstGeom prst="rect">
              <a:avLst/>
            </a:prstGeom>
            <a:solidFill>
              <a:srgbClr val="7F141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5" name="Google Shape;275;p9"/>
          <p:cNvSpPr txBox="1"/>
          <p:nvPr>
            <p:ph type="title"/>
          </p:nvPr>
        </p:nvSpPr>
        <p:spPr>
          <a:xfrm>
            <a:off x="165450" y="138125"/>
            <a:ext cx="8520600" cy="5727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990"/>
              <a:buNone/>
            </a:pPr>
            <a:r>
              <a:rPr b="1" lang="en-US" sz="2420">
                <a:solidFill>
                  <a:schemeClr val="lt1"/>
                </a:solidFill>
                <a:latin typeface="Helvetica Neue"/>
                <a:ea typeface="Helvetica Neue"/>
                <a:cs typeface="Helvetica Neue"/>
                <a:sym typeface="Helvetica Neue"/>
              </a:rPr>
              <a:t>August 2024 –   Beginning – Cloud Collapse </a:t>
            </a:r>
            <a:endParaRPr b="1" sz="2420">
              <a:solidFill>
                <a:schemeClr val="lt1"/>
              </a:solidFill>
              <a:latin typeface="Helvetica Neue"/>
              <a:ea typeface="Helvetica Neue"/>
              <a:cs typeface="Helvetica Neue"/>
              <a:sym typeface="Helvetica Neue"/>
            </a:endParaRPr>
          </a:p>
        </p:txBody>
      </p:sp>
      <p:sp>
        <p:nvSpPr>
          <p:cNvPr id="276" name="Google Shape;276;p9"/>
          <p:cNvSpPr/>
          <p:nvPr/>
        </p:nvSpPr>
        <p:spPr>
          <a:xfrm>
            <a:off x="6166750"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9"/>
          <p:cNvSpPr/>
          <p:nvPr/>
        </p:nvSpPr>
        <p:spPr>
          <a:xfrm>
            <a:off x="6457075" y="4790997"/>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9"/>
          <p:cNvSpPr/>
          <p:nvPr/>
        </p:nvSpPr>
        <p:spPr>
          <a:xfrm>
            <a:off x="6747400" y="4790982"/>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9"/>
          <p:cNvSpPr/>
          <p:nvPr/>
        </p:nvSpPr>
        <p:spPr>
          <a:xfrm>
            <a:off x="7037725"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9"/>
          <p:cNvSpPr/>
          <p:nvPr/>
        </p:nvSpPr>
        <p:spPr>
          <a:xfrm>
            <a:off x="7328050" y="4790989"/>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9"/>
          <p:cNvSpPr/>
          <p:nvPr/>
        </p:nvSpPr>
        <p:spPr>
          <a:xfrm>
            <a:off x="7618375" y="4790975"/>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9"/>
          <p:cNvSpPr/>
          <p:nvPr/>
        </p:nvSpPr>
        <p:spPr>
          <a:xfrm>
            <a:off x="7908700" y="4791000"/>
            <a:ext cx="91500" cy="91500"/>
          </a:xfrm>
          <a:prstGeom prst="ellipse">
            <a:avLst/>
          </a:prstGeom>
          <a:solidFill>
            <a:srgbClr val="19658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3" name="Google Shape;283;p9"/>
          <p:cNvGrpSpPr/>
          <p:nvPr/>
        </p:nvGrpSpPr>
        <p:grpSpPr>
          <a:xfrm>
            <a:off x="0" y="4695025"/>
            <a:ext cx="5902800" cy="283500"/>
            <a:chOff x="0" y="4548925"/>
            <a:chExt cx="5902800" cy="283500"/>
          </a:xfrm>
        </p:grpSpPr>
        <p:sp>
          <p:nvSpPr>
            <p:cNvPr id="284" name="Google Shape;284;p9"/>
            <p:cNvSpPr/>
            <p:nvPr/>
          </p:nvSpPr>
          <p:spPr>
            <a:xfrm>
              <a:off x="5619300" y="4548925"/>
              <a:ext cx="283500" cy="283500"/>
            </a:xfrm>
            <a:prstGeom prst="flowChartDelay">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9"/>
            <p:cNvSpPr/>
            <p:nvPr/>
          </p:nvSpPr>
          <p:spPr>
            <a:xfrm>
              <a:off x="0" y="4549375"/>
              <a:ext cx="5695500" cy="282600"/>
            </a:xfrm>
            <a:prstGeom prst="rect">
              <a:avLst/>
            </a:prstGeom>
            <a:solidFill>
              <a:srgbClr val="D56A4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6" name="Google Shape;286;p9"/>
          <p:cNvSpPr txBox="1"/>
          <p:nvPr>
            <p:ph idx="4294967295" type="subTitle"/>
          </p:nvPr>
        </p:nvSpPr>
        <p:spPr>
          <a:xfrm>
            <a:off x="92825" y="4644900"/>
            <a:ext cx="2038800" cy="383700"/>
          </a:xfrm>
          <a:prstGeom prst="rect">
            <a:avLst/>
          </a:prstGeom>
          <a:noFill/>
          <a:ln>
            <a:noFill/>
          </a:ln>
        </p:spPr>
        <p:txBody>
          <a:bodyPr anchorCtr="0" anchor="ctr" bIns="91425" lIns="91425" spcFirstLastPara="1" rIns="91425" wrap="square" tIns="91425">
            <a:noAutofit/>
          </a:bodyPr>
          <a:lstStyle/>
          <a:p>
            <a:pPr indent="0" lvl="0" marL="0" marR="0" rtl="0" algn="l">
              <a:lnSpc>
                <a:spcPct val="115000"/>
              </a:lnSpc>
              <a:spcBef>
                <a:spcPts val="0"/>
              </a:spcBef>
              <a:spcAft>
                <a:spcPts val="600"/>
              </a:spcAft>
              <a:buClr>
                <a:schemeClr val="dk2"/>
              </a:buClr>
              <a:buSzPts val="1100"/>
              <a:buFont typeface="Arial"/>
              <a:buNone/>
            </a:pPr>
            <a:r>
              <a:rPr b="1" i="0" lang="en-US" sz="680" u="none" cap="none" strike="noStrike">
                <a:solidFill>
                  <a:schemeClr val="lt1"/>
                </a:solidFill>
                <a:latin typeface="Helvetica Neue"/>
                <a:ea typeface="Helvetica Neue"/>
                <a:cs typeface="Helvetica Neue"/>
                <a:sym typeface="Helvetica Neue"/>
              </a:rPr>
              <a:t>Heliophysics Education Activation Team</a:t>
            </a:r>
            <a:endParaRPr b="1" i="0" sz="680" u="none" cap="none" strike="noStrike">
              <a:solidFill>
                <a:schemeClr val="lt1"/>
              </a:solidFill>
              <a:latin typeface="Helvetica Neue"/>
              <a:ea typeface="Helvetica Neue"/>
              <a:cs typeface="Helvetica Neue"/>
              <a:sym typeface="Helvetica Neue"/>
            </a:endParaRPr>
          </a:p>
        </p:txBody>
      </p:sp>
      <p:pic>
        <p:nvPicPr>
          <p:cNvPr id="287" name="Google Shape;287;p9"/>
          <p:cNvPicPr preferRelativeResize="0"/>
          <p:nvPr/>
        </p:nvPicPr>
        <p:blipFill rotWithShape="1">
          <a:blip r:embed="rId3">
            <a:alphaModFix/>
          </a:blip>
          <a:srcRect b="0" l="0" r="0" t="0"/>
          <a:stretch/>
        </p:blipFill>
        <p:spPr>
          <a:xfrm>
            <a:off x="8264175" y="4601225"/>
            <a:ext cx="685800" cy="471054"/>
          </a:xfrm>
          <a:prstGeom prst="rect">
            <a:avLst/>
          </a:prstGeom>
          <a:noFill/>
          <a:ln>
            <a:noFill/>
          </a:ln>
        </p:spPr>
      </p:pic>
      <p:pic>
        <p:nvPicPr>
          <p:cNvPr id="288" name="Google Shape;288;p9"/>
          <p:cNvPicPr preferRelativeResize="0"/>
          <p:nvPr/>
        </p:nvPicPr>
        <p:blipFill rotWithShape="1">
          <a:blip r:embed="rId4">
            <a:alphaModFix/>
          </a:blip>
          <a:srcRect b="0" l="0" r="0" t="0"/>
          <a:stretch/>
        </p:blipFill>
        <p:spPr>
          <a:xfrm>
            <a:off x="4201854" y="985837"/>
            <a:ext cx="4693442" cy="3128962"/>
          </a:xfrm>
          <a:prstGeom prst="rect">
            <a:avLst/>
          </a:prstGeom>
          <a:noFill/>
          <a:ln>
            <a:noFill/>
          </a:ln>
        </p:spPr>
      </p:pic>
      <p:sp>
        <p:nvSpPr>
          <p:cNvPr id="289" name="Google Shape;289;p9"/>
          <p:cNvSpPr txBox="1"/>
          <p:nvPr/>
        </p:nvSpPr>
        <p:spPr>
          <a:xfrm>
            <a:off x="2885494" y="4212796"/>
            <a:ext cx="606448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400" u="none" cap="none" strike="noStrike">
                <a:solidFill>
                  <a:srgbClr val="000000"/>
                </a:solidFill>
                <a:latin typeface="Arial"/>
                <a:ea typeface="Arial"/>
                <a:cs typeface="Arial"/>
                <a:sym typeface="Arial"/>
              </a:rPr>
              <a:t>https://keystagewiki.com/index.php/File:Protostar.png#mw-jump-to-license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Sten Odenwald</dc:creator>
</cp:coreProperties>
</file>