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5143500" cx="9144000"/>
  <p:notesSz cx="6858000" cy="9144000"/>
  <p:embeddedFontLst>
    <p:embeddedFont>
      <p:font typeface="Roboto"/>
      <p:regular r:id="rId27"/>
      <p:bold r:id="rId28"/>
      <p:italic r:id="rId29"/>
      <p:boldItalic r:id="rId30"/>
    </p:embeddedFont>
    <p:embeddedFont>
      <p:font typeface="Lato"/>
      <p:regular r:id="rId31"/>
      <p:bold r:id="rId32"/>
      <p:italic r:id="rId33"/>
      <p:boldItalic r:id="rId34"/>
    </p:embeddedFont>
    <p:embeddedFont>
      <p:font typeface="Helvetica Neue"/>
      <p:regular r:id="rId35"/>
      <p:bold r:id="rId36"/>
      <p:italic r:id="rId37"/>
      <p:boldItalic r:id="rId38"/>
    </p:embeddedFont>
    <p:embeddedFont>
      <p:font typeface="Noto Sans Symbols"/>
      <p:regular r:id="rId39"/>
      <p:bold r:id="rId40"/>
    </p:embeddedFont>
    <p:embeddedFont>
      <p:font typeface="Open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P3bUCdWM6yrua5gIaFcrLF4qJ8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NotoSansSymbols-bold.fntdata"/><Relationship Id="rId20" Type="http://schemas.openxmlformats.org/officeDocument/2006/relationships/slide" Target="slides/slide16.xml"/><Relationship Id="rId42" Type="http://schemas.openxmlformats.org/officeDocument/2006/relationships/font" Target="fonts/OpenSans-bold.fntdata"/><Relationship Id="rId41" Type="http://schemas.openxmlformats.org/officeDocument/2006/relationships/font" Target="fonts/OpenSans-regular.fntdata"/><Relationship Id="rId22" Type="http://schemas.openxmlformats.org/officeDocument/2006/relationships/slide" Target="slides/slide18.xml"/><Relationship Id="rId44" Type="http://schemas.openxmlformats.org/officeDocument/2006/relationships/font" Target="fonts/OpenSans-boldItalic.fntdata"/><Relationship Id="rId21" Type="http://schemas.openxmlformats.org/officeDocument/2006/relationships/slide" Target="slides/slide17.xml"/><Relationship Id="rId43" Type="http://schemas.openxmlformats.org/officeDocument/2006/relationships/font" Target="fonts/OpenSans-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Roboto-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HelveticaNeue-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HelveticaNeue-italic.fntdata"/><Relationship Id="rId14" Type="http://schemas.openxmlformats.org/officeDocument/2006/relationships/slide" Target="slides/slide10.xml"/><Relationship Id="rId36" Type="http://schemas.openxmlformats.org/officeDocument/2006/relationships/font" Target="fonts/HelveticaNeue-bold.fntdata"/><Relationship Id="rId17" Type="http://schemas.openxmlformats.org/officeDocument/2006/relationships/slide" Target="slides/slide13.xml"/><Relationship Id="rId39" Type="http://schemas.openxmlformats.org/officeDocument/2006/relationships/font" Target="fonts/NotoSansSymbols-regular.fntdata"/><Relationship Id="rId16" Type="http://schemas.openxmlformats.org/officeDocument/2006/relationships/slide" Target="slides/slide12.xml"/><Relationship Id="rId38" Type="http://schemas.openxmlformats.org/officeDocument/2006/relationships/font" Target="fonts/HelveticaNeue-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 name="Google Shape;35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1" name="Google Shape;38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7" name="Google Shape;42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9" name="Google Shape;44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3" name="Google Shape;49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7" name="Google Shape;51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9" name="Google Shape;539;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1" name="Google Shape;56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 name="Google Shape;17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b="1" lang="en-US" sz="1300">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 name="Google Shape;22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 name="Google Shape;26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2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2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2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2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26.jpg"/><Relationship Id="rId5"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rb.gy/qsgmbr" TargetMode="External"/><Relationship Id="rId4" Type="http://schemas.openxmlformats.org/officeDocument/2006/relationships/hyperlink" Target="https://www.youtube.com/watch?v=lwf8Y_fOOls&amp;list=PL5mpEj48YwXntxhPvZBgJn0ZG5MRm4UlS" TargetMode="External"/><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jpg"/><Relationship Id="rId5" Type="http://schemas.openxmlformats.org/officeDocument/2006/relationships/image" Target="../media/image6.jpg"/><Relationship Id="rId6"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hyperlink" Target="https://www.nasa.gov/science-research/heliophysics/nasa-announces-monthly-themes-to-celebrate-the-heliophysics-big-year/" TargetMode="External"/><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pic>
        <p:nvPicPr>
          <p:cNvPr id="52" name="Google Shape;52;p1"/>
          <p:cNvPicPr preferRelativeResize="0"/>
          <p:nvPr/>
        </p:nvPicPr>
        <p:blipFill rotWithShape="1">
          <a:blip r:embed="rId3">
            <a:alphaModFix/>
          </a:blip>
          <a:srcRect b="0" l="0" r="0" t="0"/>
          <a:stretch/>
        </p:blipFill>
        <p:spPr>
          <a:xfrm>
            <a:off x="191900" y="371287"/>
            <a:ext cx="4403077" cy="4400927"/>
          </a:xfrm>
          <a:prstGeom prst="rect">
            <a:avLst/>
          </a:prstGeom>
          <a:noFill/>
          <a:ln>
            <a:noFill/>
          </a:ln>
        </p:spPr>
      </p:pic>
      <p:pic>
        <p:nvPicPr>
          <p:cNvPr id="53" name="Google Shape;53;p1"/>
          <p:cNvPicPr preferRelativeResize="0"/>
          <p:nvPr/>
        </p:nvPicPr>
        <p:blipFill rotWithShape="1">
          <a:blip r:embed="rId4">
            <a:alphaModFix/>
          </a:blip>
          <a:srcRect b="0" l="0" r="0" t="0"/>
          <a:stretch/>
        </p:blipFill>
        <p:spPr>
          <a:xfrm>
            <a:off x="0" y="2935175"/>
            <a:ext cx="7659574" cy="585200"/>
          </a:xfrm>
          <a:prstGeom prst="rect">
            <a:avLst/>
          </a:prstGeom>
          <a:noFill/>
          <a:ln>
            <a:noFill/>
          </a:ln>
        </p:spPr>
      </p:pic>
      <p:sp>
        <p:nvSpPr>
          <p:cNvPr id="54" name="Google Shape;54;p1"/>
          <p:cNvSpPr/>
          <p:nvPr/>
        </p:nvSpPr>
        <p:spPr>
          <a:xfrm>
            <a:off x="7562775" y="2933963"/>
            <a:ext cx="585300" cy="5853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1"/>
          <p:cNvSpPr txBox="1"/>
          <p:nvPr>
            <p:ph type="ctrTitle"/>
          </p:nvPr>
        </p:nvSpPr>
        <p:spPr>
          <a:xfrm>
            <a:off x="311700" y="1474750"/>
            <a:ext cx="8520600" cy="13224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5200"/>
              <a:buNone/>
            </a:pPr>
            <a:r>
              <a:rPr b="1" lang="en-US">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6" name="Google Shape;56;p1"/>
          <p:cNvPicPr preferRelativeResize="0"/>
          <p:nvPr/>
        </p:nvPicPr>
        <p:blipFill rotWithShape="1">
          <a:blip r:embed="rId5">
            <a:alphaModFix/>
          </a:blip>
          <a:srcRect b="0" l="0" r="0" t="0"/>
          <a:stretch/>
        </p:blipFill>
        <p:spPr>
          <a:xfrm>
            <a:off x="7978575" y="380951"/>
            <a:ext cx="879575" cy="727374"/>
          </a:xfrm>
          <a:prstGeom prst="rect">
            <a:avLst/>
          </a:prstGeom>
          <a:noFill/>
          <a:ln>
            <a:noFill/>
          </a:ln>
        </p:spPr>
      </p:pic>
      <p:sp>
        <p:nvSpPr>
          <p:cNvPr id="57" name="Google Shape;57;p1"/>
          <p:cNvSpPr txBox="1"/>
          <p:nvPr>
            <p:ph idx="1" type="subTitle"/>
          </p:nvPr>
        </p:nvSpPr>
        <p:spPr>
          <a:xfrm>
            <a:off x="311700" y="2906650"/>
            <a:ext cx="5364600" cy="7926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58" name="Google Shape;58;p1"/>
          <p:cNvSpPr txBox="1"/>
          <p:nvPr>
            <p:ph idx="1" type="subTitle"/>
          </p:nvPr>
        </p:nvSpPr>
        <p:spPr>
          <a:xfrm>
            <a:off x="191900" y="588180"/>
            <a:ext cx="5364600" cy="312900"/>
          </a:xfrm>
          <a:prstGeom prst="rect">
            <a:avLst/>
          </a:prstGeom>
          <a:noFill/>
          <a:ln>
            <a:noFill/>
          </a:ln>
        </p:spPr>
        <p:txBody>
          <a:bodyPr anchorCtr="0" anchor="ctr" bIns="91425" lIns="91425" spcFirstLastPara="1" rIns="91425" wrap="square" tIns="91425">
            <a:normAutofit/>
          </a:bodyPr>
          <a:lstStyle/>
          <a:p>
            <a:pPr indent="0" lvl="0" marL="0" rtl="0" algn="l">
              <a:lnSpc>
                <a:spcPct val="80000"/>
              </a:lnSpc>
              <a:spcBef>
                <a:spcPts val="0"/>
              </a:spcBef>
              <a:spcAft>
                <a:spcPts val="0"/>
              </a:spcAft>
              <a:buSzPts val="935"/>
              <a:buNone/>
            </a:pPr>
            <a:r>
              <a:rPr lang="en-US"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59" name="Google Shape;59;p1"/>
          <p:cNvSpPr txBox="1"/>
          <p:nvPr>
            <p:ph idx="1" type="subTitle"/>
          </p:nvPr>
        </p:nvSpPr>
        <p:spPr>
          <a:xfrm>
            <a:off x="191900" y="4333269"/>
            <a:ext cx="5364600" cy="392700"/>
          </a:xfrm>
          <a:prstGeom prst="rect">
            <a:avLst/>
          </a:prstGeom>
          <a:noFill/>
          <a:ln>
            <a:noFill/>
          </a:ln>
        </p:spPr>
        <p:txBody>
          <a:bodyPr anchorCtr="0" anchor="ctr" bIns="91425" lIns="91425" spcFirstLastPara="1" rIns="91425" wrap="square" tIns="91425">
            <a:normAutofit lnSpcReduction="10000"/>
          </a:bodyPr>
          <a:lstStyle/>
          <a:p>
            <a:pPr indent="0" lvl="0" marL="0" rtl="0" algn="l">
              <a:lnSpc>
                <a:spcPct val="115000"/>
              </a:lnSpc>
              <a:spcBef>
                <a:spcPts val="0"/>
              </a:spcBef>
              <a:spcAft>
                <a:spcPts val="600"/>
              </a:spcAft>
              <a:buSzPts val="1100"/>
              <a:buNone/>
            </a:pPr>
            <a:r>
              <a:rPr lang="en-US"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0" name="Google Shape;60;p1"/>
          <p:cNvSpPr/>
          <p:nvPr/>
        </p:nvSpPr>
        <p:spPr>
          <a:xfrm>
            <a:off x="5826113"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
          <p:cNvSpPr/>
          <p:nvPr/>
        </p:nvSpPr>
        <p:spPr>
          <a:xfrm>
            <a:off x="6116438"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
          <p:cNvSpPr/>
          <p:nvPr/>
        </p:nvSpPr>
        <p:spPr>
          <a:xfrm>
            <a:off x="6406763" y="375274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
          <p:cNvSpPr/>
          <p:nvPr/>
        </p:nvSpPr>
        <p:spPr>
          <a:xfrm>
            <a:off x="6697088"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
          <p:cNvSpPr/>
          <p:nvPr/>
        </p:nvSpPr>
        <p:spPr>
          <a:xfrm>
            <a:off x="6987413"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
          <p:cNvSpPr/>
          <p:nvPr/>
        </p:nvSpPr>
        <p:spPr>
          <a:xfrm>
            <a:off x="7277738" y="3752738"/>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7568063" y="3752763"/>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7858388" y="3752764"/>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8148713" y="375275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8439038"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8729363"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
          <p:cNvSpPr/>
          <p:nvPr/>
        </p:nvSpPr>
        <p:spPr>
          <a:xfrm>
            <a:off x="0" y="3657650"/>
            <a:ext cx="54840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
          <p:cNvSpPr/>
          <p:nvPr/>
        </p:nvSpPr>
        <p:spPr>
          <a:xfrm>
            <a:off x="5414163" y="3657200"/>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3" name="Google Shape;73;p1"/>
          <p:cNvPicPr preferRelativeResize="0"/>
          <p:nvPr/>
        </p:nvPicPr>
        <p:blipFill rotWithShape="1">
          <a:blip r:embed="rId6">
            <a:alphaModFix/>
          </a:blip>
          <a:srcRect b="0" l="0" r="0" t="0"/>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0"/>
          <p:cNvSpPr txBox="1"/>
          <p:nvPr>
            <p:ph idx="1" type="body"/>
          </p:nvPr>
        </p:nvSpPr>
        <p:spPr>
          <a:xfrm>
            <a:off x="311701" y="985838"/>
            <a:ext cx="3010144" cy="3653962"/>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600">
                <a:solidFill>
                  <a:schemeClr val="dk1"/>
                </a:solidFill>
              </a:rPr>
              <a:t>The star is now stable and is fusing hydrogen into helium to maintain internal pressure and prevent further collapse. This is the longest phase of a star’s life cycle. The duration of this phase is given by the simple formula </a:t>
            </a:r>
            <a:endParaRPr/>
          </a:p>
          <a:p>
            <a:pPr indent="0" lvl="0" marL="0" rtl="0" algn="l">
              <a:lnSpc>
                <a:spcPct val="90000"/>
              </a:lnSpc>
              <a:spcBef>
                <a:spcPts val="1000"/>
              </a:spcBef>
              <a:spcAft>
                <a:spcPts val="0"/>
              </a:spcAft>
              <a:buSzPts val="1800"/>
              <a:buNone/>
            </a:pPr>
            <a:r>
              <a:rPr lang="en-US" sz="1600">
                <a:solidFill>
                  <a:schemeClr val="dk1"/>
                </a:solidFill>
              </a:rPr>
              <a:t>                                       1</a:t>
            </a:r>
            <a:endParaRPr/>
          </a:p>
          <a:p>
            <a:pPr indent="0" lvl="0" marL="0" rtl="0" algn="l">
              <a:lnSpc>
                <a:spcPct val="90000"/>
              </a:lnSpc>
              <a:spcBef>
                <a:spcPts val="1000"/>
              </a:spcBef>
              <a:spcAft>
                <a:spcPts val="0"/>
              </a:spcAft>
              <a:buSzPts val="1800"/>
              <a:buNone/>
            </a:pPr>
            <a:r>
              <a:rPr lang="en-US" sz="1600">
                <a:solidFill>
                  <a:schemeClr val="dk1"/>
                </a:solidFill>
              </a:rPr>
              <a:t>T = 10 billion years x -------------</a:t>
            </a:r>
            <a:endParaRPr/>
          </a:p>
          <a:p>
            <a:pPr indent="0" lvl="0" marL="0" rtl="0" algn="l">
              <a:lnSpc>
                <a:spcPct val="90000"/>
              </a:lnSpc>
              <a:spcBef>
                <a:spcPts val="1000"/>
              </a:spcBef>
              <a:spcAft>
                <a:spcPts val="0"/>
              </a:spcAft>
              <a:buSzPts val="1800"/>
              <a:buNone/>
            </a:pPr>
            <a:r>
              <a:rPr lang="en-US" sz="1600">
                <a:solidFill>
                  <a:schemeClr val="dk1"/>
                </a:solidFill>
              </a:rPr>
              <a:t>                                     Mass</a:t>
            </a:r>
            <a:r>
              <a:rPr baseline="30000" lang="en-US" sz="1600">
                <a:solidFill>
                  <a:schemeClr val="dk1"/>
                </a:solidFill>
              </a:rPr>
              <a:t>2.5</a:t>
            </a:r>
            <a:r>
              <a:rPr lang="en-US" sz="1600">
                <a:solidFill>
                  <a:schemeClr val="dk1"/>
                </a:solidFill>
              </a:rPr>
              <a:t> </a:t>
            </a:r>
            <a:endParaRPr/>
          </a:p>
        </p:txBody>
      </p:sp>
      <p:grpSp>
        <p:nvGrpSpPr>
          <p:cNvPr id="295" name="Google Shape;295;p10"/>
          <p:cNvGrpSpPr/>
          <p:nvPr/>
        </p:nvGrpSpPr>
        <p:grpSpPr>
          <a:xfrm flipH="1">
            <a:off x="-3" y="133025"/>
            <a:ext cx="7765258" cy="582900"/>
            <a:chOff x="3383700" y="220025"/>
            <a:chExt cx="5760575" cy="582900"/>
          </a:xfrm>
        </p:grpSpPr>
        <p:sp>
          <p:nvSpPr>
            <p:cNvPr id="296" name="Google Shape;296;p1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1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8" name="Google Shape;298;p1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Intermediate – The Main Sequence </a:t>
            </a:r>
            <a:endParaRPr b="1" sz="2420">
              <a:solidFill>
                <a:schemeClr val="lt1"/>
              </a:solidFill>
              <a:latin typeface="Helvetica Neue"/>
              <a:ea typeface="Helvetica Neue"/>
              <a:cs typeface="Helvetica Neue"/>
              <a:sym typeface="Helvetica Neue"/>
            </a:endParaRPr>
          </a:p>
        </p:txBody>
      </p:sp>
      <p:sp>
        <p:nvSpPr>
          <p:cNvPr id="299" name="Google Shape;299;p1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1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1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1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1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6" name="Google Shape;306;p10"/>
          <p:cNvGrpSpPr/>
          <p:nvPr/>
        </p:nvGrpSpPr>
        <p:grpSpPr>
          <a:xfrm>
            <a:off x="0" y="4695025"/>
            <a:ext cx="5902800" cy="283500"/>
            <a:chOff x="0" y="4548925"/>
            <a:chExt cx="5902800" cy="283500"/>
          </a:xfrm>
        </p:grpSpPr>
        <p:sp>
          <p:nvSpPr>
            <p:cNvPr id="307" name="Google Shape;307;p1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9" name="Google Shape;309;p1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10" name="Google Shape;310;p1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11" name="Google Shape;311;p10"/>
          <p:cNvPicPr preferRelativeResize="0"/>
          <p:nvPr/>
        </p:nvPicPr>
        <p:blipFill rotWithShape="1">
          <a:blip r:embed="rId4">
            <a:alphaModFix/>
          </a:blip>
          <a:srcRect b="0" l="0" r="0" t="0"/>
          <a:stretch/>
        </p:blipFill>
        <p:spPr>
          <a:xfrm>
            <a:off x="4916426" y="914399"/>
            <a:ext cx="3392499" cy="316468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1"/>
          <p:cNvSpPr txBox="1"/>
          <p:nvPr>
            <p:ph idx="1" type="body"/>
          </p:nvPr>
        </p:nvSpPr>
        <p:spPr>
          <a:xfrm>
            <a:off x="311700" y="985838"/>
            <a:ext cx="4260299" cy="3653962"/>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600">
                <a:solidFill>
                  <a:schemeClr val="dk1"/>
                </a:solidFill>
              </a:rPr>
              <a:t>Compare the lifetimes of three stars:</a:t>
            </a:r>
            <a:endParaRPr/>
          </a:p>
          <a:p>
            <a:pPr indent="0" lvl="0" marL="0" rtl="0" algn="l">
              <a:lnSpc>
                <a:spcPct val="90000"/>
              </a:lnSpc>
              <a:spcBef>
                <a:spcPts val="1000"/>
              </a:spcBef>
              <a:spcAft>
                <a:spcPts val="0"/>
              </a:spcAft>
              <a:buSzPts val="1800"/>
              <a:buNone/>
            </a:pPr>
            <a:r>
              <a:rPr lang="en-US" sz="1600">
                <a:solidFill>
                  <a:schemeClr val="dk1"/>
                </a:solidFill>
              </a:rPr>
              <a:t>Proxima Centauri  M = 0.1 msun   Red Dwarf</a:t>
            </a:r>
            <a:endParaRPr/>
          </a:p>
          <a:p>
            <a:pPr indent="0" lvl="0" marL="0" rtl="0" algn="l">
              <a:lnSpc>
                <a:spcPct val="90000"/>
              </a:lnSpc>
              <a:spcBef>
                <a:spcPts val="1000"/>
              </a:spcBef>
              <a:spcAft>
                <a:spcPts val="0"/>
              </a:spcAft>
              <a:buSzPts val="1800"/>
              <a:buNone/>
            </a:pPr>
            <a:r>
              <a:rPr lang="en-US" sz="1600">
                <a:solidFill>
                  <a:schemeClr val="dk1"/>
                </a:solidFill>
              </a:rPr>
              <a:t>The Sun   M = 1.0 msun        Main Sequence</a:t>
            </a:r>
            <a:endParaRPr/>
          </a:p>
          <a:p>
            <a:pPr indent="0" lvl="0" marL="0" rtl="0" algn="l">
              <a:lnSpc>
                <a:spcPct val="90000"/>
              </a:lnSpc>
              <a:spcBef>
                <a:spcPts val="1000"/>
              </a:spcBef>
              <a:spcAft>
                <a:spcPts val="0"/>
              </a:spcAft>
              <a:buSzPts val="1800"/>
              <a:buNone/>
            </a:pPr>
            <a:r>
              <a:rPr lang="en-US" sz="1600">
                <a:solidFill>
                  <a:schemeClr val="dk1"/>
                </a:solidFill>
              </a:rPr>
              <a:t>Betelgeuse  M = 20 msun     Red Supergiant</a:t>
            </a:r>
            <a:endParaRPr/>
          </a:p>
          <a:p>
            <a:pPr indent="0" lvl="0" marL="0" rtl="0" algn="l">
              <a:lnSpc>
                <a:spcPct val="90000"/>
              </a:lnSpc>
              <a:spcBef>
                <a:spcPts val="1000"/>
              </a:spcBef>
              <a:spcAft>
                <a:spcPts val="0"/>
              </a:spcAft>
              <a:buSzPts val="1800"/>
              <a:buNone/>
            </a:pPr>
            <a:r>
              <a:rPr lang="en-US" sz="1600">
                <a:solidFill>
                  <a:schemeClr val="dk1"/>
                </a:solidFill>
              </a:rPr>
              <a:t>Which star is the most likely to vanish tomorrow?</a:t>
            </a:r>
            <a:endParaRPr/>
          </a:p>
          <a:p>
            <a:pPr indent="0" lvl="0" marL="0" rtl="0" algn="l">
              <a:lnSpc>
                <a:spcPct val="90000"/>
              </a:lnSpc>
              <a:spcBef>
                <a:spcPts val="1000"/>
              </a:spcBef>
              <a:spcAft>
                <a:spcPts val="0"/>
              </a:spcAft>
              <a:buSzPts val="1800"/>
              <a:buNone/>
            </a:pPr>
            <a:r>
              <a:rPr lang="en-US" sz="1600">
                <a:solidFill>
                  <a:schemeClr val="dk1"/>
                </a:solidFill>
              </a:rPr>
              <a:t>					                      1</a:t>
            </a:r>
            <a:endParaRPr/>
          </a:p>
          <a:p>
            <a:pPr indent="0" lvl="0" marL="0" rtl="0" algn="l">
              <a:lnSpc>
                <a:spcPct val="90000"/>
              </a:lnSpc>
              <a:spcBef>
                <a:spcPts val="1000"/>
              </a:spcBef>
              <a:spcAft>
                <a:spcPts val="0"/>
              </a:spcAft>
              <a:buSzPts val="1800"/>
              <a:buNone/>
            </a:pPr>
            <a:r>
              <a:rPr lang="en-US" sz="1600">
                <a:solidFill>
                  <a:schemeClr val="dk1"/>
                </a:solidFill>
              </a:rPr>
              <a:t>T = 10 billion years x -------------</a:t>
            </a:r>
            <a:endParaRPr/>
          </a:p>
          <a:p>
            <a:pPr indent="0" lvl="0" marL="0" rtl="0" algn="l">
              <a:lnSpc>
                <a:spcPct val="90000"/>
              </a:lnSpc>
              <a:spcBef>
                <a:spcPts val="1000"/>
              </a:spcBef>
              <a:spcAft>
                <a:spcPts val="0"/>
              </a:spcAft>
              <a:buSzPts val="1800"/>
              <a:buNone/>
            </a:pPr>
            <a:r>
              <a:rPr lang="en-US" sz="1600">
                <a:solidFill>
                  <a:schemeClr val="dk1"/>
                </a:solidFill>
              </a:rPr>
              <a:t>                                     Mass</a:t>
            </a:r>
            <a:r>
              <a:rPr baseline="30000" lang="en-US" sz="1600">
                <a:solidFill>
                  <a:schemeClr val="dk1"/>
                </a:solidFill>
              </a:rPr>
              <a:t>2.5</a:t>
            </a:r>
            <a:r>
              <a:rPr lang="en-US" sz="1600">
                <a:solidFill>
                  <a:schemeClr val="dk1"/>
                </a:solidFill>
              </a:rPr>
              <a:t> </a:t>
            </a:r>
            <a:endParaRPr/>
          </a:p>
        </p:txBody>
      </p:sp>
      <p:grpSp>
        <p:nvGrpSpPr>
          <p:cNvPr id="317" name="Google Shape;317;p11"/>
          <p:cNvGrpSpPr/>
          <p:nvPr/>
        </p:nvGrpSpPr>
        <p:grpSpPr>
          <a:xfrm flipH="1">
            <a:off x="-3" y="133025"/>
            <a:ext cx="7850983" cy="582900"/>
            <a:chOff x="3383700" y="220025"/>
            <a:chExt cx="5760575" cy="582900"/>
          </a:xfrm>
        </p:grpSpPr>
        <p:sp>
          <p:nvSpPr>
            <p:cNvPr id="318" name="Google Shape;318;p1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0" name="Google Shape;320;p1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Intermediate – The Main Sequence </a:t>
            </a:r>
            <a:endParaRPr b="1" sz="2420">
              <a:solidFill>
                <a:schemeClr val="lt1"/>
              </a:solidFill>
              <a:latin typeface="Helvetica Neue"/>
              <a:ea typeface="Helvetica Neue"/>
              <a:cs typeface="Helvetica Neue"/>
              <a:sym typeface="Helvetica Neue"/>
            </a:endParaRPr>
          </a:p>
        </p:txBody>
      </p:sp>
      <p:sp>
        <p:nvSpPr>
          <p:cNvPr id="321" name="Google Shape;321;p1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1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8" name="Google Shape;328;p11"/>
          <p:cNvGrpSpPr/>
          <p:nvPr/>
        </p:nvGrpSpPr>
        <p:grpSpPr>
          <a:xfrm>
            <a:off x="0" y="4695025"/>
            <a:ext cx="5902800" cy="283500"/>
            <a:chOff x="0" y="4548925"/>
            <a:chExt cx="5902800" cy="283500"/>
          </a:xfrm>
        </p:grpSpPr>
        <p:sp>
          <p:nvSpPr>
            <p:cNvPr id="329" name="Google Shape;329;p1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1" name="Google Shape;331;p1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32" name="Google Shape;332;p1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33" name="Google Shape;333;p11"/>
          <p:cNvPicPr preferRelativeResize="0"/>
          <p:nvPr/>
        </p:nvPicPr>
        <p:blipFill rotWithShape="1">
          <a:blip r:embed="rId4">
            <a:alphaModFix/>
          </a:blip>
          <a:srcRect b="0" l="0" r="0" t="0"/>
          <a:stretch/>
        </p:blipFill>
        <p:spPr>
          <a:xfrm>
            <a:off x="4916426" y="914399"/>
            <a:ext cx="3392499" cy="316468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2"/>
          <p:cNvSpPr txBox="1"/>
          <p:nvPr>
            <p:ph idx="1" type="body"/>
          </p:nvPr>
        </p:nvSpPr>
        <p:spPr>
          <a:xfrm>
            <a:off x="311700" y="985838"/>
            <a:ext cx="4260299" cy="3653962"/>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600">
                <a:solidFill>
                  <a:schemeClr val="dk1"/>
                </a:solidFill>
              </a:rPr>
              <a:t>Proxima Centauri  M = 0.1 msun</a:t>
            </a:r>
            <a:endParaRPr sz="1600">
              <a:solidFill>
                <a:schemeClr val="dk1"/>
              </a:solidFill>
            </a:endParaRPr>
          </a:p>
          <a:p>
            <a:pPr indent="0" lvl="0" marL="0" rtl="0" algn="l">
              <a:lnSpc>
                <a:spcPct val="90000"/>
              </a:lnSpc>
              <a:spcBef>
                <a:spcPts val="1000"/>
              </a:spcBef>
              <a:spcAft>
                <a:spcPts val="0"/>
              </a:spcAft>
              <a:buSzPts val="1800"/>
              <a:buNone/>
            </a:pPr>
            <a:r>
              <a:rPr lang="en-US" sz="1600">
                <a:solidFill>
                  <a:schemeClr val="dk1"/>
                </a:solidFill>
              </a:rPr>
              <a:t>T = 10 billion / (0.1)</a:t>
            </a:r>
            <a:r>
              <a:rPr baseline="30000" lang="en-US" sz="1600">
                <a:solidFill>
                  <a:schemeClr val="dk1"/>
                </a:solidFill>
              </a:rPr>
              <a:t>2.5</a:t>
            </a:r>
            <a:r>
              <a:rPr lang="en-US" sz="1600">
                <a:solidFill>
                  <a:schemeClr val="dk1"/>
                </a:solidFill>
              </a:rPr>
              <a:t> = </a:t>
            </a:r>
            <a:r>
              <a:rPr lang="en-US" sz="1600">
                <a:solidFill>
                  <a:srgbClr val="FF0000"/>
                </a:solidFill>
              </a:rPr>
              <a:t>3 trillion years.</a:t>
            </a:r>
            <a:endParaRPr/>
          </a:p>
          <a:p>
            <a:pPr indent="0" lvl="0" marL="0" rtl="0" algn="l">
              <a:lnSpc>
                <a:spcPct val="90000"/>
              </a:lnSpc>
              <a:spcBef>
                <a:spcPts val="1000"/>
              </a:spcBef>
              <a:spcAft>
                <a:spcPts val="0"/>
              </a:spcAft>
              <a:buSzPts val="1800"/>
              <a:buNone/>
            </a:pPr>
            <a:r>
              <a:t/>
            </a:r>
            <a:endParaRPr sz="1600">
              <a:solidFill>
                <a:schemeClr val="dk1"/>
              </a:solidFill>
            </a:endParaRPr>
          </a:p>
          <a:p>
            <a:pPr indent="0" lvl="0" marL="0" rtl="0" algn="l">
              <a:lnSpc>
                <a:spcPct val="90000"/>
              </a:lnSpc>
              <a:spcBef>
                <a:spcPts val="1000"/>
              </a:spcBef>
              <a:spcAft>
                <a:spcPts val="0"/>
              </a:spcAft>
              <a:buSzPts val="1800"/>
              <a:buNone/>
            </a:pPr>
            <a:r>
              <a:rPr lang="en-US" sz="1600">
                <a:solidFill>
                  <a:schemeClr val="dk1"/>
                </a:solidFill>
              </a:rPr>
              <a:t>The Sun   M = 1.0 msun   </a:t>
            </a:r>
            <a:endParaRPr/>
          </a:p>
          <a:p>
            <a:pPr indent="0" lvl="0" marL="0" rtl="0" algn="l">
              <a:lnSpc>
                <a:spcPct val="90000"/>
              </a:lnSpc>
              <a:spcBef>
                <a:spcPts val="1000"/>
              </a:spcBef>
              <a:spcAft>
                <a:spcPts val="0"/>
              </a:spcAft>
              <a:buSzPts val="1800"/>
              <a:buNone/>
            </a:pPr>
            <a:r>
              <a:rPr lang="en-US" sz="1600">
                <a:solidFill>
                  <a:schemeClr val="dk1"/>
                </a:solidFill>
              </a:rPr>
              <a:t>T = 10billion / (1)</a:t>
            </a:r>
            <a:r>
              <a:rPr baseline="30000" lang="en-US" sz="1600">
                <a:solidFill>
                  <a:schemeClr val="dk1"/>
                </a:solidFill>
              </a:rPr>
              <a:t>2.5</a:t>
            </a:r>
            <a:r>
              <a:rPr lang="en-US" sz="1600">
                <a:solidFill>
                  <a:schemeClr val="dk1"/>
                </a:solidFill>
              </a:rPr>
              <a:t> = </a:t>
            </a:r>
            <a:r>
              <a:rPr lang="en-US" sz="1600">
                <a:solidFill>
                  <a:srgbClr val="FF0000"/>
                </a:solidFill>
              </a:rPr>
              <a:t>10 billion years    </a:t>
            </a:r>
            <a:endParaRPr/>
          </a:p>
          <a:p>
            <a:pPr indent="0" lvl="0" marL="0" rtl="0" algn="l">
              <a:lnSpc>
                <a:spcPct val="90000"/>
              </a:lnSpc>
              <a:spcBef>
                <a:spcPts val="1000"/>
              </a:spcBef>
              <a:spcAft>
                <a:spcPts val="0"/>
              </a:spcAft>
              <a:buSzPts val="1800"/>
              <a:buNone/>
            </a:pPr>
            <a:r>
              <a:rPr lang="en-US" sz="1600">
                <a:solidFill>
                  <a:schemeClr val="dk1"/>
                </a:solidFill>
              </a:rPr>
              <a:t> </a:t>
            </a:r>
            <a:endParaRPr/>
          </a:p>
          <a:p>
            <a:pPr indent="0" lvl="0" marL="0" rtl="0" algn="l">
              <a:lnSpc>
                <a:spcPct val="90000"/>
              </a:lnSpc>
              <a:spcBef>
                <a:spcPts val="1000"/>
              </a:spcBef>
              <a:spcAft>
                <a:spcPts val="0"/>
              </a:spcAft>
              <a:buSzPts val="1800"/>
              <a:buNone/>
            </a:pPr>
            <a:r>
              <a:rPr lang="en-US" sz="1600">
                <a:solidFill>
                  <a:schemeClr val="dk1"/>
                </a:solidFill>
              </a:rPr>
              <a:t>Betelgeuse  M = 20 msun     </a:t>
            </a:r>
            <a:endParaRPr/>
          </a:p>
          <a:p>
            <a:pPr indent="0" lvl="0" marL="0" rtl="0" algn="l">
              <a:lnSpc>
                <a:spcPct val="90000"/>
              </a:lnSpc>
              <a:spcBef>
                <a:spcPts val="1000"/>
              </a:spcBef>
              <a:spcAft>
                <a:spcPts val="0"/>
              </a:spcAft>
              <a:buSzPts val="1800"/>
              <a:buNone/>
            </a:pPr>
            <a:r>
              <a:rPr lang="en-US" sz="1600">
                <a:solidFill>
                  <a:schemeClr val="dk1"/>
                </a:solidFill>
              </a:rPr>
              <a:t>T = 10billion / (20)</a:t>
            </a:r>
            <a:r>
              <a:rPr baseline="30000" lang="en-US" sz="1600">
                <a:solidFill>
                  <a:schemeClr val="dk1"/>
                </a:solidFill>
              </a:rPr>
              <a:t>2.5</a:t>
            </a:r>
            <a:r>
              <a:rPr lang="en-US" sz="1600">
                <a:solidFill>
                  <a:schemeClr val="dk1"/>
                </a:solidFill>
              </a:rPr>
              <a:t> = </a:t>
            </a:r>
            <a:r>
              <a:rPr lang="en-US" sz="1600">
                <a:solidFill>
                  <a:srgbClr val="FF0000"/>
                </a:solidFill>
              </a:rPr>
              <a:t>1.8 billion years</a:t>
            </a:r>
            <a:r>
              <a:rPr lang="en-US" sz="1600">
                <a:solidFill>
                  <a:schemeClr val="dk1"/>
                </a:solidFill>
              </a:rPr>
              <a:t>.</a:t>
            </a:r>
            <a:endParaRPr/>
          </a:p>
          <a:p>
            <a:pPr indent="0" lvl="0" marL="0" rtl="0" algn="l">
              <a:lnSpc>
                <a:spcPct val="90000"/>
              </a:lnSpc>
              <a:spcBef>
                <a:spcPts val="1000"/>
              </a:spcBef>
              <a:spcAft>
                <a:spcPts val="0"/>
              </a:spcAft>
              <a:buSzPts val="1800"/>
              <a:buNone/>
            </a:pPr>
            <a:r>
              <a:rPr lang="en-US" sz="1600">
                <a:solidFill>
                  <a:schemeClr val="dk1"/>
                </a:solidFill>
              </a:rPr>
              <a:t>Which star is the most likely to vanish tomorrow? </a:t>
            </a:r>
            <a:r>
              <a:rPr lang="en-US" sz="1600">
                <a:solidFill>
                  <a:srgbClr val="FF0000"/>
                </a:solidFill>
              </a:rPr>
              <a:t>Probably Betelgeuse.</a:t>
            </a:r>
            <a:endParaRPr/>
          </a:p>
          <a:p>
            <a:pPr indent="0" lvl="0" marL="0" rtl="0" algn="l">
              <a:lnSpc>
                <a:spcPct val="90000"/>
              </a:lnSpc>
              <a:spcBef>
                <a:spcPts val="1000"/>
              </a:spcBef>
              <a:spcAft>
                <a:spcPts val="0"/>
              </a:spcAft>
              <a:buSzPts val="1800"/>
              <a:buNone/>
            </a:pPr>
            <a:r>
              <a:t/>
            </a:r>
            <a:endParaRPr sz="1600">
              <a:solidFill>
                <a:schemeClr val="dk1"/>
              </a:solidFill>
            </a:endParaRPr>
          </a:p>
        </p:txBody>
      </p:sp>
      <p:grpSp>
        <p:nvGrpSpPr>
          <p:cNvPr id="339" name="Google Shape;339;p12"/>
          <p:cNvGrpSpPr/>
          <p:nvPr/>
        </p:nvGrpSpPr>
        <p:grpSpPr>
          <a:xfrm flipH="1">
            <a:off x="-3" y="133025"/>
            <a:ext cx="7908702" cy="582900"/>
            <a:chOff x="3383700" y="220025"/>
            <a:chExt cx="5760575" cy="582900"/>
          </a:xfrm>
        </p:grpSpPr>
        <p:sp>
          <p:nvSpPr>
            <p:cNvPr id="340" name="Google Shape;340;p1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2" name="Google Shape;342;p1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Intermediate – The Main Sequence </a:t>
            </a:r>
            <a:endParaRPr b="1" sz="2420">
              <a:solidFill>
                <a:schemeClr val="lt1"/>
              </a:solidFill>
              <a:latin typeface="Helvetica Neue"/>
              <a:ea typeface="Helvetica Neue"/>
              <a:cs typeface="Helvetica Neue"/>
              <a:sym typeface="Helvetica Neue"/>
            </a:endParaRPr>
          </a:p>
        </p:txBody>
      </p:sp>
      <p:sp>
        <p:nvSpPr>
          <p:cNvPr id="343" name="Google Shape;343;p1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0" name="Google Shape;350;p12"/>
          <p:cNvGrpSpPr/>
          <p:nvPr/>
        </p:nvGrpSpPr>
        <p:grpSpPr>
          <a:xfrm>
            <a:off x="0" y="4695025"/>
            <a:ext cx="5902800" cy="283500"/>
            <a:chOff x="0" y="4548925"/>
            <a:chExt cx="5902800" cy="283500"/>
          </a:xfrm>
        </p:grpSpPr>
        <p:sp>
          <p:nvSpPr>
            <p:cNvPr id="351" name="Google Shape;351;p1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3" name="Google Shape;353;p1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54" name="Google Shape;354;p1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55" name="Google Shape;355;p12"/>
          <p:cNvPicPr preferRelativeResize="0"/>
          <p:nvPr/>
        </p:nvPicPr>
        <p:blipFill rotWithShape="1">
          <a:blip r:embed="rId4">
            <a:alphaModFix/>
          </a:blip>
          <a:srcRect b="0" l="0" r="0" t="0"/>
          <a:stretch/>
        </p:blipFill>
        <p:spPr>
          <a:xfrm>
            <a:off x="4916426" y="914399"/>
            <a:ext cx="3392499" cy="316468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3"/>
          <p:cNvSpPr txBox="1"/>
          <p:nvPr>
            <p:ph idx="1" type="body"/>
          </p:nvPr>
        </p:nvSpPr>
        <p:spPr>
          <a:xfrm>
            <a:off x="311701" y="985837"/>
            <a:ext cx="2895843" cy="3603633"/>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400">
                <a:solidFill>
                  <a:schemeClr val="dk1"/>
                </a:solidFill>
              </a:rPr>
              <a:t>What is left behind after a star ‘dies’ depends on its mass.</a:t>
            </a:r>
            <a:endParaRPr/>
          </a:p>
          <a:p>
            <a:pPr indent="0" lvl="0" marL="0" rtl="0" algn="l">
              <a:lnSpc>
                <a:spcPct val="90000"/>
              </a:lnSpc>
              <a:spcBef>
                <a:spcPts val="1000"/>
              </a:spcBef>
              <a:spcAft>
                <a:spcPts val="0"/>
              </a:spcAft>
              <a:buSzPts val="1800"/>
              <a:buNone/>
            </a:pPr>
            <a:r>
              <a:rPr lang="en-US" sz="1400">
                <a:solidFill>
                  <a:schemeClr val="dk1"/>
                </a:solidFill>
              </a:rPr>
              <a:t>Stars like our sun:  </a:t>
            </a:r>
            <a:endParaRPr/>
          </a:p>
          <a:p>
            <a:pPr indent="0" lvl="0" marL="0" rtl="0" algn="l">
              <a:lnSpc>
                <a:spcPct val="90000"/>
              </a:lnSpc>
              <a:spcBef>
                <a:spcPts val="1000"/>
              </a:spcBef>
              <a:spcAft>
                <a:spcPts val="0"/>
              </a:spcAft>
              <a:buSzPts val="1800"/>
              <a:buNone/>
            </a:pPr>
            <a:r>
              <a:rPr lang="en-US" sz="1400">
                <a:solidFill>
                  <a:schemeClr val="dk1"/>
                </a:solidFill>
              </a:rPr>
              <a:t>0.1 to 5 suns = </a:t>
            </a:r>
            <a:r>
              <a:rPr b="1" lang="en-US" sz="1400">
                <a:solidFill>
                  <a:schemeClr val="dk1"/>
                </a:solidFill>
              </a:rPr>
              <a:t>White Dwarfs</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Stars with intermediate masses: </a:t>
            </a:r>
            <a:endParaRPr/>
          </a:p>
          <a:p>
            <a:pPr indent="0" lvl="0" marL="0" rtl="0" algn="l">
              <a:lnSpc>
                <a:spcPct val="90000"/>
              </a:lnSpc>
              <a:spcBef>
                <a:spcPts val="1000"/>
              </a:spcBef>
              <a:spcAft>
                <a:spcPts val="0"/>
              </a:spcAft>
              <a:buSzPts val="1800"/>
              <a:buNone/>
            </a:pPr>
            <a:r>
              <a:rPr lang="en-US" sz="1400">
                <a:solidFill>
                  <a:schemeClr val="dk1"/>
                </a:solidFill>
              </a:rPr>
              <a:t>6-20 suns = </a:t>
            </a:r>
            <a:r>
              <a:rPr b="1" lang="en-US" sz="1400">
                <a:solidFill>
                  <a:schemeClr val="dk1"/>
                </a:solidFill>
              </a:rPr>
              <a:t>Neutron Stars</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Stars with high masses:</a:t>
            </a:r>
            <a:endParaRPr/>
          </a:p>
          <a:p>
            <a:pPr indent="0" lvl="0" marL="0" rtl="0" algn="l">
              <a:lnSpc>
                <a:spcPct val="90000"/>
              </a:lnSpc>
              <a:spcBef>
                <a:spcPts val="1000"/>
              </a:spcBef>
              <a:spcAft>
                <a:spcPts val="0"/>
              </a:spcAft>
              <a:buSzPts val="1800"/>
              <a:buNone/>
            </a:pPr>
            <a:r>
              <a:rPr lang="en-US" sz="1400">
                <a:solidFill>
                  <a:schemeClr val="dk1"/>
                </a:solidFill>
              </a:rPr>
              <a:t> &gt; 20 suns = </a:t>
            </a:r>
            <a:r>
              <a:rPr b="1" lang="en-US" sz="1400">
                <a:solidFill>
                  <a:schemeClr val="dk1"/>
                </a:solidFill>
              </a:rPr>
              <a:t>Black Holes</a:t>
            </a:r>
            <a:r>
              <a:rPr lang="en-US" sz="1400">
                <a:solidFill>
                  <a:schemeClr val="dk1"/>
                </a:solidFill>
              </a:rPr>
              <a:t>.</a:t>
            </a:r>
            <a:endParaRPr sz="1400">
              <a:solidFill>
                <a:schemeClr val="dk1"/>
              </a:solidFill>
            </a:endParaRPr>
          </a:p>
        </p:txBody>
      </p:sp>
      <p:grpSp>
        <p:nvGrpSpPr>
          <p:cNvPr id="361" name="Google Shape;361;p13"/>
          <p:cNvGrpSpPr/>
          <p:nvPr/>
        </p:nvGrpSpPr>
        <p:grpSpPr>
          <a:xfrm flipH="1">
            <a:off x="-1" y="133025"/>
            <a:ext cx="6838900" cy="582900"/>
            <a:chOff x="3383700" y="220025"/>
            <a:chExt cx="5760575" cy="582900"/>
          </a:xfrm>
        </p:grpSpPr>
        <p:sp>
          <p:nvSpPr>
            <p:cNvPr id="362" name="Google Shape;362;p1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1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4" name="Google Shape;364;p1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Advanced – Stellar Remnants </a:t>
            </a:r>
            <a:endParaRPr b="1" sz="2420">
              <a:solidFill>
                <a:schemeClr val="lt1"/>
              </a:solidFill>
              <a:latin typeface="Helvetica Neue"/>
              <a:ea typeface="Helvetica Neue"/>
              <a:cs typeface="Helvetica Neue"/>
              <a:sym typeface="Helvetica Neue"/>
            </a:endParaRPr>
          </a:p>
        </p:txBody>
      </p:sp>
      <p:sp>
        <p:nvSpPr>
          <p:cNvPr id="365" name="Google Shape;365;p1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1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2" name="Google Shape;372;p13"/>
          <p:cNvGrpSpPr/>
          <p:nvPr/>
        </p:nvGrpSpPr>
        <p:grpSpPr>
          <a:xfrm>
            <a:off x="0" y="4695025"/>
            <a:ext cx="5902800" cy="283500"/>
            <a:chOff x="0" y="4548925"/>
            <a:chExt cx="5902800" cy="283500"/>
          </a:xfrm>
        </p:grpSpPr>
        <p:sp>
          <p:nvSpPr>
            <p:cNvPr id="373" name="Google Shape;373;p1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5" name="Google Shape;375;p1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76" name="Google Shape;376;p1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77" name="Google Shape;377;p13"/>
          <p:cNvPicPr preferRelativeResize="0"/>
          <p:nvPr/>
        </p:nvPicPr>
        <p:blipFill rotWithShape="1">
          <a:blip r:embed="rId4">
            <a:alphaModFix/>
          </a:blip>
          <a:srcRect b="0" l="0" r="0" t="0"/>
          <a:stretch/>
        </p:blipFill>
        <p:spPr>
          <a:xfrm>
            <a:off x="3301706" y="761400"/>
            <a:ext cx="5730087" cy="3415189"/>
          </a:xfrm>
          <a:prstGeom prst="rect">
            <a:avLst/>
          </a:prstGeom>
          <a:noFill/>
          <a:ln>
            <a:noFill/>
          </a:ln>
        </p:spPr>
      </p:pic>
      <p:sp>
        <p:nvSpPr>
          <p:cNvPr id="378" name="Google Shape;378;p13"/>
          <p:cNvSpPr txBox="1"/>
          <p:nvPr/>
        </p:nvSpPr>
        <p:spPr>
          <a:xfrm>
            <a:off x="3540133" y="4281694"/>
            <a:ext cx="534473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https://explainingscience.org/2023/05/07/the-end-of-the-universe/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14"/>
          <p:cNvSpPr txBox="1"/>
          <p:nvPr>
            <p:ph idx="1" type="body"/>
          </p:nvPr>
        </p:nvSpPr>
        <p:spPr>
          <a:xfrm>
            <a:off x="311701" y="985837"/>
            <a:ext cx="3953118" cy="3603633"/>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400">
                <a:solidFill>
                  <a:schemeClr val="dk1"/>
                </a:solidFill>
              </a:rPr>
              <a:t>A </a:t>
            </a:r>
            <a:r>
              <a:rPr b="1" lang="en-US" sz="1400">
                <a:solidFill>
                  <a:schemeClr val="dk1"/>
                </a:solidFill>
              </a:rPr>
              <a:t>white dwarf </a:t>
            </a:r>
            <a:r>
              <a:rPr lang="en-US" sz="1400">
                <a:solidFill>
                  <a:schemeClr val="dk1"/>
                </a:solidFill>
              </a:rPr>
              <a:t>has a size comparable to Earth (radius: 6000km)  with a mass equal to our sun (2x10</a:t>
            </a:r>
            <a:r>
              <a:rPr baseline="30000" lang="en-US" sz="1400">
                <a:solidFill>
                  <a:schemeClr val="dk1"/>
                </a:solidFill>
              </a:rPr>
              <a:t>30</a:t>
            </a:r>
            <a:r>
              <a:rPr lang="en-US" sz="1400">
                <a:solidFill>
                  <a:schemeClr val="dk1"/>
                </a:solidFill>
              </a:rPr>
              <a:t> kg). </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What is its density? </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How much would a 1cm sugar cube weigh in tons?</a:t>
            </a:r>
            <a:endParaRPr/>
          </a:p>
        </p:txBody>
      </p:sp>
      <p:grpSp>
        <p:nvGrpSpPr>
          <p:cNvPr id="384" name="Google Shape;384;p14"/>
          <p:cNvGrpSpPr/>
          <p:nvPr/>
        </p:nvGrpSpPr>
        <p:grpSpPr>
          <a:xfrm flipH="1">
            <a:off x="-1" y="133025"/>
            <a:ext cx="6838900" cy="582900"/>
            <a:chOff x="3383700" y="220025"/>
            <a:chExt cx="5760575" cy="582900"/>
          </a:xfrm>
        </p:grpSpPr>
        <p:sp>
          <p:nvSpPr>
            <p:cNvPr id="385" name="Google Shape;385;p1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1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7" name="Google Shape;387;p1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Advanced – Stellar Remnants </a:t>
            </a:r>
            <a:endParaRPr b="1" sz="2420">
              <a:solidFill>
                <a:schemeClr val="lt1"/>
              </a:solidFill>
              <a:latin typeface="Helvetica Neue"/>
              <a:ea typeface="Helvetica Neue"/>
              <a:cs typeface="Helvetica Neue"/>
              <a:sym typeface="Helvetica Neue"/>
            </a:endParaRPr>
          </a:p>
        </p:txBody>
      </p:sp>
      <p:sp>
        <p:nvSpPr>
          <p:cNvPr id="388" name="Google Shape;388;p1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1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1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1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1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5" name="Google Shape;395;p14"/>
          <p:cNvGrpSpPr/>
          <p:nvPr/>
        </p:nvGrpSpPr>
        <p:grpSpPr>
          <a:xfrm>
            <a:off x="0" y="4695025"/>
            <a:ext cx="5902800" cy="283500"/>
            <a:chOff x="0" y="4548925"/>
            <a:chExt cx="5902800" cy="283500"/>
          </a:xfrm>
        </p:grpSpPr>
        <p:sp>
          <p:nvSpPr>
            <p:cNvPr id="396" name="Google Shape;396;p1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1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8" name="Google Shape;398;p1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99" name="Google Shape;399;p1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00" name="Google Shape;400;p14"/>
          <p:cNvPicPr preferRelativeResize="0"/>
          <p:nvPr/>
        </p:nvPicPr>
        <p:blipFill rotWithShape="1">
          <a:blip r:embed="rId4">
            <a:alphaModFix/>
          </a:blip>
          <a:srcRect b="0" l="0" r="0" t="0"/>
          <a:stretch/>
        </p:blipFill>
        <p:spPr>
          <a:xfrm>
            <a:off x="5162683" y="876373"/>
            <a:ext cx="3281941" cy="3213567"/>
          </a:xfrm>
          <a:prstGeom prst="rect">
            <a:avLst/>
          </a:prstGeom>
          <a:noFill/>
          <a:ln>
            <a:noFill/>
          </a:ln>
        </p:spPr>
      </p:pic>
      <p:sp>
        <p:nvSpPr>
          <p:cNvPr id="401" name="Google Shape;401;p14"/>
          <p:cNvSpPr txBox="1"/>
          <p:nvPr/>
        </p:nvSpPr>
        <p:spPr>
          <a:xfrm>
            <a:off x="5389143" y="4229173"/>
            <a:ext cx="252665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1400" u="none" cap="none" strike="noStrike">
                <a:solidFill>
                  <a:srgbClr val="353535"/>
                </a:solidFill>
                <a:highlight>
                  <a:srgbClr val="FFFFFF"/>
                </a:highlight>
                <a:latin typeface="Arial"/>
                <a:ea typeface="Arial"/>
                <a:cs typeface="Arial"/>
                <a:sym typeface="Arial"/>
              </a:rPr>
              <a:t>Bob King; Earth photo: NASA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15"/>
          <p:cNvSpPr txBox="1"/>
          <p:nvPr>
            <p:ph idx="1" type="body"/>
          </p:nvPr>
        </p:nvSpPr>
        <p:spPr>
          <a:xfrm>
            <a:off x="311701" y="985837"/>
            <a:ext cx="2895843" cy="3603633"/>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400">
                <a:solidFill>
                  <a:schemeClr val="dk1"/>
                </a:solidFill>
              </a:rPr>
              <a:t>A </a:t>
            </a:r>
            <a:r>
              <a:rPr b="1" lang="en-US" sz="1400">
                <a:solidFill>
                  <a:schemeClr val="dk1"/>
                </a:solidFill>
              </a:rPr>
              <a:t>Neutron Star </a:t>
            </a:r>
            <a:r>
              <a:rPr lang="en-US" sz="1400">
                <a:solidFill>
                  <a:schemeClr val="dk1"/>
                </a:solidFill>
              </a:rPr>
              <a:t>has a radius of 12 km with a mass equal to our sun (2x10</a:t>
            </a:r>
            <a:r>
              <a:rPr baseline="30000" lang="en-US" sz="1400">
                <a:solidFill>
                  <a:schemeClr val="dk1"/>
                </a:solidFill>
              </a:rPr>
              <a:t>30</a:t>
            </a:r>
            <a:r>
              <a:rPr lang="en-US" sz="1400">
                <a:solidFill>
                  <a:schemeClr val="dk1"/>
                </a:solidFill>
              </a:rPr>
              <a:t> kg). </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What is its density? </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How much would a 1cm sugar cube weigh in tons?</a:t>
            </a:r>
            <a:endParaRPr/>
          </a:p>
        </p:txBody>
      </p:sp>
      <p:grpSp>
        <p:nvGrpSpPr>
          <p:cNvPr id="407" name="Google Shape;407;p15"/>
          <p:cNvGrpSpPr/>
          <p:nvPr/>
        </p:nvGrpSpPr>
        <p:grpSpPr>
          <a:xfrm flipH="1">
            <a:off x="-1" y="133025"/>
            <a:ext cx="6838900" cy="582900"/>
            <a:chOff x="3383700" y="220025"/>
            <a:chExt cx="5760575" cy="582900"/>
          </a:xfrm>
        </p:grpSpPr>
        <p:sp>
          <p:nvSpPr>
            <p:cNvPr id="408" name="Google Shape;408;p1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0" name="Google Shape;410;p1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Advanced – Stellar Remnants </a:t>
            </a:r>
            <a:endParaRPr b="1" sz="2420">
              <a:solidFill>
                <a:schemeClr val="lt1"/>
              </a:solidFill>
              <a:latin typeface="Helvetica Neue"/>
              <a:ea typeface="Helvetica Neue"/>
              <a:cs typeface="Helvetica Neue"/>
              <a:sym typeface="Helvetica Neue"/>
            </a:endParaRPr>
          </a:p>
        </p:txBody>
      </p:sp>
      <p:sp>
        <p:nvSpPr>
          <p:cNvPr id="411" name="Google Shape;411;p1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1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1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8" name="Google Shape;418;p15"/>
          <p:cNvGrpSpPr/>
          <p:nvPr/>
        </p:nvGrpSpPr>
        <p:grpSpPr>
          <a:xfrm>
            <a:off x="0" y="4695025"/>
            <a:ext cx="5902800" cy="283500"/>
            <a:chOff x="0" y="4548925"/>
            <a:chExt cx="5902800" cy="283500"/>
          </a:xfrm>
        </p:grpSpPr>
        <p:sp>
          <p:nvSpPr>
            <p:cNvPr id="419" name="Google Shape;419;p1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1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1" name="Google Shape;421;p1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22" name="Google Shape;422;p1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23" name="Google Shape;423;p15"/>
          <p:cNvPicPr preferRelativeResize="0"/>
          <p:nvPr/>
        </p:nvPicPr>
        <p:blipFill rotWithShape="1">
          <a:blip r:embed="rId4">
            <a:alphaModFix/>
          </a:blip>
          <a:srcRect b="0" l="0" r="0" t="0"/>
          <a:stretch/>
        </p:blipFill>
        <p:spPr>
          <a:xfrm>
            <a:off x="4797075" y="1178718"/>
            <a:ext cx="3810000" cy="2143125"/>
          </a:xfrm>
          <a:prstGeom prst="rect">
            <a:avLst/>
          </a:prstGeom>
          <a:noFill/>
          <a:ln>
            <a:noFill/>
          </a:ln>
        </p:spPr>
      </p:pic>
      <p:sp>
        <p:nvSpPr>
          <p:cNvPr id="424" name="Google Shape;424;p15"/>
          <p:cNvSpPr txBox="1"/>
          <p:nvPr/>
        </p:nvSpPr>
        <p:spPr>
          <a:xfrm>
            <a:off x="5029200" y="3700463"/>
            <a:ext cx="12522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Credit: NASA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16"/>
          <p:cNvSpPr txBox="1"/>
          <p:nvPr>
            <p:ph idx="1" type="body"/>
          </p:nvPr>
        </p:nvSpPr>
        <p:spPr>
          <a:xfrm>
            <a:off x="311701" y="985837"/>
            <a:ext cx="2895843" cy="3603633"/>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400">
                <a:solidFill>
                  <a:schemeClr val="dk1"/>
                </a:solidFill>
              </a:rPr>
              <a:t>A </a:t>
            </a:r>
            <a:r>
              <a:rPr b="1" lang="en-US" sz="1400">
                <a:solidFill>
                  <a:schemeClr val="dk1"/>
                </a:solidFill>
              </a:rPr>
              <a:t>Neutron Star </a:t>
            </a:r>
            <a:r>
              <a:rPr lang="en-US" sz="1400">
                <a:solidFill>
                  <a:schemeClr val="dk1"/>
                </a:solidFill>
              </a:rPr>
              <a:t>has a size of 12 km with a mass equal to our sun (2x10</a:t>
            </a:r>
            <a:r>
              <a:rPr baseline="30000" lang="en-US" sz="1400">
                <a:solidFill>
                  <a:schemeClr val="dk1"/>
                </a:solidFill>
              </a:rPr>
              <a:t>30</a:t>
            </a:r>
            <a:r>
              <a:rPr lang="en-US" sz="1400">
                <a:solidFill>
                  <a:schemeClr val="dk1"/>
                </a:solidFill>
              </a:rPr>
              <a:t> kg). </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What is its density? </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How much would a 1cm sugar cube weigh in tons?</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Density of an atomic nucleus is </a:t>
            </a:r>
            <a:endParaRPr/>
          </a:p>
          <a:p>
            <a:pPr indent="0" lvl="0" marL="0" rtl="0" algn="l">
              <a:lnSpc>
                <a:spcPct val="90000"/>
              </a:lnSpc>
              <a:spcBef>
                <a:spcPts val="1000"/>
              </a:spcBef>
              <a:spcAft>
                <a:spcPts val="0"/>
              </a:spcAft>
              <a:buSzPts val="1800"/>
              <a:buNone/>
            </a:pPr>
            <a:r>
              <a:rPr b="1" lang="en-US" sz="1400">
                <a:solidFill>
                  <a:srgbClr val="FF0000"/>
                </a:solidFill>
              </a:rPr>
              <a:t>2x10</a:t>
            </a:r>
            <a:r>
              <a:rPr b="1" baseline="30000" lang="en-US" sz="1400">
                <a:solidFill>
                  <a:srgbClr val="FF0000"/>
                </a:solidFill>
              </a:rPr>
              <a:t>17</a:t>
            </a:r>
            <a:r>
              <a:rPr b="1" lang="en-US" sz="1400">
                <a:solidFill>
                  <a:srgbClr val="FF0000"/>
                </a:solidFill>
              </a:rPr>
              <a:t> kg/m</a:t>
            </a:r>
            <a:r>
              <a:rPr b="1" baseline="30000" lang="en-US" sz="1400">
                <a:solidFill>
                  <a:srgbClr val="FF0000"/>
                </a:solidFill>
              </a:rPr>
              <a:t>3</a:t>
            </a:r>
            <a:r>
              <a:rPr b="1" lang="en-US" sz="1400">
                <a:solidFill>
                  <a:srgbClr val="FF0000"/>
                </a:solidFill>
              </a:rPr>
              <a:t>. </a:t>
            </a:r>
            <a:endParaRPr/>
          </a:p>
        </p:txBody>
      </p:sp>
      <p:grpSp>
        <p:nvGrpSpPr>
          <p:cNvPr id="430" name="Google Shape;430;p16"/>
          <p:cNvGrpSpPr/>
          <p:nvPr/>
        </p:nvGrpSpPr>
        <p:grpSpPr>
          <a:xfrm flipH="1">
            <a:off x="-1" y="133025"/>
            <a:ext cx="6838900" cy="582900"/>
            <a:chOff x="3383700" y="220025"/>
            <a:chExt cx="5760575" cy="582900"/>
          </a:xfrm>
        </p:grpSpPr>
        <p:sp>
          <p:nvSpPr>
            <p:cNvPr id="431" name="Google Shape;431;p1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1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3" name="Google Shape;433;p1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Advanced – Stellar Remnants </a:t>
            </a:r>
            <a:endParaRPr b="1" sz="2420">
              <a:solidFill>
                <a:schemeClr val="lt1"/>
              </a:solidFill>
              <a:latin typeface="Helvetica Neue"/>
              <a:ea typeface="Helvetica Neue"/>
              <a:cs typeface="Helvetica Neue"/>
              <a:sym typeface="Helvetica Neue"/>
            </a:endParaRPr>
          </a:p>
        </p:txBody>
      </p:sp>
      <p:sp>
        <p:nvSpPr>
          <p:cNvPr id="434" name="Google Shape;434;p1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1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1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41" name="Google Shape;441;p16"/>
          <p:cNvGrpSpPr/>
          <p:nvPr/>
        </p:nvGrpSpPr>
        <p:grpSpPr>
          <a:xfrm>
            <a:off x="0" y="4695025"/>
            <a:ext cx="5902800" cy="283500"/>
            <a:chOff x="0" y="4548925"/>
            <a:chExt cx="5902800" cy="283500"/>
          </a:xfrm>
        </p:grpSpPr>
        <p:sp>
          <p:nvSpPr>
            <p:cNvPr id="442" name="Google Shape;442;p1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4" name="Google Shape;444;p1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45" name="Google Shape;445;p1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446" name="Google Shape;446;p16"/>
          <p:cNvSpPr txBox="1"/>
          <p:nvPr/>
        </p:nvSpPr>
        <p:spPr>
          <a:xfrm>
            <a:off x="4350544" y="1328738"/>
            <a:ext cx="3116559" cy="274947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Volume = 4/3</a:t>
            </a:r>
            <a:r>
              <a:rPr b="0" i="0" lang="en-US" sz="1400" u="none" cap="none" strike="noStrike">
                <a:solidFill>
                  <a:srgbClr val="000000"/>
                </a:solidFill>
                <a:latin typeface="Noto Sans Symbols"/>
                <a:ea typeface="Noto Sans Symbols"/>
                <a:cs typeface="Noto Sans Symbols"/>
                <a:sym typeface="Noto Sans Symbols"/>
              </a:rPr>
              <a:t>π</a:t>
            </a:r>
            <a:r>
              <a:rPr b="0" i="0" lang="en-US" sz="1400" u="none" cap="none" strike="noStrike">
                <a:solidFill>
                  <a:srgbClr val="000000"/>
                </a:solidFill>
                <a:latin typeface="Arial"/>
                <a:ea typeface="Arial"/>
                <a:cs typeface="Arial"/>
                <a:sym typeface="Arial"/>
              </a:rPr>
              <a:t> (12000)</a:t>
            </a:r>
            <a:r>
              <a:rPr b="0" baseline="30000" i="0" lang="en-US" sz="1400" u="none" cap="none" strike="noStrike">
                <a:solidFill>
                  <a:srgbClr val="000000"/>
                </a:solidFill>
                <a:latin typeface="Arial"/>
                <a:ea typeface="Arial"/>
                <a:cs typeface="Arial"/>
                <a:sym typeface="Arial"/>
              </a:rPr>
              <a:t>3</a:t>
            </a:r>
            <a:r>
              <a:rPr b="0" i="0" lang="en-US" sz="1400" u="none" cap="none" strike="noStrike">
                <a:solidFill>
                  <a:srgbClr val="000000"/>
                </a:solidFill>
                <a:latin typeface="Arial"/>
                <a:ea typeface="Arial"/>
                <a:cs typeface="Arial"/>
                <a:sym typeface="Arial"/>
              </a:rPr>
              <a:t> = 7x10</a:t>
            </a:r>
            <a:r>
              <a:rPr b="0" baseline="30000" i="0" lang="en-US" sz="1400" u="none" cap="none" strike="noStrike">
                <a:solidFill>
                  <a:srgbClr val="000000"/>
                </a:solidFill>
                <a:latin typeface="Arial"/>
                <a:ea typeface="Arial"/>
                <a:cs typeface="Arial"/>
                <a:sym typeface="Arial"/>
              </a:rPr>
              <a:t>12</a:t>
            </a:r>
            <a:r>
              <a:rPr b="0" i="0" lang="en-US" sz="1400" u="none" cap="none" strike="noStrike">
                <a:solidFill>
                  <a:srgbClr val="000000"/>
                </a:solidFill>
                <a:latin typeface="Arial"/>
                <a:ea typeface="Arial"/>
                <a:cs typeface="Arial"/>
                <a:sym typeface="Arial"/>
              </a:rPr>
              <a:t> m</a:t>
            </a:r>
            <a:r>
              <a:rPr b="0" baseline="30000" i="0" lang="en-US" sz="1400" u="none" cap="none" strike="noStrike">
                <a:solidFill>
                  <a:srgbClr val="000000"/>
                </a:solidFill>
                <a:latin typeface="Arial"/>
                <a:ea typeface="Arial"/>
                <a:cs typeface="Arial"/>
                <a:sym typeface="Arial"/>
              </a:rPr>
              <a:t>3</a:t>
            </a:r>
            <a:r>
              <a:rPr b="0" i="0" lang="en-US" sz="14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Density = Mass/Volume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 2x10</a:t>
            </a:r>
            <a:r>
              <a:rPr b="0" baseline="30000" i="0" lang="en-US" sz="1400" u="none" cap="none" strike="noStrike">
                <a:solidFill>
                  <a:srgbClr val="000000"/>
                </a:solidFill>
                <a:latin typeface="Arial"/>
                <a:ea typeface="Arial"/>
                <a:cs typeface="Arial"/>
                <a:sym typeface="Arial"/>
              </a:rPr>
              <a:t>30</a:t>
            </a:r>
            <a:r>
              <a:rPr b="0" i="0" lang="en-US" sz="1400" u="none" cap="none" strike="noStrike">
                <a:solidFill>
                  <a:srgbClr val="000000"/>
                </a:solidFill>
                <a:latin typeface="Arial"/>
                <a:ea typeface="Arial"/>
                <a:cs typeface="Arial"/>
                <a:sym typeface="Arial"/>
              </a:rPr>
              <a:t> kg/ 7x10</a:t>
            </a:r>
            <a:r>
              <a:rPr b="0" baseline="30000" i="0" lang="en-US" sz="1400" u="none" cap="none" strike="noStrike">
                <a:solidFill>
                  <a:srgbClr val="000000"/>
                </a:solidFill>
                <a:latin typeface="Arial"/>
                <a:ea typeface="Arial"/>
                <a:cs typeface="Arial"/>
                <a:sym typeface="Arial"/>
              </a:rPr>
              <a:t>12</a:t>
            </a:r>
            <a:r>
              <a:rPr b="0" i="0" lang="en-US" sz="1400" u="none" cap="none" strike="noStrike">
                <a:solidFill>
                  <a:srgbClr val="000000"/>
                </a:solidFill>
                <a:latin typeface="Arial"/>
                <a:ea typeface="Arial"/>
                <a:cs typeface="Arial"/>
                <a:sym typeface="Arial"/>
              </a:rPr>
              <a:t> m</a:t>
            </a:r>
            <a:r>
              <a:rPr b="0" baseline="30000" i="0" lang="en-US" sz="1400" u="none" cap="none" strike="noStrike">
                <a:solidFill>
                  <a:srgbClr val="000000"/>
                </a:solidFill>
                <a:latin typeface="Arial"/>
                <a:ea typeface="Arial"/>
                <a:cs typeface="Arial"/>
                <a:sym typeface="Arial"/>
              </a:rPr>
              <a:t>3</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 3x10</a:t>
            </a:r>
            <a:r>
              <a:rPr b="0" baseline="30000" i="0" lang="en-US" sz="1400" u="none" cap="none" strike="noStrike">
                <a:solidFill>
                  <a:srgbClr val="000000"/>
                </a:solidFill>
                <a:latin typeface="Arial"/>
                <a:ea typeface="Arial"/>
                <a:cs typeface="Arial"/>
                <a:sym typeface="Arial"/>
              </a:rPr>
              <a:t>17 </a:t>
            </a:r>
            <a:r>
              <a:rPr b="0" i="0" lang="en-US" sz="1400" u="none" cap="none" strike="noStrike">
                <a:solidFill>
                  <a:srgbClr val="000000"/>
                </a:solidFill>
                <a:latin typeface="Arial"/>
                <a:ea typeface="Arial"/>
                <a:cs typeface="Arial"/>
                <a:sym typeface="Arial"/>
              </a:rPr>
              <a:t>kg/m</a:t>
            </a:r>
            <a:r>
              <a:rPr b="0" baseline="30000" i="0" lang="en-US" sz="1400" u="none" cap="none" strike="noStrike">
                <a:solidFill>
                  <a:srgbClr val="000000"/>
                </a:solidFill>
                <a:latin typeface="Arial"/>
                <a:ea typeface="Arial"/>
                <a:cs typeface="Arial"/>
                <a:sym typeface="Arial"/>
              </a:rPr>
              <a:t>3</a:t>
            </a:r>
            <a:endParaRPr/>
          </a:p>
          <a:p>
            <a:pPr indent="0" lvl="0" marL="0" marR="0" rtl="0" algn="l">
              <a:lnSpc>
                <a:spcPct val="100000"/>
              </a:lnSpc>
              <a:spcBef>
                <a:spcPts val="0"/>
              </a:spcBef>
              <a:spcAft>
                <a:spcPts val="0"/>
              </a:spcAft>
              <a:buNone/>
            </a:pPr>
            <a:r>
              <a:rPr b="0" baseline="30000" i="0" lang="en-US" sz="1400" u="none" cap="none" strike="noStrike">
                <a:solidFill>
                  <a:srgbClr val="000000"/>
                </a:solidFill>
                <a:latin typeface="Arial"/>
                <a:ea typeface="Arial"/>
                <a:cs typeface="Arial"/>
                <a:sym typeface="Arial"/>
              </a:rPr>
              <a:t>                  </a:t>
            </a:r>
            <a:r>
              <a:rPr b="0" i="0" lang="en-US" sz="1400" u="none" cap="none" strike="noStrike">
                <a:solidFill>
                  <a:srgbClr val="000000"/>
                </a:solidFill>
                <a:latin typeface="Arial"/>
                <a:ea typeface="Arial"/>
                <a:cs typeface="Arial"/>
                <a:sym typeface="Arial"/>
              </a:rPr>
              <a:t> = </a:t>
            </a:r>
            <a:r>
              <a:rPr b="0" i="0" lang="en-US" sz="1400" u="none" cap="none" strike="noStrike">
                <a:solidFill>
                  <a:srgbClr val="FF0000"/>
                </a:solidFill>
                <a:latin typeface="Arial"/>
                <a:ea typeface="Arial"/>
                <a:cs typeface="Arial"/>
                <a:sym typeface="Arial"/>
              </a:rPr>
              <a:t>300,000 trillion tons/m</a:t>
            </a:r>
            <a:r>
              <a:rPr b="0" baseline="30000" i="0" lang="en-US" sz="1400" u="none" cap="none" strike="noStrike">
                <a:solidFill>
                  <a:srgbClr val="FF0000"/>
                </a:solidFill>
                <a:latin typeface="Arial"/>
                <a:ea typeface="Arial"/>
                <a:cs typeface="Arial"/>
                <a:sym typeface="Arial"/>
              </a:rPr>
              <a:t>3</a:t>
            </a:r>
            <a:endParaRPr b="0" i="0" sz="14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None/>
            </a:pPr>
            <a:r>
              <a:t/>
            </a:r>
            <a:endParaRPr b="0" baseline="3000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baseline="3000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Volume =  (1cm/100cm)</a:t>
            </a:r>
            <a:r>
              <a:rPr b="1" baseline="30000" i="0" lang="en-US" sz="1400" u="none" cap="none" strike="noStrike">
                <a:solidFill>
                  <a:srgbClr val="000000"/>
                </a:solidFill>
                <a:latin typeface="Arial"/>
                <a:ea typeface="Arial"/>
                <a:cs typeface="Arial"/>
                <a:sym typeface="Arial"/>
              </a:rPr>
              <a:t>3</a:t>
            </a:r>
            <a:r>
              <a:rPr b="0" i="0" lang="en-US" sz="1400" u="none" cap="none" strike="noStrike">
                <a:solidFill>
                  <a:srgbClr val="000000"/>
                </a:solidFill>
                <a:latin typeface="Arial"/>
                <a:ea typeface="Arial"/>
                <a:cs typeface="Arial"/>
                <a:sym typeface="Arial"/>
              </a:rPr>
              <a:t> = 10</a:t>
            </a:r>
            <a:r>
              <a:rPr b="1" baseline="30000" i="0" lang="en-US" sz="1400" u="none" cap="none" strike="noStrike">
                <a:solidFill>
                  <a:srgbClr val="000000"/>
                </a:solidFill>
                <a:latin typeface="Arial"/>
                <a:ea typeface="Arial"/>
                <a:cs typeface="Arial"/>
                <a:sym typeface="Arial"/>
              </a:rPr>
              <a:t>-6</a:t>
            </a:r>
            <a:r>
              <a:rPr b="0" i="0" lang="en-US" sz="1400" u="none" cap="none" strike="noStrike">
                <a:solidFill>
                  <a:srgbClr val="000000"/>
                </a:solidFill>
                <a:latin typeface="Arial"/>
                <a:ea typeface="Arial"/>
                <a:cs typeface="Arial"/>
                <a:sym typeface="Arial"/>
              </a:rPr>
              <a:t> m</a:t>
            </a:r>
            <a:r>
              <a:rPr b="1" baseline="30000" i="0" lang="en-US" sz="1400" u="none" cap="none" strike="noStrike">
                <a:solidFill>
                  <a:srgbClr val="000000"/>
                </a:solidFill>
                <a:latin typeface="Arial"/>
                <a:ea typeface="Arial"/>
                <a:cs typeface="Arial"/>
                <a:sym typeface="Arial"/>
              </a:rPr>
              <a:t>3</a:t>
            </a:r>
            <a:r>
              <a:rPr b="0" i="0" lang="en-US" sz="1400" u="none" cap="none" strike="noStrike">
                <a:solidFill>
                  <a:srgbClr val="000000"/>
                </a:solidFill>
                <a:latin typeface="Arial"/>
                <a:ea typeface="Arial"/>
                <a:cs typeface="Arial"/>
                <a:sym typeface="Arial"/>
              </a:rPr>
              <a:t>.</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Mass = 3x10</a:t>
            </a:r>
            <a:r>
              <a:rPr b="1" baseline="30000" i="0" lang="en-US" sz="1400" u="none" cap="none" strike="noStrike">
                <a:solidFill>
                  <a:srgbClr val="000000"/>
                </a:solidFill>
                <a:latin typeface="Arial"/>
                <a:ea typeface="Arial"/>
                <a:cs typeface="Arial"/>
                <a:sym typeface="Arial"/>
              </a:rPr>
              <a:t>17</a:t>
            </a:r>
            <a:r>
              <a:rPr b="0" i="0" lang="en-US" sz="1400" u="none" cap="none" strike="noStrike">
                <a:solidFill>
                  <a:srgbClr val="000000"/>
                </a:solidFill>
                <a:latin typeface="Arial"/>
                <a:ea typeface="Arial"/>
                <a:cs typeface="Arial"/>
                <a:sym typeface="Arial"/>
              </a:rPr>
              <a:t> tons/m</a:t>
            </a:r>
            <a:r>
              <a:rPr b="1" baseline="30000" i="0" lang="en-US" sz="1400" u="none" cap="none" strike="noStrike">
                <a:solidFill>
                  <a:srgbClr val="000000"/>
                </a:solidFill>
                <a:latin typeface="Arial"/>
                <a:ea typeface="Arial"/>
                <a:cs typeface="Arial"/>
                <a:sym typeface="Arial"/>
              </a:rPr>
              <a:t>3</a:t>
            </a:r>
            <a:r>
              <a:rPr b="0" i="0" lang="en-US" sz="1400" u="none" cap="none" strike="noStrike">
                <a:solidFill>
                  <a:srgbClr val="000000"/>
                </a:solidFill>
                <a:latin typeface="Arial"/>
                <a:ea typeface="Arial"/>
                <a:cs typeface="Arial"/>
                <a:sym typeface="Arial"/>
              </a:rPr>
              <a:t> x 10</a:t>
            </a:r>
            <a:r>
              <a:rPr b="1" baseline="30000" i="0" lang="en-US" sz="1400" u="none" cap="none" strike="noStrike">
                <a:solidFill>
                  <a:srgbClr val="000000"/>
                </a:solidFill>
                <a:latin typeface="Arial"/>
                <a:ea typeface="Arial"/>
                <a:cs typeface="Arial"/>
                <a:sym typeface="Arial"/>
              </a:rPr>
              <a:t>-6</a:t>
            </a:r>
            <a:r>
              <a:rPr b="0" i="0" lang="en-US" sz="1400" u="none" cap="none" strike="noStrike">
                <a:solidFill>
                  <a:srgbClr val="000000"/>
                </a:solidFill>
                <a:latin typeface="Arial"/>
                <a:ea typeface="Arial"/>
                <a:cs typeface="Arial"/>
                <a:sym typeface="Arial"/>
              </a:rPr>
              <a:t> m</a:t>
            </a:r>
            <a:r>
              <a:rPr b="1" baseline="30000" i="0" lang="en-US" sz="1400" u="none" cap="none" strike="noStrike">
                <a:solidFill>
                  <a:srgbClr val="000000"/>
                </a:solidFill>
                <a:latin typeface="Arial"/>
                <a:ea typeface="Arial"/>
                <a:cs typeface="Arial"/>
                <a:sym typeface="Arial"/>
              </a:rPr>
              <a:t>3</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  </a:t>
            </a:r>
            <a:r>
              <a:rPr b="0" i="0" lang="en-US" sz="1400" u="none" cap="none" strike="noStrike">
                <a:solidFill>
                  <a:srgbClr val="FF0000"/>
                </a:solidFill>
                <a:latin typeface="Arial"/>
                <a:ea typeface="Arial"/>
                <a:cs typeface="Arial"/>
                <a:sym typeface="Arial"/>
              </a:rPr>
              <a:t>300 billion tons.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17"/>
          <p:cNvSpPr txBox="1"/>
          <p:nvPr>
            <p:ph idx="1" type="body"/>
          </p:nvPr>
        </p:nvSpPr>
        <p:spPr>
          <a:xfrm>
            <a:off x="311701" y="985837"/>
            <a:ext cx="2895843" cy="3603633"/>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400">
                <a:solidFill>
                  <a:schemeClr val="dk1"/>
                </a:solidFill>
              </a:rPr>
              <a:t>A </a:t>
            </a:r>
            <a:r>
              <a:rPr b="1" lang="en-US" sz="1400">
                <a:solidFill>
                  <a:schemeClr val="dk1"/>
                </a:solidFill>
              </a:rPr>
              <a:t>Black Hole </a:t>
            </a:r>
            <a:r>
              <a:rPr lang="en-US" sz="1400">
                <a:solidFill>
                  <a:schemeClr val="dk1"/>
                </a:solidFill>
              </a:rPr>
              <a:t>has a size that depends on its mass in multiples of the mass of our sun. </a:t>
            </a:r>
            <a:endParaRPr/>
          </a:p>
          <a:p>
            <a:pPr indent="0" lvl="0" marL="0" rtl="0" algn="l">
              <a:lnSpc>
                <a:spcPct val="90000"/>
              </a:lnSpc>
              <a:spcBef>
                <a:spcPts val="1000"/>
              </a:spcBef>
              <a:spcAft>
                <a:spcPts val="0"/>
              </a:spcAft>
              <a:buSzPts val="1800"/>
              <a:buNone/>
            </a:pPr>
            <a:r>
              <a:rPr lang="en-US" sz="1400">
                <a:solidFill>
                  <a:schemeClr val="dk1"/>
                </a:solidFill>
              </a:rPr>
              <a:t>This size is defined by its Event Horizon.</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Radius (km) =  2.8 x Mass</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What is the Event Horizon radius for a 20-solar mass black hole?</a:t>
            </a:r>
            <a:endParaRPr/>
          </a:p>
          <a:p>
            <a:pPr indent="0" lvl="0" marL="0" rtl="0" algn="l">
              <a:lnSpc>
                <a:spcPct val="90000"/>
              </a:lnSpc>
              <a:spcBef>
                <a:spcPts val="1000"/>
              </a:spcBef>
              <a:spcAft>
                <a:spcPts val="0"/>
              </a:spcAft>
              <a:buSzPts val="1800"/>
              <a:buNone/>
            </a:pPr>
            <a:r>
              <a:t/>
            </a:r>
            <a:endParaRPr sz="1400">
              <a:solidFill>
                <a:schemeClr val="dk1"/>
              </a:solidFill>
            </a:endParaRPr>
          </a:p>
        </p:txBody>
      </p:sp>
      <p:grpSp>
        <p:nvGrpSpPr>
          <p:cNvPr id="452" name="Google Shape;452;p17"/>
          <p:cNvGrpSpPr/>
          <p:nvPr/>
        </p:nvGrpSpPr>
        <p:grpSpPr>
          <a:xfrm flipH="1">
            <a:off x="-1" y="133025"/>
            <a:ext cx="6838900" cy="582900"/>
            <a:chOff x="3383700" y="220025"/>
            <a:chExt cx="5760575" cy="582900"/>
          </a:xfrm>
        </p:grpSpPr>
        <p:sp>
          <p:nvSpPr>
            <p:cNvPr id="453" name="Google Shape;453;p1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1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5" name="Google Shape;455;p1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Advanced – Stellar Remnants </a:t>
            </a:r>
            <a:endParaRPr b="1" sz="2420">
              <a:solidFill>
                <a:schemeClr val="lt1"/>
              </a:solidFill>
              <a:latin typeface="Helvetica Neue"/>
              <a:ea typeface="Helvetica Neue"/>
              <a:cs typeface="Helvetica Neue"/>
              <a:sym typeface="Helvetica Neue"/>
            </a:endParaRPr>
          </a:p>
        </p:txBody>
      </p:sp>
      <p:sp>
        <p:nvSpPr>
          <p:cNvPr id="456" name="Google Shape;456;p1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1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1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1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3" name="Google Shape;463;p17"/>
          <p:cNvGrpSpPr/>
          <p:nvPr/>
        </p:nvGrpSpPr>
        <p:grpSpPr>
          <a:xfrm>
            <a:off x="0" y="4695025"/>
            <a:ext cx="5902800" cy="283500"/>
            <a:chOff x="0" y="4548925"/>
            <a:chExt cx="5902800" cy="283500"/>
          </a:xfrm>
        </p:grpSpPr>
        <p:sp>
          <p:nvSpPr>
            <p:cNvPr id="464" name="Google Shape;464;p1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6" name="Google Shape;466;p1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67" name="Google Shape;467;p1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68" name="Google Shape;468;p17"/>
          <p:cNvPicPr preferRelativeResize="0"/>
          <p:nvPr/>
        </p:nvPicPr>
        <p:blipFill rotWithShape="1">
          <a:blip r:embed="rId4">
            <a:alphaModFix/>
          </a:blip>
          <a:srcRect b="0" l="0" r="0" t="0"/>
          <a:stretch/>
        </p:blipFill>
        <p:spPr>
          <a:xfrm>
            <a:off x="3491074" y="985837"/>
            <a:ext cx="5416391" cy="29654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18"/>
          <p:cNvSpPr txBox="1"/>
          <p:nvPr>
            <p:ph idx="1" type="body"/>
          </p:nvPr>
        </p:nvSpPr>
        <p:spPr>
          <a:xfrm>
            <a:off x="311701" y="985837"/>
            <a:ext cx="2895843" cy="3603633"/>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t/>
            </a:r>
            <a:endParaRPr b="1" sz="1400">
              <a:solidFill>
                <a:schemeClr val="dk1"/>
              </a:solidFill>
            </a:endParaRPr>
          </a:p>
          <a:p>
            <a:pPr indent="0" lvl="0" marL="0" rtl="0" algn="l">
              <a:lnSpc>
                <a:spcPct val="90000"/>
              </a:lnSpc>
              <a:spcBef>
                <a:spcPts val="1000"/>
              </a:spcBef>
              <a:spcAft>
                <a:spcPts val="0"/>
              </a:spcAft>
              <a:buSzPts val="1800"/>
              <a:buNone/>
            </a:pPr>
            <a:r>
              <a:rPr b="1" lang="en-US" sz="1400">
                <a:solidFill>
                  <a:schemeClr val="dk1"/>
                </a:solidFill>
              </a:rPr>
              <a:t>Radius (km) =  2.8 x Mass</a:t>
            </a:r>
            <a:endParaRPr/>
          </a:p>
          <a:p>
            <a:pPr indent="0" lvl="0" marL="0" rtl="0" algn="l">
              <a:lnSpc>
                <a:spcPct val="90000"/>
              </a:lnSpc>
              <a:spcBef>
                <a:spcPts val="1000"/>
              </a:spcBef>
              <a:spcAft>
                <a:spcPts val="0"/>
              </a:spcAft>
              <a:buSzPts val="1800"/>
              <a:buNone/>
            </a:pPr>
            <a:r>
              <a:t/>
            </a:r>
            <a:endParaRPr b="1"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What is the Event Horizon radius for a 20-solar mass black hole?</a:t>
            </a:r>
            <a:endParaRPr/>
          </a:p>
          <a:p>
            <a:pPr indent="0" lvl="0" marL="0" rtl="0" algn="l">
              <a:lnSpc>
                <a:spcPct val="90000"/>
              </a:lnSpc>
              <a:spcBef>
                <a:spcPts val="1000"/>
              </a:spcBef>
              <a:spcAft>
                <a:spcPts val="0"/>
              </a:spcAft>
              <a:buSzPts val="1800"/>
              <a:buNone/>
            </a:pPr>
            <a:r>
              <a:t/>
            </a:r>
            <a:endParaRPr b="1" sz="1400">
              <a:solidFill>
                <a:schemeClr val="dk1"/>
              </a:solidFill>
            </a:endParaRPr>
          </a:p>
          <a:p>
            <a:pPr indent="0" lvl="0" marL="0" rtl="0" algn="l">
              <a:lnSpc>
                <a:spcPct val="90000"/>
              </a:lnSpc>
              <a:spcBef>
                <a:spcPts val="1000"/>
              </a:spcBef>
              <a:spcAft>
                <a:spcPts val="0"/>
              </a:spcAft>
              <a:buSzPts val="1800"/>
              <a:buNone/>
            </a:pPr>
            <a:r>
              <a:rPr b="1" lang="en-US" sz="1400">
                <a:solidFill>
                  <a:schemeClr val="dk1"/>
                </a:solidFill>
              </a:rPr>
              <a:t>Radius = 2.8 x 20 = </a:t>
            </a:r>
            <a:r>
              <a:rPr b="1" lang="en-US" sz="1400">
                <a:solidFill>
                  <a:srgbClr val="FF0000"/>
                </a:solidFill>
              </a:rPr>
              <a:t>5.6 km</a:t>
            </a:r>
            <a:endParaRPr sz="1400">
              <a:solidFill>
                <a:srgbClr val="FF0000"/>
              </a:solidFill>
            </a:endParaRPr>
          </a:p>
          <a:p>
            <a:pPr indent="0" lvl="0" marL="0" rtl="0" algn="l">
              <a:lnSpc>
                <a:spcPct val="90000"/>
              </a:lnSpc>
              <a:spcBef>
                <a:spcPts val="1000"/>
              </a:spcBef>
              <a:spcAft>
                <a:spcPts val="0"/>
              </a:spcAft>
              <a:buSzPts val="1800"/>
              <a:buNone/>
            </a:pPr>
            <a:r>
              <a:t/>
            </a:r>
            <a:endParaRPr sz="1400">
              <a:solidFill>
                <a:schemeClr val="dk1"/>
              </a:solidFill>
            </a:endParaRPr>
          </a:p>
        </p:txBody>
      </p:sp>
      <p:grpSp>
        <p:nvGrpSpPr>
          <p:cNvPr id="474" name="Google Shape;474;p18"/>
          <p:cNvGrpSpPr/>
          <p:nvPr/>
        </p:nvGrpSpPr>
        <p:grpSpPr>
          <a:xfrm flipH="1">
            <a:off x="-1" y="133025"/>
            <a:ext cx="6838900" cy="582900"/>
            <a:chOff x="3383700" y="220025"/>
            <a:chExt cx="5760575" cy="582900"/>
          </a:xfrm>
        </p:grpSpPr>
        <p:sp>
          <p:nvSpPr>
            <p:cNvPr id="475" name="Google Shape;475;p1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1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7" name="Google Shape;477;p1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Advanced – Stellar Remnants </a:t>
            </a:r>
            <a:endParaRPr b="1" sz="2420">
              <a:solidFill>
                <a:schemeClr val="lt1"/>
              </a:solidFill>
              <a:latin typeface="Helvetica Neue"/>
              <a:ea typeface="Helvetica Neue"/>
              <a:cs typeface="Helvetica Neue"/>
              <a:sym typeface="Helvetica Neue"/>
            </a:endParaRPr>
          </a:p>
        </p:txBody>
      </p:sp>
      <p:sp>
        <p:nvSpPr>
          <p:cNvPr id="478" name="Google Shape;478;p1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1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1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1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85" name="Google Shape;485;p18"/>
          <p:cNvGrpSpPr/>
          <p:nvPr/>
        </p:nvGrpSpPr>
        <p:grpSpPr>
          <a:xfrm>
            <a:off x="0" y="4695025"/>
            <a:ext cx="5902800" cy="283500"/>
            <a:chOff x="0" y="4548925"/>
            <a:chExt cx="5902800" cy="283500"/>
          </a:xfrm>
        </p:grpSpPr>
        <p:sp>
          <p:nvSpPr>
            <p:cNvPr id="486" name="Google Shape;486;p1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8" name="Google Shape;488;p1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89" name="Google Shape;489;p1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90" name="Google Shape;490;p18"/>
          <p:cNvPicPr preferRelativeResize="0"/>
          <p:nvPr/>
        </p:nvPicPr>
        <p:blipFill rotWithShape="1">
          <a:blip r:embed="rId4">
            <a:alphaModFix/>
          </a:blip>
          <a:srcRect b="0" l="0" r="0" t="0"/>
          <a:stretch/>
        </p:blipFill>
        <p:spPr>
          <a:xfrm>
            <a:off x="3491074" y="985837"/>
            <a:ext cx="5416391" cy="29654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19"/>
          <p:cNvSpPr txBox="1"/>
          <p:nvPr>
            <p:ph idx="1" type="body"/>
          </p:nvPr>
        </p:nvSpPr>
        <p:spPr>
          <a:xfrm>
            <a:off x="311701" y="985837"/>
            <a:ext cx="2895843" cy="3603633"/>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400">
                <a:solidFill>
                  <a:schemeClr val="dk1"/>
                </a:solidFill>
              </a:rPr>
              <a:t>If Earth became a black hole, what would be its radius?</a:t>
            </a:r>
            <a:endParaRPr/>
          </a:p>
          <a:p>
            <a:pPr indent="0" lvl="0" marL="0" rtl="0" algn="l">
              <a:lnSpc>
                <a:spcPct val="90000"/>
              </a:lnSpc>
              <a:spcBef>
                <a:spcPts val="1000"/>
              </a:spcBef>
              <a:spcAft>
                <a:spcPts val="0"/>
              </a:spcAft>
              <a:buSzPts val="1800"/>
              <a:buNone/>
            </a:pPr>
            <a:r>
              <a:t/>
            </a:r>
            <a:endParaRPr b="1" sz="1400">
              <a:solidFill>
                <a:schemeClr val="dk1"/>
              </a:solidFill>
            </a:endParaRPr>
          </a:p>
          <a:p>
            <a:pPr indent="0" lvl="0" marL="0" rtl="0" algn="l">
              <a:lnSpc>
                <a:spcPct val="90000"/>
              </a:lnSpc>
              <a:spcBef>
                <a:spcPts val="1000"/>
              </a:spcBef>
              <a:spcAft>
                <a:spcPts val="0"/>
              </a:spcAft>
              <a:buSzPts val="1800"/>
              <a:buNone/>
            </a:pPr>
            <a:r>
              <a:rPr b="1" lang="en-US" sz="1400">
                <a:solidFill>
                  <a:schemeClr val="dk1"/>
                </a:solidFill>
              </a:rPr>
              <a:t>M = 3x10</a:t>
            </a:r>
            <a:r>
              <a:rPr b="1" baseline="30000" lang="en-US" sz="1400">
                <a:solidFill>
                  <a:schemeClr val="dk1"/>
                </a:solidFill>
              </a:rPr>
              <a:t>-6</a:t>
            </a:r>
            <a:r>
              <a:rPr b="1" lang="en-US" sz="1400">
                <a:solidFill>
                  <a:schemeClr val="dk1"/>
                </a:solidFill>
              </a:rPr>
              <a:t> msun</a:t>
            </a:r>
            <a:endParaRPr b="1" sz="1400">
              <a:solidFill>
                <a:schemeClr val="dk1"/>
              </a:solidFill>
            </a:endParaRPr>
          </a:p>
          <a:p>
            <a:pPr indent="0" lvl="0" marL="0" rtl="0" algn="l">
              <a:lnSpc>
                <a:spcPct val="90000"/>
              </a:lnSpc>
              <a:spcBef>
                <a:spcPts val="1000"/>
              </a:spcBef>
              <a:spcAft>
                <a:spcPts val="0"/>
              </a:spcAft>
              <a:buSzPts val="1800"/>
              <a:buNone/>
            </a:pPr>
            <a:r>
              <a:t/>
            </a:r>
            <a:endParaRPr b="1" sz="1400">
              <a:solidFill>
                <a:schemeClr val="dk1"/>
              </a:solidFill>
            </a:endParaRPr>
          </a:p>
          <a:p>
            <a:pPr indent="0" lvl="0" marL="0" rtl="0" algn="l">
              <a:lnSpc>
                <a:spcPct val="90000"/>
              </a:lnSpc>
              <a:spcBef>
                <a:spcPts val="1000"/>
              </a:spcBef>
              <a:spcAft>
                <a:spcPts val="0"/>
              </a:spcAft>
              <a:buSzPts val="1800"/>
              <a:buNone/>
            </a:pPr>
            <a:r>
              <a:rPr b="1" lang="en-US" sz="1400">
                <a:solidFill>
                  <a:schemeClr val="dk1"/>
                </a:solidFill>
              </a:rPr>
              <a:t>Radius (km) =  2.8 x (3x10</a:t>
            </a:r>
            <a:r>
              <a:rPr b="1" baseline="30000" lang="en-US" sz="1400">
                <a:solidFill>
                  <a:schemeClr val="dk1"/>
                </a:solidFill>
              </a:rPr>
              <a:t>-6</a:t>
            </a:r>
            <a:r>
              <a:rPr b="1" lang="en-US" sz="1400">
                <a:solidFill>
                  <a:schemeClr val="dk1"/>
                </a:solidFill>
              </a:rPr>
              <a:t>)</a:t>
            </a:r>
            <a:endParaRPr/>
          </a:p>
          <a:p>
            <a:pPr indent="0" lvl="0" marL="0" rtl="0" algn="l">
              <a:lnSpc>
                <a:spcPct val="90000"/>
              </a:lnSpc>
              <a:spcBef>
                <a:spcPts val="1000"/>
              </a:spcBef>
              <a:spcAft>
                <a:spcPts val="0"/>
              </a:spcAft>
              <a:buSzPts val="1800"/>
              <a:buNone/>
            </a:pPr>
            <a:r>
              <a:t/>
            </a:r>
            <a:endParaRPr b="1" sz="1400">
              <a:solidFill>
                <a:schemeClr val="dk1"/>
              </a:solidFill>
            </a:endParaRPr>
          </a:p>
          <a:p>
            <a:pPr indent="0" lvl="0" marL="0" rtl="0" algn="l">
              <a:lnSpc>
                <a:spcPct val="90000"/>
              </a:lnSpc>
              <a:spcBef>
                <a:spcPts val="1000"/>
              </a:spcBef>
              <a:spcAft>
                <a:spcPts val="0"/>
              </a:spcAft>
              <a:buSzPts val="1800"/>
              <a:buNone/>
            </a:pPr>
            <a:r>
              <a:rPr b="1" lang="en-US" sz="1400">
                <a:solidFill>
                  <a:schemeClr val="dk1"/>
                </a:solidFill>
              </a:rPr>
              <a:t>=  8.4x10</a:t>
            </a:r>
            <a:r>
              <a:rPr b="1" baseline="30000" lang="en-US" sz="1400">
                <a:solidFill>
                  <a:schemeClr val="dk1"/>
                </a:solidFill>
              </a:rPr>
              <a:t>-6</a:t>
            </a:r>
            <a:r>
              <a:rPr b="1" lang="en-US" sz="1400">
                <a:solidFill>
                  <a:schemeClr val="dk1"/>
                </a:solidFill>
              </a:rPr>
              <a:t> km</a:t>
            </a:r>
            <a:endParaRPr/>
          </a:p>
          <a:p>
            <a:pPr indent="0" lvl="0" marL="0" rtl="0" algn="l">
              <a:lnSpc>
                <a:spcPct val="90000"/>
              </a:lnSpc>
              <a:spcBef>
                <a:spcPts val="1000"/>
              </a:spcBef>
              <a:spcAft>
                <a:spcPts val="0"/>
              </a:spcAft>
              <a:buSzPts val="1800"/>
              <a:buNone/>
            </a:pPr>
            <a:r>
              <a:rPr b="1" lang="en-US" sz="1400">
                <a:solidFill>
                  <a:schemeClr val="dk1"/>
                </a:solidFill>
              </a:rPr>
              <a:t>= </a:t>
            </a:r>
            <a:r>
              <a:rPr b="1" lang="en-US" sz="1400">
                <a:solidFill>
                  <a:srgbClr val="FF0000"/>
                </a:solidFill>
              </a:rPr>
              <a:t>8.4 millimeters</a:t>
            </a:r>
            <a:endParaRPr/>
          </a:p>
          <a:p>
            <a:pPr indent="0" lvl="0" marL="0" rtl="0" algn="l">
              <a:lnSpc>
                <a:spcPct val="90000"/>
              </a:lnSpc>
              <a:spcBef>
                <a:spcPts val="1000"/>
              </a:spcBef>
              <a:spcAft>
                <a:spcPts val="0"/>
              </a:spcAft>
              <a:buSzPts val="1800"/>
              <a:buNone/>
            </a:pPr>
            <a:r>
              <a:t/>
            </a:r>
            <a:endParaRPr b="1" sz="1400">
              <a:solidFill>
                <a:schemeClr val="dk1"/>
              </a:solidFill>
            </a:endParaRPr>
          </a:p>
          <a:p>
            <a:pPr indent="0" lvl="0" marL="0" rtl="0" algn="l">
              <a:lnSpc>
                <a:spcPct val="90000"/>
              </a:lnSpc>
              <a:spcBef>
                <a:spcPts val="1000"/>
              </a:spcBef>
              <a:spcAft>
                <a:spcPts val="0"/>
              </a:spcAft>
              <a:buSzPts val="1800"/>
              <a:buNone/>
            </a:pPr>
            <a:r>
              <a:t/>
            </a:r>
            <a:endParaRPr sz="1400">
              <a:solidFill>
                <a:schemeClr val="dk1"/>
              </a:solidFill>
            </a:endParaRPr>
          </a:p>
        </p:txBody>
      </p:sp>
      <p:grpSp>
        <p:nvGrpSpPr>
          <p:cNvPr id="496" name="Google Shape;496;p19"/>
          <p:cNvGrpSpPr/>
          <p:nvPr/>
        </p:nvGrpSpPr>
        <p:grpSpPr>
          <a:xfrm flipH="1">
            <a:off x="-1" y="133025"/>
            <a:ext cx="6838900" cy="582900"/>
            <a:chOff x="3383700" y="220025"/>
            <a:chExt cx="5760575" cy="582900"/>
          </a:xfrm>
        </p:grpSpPr>
        <p:sp>
          <p:nvSpPr>
            <p:cNvPr id="497" name="Google Shape;497;p1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1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9" name="Google Shape;499;p1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Advanced – Stellar Remnants </a:t>
            </a:r>
            <a:endParaRPr b="1" sz="2420">
              <a:solidFill>
                <a:schemeClr val="lt1"/>
              </a:solidFill>
              <a:latin typeface="Helvetica Neue"/>
              <a:ea typeface="Helvetica Neue"/>
              <a:cs typeface="Helvetica Neue"/>
              <a:sym typeface="Helvetica Neue"/>
            </a:endParaRPr>
          </a:p>
        </p:txBody>
      </p:sp>
      <p:sp>
        <p:nvSpPr>
          <p:cNvPr id="500" name="Google Shape;500;p1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1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1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1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1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1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1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07" name="Google Shape;507;p19"/>
          <p:cNvGrpSpPr/>
          <p:nvPr/>
        </p:nvGrpSpPr>
        <p:grpSpPr>
          <a:xfrm>
            <a:off x="0" y="4695025"/>
            <a:ext cx="5902800" cy="283500"/>
            <a:chOff x="0" y="4548925"/>
            <a:chExt cx="5902800" cy="283500"/>
          </a:xfrm>
        </p:grpSpPr>
        <p:sp>
          <p:nvSpPr>
            <p:cNvPr id="508" name="Google Shape;508;p1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1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0" name="Google Shape;510;p1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11" name="Google Shape;511;p1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12" name="Google Shape;512;p19"/>
          <p:cNvPicPr preferRelativeResize="0"/>
          <p:nvPr/>
        </p:nvPicPr>
        <p:blipFill rotWithShape="1">
          <a:blip r:embed="rId4">
            <a:alphaModFix/>
          </a:blip>
          <a:srcRect b="0" l="0" r="0" t="0"/>
          <a:stretch/>
        </p:blipFill>
        <p:spPr>
          <a:xfrm>
            <a:off x="6212500" y="1283709"/>
            <a:ext cx="2576081" cy="2576081"/>
          </a:xfrm>
          <a:prstGeom prst="rect">
            <a:avLst/>
          </a:prstGeom>
          <a:noFill/>
          <a:ln>
            <a:noFill/>
          </a:ln>
        </p:spPr>
      </p:pic>
      <p:pic>
        <p:nvPicPr>
          <p:cNvPr id="513" name="Google Shape;513;p19"/>
          <p:cNvPicPr preferRelativeResize="0"/>
          <p:nvPr/>
        </p:nvPicPr>
        <p:blipFill rotWithShape="1">
          <a:blip r:embed="rId5">
            <a:alphaModFix/>
          </a:blip>
          <a:srcRect b="0" l="0" r="0" t="0"/>
          <a:stretch/>
        </p:blipFill>
        <p:spPr>
          <a:xfrm>
            <a:off x="3694004" y="1929894"/>
            <a:ext cx="1253757" cy="1283710"/>
          </a:xfrm>
          <a:prstGeom prst="rect">
            <a:avLst/>
          </a:prstGeom>
          <a:noFill/>
          <a:ln>
            <a:noFill/>
          </a:ln>
        </p:spPr>
      </p:pic>
      <p:sp>
        <p:nvSpPr>
          <p:cNvPr id="514" name="Google Shape;514;p19"/>
          <p:cNvSpPr/>
          <p:nvPr/>
        </p:nvSpPr>
        <p:spPr>
          <a:xfrm>
            <a:off x="5072063" y="2264569"/>
            <a:ext cx="830737" cy="582900"/>
          </a:xfrm>
          <a:prstGeom prst="left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2"/>
          <p:cNvSpPr txBox="1"/>
          <p:nvPr>
            <p:ph idx="1" type="body"/>
          </p:nvPr>
        </p:nvSpPr>
        <p:spPr>
          <a:xfrm>
            <a:off x="311700" y="971625"/>
            <a:ext cx="3474488"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Heliophysics is the discipline in space science that deals with the matter and energy of our Sun and its effects on the solar system. </a:t>
            </a:r>
            <a:endParaRPr/>
          </a:p>
          <a:p>
            <a:pPr indent="0" lvl="0" marL="0" rtl="0" algn="l">
              <a:lnSpc>
                <a:spcPct val="90000"/>
              </a:lnSpc>
              <a:spcBef>
                <a:spcPts val="1000"/>
              </a:spcBef>
              <a:spcAft>
                <a:spcPts val="0"/>
              </a:spcAft>
              <a:buSzPts val="1800"/>
              <a:buNone/>
            </a:pPr>
            <a:r>
              <a:rPr lang="en-US" sz="1700">
                <a:solidFill>
                  <a:schemeClr val="dk1"/>
                </a:solidFill>
              </a:rPr>
              <a:t>It also studies how the Sun varies and how those changes pose a hazard to humans on Earth and in space</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79" name="Google Shape;79;p2"/>
          <p:cNvGrpSpPr/>
          <p:nvPr/>
        </p:nvGrpSpPr>
        <p:grpSpPr>
          <a:xfrm flipH="1">
            <a:off x="-1" y="133025"/>
            <a:ext cx="8151019" cy="582900"/>
            <a:chOff x="3383700" y="220025"/>
            <a:chExt cx="5760575" cy="582900"/>
          </a:xfrm>
        </p:grpSpPr>
        <p:sp>
          <p:nvSpPr>
            <p:cNvPr id="80" name="Google Shape;80;p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 name="Google Shape;82;p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July 2024:     What is Heliophysics?</a:t>
            </a:r>
            <a:endParaRPr b="1" sz="2420">
              <a:solidFill>
                <a:schemeClr val="lt1"/>
              </a:solidFill>
              <a:latin typeface="Helvetica Neue"/>
              <a:ea typeface="Helvetica Neue"/>
              <a:cs typeface="Helvetica Neue"/>
              <a:sym typeface="Helvetica Neue"/>
            </a:endParaRPr>
          </a:p>
        </p:txBody>
      </p:sp>
      <p:sp>
        <p:nvSpPr>
          <p:cNvPr id="83" name="Google Shape;83;p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 name="Google Shape;90;p2"/>
          <p:cNvGrpSpPr/>
          <p:nvPr/>
        </p:nvGrpSpPr>
        <p:grpSpPr>
          <a:xfrm>
            <a:off x="0" y="4695025"/>
            <a:ext cx="5902800" cy="283500"/>
            <a:chOff x="0" y="4548925"/>
            <a:chExt cx="5902800" cy="283500"/>
          </a:xfrm>
        </p:grpSpPr>
        <p:sp>
          <p:nvSpPr>
            <p:cNvPr id="91" name="Google Shape;91;p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 name="Google Shape;93;p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4" name="Google Shape;94;p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5" name="Google Shape;95;p2"/>
          <p:cNvPicPr preferRelativeResize="0"/>
          <p:nvPr/>
        </p:nvPicPr>
        <p:blipFill rotWithShape="1">
          <a:blip r:embed="rId4">
            <a:alphaModFix/>
          </a:blip>
          <a:srcRect b="0" l="0" r="0" t="0"/>
          <a:stretch/>
        </p:blipFill>
        <p:spPr>
          <a:xfrm>
            <a:off x="4046254" y="1078707"/>
            <a:ext cx="5004642" cy="28096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20"/>
          <p:cNvSpPr txBox="1"/>
          <p:nvPr>
            <p:ph idx="1" type="body"/>
          </p:nvPr>
        </p:nvSpPr>
        <p:spPr>
          <a:xfrm>
            <a:off x="311701" y="985837"/>
            <a:ext cx="2895843" cy="3603633"/>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lang="en-US" sz="1400">
                <a:solidFill>
                  <a:schemeClr val="dk1"/>
                </a:solidFill>
              </a:rPr>
              <a:t>What is the radius of a </a:t>
            </a:r>
            <a:r>
              <a:rPr b="1" lang="en-US" sz="1400">
                <a:solidFill>
                  <a:schemeClr val="dk1"/>
                </a:solidFill>
              </a:rPr>
              <a:t>supermassive black hole</a:t>
            </a:r>
            <a:r>
              <a:rPr lang="en-US" sz="1400">
                <a:solidFill>
                  <a:schemeClr val="dk1"/>
                </a:solidFill>
              </a:rPr>
              <a:t> with a mass of 10 billion suns, like the one in the core of the galaxy Messier 87?</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R = 2.8 x 10 billion = 28 billion km</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Orbit of Pluto: 5.2 billion km.</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M87 would easily swallow our entire solar system.</a:t>
            </a:r>
            <a:endParaRPr sz="1400">
              <a:solidFill>
                <a:schemeClr val="dk1"/>
              </a:solidFill>
            </a:endParaRPr>
          </a:p>
        </p:txBody>
      </p:sp>
      <p:grpSp>
        <p:nvGrpSpPr>
          <p:cNvPr id="520" name="Google Shape;520;p20"/>
          <p:cNvGrpSpPr/>
          <p:nvPr/>
        </p:nvGrpSpPr>
        <p:grpSpPr>
          <a:xfrm flipH="1">
            <a:off x="-1" y="133025"/>
            <a:ext cx="8151020" cy="582900"/>
            <a:chOff x="3383700" y="220025"/>
            <a:chExt cx="5760575" cy="582900"/>
          </a:xfrm>
        </p:grpSpPr>
        <p:sp>
          <p:nvSpPr>
            <p:cNvPr id="521" name="Google Shape;521;p2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2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3" name="Google Shape;523;p2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Advanced – Supermassive Remnants </a:t>
            </a:r>
            <a:endParaRPr b="1" sz="2420">
              <a:solidFill>
                <a:schemeClr val="lt1"/>
              </a:solidFill>
              <a:latin typeface="Helvetica Neue"/>
              <a:ea typeface="Helvetica Neue"/>
              <a:cs typeface="Helvetica Neue"/>
              <a:sym typeface="Helvetica Neue"/>
            </a:endParaRPr>
          </a:p>
        </p:txBody>
      </p:sp>
      <p:sp>
        <p:nvSpPr>
          <p:cNvPr id="524" name="Google Shape;524;p2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2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2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2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2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2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2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31" name="Google Shape;531;p20"/>
          <p:cNvGrpSpPr/>
          <p:nvPr/>
        </p:nvGrpSpPr>
        <p:grpSpPr>
          <a:xfrm>
            <a:off x="0" y="4695025"/>
            <a:ext cx="5902800" cy="283500"/>
            <a:chOff x="0" y="4548925"/>
            <a:chExt cx="5902800" cy="283500"/>
          </a:xfrm>
        </p:grpSpPr>
        <p:sp>
          <p:nvSpPr>
            <p:cNvPr id="532" name="Google Shape;532;p2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2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4" name="Google Shape;534;p2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35" name="Google Shape;535;p2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36" name="Google Shape;536;p20"/>
          <p:cNvPicPr preferRelativeResize="0"/>
          <p:nvPr/>
        </p:nvPicPr>
        <p:blipFill rotWithShape="1">
          <a:blip r:embed="rId4">
            <a:alphaModFix/>
          </a:blip>
          <a:srcRect b="0" l="0" r="0" t="0"/>
          <a:stretch/>
        </p:blipFill>
        <p:spPr>
          <a:xfrm>
            <a:off x="3626462" y="1009515"/>
            <a:ext cx="5172075" cy="310324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21"/>
          <p:cNvSpPr txBox="1"/>
          <p:nvPr>
            <p:ph idx="1" type="body"/>
          </p:nvPr>
        </p:nvSpPr>
        <p:spPr>
          <a:xfrm>
            <a:off x="311701" y="985837"/>
            <a:ext cx="3010144" cy="3500437"/>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Next Time!</a:t>
            </a:r>
            <a:endParaRPr/>
          </a:p>
          <a:p>
            <a:pPr indent="0" lvl="0" marL="0" rtl="0" algn="l">
              <a:lnSpc>
                <a:spcPct val="90000"/>
              </a:lnSpc>
              <a:spcBef>
                <a:spcPts val="1000"/>
              </a:spcBef>
              <a:spcAft>
                <a:spcPts val="0"/>
              </a:spcAft>
              <a:buSzPts val="1800"/>
              <a:buNone/>
            </a:pPr>
            <a:r>
              <a:rPr lang="en-US">
                <a:solidFill>
                  <a:schemeClr val="dk1"/>
                </a:solidFill>
              </a:rPr>
              <a:t>The Sun is a powerful source of energy. In modern times, we now rely on the Sun to produce electricity. </a:t>
            </a:r>
            <a:endParaRPr/>
          </a:p>
          <a:p>
            <a:pPr indent="0" lvl="0" marL="0" rtl="0" algn="l">
              <a:lnSpc>
                <a:spcPct val="90000"/>
              </a:lnSpc>
              <a:spcBef>
                <a:spcPts val="1000"/>
              </a:spcBef>
              <a:spcAft>
                <a:spcPts val="0"/>
              </a:spcAft>
              <a:buSzPts val="1800"/>
              <a:buNone/>
            </a:pPr>
            <a:r>
              <a:rPr lang="en-US">
                <a:solidFill>
                  <a:schemeClr val="dk1"/>
                </a:solidFill>
              </a:rPr>
              <a:t>To make this work, we use solar panels to convert sunlight into electricity. </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42" name="Google Shape;542;p21"/>
          <p:cNvGrpSpPr/>
          <p:nvPr/>
        </p:nvGrpSpPr>
        <p:grpSpPr>
          <a:xfrm flipH="1">
            <a:off x="-4" y="133025"/>
            <a:ext cx="7618378" cy="582900"/>
            <a:chOff x="3383700" y="220025"/>
            <a:chExt cx="5760575" cy="582900"/>
          </a:xfrm>
        </p:grpSpPr>
        <p:sp>
          <p:nvSpPr>
            <p:cNvPr id="543" name="Google Shape;543;p2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2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45" name="Google Shape;545;p2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September 2024 – Environment and Sustainability</a:t>
            </a:r>
            <a:endParaRPr b="1" sz="2420">
              <a:solidFill>
                <a:schemeClr val="lt1"/>
              </a:solidFill>
              <a:latin typeface="Helvetica Neue"/>
              <a:ea typeface="Helvetica Neue"/>
              <a:cs typeface="Helvetica Neue"/>
              <a:sym typeface="Helvetica Neue"/>
            </a:endParaRPr>
          </a:p>
        </p:txBody>
      </p:sp>
      <p:sp>
        <p:nvSpPr>
          <p:cNvPr id="546" name="Google Shape;546;p2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2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2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2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2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2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2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3" name="Google Shape;553;p21"/>
          <p:cNvGrpSpPr/>
          <p:nvPr/>
        </p:nvGrpSpPr>
        <p:grpSpPr>
          <a:xfrm>
            <a:off x="0" y="4695025"/>
            <a:ext cx="5902800" cy="283500"/>
            <a:chOff x="0" y="4548925"/>
            <a:chExt cx="5902800" cy="283500"/>
          </a:xfrm>
        </p:grpSpPr>
        <p:sp>
          <p:nvSpPr>
            <p:cNvPr id="554" name="Google Shape;554;p2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6" name="Google Shape;556;p2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57" name="Google Shape;557;p2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58" name="Google Shape;558;p21"/>
          <p:cNvPicPr preferRelativeResize="0"/>
          <p:nvPr/>
        </p:nvPicPr>
        <p:blipFill rotWithShape="1">
          <a:blip r:embed="rId4">
            <a:alphaModFix/>
          </a:blip>
          <a:srcRect b="0" l="0" r="0" t="0"/>
          <a:stretch/>
        </p:blipFill>
        <p:spPr>
          <a:xfrm>
            <a:off x="3537850" y="920026"/>
            <a:ext cx="5257800" cy="313182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22"/>
          <p:cNvSpPr txBox="1"/>
          <p:nvPr>
            <p:ph idx="1" type="body"/>
          </p:nvPr>
        </p:nvSpPr>
        <p:spPr>
          <a:xfrm>
            <a:off x="311700" y="985837"/>
            <a:ext cx="7851397" cy="3527974"/>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chemeClr val="dk1"/>
                </a:solidFill>
                <a:latin typeface="Arial"/>
                <a:ea typeface="Arial"/>
                <a:cs typeface="Arial"/>
                <a:sym typeface="Arial"/>
              </a:rPr>
              <a:t>Slides: </a:t>
            </a:r>
            <a:r>
              <a:rPr lang="en-US" sz="1800" u="sng">
                <a:solidFill>
                  <a:srgbClr val="000000"/>
                </a:solidFill>
                <a:latin typeface="Arial"/>
                <a:ea typeface="Arial"/>
                <a:cs typeface="Arial"/>
                <a:sym typeface="Arial"/>
                <a:hlinkClick r:id="rId3">
                  <a:extLst>
                    <a:ext uri="{A12FA001-AC4F-418D-AE19-62706E023703}">
                      <ahyp:hlinkClr val="tx"/>
                    </a:ext>
                  </a:extLst>
                </a:hlinkClick>
              </a:rPr>
              <a:t>https://rb.gy/qsgmbr</a:t>
            </a:r>
            <a:r>
              <a:rPr lang="en-US" sz="1800">
                <a:solidFill>
                  <a:srgbClr val="000000"/>
                </a:solidFill>
                <a:latin typeface="Arial"/>
                <a:ea typeface="Arial"/>
                <a:cs typeface="Arial"/>
                <a:sym typeface="Arial"/>
              </a:rPr>
              <a:t> </a:t>
            </a:r>
            <a:endParaRPr sz="1800">
              <a:solidFill>
                <a:srgbClr val="000000"/>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sz="1800">
              <a:solidFill>
                <a:schemeClr val="dk1"/>
              </a:solidFill>
              <a:latin typeface="Arial"/>
              <a:ea typeface="Arial"/>
              <a:cs typeface="Arial"/>
              <a:sym typeface="Arial"/>
            </a:endParaRPr>
          </a:p>
          <a:p>
            <a:pPr indent="0" lvl="0" marL="0" rtl="0" algn="l">
              <a:lnSpc>
                <a:spcPct val="90000"/>
              </a:lnSpc>
              <a:spcBef>
                <a:spcPts val="1000"/>
              </a:spcBef>
              <a:spcAft>
                <a:spcPts val="0"/>
              </a:spcAft>
              <a:buSzPts val="1800"/>
              <a:buNone/>
            </a:pPr>
            <a:r>
              <a:rPr b="0" i="0" lang="en-US" sz="1800" u="none" cap="none" strike="noStrike">
                <a:solidFill>
                  <a:srgbClr val="000000"/>
                </a:solidFill>
                <a:latin typeface="Arial"/>
                <a:ea typeface="Arial"/>
                <a:cs typeface="Arial"/>
                <a:sym typeface="Arial"/>
              </a:rPr>
              <a:t>Previous webinar recordings </a:t>
            </a:r>
            <a:r>
              <a:rPr lang="en-US" sz="1800" u="sng">
                <a:solidFill>
                  <a:schemeClr val="hlink"/>
                </a:solidFill>
                <a:latin typeface="Arial"/>
                <a:ea typeface="Arial"/>
                <a:cs typeface="Arial"/>
                <a:sym typeface="Arial"/>
                <a:hlinkClick r:id="rId4"/>
              </a:rPr>
              <a:t>https://www.youtube.com/watch?v=lwf8Y_fOOls&amp;list=PL5mpEj48YwXntxhPvZBgJn0ZG5MRm4UlS</a:t>
            </a:r>
            <a:endParaRPr sz="1800">
              <a:latin typeface="Arial"/>
              <a:ea typeface="Arial"/>
              <a:cs typeface="Arial"/>
              <a:sym typeface="Aria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64" name="Google Shape;564;p22"/>
          <p:cNvGrpSpPr/>
          <p:nvPr/>
        </p:nvGrpSpPr>
        <p:grpSpPr>
          <a:xfrm flipH="1">
            <a:off x="-4" y="133025"/>
            <a:ext cx="7618378" cy="582900"/>
            <a:chOff x="3383700" y="220025"/>
            <a:chExt cx="5760575" cy="582900"/>
          </a:xfrm>
        </p:grpSpPr>
        <p:sp>
          <p:nvSpPr>
            <p:cNvPr id="565" name="Google Shape;565;p2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2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7" name="Google Shape;567;p2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Slides and Recordings</a:t>
            </a:r>
            <a:endParaRPr b="1" sz="2420">
              <a:solidFill>
                <a:schemeClr val="lt1"/>
              </a:solidFill>
              <a:latin typeface="Helvetica Neue"/>
              <a:ea typeface="Helvetica Neue"/>
              <a:cs typeface="Helvetica Neue"/>
              <a:sym typeface="Helvetica Neue"/>
            </a:endParaRPr>
          </a:p>
        </p:txBody>
      </p:sp>
      <p:sp>
        <p:nvSpPr>
          <p:cNvPr id="568" name="Google Shape;568;p2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2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2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2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2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2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75" name="Google Shape;575;p22"/>
          <p:cNvGrpSpPr/>
          <p:nvPr/>
        </p:nvGrpSpPr>
        <p:grpSpPr>
          <a:xfrm>
            <a:off x="0" y="4695025"/>
            <a:ext cx="5902800" cy="283500"/>
            <a:chOff x="0" y="4548925"/>
            <a:chExt cx="5902800" cy="283500"/>
          </a:xfrm>
        </p:grpSpPr>
        <p:sp>
          <p:nvSpPr>
            <p:cNvPr id="576" name="Google Shape;576;p2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2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8" name="Google Shape;578;p2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79" name="Google Shape;579;p22"/>
          <p:cNvPicPr preferRelativeResize="0"/>
          <p:nvPr/>
        </p:nvPicPr>
        <p:blipFill rotWithShape="1">
          <a:blip r:embed="rId5">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pSp>
        <p:nvGrpSpPr>
          <p:cNvPr id="100" name="Google Shape;100;p3"/>
          <p:cNvGrpSpPr/>
          <p:nvPr/>
        </p:nvGrpSpPr>
        <p:grpSpPr>
          <a:xfrm flipH="1">
            <a:off x="0" y="133025"/>
            <a:ext cx="5760575" cy="582900"/>
            <a:chOff x="3383700" y="220025"/>
            <a:chExt cx="5760575" cy="582900"/>
          </a:xfrm>
        </p:grpSpPr>
        <p:sp>
          <p:nvSpPr>
            <p:cNvPr id="101" name="Google Shape;101;p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 name="Google Shape;103;p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solidFill>
                  <a:schemeClr val="lt1"/>
                </a:solidFill>
                <a:latin typeface="Helvetica Neue"/>
                <a:ea typeface="Helvetica Neue"/>
                <a:cs typeface="Helvetica Neue"/>
                <a:sym typeface="Helvetica Neue"/>
              </a:rPr>
              <a:t>Heliophysics Big Year Timeline</a:t>
            </a:r>
            <a:endParaRPr b="1">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SzPct val="40909"/>
              <a:buNone/>
            </a:pPr>
            <a:r>
              <a:t/>
            </a:r>
            <a:endParaRPr b="1" sz="2420">
              <a:solidFill>
                <a:schemeClr val="lt1"/>
              </a:solidFill>
              <a:latin typeface="Helvetica Neue"/>
              <a:ea typeface="Helvetica Neue"/>
              <a:cs typeface="Helvetica Neue"/>
              <a:sym typeface="Helvetica Neue"/>
            </a:endParaRPr>
          </a:p>
        </p:txBody>
      </p:sp>
      <p:sp>
        <p:nvSpPr>
          <p:cNvPr id="104" name="Google Shape;104;p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 name="Google Shape;111;p3"/>
          <p:cNvGrpSpPr/>
          <p:nvPr/>
        </p:nvGrpSpPr>
        <p:grpSpPr>
          <a:xfrm>
            <a:off x="0" y="4695025"/>
            <a:ext cx="5902800" cy="283500"/>
            <a:chOff x="0" y="4548925"/>
            <a:chExt cx="5902800" cy="283500"/>
          </a:xfrm>
        </p:grpSpPr>
        <p:sp>
          <p:nvSpPr>
            <p:cNvPr id="112" name="Google Shape;112;p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 name="Google Shape;114;p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15" name="Google Shape;115;p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pSp>
        <p:nvGrpSpPr>
          <p:cNvPr id="116" name="Google Shape;116;p3"/>
          <p:cNvGrpSpPr/>
          <p:nvPr/>
        </p:nvGrpSpPr>
        <p:grpSpPr>
          <a:xfrm>
            <a:off x="5632317" y="917050"/>
            <a:ext cx="3305700" cy="3483050"/>
            <a:chOff x="5632317" y="1189775"/>
            <a:chExt cx="3305700" cy="3483050"/>
          </a:xfrm>
        </p:grpSpPr>
        <p:sp>
          <p:nvSpPr>
            <p:cNvPr id="117" name="Google Shape;117;p3"/>
            <p:cNvSpPr/>
            <p:nvPr/>
          </p:nvSpPr>
          <p:spPr>
            <a:xfrm>
              <a:off x="5632317" y="1189775"/>
              <a:ext cx="3305700" cy="669000"/>
            </a:xfrm>
            <a:prstGeom prst="chevron">
              <a:avLst>
                <a:gd fmla="val 50000" name="adj"/>
              </a:avLst>
            </a:prstGeom>
            <a:solidFill>
              <a:srgbClr val="D8382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Solar Parker </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Probe Perihelion</a:t>
              </a:r>
              <a:endParaRPr b="1" i="0" sz="1400" u="none" cap="none" strike="noStrike">
                <a:solidFill>
                  <a:srgbClr val="FFFFFF"/>
                </a:solidFill>
                <a:latin typeface="Arial"/>
                <a:ea typeface="Arial"/>
                <a:cs typeface="Arial"/>
                <a:sym typeface="Arial"/>
              </a:endParaRPr>
            </a:p>
          </p:txBody>
        </p:sp>
        <p:sp>
          <p:nvSpPr>
            <p:cNvPr id="118" name="Google Shape;118;p3"/>
            <p:cNvSpPr txBox="1"/>
            <p:nvPr/>
          </p:nvSpPr>
          <p:spPr>
            <a:xfrm>
              <a:off x="6167063"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December 24,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grpSp>
        <p:nvGrpSpPr>
          <p:cNvPr id="119" name="Google Shape;119;p3"/>
          <p:cNvGrpSpPr/>
          <p:nvPr/>
        </p:nvGrpSpPr>
        <p:grpSpPr>
          <a:xfrm>
            <a:off x="-11613" y="917264"/>
            <a:ext cx="3546900" cy="3482836"/>
            <a:chOff x="0" y="1189989"/>
            <a:chExt cx="3546900" cy="3482836"/>
          </a:xfrm>
        </p:grpSpPr>
        <p:sp>
          <p:nvSpPr>
            <p:cNvPr id="120" name="Google Shape;120;p3"/>
            <p:cNvSpPr/>
            <p:nvPr/>
          </p:nvSpPr>
          <p:spPr>
            <a:xfrm>
              <a:off x="0" y="1189989"/>
              <a:ext cx="3546900" cy="669000"/>
            </a:xfrm>
            <a:prstGeom prst="homePlate">
              <a:avLst>
                <a:gd fmla="val 50000" name="adj"/>
              </a:avLst>
            </a:prstGeom>
            <a:solidFill>
              <a:srgbClr val="80201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Annular Eclipse</a:t>
              </a:r>
              <a:endParaRPr b="1" i="0" sz="1400" u="none" cap="none" strike="noStrike">
                <a:solidFill>
                  <a:srgbClr val="FFFFFF"/>
                </a:solidFill>
                <a:latin typeface="Arial"/>
                <a:ea typeface="Arial"/>
                <a:cs typeface="Arial"/>
                <a:sym typeface="Arial"/>
              </a:endParaRPr>
            </a:p>
          </p:txBody>
        </p:sp>
        <p:sp>
          <p:nvSpPr>
            <p:cNvPr id="121" name="Google Shape;121;p3"/>
            <p:cNvSpPr txBox="1"/>
            <p:nvPr/>
          </p:nvSpPr>
          <p:spPr>
            <a:xfrm>
              <a:off x="655361"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October 14, 2023 </a:t>
              </a:r>
              <a:endParaRPr b="0" i="0" sz="1200" u="none" cap="none" strike="noStrike">
                <a:solidFill>
                  <a:srgbClr val="000000"/>
                </a:solidFill>
                <a:latin typeface="Arial"/>
                <a:ea typeface="Arial"/>
                <a:cs typeface="Arial"/>
                <a:sym typeface="Arial"/>
              </a:endParaRPr>
            </a:p>
          </p:txBody>
        </p:sp>
      </p:grpSp>
      <p:grpSp>
        <p:nvGrpSpPr>
          <p:cNvPr id="122" name="Google Shape;122;p3"/>
          <p:cNvGrpSpPr/>
          <p:nvPr/>
        </p:nvGrpSpPr>
        <p:grpSpPr>
          <a:xfrm>
            <a:off x="2944204" y="917050"/>
            <a:ext cx="3305700" cy="3483050"/>
            <a:chOff x="2944204" y="1189775"/>
            <a:chExt cx="3305700" cy="3483050"/>
          </a:xfrm>
        </p:grpSpPr>
        <p:sp>
          <p:nvSpPr>
            <p:cNvPr id="123" name="Google Shape;123;p3"/>
            <p:cNvSpPr/>
            <p:nvPr/>
          </p:nvSpPr>
          <p:spPr>
            <a:xfrm>
              <a:off x="2944204" y="1189775"/>
              <a:ext cx="3305700" cy="669000"/>
            </a:xfrm>
            <a:prstGeom prst="chevron">
              <a:avLst>
                <a:gd fmla="val 50000" name="adj"/>
              </a:avLst>
            </a:prstGeom>
            <a:solidFill>
              <a:srgbClr val="B02C2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Total Eclipse</a:t>
              </a:r>
              <a:endParaRPr b="1" i="0" sz="1400" u="none" cap="none" strike="noStrike">
                <a:solidFill>
                  <a:srgbClr val="FFFFFF"/>
                </a:solidFill>
                <a:latin typeface="Arial"/>
                <a:ea typeface="Arial"/>
                <a:cs typeface="Arial"/>
                <a:sym typeface="Arial"/>
              </a:endParaRPr>
            </a:p>
          </p:txBody>
        </p:sp>
        <p:sp>
          <p:nvSpPr>
            <p:cNvPr id="124" name="Google Shape;124;p3"/>
            <p:cNvSpPr txBox="1"/>
            <p:nvPr/>
          </p:nvSpPr>
          <p:spPr>
            <a:xfrm>
              <a:off x="3478949"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April 8,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sp>
        <p:nvSpPr>
          <p:cNvPr id="125" name="Google Shape;125;p3"/>
          <p:cNvSpPr/>
          <p:nvPr/>
        </p:nvSpPr>
        <p:spPr>
          <a:xfrm>
            <a:off x="760500"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6" name="Google Shape;126;p3"/>
          <p:cNvSpPr/>
          <p:nvPr/>
        </p:nvSpPr>
        <p:spPr>
          <a:xfrm>
            <a:off x="3584088"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7" name="Google Shape;127;p3"/>
          <p:cNvSpPr/>
          <p:nvPr/>
        </p:nvSpPr>
        <p:spPr>
          <a:xfrm>
            <a:off x="6272225"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pic>
        <p:nvPicPr>
          <p:cNvPr id="128" name="Google Shape;128;p3"/>
          <p:cNvPicPr preferRelativeResize="0"/>
          <p:nvPr/>
        </p:nvPicPr>
        <p:blipFill rotWithShape="1">
          <a:blip r:embed="rId4">
            <a:alphaModFix/>
          </a:blip>
          <a:srcRect b="0" l="0" r="0" t="0"/>
          <a:stretch/>
        </p:blipFill>
        <p:spPr>
          <a:xfrm>
            <a:off x="760500" y="2145875"/>
            <a:ext cx="2025900" cy="2088881"/>
          </a:xfrm>
          <a:prstGeom prst="rect">
            <a:avLst/>
          </a:prstGeom>
          <a:noFill/>
          <a:ln>
            <a:noFill/>
          </a:ln>
        </p:spPr>
      </p:pic>
      <p:pic>
        <p:nvPicPr>
          <p:cNvPr id="129" name="Google Shape;129;p3"/>
          <p:cNvPicPr preferRelativeResize="0"/>
          <p:nvPr/>
        </p:nvPicPr>
        <p:blipFill rotWithShape="1">
          <a:blip r:embed="rId5">
            <a:alphaModFix/>
          </a:blip>
          <a:srcRect b="0" l="0" r="0" t="0"/>
          <a:stretch/>
        </p:blipFill>
        <p:spPr>
          <a:xfrm>
            <a:off x="3591901" y="2145425"/>
            <a:ext cx="2193521" cy="2025900"/>
          </a:xfrm>
          <a:prstGeom prst="rect">
            <a:avLst/>
          </a:prstGeom>
          <a:noFill/>
          <a:ln>
            <a:noFill/>
          </a:ln>
        </p:spPr>
      </p:pic>
      <p:pic>
        <p:nvPicPr>
          <p:cNvPr id="130" name="Google Shape;130;p3"/>
          <p:cNvPicPr preferRelativeResize="0"/>
          <p:nvPr/>
        </p:nvPicPr>
        <p:blipFill rotWithShape="1">
          <a:blip r:embed="rId6">
            <a:alphaModFix/>
          </a:blip>
          <a:srcRect b="0" l="0" r="0" t="0"/>
          <a:stretch/>
        </p:blipFill>
        <p:spPr>
          <a:xfrm>
            <a:off x="6254537" y="2117738"/>
            <a:ext cx="2238525" cy="2045598"/>
          </a:xfrm>
          <a:prstGeom prst="rect">
            <a:avLst/>
          </a:prstGeom>
          <a:noFill/>
          <a:ln>
            <a:noFill/>
          </a:ln>
        </p:spPr>
      </p:pic>
      <p:sp>
        <p:nvSpPr>
          <p:cNvPr id="131" name="Google Shape;131;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2" name="Google Shape;132;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a:p>
        </p:txBody>
      </p:sp>
      <p:sp>
        <p:nvSpPr>
          <p:cNvPr id="133" name="Google Shape;133;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grpSp>
        <p:nvGrpSpPr>
          <p:cNvPr id="139" name="Google Shape;139;p4"/>
          <p:cNvGrpSpPr/>
          <p:nvPr/>
        </p:nvGrpSpPr>
        <p:grpSpPr>
          <a:xfrm flipH="1">
            <a:off x="-1" y="133025"/>
            <a:ext cx="7908700" cy="582900"/>
            <a:chOff x="3383700" y="220025"/>
            <a:chExt cx="5760575" cy="582900"/>
          </a:xfrm>
        </p:grpSpPr>
        <p:sp>
          <p:nvSpPr>
            <p:cNvPr id="140" name="Google Shape;140;p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 name="Google Shape;142;p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4"/>
          <p:cNvGrpSpPr/>
          <p:nvPr/>
        </p:nvGrpSpPr>
        <p:grpSpPr>
          <a:xfrm>
            <a:off x="0" y="4695025"/>
            <a:ext cx="5902800" cy="283500"/>
            <a:chOff x="0" y="4548925"/>
            <a:chExt cx="5902800" cy="283500"/>
          </a:xfrm>
        </p:grpSpPr>
        <p:sp>
          <p:nvSpPr>
            <p:cNvPr id="150" name="Google Shape;150;p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 name="Google Shape;152;p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53" name="Google Shape;153;p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54" name="Google Shape;154;p4"/>
          <p:cNvSpPr txBox="1"/>
          <p:nvPr/>
        </p:nvSpPr>
        <p:spPr>
          <a:xfrm>
            <a:off x="4053677" y="2668522"/>
            <a:ext cx="18473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 name="Google Shape;155;p4"/>
          <p:cNvSpPr txBox="1"/>
          <p:nvPr/>
        </p:nvSpPr>
        <p:spPr>
          <a:xfrm>
            <a:off x="602150" y="817050"/>
            <a:ext cx="3417000" cy="1569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19658B"/>
                </a:solidFill>
                <a:latin typeface="Arial"/>
                <a:ea typeface="Arial"/>
                <a:cs typeface="Arial"/>
                <a:sym typeface="Arial"/>
              </a:rPr>
              <a:t>2023</a:t>
            </a:r>
            <a:endParaRPr b="1" i="0" sz="1800" u="none" cap="none" strike="noStrike">
              <a:solidFill>
                <a:srgbClr val="19658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October-</a:t>
            </a:r>
            <a:r>
              <a:rPr b="0" i="0" lang="en-US" sz="1800" u="none" cap="none" strike="noStrike">
                <a:solidFill>
                  <a:srgbClr val="595959"/>
                </a:solidFill>
                <a:latin typeface="Arial"/>
                <a:ea typeface="Arial"/>
                <a:cs typeface="Arial"/>
                <a:sym typeface="Arial"/>
              </a:rPr>
              <a:t> Annular Solar Eclipse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November-</a:t>
            </a:r>
            <a:r>
              <a:rPr b="0" i="0" lang="en-US" sz="1800" u="none" cap="none" strike="noStrike">
                <a:solidFill>
                  <a:srgbClr val="595959"/>
                </a:solidFill>
                <a:latin typeface="Arial"/>
                <a:ea typeface="Arial"/>
                <a:cs typeface="Arial"/>
                <a:sym typeface="Arial"/>
              </a:rPr>
              <a:t> Mission Fleet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December- </a:t>
            </a:r>
            <a:r>
              <a:rPr b="0" i="0" lang="en-US" sz="1800" u="none" cap="none" strike="noStrike">
                <a:solidFill>
                  <a:srgbClr val="595959"/>
                </a:solidFill>
                <a:latin typeface="Arial"/>
                <a:ea typeface="Arial"/>
                <a:cs typeface="Arial"/>
                <a:sym typeface="Arial"/>
              </a:rPr>
              <a:t>Citizen Science</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sp>
        <p:nvSpPr>
          <p:cNvPr id="156" name="Google Shape;156;p4"/>
          <p:cNvSpPr txBox="1"/>
          <p:nvPr/>
        </p:nvSpPr>
        <p:spPr>
          <a:xfrm>
            <a:off x="4043975" y="817050"/>
            <a:ext cx="4721400" cy="350862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Arial"/>
                <a:ea typeface="Arial"/>
                <a:cs typeface="Arial"/>
                <a:sym typeface="Arial"/>
              </a:rPr>
              <a:t>2024 </a:t>
            </a:r>
            <a:endParaRPr b="1" i="0" sz="1800" u="none" cap="none" strike="noStrike">
              <a:solidFill>
                <a:srgbClr val="19658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FF0000"/>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January- </a:t>
            </a:r>
            <a:r>
              <a:rPr b="0" i="0" lang="en-US" sz="1800" u="none" cap="none" strike="noStrike">
                <a:solidFill>
                  <a:schemeClr val="dk1"/>
                </a:solidFill>
                <a:latin typeface="Arial"/>
                <a:ea typeface="Arial"/>
                <a:cs typeface="Arial"/>
                <a:sym typeface="Arial"/>
              </a:rPr>
              <a:t>The Sun Touches Everything</a:t>
            </a:r>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February-</a:t>
            </a:r>
            <a:r>
              <a:rPr b="0" i="0" lang="en-US" sz="1800" u="none" cap="none" strike="noStrike">
                <a:solidFill>
                  <a:schemeClr val="dk1"/>
                </a:solidFill>
                <a:latin typeface="Arial"/>
                <a:ea typeface="Arial"/>
                <a:cs typeface="Arial"/>
                <a:sym typeface="Arial"/>
              </a:rPr>
              <a:t> Fashion</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March-</a:t>
            </a:r>
            <a:r>
              <a:rPr b="0" i="0" lang="en-US" sz="1800" u="none" cap="none" strike="noStrike">
                <a:solidFill>
                  <a:schemeClr val="dk1"/>
                </a:solidFill>
                <a:latin typeface="Arial"/>
                <a:ea typeface="Arial"/>
                <a:cs typeface="Arial"/>
                <a:sym typeface="Arial"/>
              </a:rPr>
              <a:t> Experiencing the Sun</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April-</a:t>
            </a:r>
            <a:r>
              <a:rPr b="0" i="0" lang="en-US" sz="1800" u="none" cap="none" strike="noStrike">
                <a:solidFill>
                  <a:schemeClr val="dk1"/>
                </a:solidFill>
                <a:latin typeface="Arial"/>
                <a:ea typeface="Arial"/>
                <a:cs typeface="Arial"/>
                <a:sym typeface="Arial"/>
              </a:rPr>
              <a:t> Total Solar Eclipse</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May-</a:t>
            </a:r>
            <a:r>
              <a:rPr b="0" i="0" lang="en-US" sz="1800" u="none" cap="none" strike="noStrike">
                <a:solidFill>
                  <a:schemeClr val="dk1"/>
                </a:solidFill>
                <a:latin typeface="Arial"/>
                <a:ea typeface="Arial"/>
                <a:cs typeface="Arial"/>
                <a:sym typeface="Arial"/>
              </a:rPr>
              <a:t> Visual Art</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June-</a:t>
            </a:r>
            <a:r>
              <a:rPr b="0" i="0" lang="en-US" sz="1800" u="none" cap="none" strike="noStrike">
                <a:solidFill>
                  <a:schemeClr val="dk1"/>
                </a:solidFill>
                <a:latin typeface="Arial"/>
                <a:ea typeface="Arial"/>
                <a:cs typeface="Arial"/>
                <a:sym typeface="Arial"/>
              </a:rPr>
              <a:t> Performance Art</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July-</a:t>
            </a:r>
            <a:r>
              <a:rPr b="0" i="0" lang="en-US" sz="1800" u="none" cap="none" strike="noStrike">
                <a:solidFill>
                  <a:schemeClr val="dk1"/>
                </a:solidFill>
                <a:latin typeface="Arial"/>
                <a:ea typeface="Arial"/>
                <a:cs typeface="Arial"/>
                <a:sym typeface="Arial"/>
              </a:rPr>
              <a:t> Physical and Mental Health</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rgbClr val="FF0000"/>
                </a:solidFill>
                <a:latin typeface="Arial"/>
                <a:ea typeface="Arial"/>
                <a:cs typeface="Arial"/>
                <a:sym typeface="Arial"/>
              </a:rPr>
              <a:t>August-</a:t>
            </a:r>
            <a:r>
              <a:rPr b="0" i="0" lang="en-US" sz="1800" u="none" cap="none" strike="noStrike">
                <a:solidFill>
                  <a:srgbClr val="FF0000"/>
                </a:solidFill>
                <a:latin typeface="Arial"/>
                <a:ea typeface="Arial"/>
                <a:cs typeface="Arial"/>
                <a:sym typeface="Arial"/>
              </a:rPr>
              <a:t> Back to School </a:t>
            </a:r>
            <a:endParaRPr b="0"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September-</a:t>
            </a:r>
            <a:r>
              <a:rPr b="0" i="0" lang="en-US" sz="1800" u="none" cap="none" strike="noStrike">
                <a:solidFill>
                  <a:srgbClr val="595959"/>
                </a:solidFill>
                <a:latin typeface="Arial"/>
                <a:ea typeface="Arial"/>
                <a:cs typeface="Arial"/>
                <a:sym typeface="Arial"/>
              </a:rPr>
              <a:t> Environment / Sustainability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November-</a:t>
            </a:r>
            <a:r>
              <a:rPr b="0" i="0" lang="en-US" sz="1800" u="none" cap="none" strike="noStrike">
                <a:solidFill>
                  <a:srgbClr val="595959"/>
                </a:solidFill>
                <a:latin typeface="Arial"/>
                <a:ea typeface="Arial"/>
                <a:cs typeface="Arial"/>
                <a:sym typeface="Arial"/>
              </a:rPr>
              <a:t> Bonus Science</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December-</a:t>
            </a:r>
            <a:r>
              <a:rPr b="0" i="0" lang="en-US" sz="1800" u="none" cap="none" strike="noStrike">
                <a:solidFill>
                  <a:srgbClr val="595959"/>
                </a:solidFill>
                <a:latin typeface="Arial"/>
                <a:ea typeface="Arial"/>
                <a:cs typeface="Arial"/>
                <a:sym typeface="Arial"/>
              </a:rPr>
              <a:t> Parker’s Perihelion</a:t>
            </a:r>
            <a:endParaRPr b="0" i="0" sz="1800" u="none" cap="none" strike="noStrike">
              <a:solidFill>
                <a:srgbClr val="595959"/>
              </a:solidFill>
              <a:latin typeface="Arial"/>
              <a:ea typeface="Arial"/>
              <a:cs typeface="Arial"/>
              <a:sym typeface="Arial"/>
            </a:endParaRPr>
          </a:p>
        </p:txBody>
      </p:sp>
      <p:sp>
        <p:nvSpPr>
          <p:cNvPr id="157" name="Google Shape;157;p4"/>
          <p:cNvSpPr txBox="1"/>
          <p:nvPr/>
        </p:nvSpPr>
        <p:spPr>
          <a:xfrm>
            <a:off x="223000" y="4247225"/>
            <a:ext cx="8727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sng" cap="none" strike="noStrike">
                <a:solidFill>
                  <a:srgbClr val="0097A7"/>
                </a:solidFill>
                <a:latin typeface="Arial"/>
                <a:ea typeface="Arial"/>
                <a:cs typeface="Arial"/>
                <a:sym typeface="Arial"/>
                <a:hlinkClick r:id="rId4">
                  <a:extLst>
                    <a:ext uri="{A12FA001-AC4F-418D-AE19-62706E023703}">
                      <ahyp:hlinkClr val="tx"/>
                    </a:ext>
                  </a:extLst>
                </a:hlinkClick>
              </a:rPr>
              <a:t>https://www.nasa.gov/science-research/heliophysics/nasa-announces-monthly-themes-to-celebrate-the-heliophysics-big-year/</a:t>
            </a:r>
            <a:endParaRPr b="0" i="0" sz="1900" u="none" cap="none" strike="noStrike">
              <a:solidFill>
                <a:srgbClr val="595959"/>
              </a:solidFill>
              <a:latin typeface="Arial"/>
              <a:ea typeface="Arial"/>
              <a:cs typeface="Arial"/>
              <a:sym typeface="Arial"/>
            </a:endParaRPr>
          </a:p>
        </p:txBody>
      </p:sp>
      <p:pic>
        <p:nvPicPr>
          <p:cNvPr id="158" name="Google Shape;158;p4"/>
          <p:cNvPicPr preferRelativeResize="0"/>
          <p:nvPr/>
        </p:nvPicPr>
        <p:blipFill rotWithShape="1">
          <a:blip r:embed="rId5">
            <a:alphaModFix/>
          </a:blip>
          <a:srcRect b="0" l="0" r="0" t="0"/>
          <a:stretch/>
        </p:blipFill>
        <p:spPr>
          <a:xfrm>
            <a:off x="430925" y="1176750"/>
            <a:ext cx="262830" cy="283500"/>
          </a:xfrm>
          <a:prstGeom prst="rect">
            <a:avLst/>
          </a:prstGeom>
          <a:noFill/>
          <a:ln>
            <a:noFill/>
          </a:ln>
        </p:spPr>
      </p:pic>
      <p:pic>
        <p:nvPicPr>
          <p:cNvPr id="159" name="Google Shape;159;p4"/>
          <p:cNvPicPr preferRelativeResize="0"/>
          <p:nvPr/>
        </p:nvPicPr>
        <p:blipFill rotWithShape="1">
          <a:blip r:embed="rId5">
            <a:alphaModFix/>
          </a:blip>
          <a:srcRect b="0" l="0" r="0" t="0"/>
          <a:stretch/>
        </p:blipFill>
        <p:spPr>
          <a:xfrm>
            <a:off x="430925" y="1460250"/>
            <a:ext cx="262830" cy="283500"/>
          </a:xfrm>
          <a:prstGeom prst="rect">
            <a:avLst/>
          </a:prstGeom>
          <a:noFill/>
          <a:ln>
            <a:noFill/>
          </a:ln>
        </p:spPr>
      </p:pic>
      <p:sp>
        <p:nvSpPr>
          <p:cNvPr id="160" name="Google Shape;160;p4"/>
          <p:cNvSpPr txBox="1"/>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420"/>
              <a:buFont typeface="Arial"/>
              <a:buNone/>
            </a:pPr>
            <a:r>
              <a:rPr b="1" i="0" lang="en-US" sz="2420" u="none" cap="none" strike="noStrike">
                <a:solidFill>
                  <a:srgbClr val="FFFFFF"/>
                </a:solidFill>
                <a:latin typeface="Helvetica Neue"/>
                <a:ea typeface="Helvetica Neue"/>
                <a:cs typeface="Helvetica Neue"/>
                <a:sym typeface="Helvetica Neue"/>
              </a:rPr>
              <a:t>Heliophysics Big Year Themes</a:t>
            </a:r>
            <a:endParaRPr b="1" i="0" sz="2420" u="none" cap="none" strike="noStrike">
              <a:solidFill>
                <a:srgbClr val="FFFFFF"/>
              </a:solidFill>
              <a:latin typeface="Helvetica Neue"/>
              <a:ea typeface="Helvetica Neue"/>
              <a:cs typeface="Helvetica Neue"/>
              <a:sym typeface="Helvetica Neue"/>
            </a:endParaRPr>
          </a:p>
        </p:txBody>
      </p:sp>
      <p:pic>
        <p:nvPicPr>
          <p:cNvPr id="161" name="Google Shape;161;p4"/>
          <p:cNvPicPr preferRelativeResize="0"/>
          <p:nvPr/>
        </p:nvPicPr>
        <p:blipFill rotWithShape="1">
          <a:blip r:embed="rId5">
            <a:alphaModFix/>
          </a:blip>
          <a:srcRect b="0" l="0" r="0" t="0"/>
          <a:stretch/>
        </p:blipFill>
        <p:spPr>
          <a:xfrm>
            <a:off x="402131" y="1743750"/>
            <a:ext cx="262830" cy="283500"/>
          </a:xfrm>
          <a:prstGeom prst="rect">
            <a:avLst/>
          </a:prstGeom>
          <a:noFill/>
          <a:ln>
            <a:noFill/>
          </a:ln>
        </p:spPr>
      </p:pic>
      <p:pic>
        <p:nvPicPr>
          <p:cNvPr id="162" name="Google Shape;162;p4"/>
          <p:cNvPicPr preferRelativeResize="0"/>
          <p:nvPr/>
        </p:nvPicPr>
        <p:blipFill rotWithShape="1">
          <a:blip r:embed="rId5">
            <a:alphaModFix/>
          </a:blip>
          <a:srcRect b="0" l="0" r="0" t="0"/>
          <a:stretch/>
        </p:blipFill>
        <p:spPr>
          <a:xfrm>
            <a:off x="4087754" y="1151755"/>
            <a:ext cx="262830" cy="283500"/>
          </a:xfrm>
          <a:prstGeom prst="rect">
            <a:avLst/>
          </a:prstGeom>
          <a:noFill/>
          <a:ln>
            <a:noFill/>
          </a:ln>
        </p:spPr>
      </p:pic>
      <p:pic>
        <p:nvPicPr>
          <p:cNvPr id="163" name="Google Shape;163;p4"/>
          <p:cNvPicPr preferRelativeResize="0"/>
          <p:nvPr/>
        </p:nvPicPr>
        <p:blipFill rotWithShape="1">
          <a:blip r:embed="rId5">
            <a:alphaModFix/>
          </a:blip>
          <a:srcRect b="0" l="0" r="0" t="0"/>
          <a:stretch/>
        </p:blipFill>
        <p:spPr>
          <a:xfrm>
            <a:off x="4072590" y="1416785"/>
            <a:ext cx="262830" cy="283500"/>
          </a:xfrm>
          <a:prstGeom prst="rect">
            <a:avLst/>
          </a:prstGeom>
          <a:noFill/>
          <a:ln>
            <a:noFill/>
          </a:ln>
        </p:spPr>
      </p:pic>
      <p:pic>
        <p:nvPicPr>
          <p:cNvPr id="164" name="Google Shape;164;p4"/>
          <p:cNvPicPr preferRelativeResize="0"/>
          <p:nvPr/>
        </p:nvPicPr>
        <p:blipFill rotWithShape="1">
          <a:blip r:embed="rId5">
            <a:alphaModFix/>
          </a:blip>
          <a:srcRect b="0" l="0" r="0" t="0"/>
          <a:stretch/>
        </p:blipFill>
        <p:spPr>
          <a:xfrm>
            <a:off x="4106993" y="1725465"/>
            <a:ext cx="262830" cy="283500"/>
          </a:xfrm>
          <a:prstGeom prst="rect">
            <a:avLst/>
          </a:prstGeom>
          <a:noFill/>
          <a:ln>
            <a:noFill/>
          </a:ln>
        </p:spPr>
      </p:pic>
      <p:pic>
        <p:nvPicPr>
          <p:cNvPr id="165" name="Google Shape;165;p4"/>
          <p:cNvPicPr preferRelativeResize="0"/>
          <p:nvPr/>
        </p:nvPicPr>
        <p:blipFill rotWithShape="1">
          <a:blip r:embed="rId5">
            <a:alphaModFix/>
          </a:blip>
          <a:srcRect b="0" l="0" r="0" t="0"/>
          <a:stretch/>
        </p:blipFill>
        <p:spPr>
          <a:xfrm>
            <a:off x="4138125" y="1990495"/>
            <a:ext cx="262830" cy="283500"/>
          </a:xfrm>
          <a:prstGeom prst="rect">
            <a:avLst/>
          </a:prstGeom>
          <a:noFill/>
          <a:ln>
            <a:noFill/>
          </a:ln>
        </p:spPr>
      </p:pic>
      <p:pic>
        <p:nvPicPr>
          <p:cNvPr id="166" name="Google Shape;166;p4"/>
          <p:cNvPicPr preferRelativeResize="0"/>
          <p:nvPr/>
        </p:nvPicPr>
        <p:blipFill rotWithShape="1">
          <a:blip r:embed="rId5">
            <a:alphaModFix/>
          </a:blip>
          <a:srcRect b="0" l="0" r="0" t="0"/>
          <a:stretch/>
        </p:blipFill>
        <p:spPr>
          <a:xfrm>
            <a:off x="4138125" y="2258595"/>
            <a:ext cx="262830" cy="283500"/>
          </a:xfrm>
          <a:prstGeom prst="rect">
            <a:avLst/>
          </a:prstGeom>
          <a:noFill/>
          <a:ln>
            <a:noFill/>
          </a:ln>
        </p:spPr>
      </p:pic>
      <p:pic>
        <p:nvPicPr>
          <p:cNvPr id="167" name="Google Shape;167;p4"/>
          <p:cNvPicPr preferRelativeResize="0"/>
          <p:nvPr/>
        </p:nvPicPr>
        <p:blipFill rotWithShape="1">
          <a:blip r:embed="rId5">
            <a:alphaModFix/>
          </a:blip>
          <a:srcRect b="0" l="0" r="0" t="0"/>
          <a:stretch/>
        </p:blipFill>
        <p:spPr>
          <a:xfrm>
            <a:off x="4131818" y="2578030"/>
            <a:ext cx="262830" cy="283500"/>
          </a:xfrm>
          <a:prstGeom prst="rect">
            <a:avLst/>
          </a:prstGeom>
          <a:noFill/>
          <a:ln>
            <a:noFill/>
          </a:ln>
        </p:spPr>
      </p:pic>
      <p:pic>
        <p:nvPicPr>
          <p:cNvPr id="168" name="Google Shape;168;p4"/>
          <p:cNvPicPr preferRelativeResize="0"/>
          <p:nvPr/>
        </p:nvPicPr>
        <p:blipFill rotWithShape="1">
          <a:blip r:embed="rId5">
            <a:alphaModFix/>
          </a:blip>
          <a:srcRect b="0" l="0" r="0" t="0"/>
          <a:stretch/>
        </p:blipFill>
        <p:spPr>
          <a:xfrm>
            <a:off x="4116695" y="2873730"/>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5"/>
          <p:cNvSpPr txBox="1"/>
          <p:nvPr>
            <p:ph idx="1" type="body"/>
          </p:nvPr>
        </p:nvSpPr>
        <p:spPr>
          <a:xfrm>
            <a:off x="311699" y="971625"/>
            <a:ext cx="6867769"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1.	</a:t>
            </a:r>
            <a:r>
              <a:rPr lang="en-US" sz="2000">
                <a:solidFill>
                  <a:schemeClr val="dk1"/>
                </a:solidFill>
              </a:rPr>
              <a:t>What causes the Sun to vary? </a:t>
            </a:r>
            <a:endParaRPr/>
          </a:p>
          <a:p>
            <a:pPr indent="0" lvl="0" marL="0" rtl="0" algn="l">
              <a:lnSpc>
                <a:spcPct val="90000"/>
              </a:lnSpc>
              <a:spcBef>
                <a:spcPts val="1000"/>
              </a:spcBef>
              <a:spcAft>
                <a:spcPts val="0"/>
              </a:spcAft>
              <a:buSzPts val="1800"/>
              <a:buNone/>
            </a:pPr>
            <a:r>
              <a:rPr lang="en-US" sz="2000">
                <a:solidFill>
                  <a:schemeClr val="dk1"/>
                </a:solidFill>
              </a:rPr>
              <a:t>2.	How do the Earth and the heliosphere respond? </a:t>
            </a:r>
            <a:endParaRPr/>
          </a:p>
          <a:p>
            <a:pPr indent="0" lvl="0" marL="0" rtl="0" algn="l">
              <a:lnSpc>
                <a:spcPct val="90000"/>
              </a:lnSpc>
              <a:spcBef>
                <a:spcPts val="1000"/>
              </a:spcBef>
              <a:spcAft>
                <a:spcPts val="0"/>
              </a:spcAft>
              <a:buSzPts val="1800"/>
              <a:buNone/>
            </a:pPr>
            <a:r>
              <a:rPr lang="en-US" sz="2000">
                <a:solidFill>
                  <a:schemeClr val="dk1"/>
                </a:solidFill>
              </a:rPr>
              <a:t>3.	What are the impacts on humanity?</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174" name="Google Shape;174;p5"/>
          <p:cNvGrpSpPr/>
          <p:nvPr/>
        </p:nvGrpSpPr>
        <p:grpSpPr>
          <a:xfrm flipH="1">
            <a:off x="-1" y="133025"/>
            <a:ext cx="7908700" cy="582900"/>
            <a:chOff x="3383700" y="220025"/>
            <a:chExt cx="5760575" cy="582900"/>
          </a:xfrm>
        </p:grpSpPr>
        <p:sp>
          <p:nvSpPr>
            <p:cNvPr id="175" name="Google Shape;175;p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7" name="Google Shape;177;p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NASA’s Big Questions</a:t>
            </a:r>
            <a:endParaRPr b="1" sz="2420">
              <a:solidFill>
                <a:schemeClr val="lt1"/>
              </a:solidFill>
              <a:latin typeface="Helvetica Neue"/>
              <a:ea typeface="Helvetica Neue"/>
              <a:cs typeface="Helvetica Neue"/>
              <a:sym typeface="Helvetica Neue"/>
            </a:endParaRPr>
          </a:p>
        </p:txBody>
      </p:sp>
      <p:sp>
        <p:nvSpPr>
          <p:cNvPr id="178" name="Google Shape;178;p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5" name="Google Shape;185;p5"/>
          <p:cNvGrpSpPr/>
          <p:nvPr/>
        </p:nvGrpSpPr>
        <p:grpSpPr>
          <a:xfrm>
            <a:off x="0" y="4695025"/>
            <a:ext cx="5902800" cy="283500"/>
            <a:chOff x="0" y="4548925"/>
            <a:chExt cx="5902800" cy="283500"/>
          </a:xfrm>
        </p:grpSpPr>
        <p:sp>
          <p:nvSpPr>
            <p:cNvPr id="186" name="Google Shape;186;p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8" name="Google Shape;188;p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89" name="Google Shape;189;p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90" name="Google Shape;190;p5"/>
          <p:cNvSpPr txBox="1"/>
          <p:nvPr/>
        </p:nvSpPr>
        <p:spPr>
          <a:xfrm>
            <a:off x="1738974" y="2668522"/>
            <a:ext cx="4814138" cy="147732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These Big Questions form the basis for the</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Framework for Heliophysics Education</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https://science.nasa.gov/learn/heat/big-ideas/</a:t>
            </a:r>
            <a:endParaRPr/>
          </a:p>
        </p:txBody>
      </p:sp>
      <p:sp>
        <p:nvSpPr>
          <p:cNvPr id="191" name="Google Shape;191;p5"/>
          <p:cNvSpPr txBox="1"/>
          <p:nvPr/>
        </p:nvSpPr>
        <p:spPr>
          <a:xfrm>
            <a:off x="2286000" y="2417862"/>
            <a:ext cx="457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grpSp>
        <p:nvGrpSpPr>
          <p:cNvPr id="196" name="Google Shape;196;p6"/>
          <p:cNvGrpSpPr/>
          <p:nvPr/>
        </p:nvGrpSpPr>
        <p:grpSpPr>
          <a:xfrm flipH="1">
            <a:off x="-803" y="133025"/>
            <a:ext cx="7374688" cy="582900"/>
            <a:chOff x="3383700" y="220025"/>
            <a:chExt cx="5760575" cy="582900"/>
          </a:xfrm>
        </p:grpSpPr>
        <p:sp>
          <p:nvSpPr>
            <p:cNvPr id="197" name="Google Shape;197;p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9" name="Google Shape;199;p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How to Teach Heliophysics</a:t>
            </a:r>
            <a:endParaRPr b="1" sz="2420">
              <a:solidFill>
                <a:schemeClr val="lt1"/>
              </a:solidFill>
              <a:latin typeface="Helvetica Neue"/>
              <a:ea typeface="Helvetica Neue"/>
              <a:cs typeface="Helvetica Neue"/>
              <a:sym typeface="Helvetica Neue"/>
            </a:endParaRPr>
          </a:p>
        </p:txBody>
      </p:sp>
      <p:sp>
        <p:nvSpPr>
          <p:cNvPr id="200" name="Google Shape;200;p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7" name="Google Shape;207;p6"/>
          <p:cNvGrpSpPr/>
          <p:nvPr/>
        </p:nvGrpSpPr>
        <p:grpSpPr>
          <a:xfrm>
            <a:off x="0" y="4695025"/>
            <a:ext cx="5902800" cy="283500"/>
            <a:chOff x="0" y="4548925"/>
            <a:chExt cx="5902800" cy="283500"/>
          </a:xfrm>
        </p:grpSpPr>
        <p:sp>
          <p:nvSpPr>
            <p:cNvPr id="208" name="Google Shape;208;p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0" name="Google Shape;210;p6"/>
          <p:cNvSpPr txBox="1"/>
          <p:nvPr>
            <p:ph idx="1" type="body"/>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600"/>
              </a:spcAft>
              <a:buSzPts val="1100"/>
              <a:buNone/>
            </a:pPr>
            <a:r>
              <a:rPr b="1" lang="en-US" sz="680">
                <a:solidFill>
                  <a:schemeClr val="lt1"/>
                </a:solidFill>
                <a:latin typeface="Helvetica Neue"/>
                <a:ea typeface="Helvetica Neue"/>
                <a:cs typeface="Helvetica Neue"/>
                <a:sym typeface="Helvetica Neue"/>
              </a:rPr>
              <a:t>Heliophysics Education Activation Team</a:t>
            </a:r>
            <a:endParaRPr b="1" sz="680">
              <a:solidFill>
                <a:schemeClr val="lt1"/>
              </a:solidFill>
              <a:latin typeface="Helvetica Neue"/>
              <a:ea typeface="Helvetica Neue"/>
              <a:cs typeface="Helvetica Neue"/>
              <a:sym typeface="Helvetica Neue"/>
            </a:endParaRPr>
          </a:p>
        </p:txBody>
      </p:sp>
      <p:pic>
        <p:nvPicPr>
          <p:cNvPr id="211" name="Google Shape;211;p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12" name="Google Shape;212;p6"/>
          <p:cNvSpPr txBox="1"/>
          <p:nvPr/>
        </p:nvSpPr>
        <p:spPr>
          <a:xfrm>
            <a:off x="133200" y="671988"/>
            <a:ext cx="8337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Lato"/>
                <a:ea typeface="Lato"/>
                <a:cs typeface="Lato"/>
                <a:sym typeface="Lato"/>
              </a:rPr>
              <a:t>Framework for Heliophysics Education</a:t>
            </a:r>
            <a:endParaRPr b="1" i="0" sz="1800" u="none" cap="none" strike="noStrike">
              <a:solidFill>
                <a:srgbClr val="19658B"/>
              </a:solidFill>
              <a:latin typeface="Arial"/>
              <a:ea typeface="Arial"/>
              <a:cs typeface="Arial"/>
              <a:sym typeface="Arial"/>
            </a:endParaRPr>
          </a:p>
        </p:txBody>
      </p:sp>
      <p:sp>
        <p:nvSpPr>
          <p:cNvPr id="213" name="Google Shape;213;p6"/>
          <p:cNvSpPr/>
          <p:nvPr/>
        </p:nvSpPr>
        <p:spPr>
          <a:xfrm>
            <a:off x="92825" y="11671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3 Heliophysics Investigatory Questions</a:t>
            </a:r>
            <a:endParaRPr b="0" i="0" sz="1400" u="none" cap="none" strike="noStrike">
              <a:solidFill>
                <a:schemeClr val="lt1"/>
              </a:solidFill>
              <a:latin typeface="Open Sans"/>
              <a:ea typeface="Open Sans"/>
              <a:cs typeface="Open Sans"/>
              <a:sym typeface="Open Sans"/>
            </a:endParaRPr>
          </a:p>
        </p:txBody>
      </p:sp>
      <p:sp>
        <p:nvSpPr>
          <p:cNvPr id="214" name="Google Shape;214;p6"/>
          <p:cNvSpPr/>
          <p:nvPr/>
        </p:nvSpPr>
        <p:spPr>
          <a:xfrm>
            <a:off x="92825" y="20759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NGSS-aligned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Big Ideas per Question </a:t>
            </a:r>
            <a:endParaRPr b="0" i="0" sz="1400" u="none" cap="none" strike="noStrike">
              <a:solidFill>
                <a:schemeClr val="lt1"/>
              </a:solidFill>
              <a:latin typeface="Arial"/>
              <a:ea typeface="Arial"/>
              <a:cs typeface="Arial"/>
              <a:sym typeface="Arial"/>
            </a:endParaRPr>
          </a:p>
        </p:txBody>
      </p:sp>
      <p:sp>
        <p:nvSpPr>
          <p:cNvPr id="215" name="Google Shape;215;p6"/>
          <p:cNvSpPr/>
          <p:nvPr/>
        </p:nvSpPr>
        <p:spPr>
          <a:xfrm>
            <a:off x="92825" y="29847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Guiding Questions per Idea</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-1 Question per Level-</a:t>
            </a:r>
            <a:endParaRPr b="0" i="0" sz="1200" u="none" cap="none" strike="noStrike">
              <a:solidFill>
                <a:schemeClr val="lt1"/>
              </a:solidFill>
              <a:latin typeface="Arial"/>
              <a:ea typeface="Arial"/>
              <a:cs typeface="Arial"/>
              <a:sym typeface="Arial"/>
            </a:endParaRPr>
          </a:p>
        </p:txBody>
      </p:sp>
      <p:sp>
        <p:nvSpPr>
          <p:cNvPr id="216" name="Google Shape;216;p6"/>
          <p:cNvSpPr txBox="1"/>
          <p:nvPr/>
        </p:nvSpPr>
        <p:spPr>
          <a:xfrm>
            <a:off x="2353225" y="1133700"/>
            <a:ext cx="6711000" cy="3485283"/>
          </a:xfrm>
          <a:prstGeom prst="rect">
            <a:avLst/>
          </a:prstGeom>
          <a:noFill/>
          <a:ln>
            <a:noFill/>
          </a:ln>
        </p:spPr>
        <p:txBody>
          <a:bodyPr anchorCtr="0" anchor="t" bIns="91425" lIns="91425" spcFirstLastPara="1" rIns="91425" wrap="square" tIns="91425">
            <a:spAutoFit/>
          </a:bodyPr>
          <a:lstStyle/>
          <a:p>
            <a:pPr indent="0" lvl="0" marL="152400" marR="0" rtl="0" algn="l">
              <a:lnSpc>
                <a:spcPct val="100000"/>
              </a:lnSpc>
              <a:spcBef>
                <a:spcPts val="0"/>
              </a:spcBef>
              <a:spcAft>
                <a:spcPts val="0"/>
              </a:spcAft>
              <a:buNone/>
            </a:pPr>
            <a:r>
              <a:rPr b="1" i="0" lang="en-US" sz="1200" u="none" cap="none" strike="noStrike">
                <a:solidFill>
                  <a:schemeClr val="dk1"/>
                </a:solidFill>
                <a:latin typeface="Open Sans"/>
                <a:ea typeface="Open Sans"/>
                <a:cs typeface="Open Sans"/>
                <a:sym typeface="Open Sans"/>
              </a:rPr>
              <a:t>1. What causes the Sun to vary?</a:t>
            </a:r>
            <a:endParaRPr b="1" i="0" sz="12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1.1 The Sun is really big and its gravity influences all objects in the solar system. </a:t>
            </a:r>
            <a:r>
              <a:rPr b="0" i="0" lang="en-US" sz="1000" u="none" cap="none" strike="noStrike">
                <a:solidFill>
                  <a:schemeClr val="accent2"/>
                </a:solidFill>
                <a:latin typeface="Open Sans"/>
                <a:ea typeface="Open Sans"/>
                <a:cs typeface="Open Sans"/>
                <a:sym typeface="Open Sans"/>
              </a:rPr>
              <a:t>(PS2, ESS1)</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1.2 The Sun is active and can impact technology on Earth via space weather. (PS1,PS2, PS4, ESS2, ESS3)</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1.3 The Sun’s energy drives Earth’s climate, but the climate is in a delicate balance  and is changing due to human activity. </a:t>
            </a:r>
            <a:r>
              <a:rPr b="0" i="0" lang="en-US" sz="1000" u="none" cap="none" strike="noStrike">
                <a:solidFill>
                  <a:srgbClr val="2E2E32"/>
                </a:solidFill>
                <a:latin typeface="Open Sans"/>
                <a:ea typeface="Open Sans"/>
                <a:cs typeface="Open Sans"/>
                <a:sym typeface="Open Sans"/>
              </a:rPr>
              <a:t>(PS1, PS2, PS3, LS4, ESS2, ESS3)</a:t>
            </a:r>
            <a:endParaRPr b="1" i="0" sz="1000" u="none" cap="none" strike="noStrike">
              <a:solidFill>
                <a:schemeClr val="dk1"/>
              </a:solidFill>
              <a:latin typeface="Open Sans"/>
              <a:ea typeface="Open Sans"/>
              <a:cs typeface="Open Sans"/>
              <a:sym typeface="Open Sans"/>
            </a:endParaRPr>
          </a:p>
          <a:p>
            <a:pPr indent="0" lvl="0" marL="152400" marR="0" rtl="0" algn="l">
              <a:lnSpc>
                <a:spcPct val="100000"/>
              </a:lnSpc>
              <a:spcBef>
                <a:spcPts val="900"/>
              </a:spcBef>
              <a:spcAft>
                <a:spcPts val="0"/>
              </a:spcAft>
              <a:buNone/>
            </a:pPr>
            <a:r>
              <a:rPr b="1" i="0" lang="en-US" sz="1200" u="none" cap="none" strike="noStrike">
                <a:solidFill>
                  <a:schemeClr val="dk1"/>
                </a:solidFill>
                <a:latin typeface="Open Sans"/>
                <a:ea typeface="Open Sans"/>
                <a:cs typeface="Open Sans"/>
                <a:sym typeface="Open Sans"/>
              </a:rPr>
              <a:t>2. How do Earth, the solar system, and the heliosphere respond to changes on the Sun?</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2.1 Life on Earth has evolved with complex diversity because of our location near the Sun. It is just right! </a:t>
            </a:r>
            <a:r>
              <a:rPr b="0" i="0" lang="en-US" sz="1100" u="none" cap="none" strike="noStrike">
                <a:solidFill>
                  <a:schemeClr val="dk1"/>
                </a:solidFill>
                <a:latin typeface="Open Sans"/>
                <a:ea typeface="Open Sans"/>
                <a:cs typeface="Open Sans"/>
                <a:sym typeface="Open Sans"/>
              </a:rPr>
              <a:t>(PS3, PS4, LS1, LS2, ESS2)</a:t>
            </a:r>
            <a:endParaRPr b="0" i="0" sz="11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2.2 The Sun defines the space around it, which is different from interstellar space. </a:t>
            </a:r>
            <a:r>
              <a:rPr b="0" i="0" lang="en-US" sz="1000" u="none" cap="none" strike="noStrike">
                <a:solidFill>
                  <a:srgbClr val="2E2E32"/>
                </a:solidFill>
                <a:latin typeface="Open Sans"/>
                <a:ea typeface="Open Sans"/>
                <a:cs typeface="Open Sans"/>
                <a:sym typeface="Open Sans"/>
              </a:rPr>
              <a:t>(PS2, ESS1, ESS2)</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2.3 The Sun is the primary source of light in the solar system. (PS1, PS2, PS3,PS4, ESS1)</a:t>
            </a:r>
            <a:endParaRPr b="0" i="0" sz="1000" u="none" cap="none" strike="noStrike">
              <a:solidFill>
                <a:schemeClr val="dk1"/>
              </a:solidFill>
              <a:latin typeface="Open Sans"/>
              <a:ea typeface="Open Sans"/>
              <a:cs typeface="Open Sans"/>
              <a:sym typeface="Open Sans"/>
            </a:endParaRPr>
          </a:p>
          <a:p>
            <a:pPr indent="0" lvl="0" marL="152400" marR="0" rtl="0" algn="l">
              <a:lnSpc>
                <a:spcPct val="100000"/>
              </a:lnSpc>
              <a:spcBef>
                <a:spcPts val="1000"/>
              </a:spcBef>
              <a:spcAft>
                <a:spcPts val="0"/>
              </a:spcAft>
              <a:buNone/>
            </a:pPr>
            <a:r>
              <a:rPr b="1" i="0" lang="en-US" sz="1200" u="none" cap="none" strike="noStrike">
                <a:solidFill>
                  <a:schemeClr val="dk1"/>
                </a:solidFill>
                <a:latin typeface="Open Sans"/>
                <a:ea typeface="Open Sans"/>
                <a:cs typeface="Open Sans"/>
                <a:sym typeface="Open Sans"/>
              </a:rPr>
              <a:t>3. What are the impacts of changes on the Sun on humans?</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3.1 The Sun is made of churning plasma, causing the surface to be made of complex, tangled magnetic fields. (PS1, PS2, ESS1, ESS2)</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3.2 Energy from the Sun is created in the core and travels outward through the Sun and into the heliosphere. (PS1, PS3, PS4, ESS1, ESS2, ESS3)</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1" i="0" lang="en-US" sz="1000" u="none" cap="none" strike="noStrike">
                <a:solidFill>
                  <a:srgbClr val="FF0000"/>
                </a:solidFill>
                <a:latin typeface="Open Sans"/>
                <a:ea typeface="Open Sans"/>
                <a:cs typeface="Open Sans"/>
                <a:sym typeface="Open Sans"/>
              </a:rPr>
              <a:t>3.3 Our Sun, like all stars, has a life cycle. (PS1, LS1, ESS1)</a:t>
            </a:r>
            <a:endParaRPr b="1" i="0" sz="1000" u="none" cap="none" strike="noStrike">
              <a:solidFill>
                <a:srgbClr val="FF0000"/>
              </a:solidFill>
              <a:latin typeface="Open Sans"/>
              <a:ea typeface="Open Sans"/>
              <a:cs typeface="Open Sans"/>
              <a:sym typeface="Open Sans"/>
            </a:endParaRPr>
          </a:p>
        </p:txBody>
      </p:sp>
      <p:sp>
        <p:nvSpPr>
          <p:cNvPr id="217" name="Google Shape;217;p6"/>
          <p:cNvSpPr/>
          <p:nvPr/>
        </p:nvSpPr>
        <p:spPr>
          <a:xfrm>
            <a:off x="92825" y="3910925"/>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Heliophysics </a:t>
            </a:r>
            <a:endParaRPr b="0"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Resource Database</a:t>
            </a:r>
            <a:endParaRPr b="0" i="0" sz="1400" u="none" cap="none" strike="noStrike">
              <a:solidFill>
                <a:schemeClr val="lt1"/>
              </a:solidFill>
              <a:latin typeface="Open Sans"/>
              <a:ea typeface="Open Sans"/>
              <a:cs typeface="Open Sans"/>
              <a:sym typeface="Open Sans"/>
            </a:endParaRPr>
          </a:p>
        </p:txBody>
      </p:sp>
      <p:cxnSp>
        <p:nvCxnSpPr>
          <p:cNvPr id="218" name="Google Shape;218;p6"/>
          <p:cNvCxnSpPr>
            <a:stCxn id="213" idx="2"/>
            <a:endCxn id="214" idx="0"/>
          </p:cNvCxnSpPr>
          <p:nvPr/>
        </p:nvCxnSpPr>
        <p:spPr>
          <a:xfrm>
            <a:off x="1267325" y="1857400"/>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19" name="Google Shape;219;p6"/>
          <p:cNvCxnSpPr/>
          <p:nvPr/>
        </p:nvCxnSpPr>
        <p:spPr>
          <a:xfrm>
            <a:off x="1267325" y="2774963"/>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20" name="Google Shape;220;p6"/>
          <p:cNvCxnSpPr/>
          <p:nvPr/>
        </p:nvCxnSpPr>
        <p:spPr>
          <a:xfrm>
            <a:off x="1267325" y="3683763"/>
            <a:ext cx="0" cy="218400"/>
          </a:xfrm>
          <a:prstGeom prst="straightConnector1">
            <a:avLst/>
          </a:prstGeom>
          <a:noFill/>
          <a:ln cap="flat" cmpd="sng" w="19050">
            <a:solidFill>
              <a:srgbClr val="D56A49"/>
            </a:solidFill>
            <a:prstDash val="solid"/>
            <a:round/>
            <a:headEnd len="sm" w="sm"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7"/>
          <p:cNvSpPr txBox="1"/>
          <p:nvPr>
            <p:ph idx="1" type="body"/>
          </p:nvPr>
        </p:nvSpPr>
        <p:spPr>
          <a:xfrm>
            <a:off x="318873" y="968390"/>
            <a:ext cx="3962549"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600">
                <a:solidFill>
                  <a:srgbClr val="000000"/>
                </a:solidFill>
              </a:rPr>
              <a:t>Many things are controlled by cycles, such as every September we start a new school year. </a:t>
            </a:r>
            <a:endParaRPr sz="1600"/>
          </a:p>
          <a:p>
            <a:pPr indent="0" lvl="0" marL="0" rtl="0" algn="l">
              <a:lnSpc>
                <a:spcPct val="90000"/>
              </a:lnSpc>
              <a:spcBef>
                <a:spcPts val="1000"/>
              </a:spcBef>
              <a:spcAft>
                <a:spcPts val="0"/>
              </a:spcAft>
              <a:buSzPts val="1800"/>
              <a:buNone/>
            </a:pPr>
            <a:r>
              <a:rPr lang="en-US" sz="1600">
                <a:solidFill>
                  <a:srgbClr val="000000"/>
                </a:solidFill>
              </a:rPr>
              <a:t>There is also the ‘Cycle of Life’ that begins at birth and ends at death. </a:t>
            </a:r>
            <a:endParaRPr sz="1600"/>
          </a:p>
          <a:p>
            <a:pPr indent="0" lvl="0" marL="0" rtl="0" algn="l">
              <a:lnSpc>
                <a:spcPct val="90000"/>
              </a:lnSpc>
              <a:spcBef>
                <a:spcPts val="1000"/>
              </a:spcBef>
              <a:spcAft>
                <a:spcPts val="0"/>
              </a:spcAft>
              <a:buSzPts val="1800"/>
              <a:buNone/>
            </a:pPr>
            <a:r>
              <a:rPr lang="en-US" sz="1600">
                <a:solidFill>
                  <a:srgbClr val="000000"/>
                </a:solidFill>
              </a:rPr>
              <a:t>This month we will explore our sun’s life cycle and how Today’s Sun is different from yesterday’s and tomorrow’s.</a:t>
            </a:r>
            <a:endParaRPr sz="1600"/>
          </a:p>
        </p:txBody>
      </p:sp>
      <p:grpSp>
        <p:nvGrpSpPr>
          <p:cNvPr id="226" name="Google Shape;226;p7"/>
          <p:cNvGrpSpPr/>
          <p:nvPr/>
        </p:nvGrpSpPr>
        <p:grpSpPr>
          <a:xfrm flipH="1">
            <a:off x="-1" y="133025"/>
            <a:ext cx="8389257" cy="582900"/>
            <a:chOff x="3383700" y="220025"/>
            <a:chExt cx="5760575" cy="582900"/>
          </a:xfrm>
        </p:grpSpPr>
        <p:sp>
          <p:nvSpPr>
            <p:cNvPr id="227" name="Google Shape;227;p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9" name="Google Shape;229;p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Back to School</a:t>
            </a:r>
            <a:endParaRPr b="1" sz="2420">
              <a:solidFill>
                <a:schemeClr val="lt1"/>
              </a:solidFill>
              <a:latin typeface="Helvetica Neue"/>
              <a:ea typeface="Helvetica Neue"/>
              <a:cs typeface="Helvetica Neue"/>
              <a:sym typeface="Helvetica Neue"/>
            </a:endParaRPr>
          </a:p>
        </p:txBody>
      </p:sp>
      <p:sp>
        <p:nvSpPr>
          <p:cNvPr id="230" name="Google Shape;230;p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7" name="Google Shape;237;p7"/>
          <p:cNvGrpSpPr/>
          <p:nvPr/>
        </p:nvGrpSpPr>
        <p:grpSpPr>
          <a:xfrm>
            <a:off x="0" y="4695025"/>
            <a:ext cx="5902800" cy="283500"/>
            <a:chOff x="0" y="4548925"/>
            <a:chExt cx="5902800" cy="283500"/>
          </a:xfrm>
        </p:grpSpPr>
        <p:sp>
          <p:nvSpPr>
            <p:cNvPr id="238" name="Google Shape;238;p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0" name="Google Shape;240;p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41" name="Google Shape;241;p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42" name="Google Shape;242;p7"/>
          <p:cNvPicPr preferRelativeResize="0"/>
          <p:nvPr/>
        </p:nvPicPr>
        <p:blipFill rotWithShape="1">
          <a:blip r:embed="rId4">
            <a:alphaModFix/>
          </a:blip>
          <a:srcRect b="0" l="0" r="0" t="0"/>
          <a:stretch/>
        </p:blipFill>
        <p:spPr>
          <a:xfrm>
            <a:off x="4434481" y="941723"/>
            <a:ext cx="4390646" cy="3080207"/>
          </a:xfrm>
          <a:prstGeom prst="rect">
            <a:avLst/>
          </a:prstGeom>
          <a:noFill/>
          <a:ln>
            <a:noFill/>
          </a:ln>
        </p:spPr>
      </p:pic>
      <p:sp>
        <p:nvSpPr>
          <p:cNvPr id="243" name="Google Shape;243;p7"/>
          <p:cNvSpPr txBox="1"/>
          <p:nvPr/>
        </p:nvSpPr>
        <p:spPr>
          <a:xfrm>
            <a:off x="1053324" y="4344334"/>
            <a:ext cx="809067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https://sciencephotogallery.com/featured/life-cycle-of-the-sun-mark-garlickscience-photo-library.html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8"/>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A proto-stellar nebula has a radius of 1 light year ( 6 trillion km).  </a:t>
            </a:r>
            <a:endParaRPr/>
          </a:p>
          <a:p>
            <a:pPr indent="0" lvl="0" marL="0" rtl="0" algn="l">
              <a:lnSpc>
                <a:spcPct val="90000"/>
              </a:lnSpc>
              <a:spcBef>
                <a:spcPts val="1000"/>
              </a:spcBef>
              <a:spcAft>
                <a:spcPts val="0"/>
              </a:spcAft>
              <a:buSzPts val="1800"/>
              <a:buNone/>
            </a:pPr>
            <a:r>
              <a:rPr lang="en-US">
                <a:solidFill>
                  <a:schemeClr val="dk1"/>
                </a:solidFill>
              </a:rPr>
              <a:t>If the infall speed is 0.5 km/sec, about </a:t>
            </a:r>
            <a:endParaRPr/>
          </a:p>
          <a:p>
            <a:pPr indent="0" lvl="0" marL="0" rtl="0" algn="l">
              <a:lnSpc>
                <a:spcPct val="90000"/>
              </a:lnSpc>
              <a:spcBef>
                <a:spcPts val="1000"/>
              </a:spcBef>
              <a:spcAft>
                <a:spcPts val="0"/>
              </a:spcAft>
              <a:buSzPts val="1800"/>
              <a:buNone/>
            </a:pPr>
            <a:r>
              <a:rPr lang="en-US">
                <a:solidFill>
                  <a:schemeClr val="dk1"/>
                </a:solidFill>
              </a:rPr>
              <a:t>how long will it take for the star to form?</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49" name="Google Shape;249;p8"/>
          <p:cNvGrpSpPr/>
          <p:nvPr/>
        </p:nvGrpSpPr>
        <p:grpSpPr>
          <a:xfrm flipH="1">
            <a:off x="-1" y="133025"/>
            <a:ext cx="6838900" cy="582900"/>
            <a:chOff x="3383700" y="220025"/>
            <a:chExt cx="5760575" cy="582900"/>
          </a:xfrm>
        </p:grpSpPr>
        <p:sp>
          <p:nvSpPr>
            <p:cNvPr id="250" name="Google Shape;250;p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2" name="Google Shape;252;p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Beginning – Cloud Collapse </a:t>
            </a:r>
            <a:endParaRPr b="1" sz="2420">
              <a:solidFill>
                <a:schemeClr val="lt1"/>
              </a:solidFill>
              <a:latin typeface="Helvetica Neue"/>
              <a:ea typeface="Helvetica Neue"/>
              <a:cs typeface="Helvetica Neue"/>
              <a:sym typeface="Helvetica Neue"/>
            </a:endParaRPr>
          </a:p>
        </p:txBody>
      </p:sp>
      <p:sp>
        <p:nvSpPr>
          <p:cNvPr id="253" name="Google Shape;253;p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0" name="Google Shape;260;p8"/>
          <p:cNvGrpSpPr/>
          <p:nvPr/>
        </p:nvGrpSpPr>
        <p:grpSpPr>
          <a:xfrm>
            <a:off x="0" y="4695025"/>
            <a:ext cx="5902800" cy="283500"/>
            <a:chOff x="0" y="4548925"/>
            <a:chExt cx="5902800" cy="283500"/>
          </a:xfrm>
        </p:grpSpPr>
        <p:sp>
          <p:nvSpPr>
            <p:cNvPr id="261" name="Google Shape;261;p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3" name="Google Shape;263;p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64" name="Google Shape;264;p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65" name="Google Shape;265;p8"/>
          <p:cNvPicPr preferRelativeResize="0"/>
          <p:nvPr/>
        </p:nvPicPr>
        <p:blipFill rotWithShape="1">
          <a:blip r:embed="rId4">
            <a:alphaModFix/>
          </a:blip>
          <a:srcRect b="0" l="0" r="0" t="0"/>
          <a:stretch/>
        </p:blipFill>
        <p:spPr>
          <a:xfrm>
            <a:off x="4201854" y="985837"/>
            <a:ext cx="4693442" cy="3128962"/>
          </a:xfrm>
          <a:prstGeom prst="rect">
            <a:avLst/>
          </a:prstGeom>
          <a:noFill/>
          <a:ln>
            <a:noFill/>
          </a:ln>
        </p:spPr>
      </p:pic>
      <p:sp>
        <p:nvSpPr>
          <p:cNvPr id="266" name="Google Shape;266;p8"/>
          <p:cNvSpPr txBox="1"/>
          <p:nvPr/>
        </p:nvSpPr>
        <p:spPr>
          <a:xfrm>
            <a:off x="2885494" y="4212796"/>
            <a:ext cx="606448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https://keystagewiki.com/index.php/File:Protostar.png#mw-jump-to-license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9"/>
          <p:cNvSpPr txBox="1"/>
          <p:nvPr>
            <p:ph idx="1" type="body"/>
          </p:nvPr>
        </p:nvSpPr>
        <p:spPr>
          <a:xfrm>
            <a:off x="311700" y="985837"/>
            <a:ext cx="3288749" cy="340042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Distance = 1 light year</a:t>
            </a:r>
            <a:endParaRPr/>
          </a:p>
          <a:p>
            <a:pPr indent="0" lvl="0" marL="0" rtl="0" algn="l">
              <a:lnSpc>
                <a:spcPct val="90000"/>
              </a:lnSpc>
              <a:spcBef>
                <a:spcPts val="1000"/>
              </a:spcBef>
              <a:spcAft>
                <a:spcPts val="0"/>
              </a:spcAft>
              <a:buSzPts val="1800"/>
              <a:buNone/>
            </a:pPr>
            <a:r>
              <a:rPr lang="en-US">
                <a:solidFill>
                  <a:schemeClr val="dk1"/>
                </a:solidFill>
              </a:rPr>
              <a:t>Speed = 0.5 km/s</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Time = Distance/speed</a:t>
            </a:r>
            <a:endParaRPr/>
          </a:p>
          <a:p>
            <a:pPr indent="0" lvl="0" marL="0" rtl="0" algn="l">
              <a:lnSpc>
                <a:spcPct val="90000"/>
              </a:lnSpc>
              <a:spcBef>
                <a:spcPts val="1000"/>
              </a:spcBef>
              <a:spcAft>
                <a:spcPts val="0"/>
              </a:spcAft>
              <a:buSzPts val="1800"/>
              <a:buNone/>
            </a:pPr>
            <a:r>
              <a:rPr lang="en-US">
                <a:solidFill>
                  <a:schemeClr val="dk1"/>
                </a:solidFill>
              </a:rPr>
              <a:t>Time = 6x10</a:t>
            </a:r>
            <a:r>
              <a:rPr baseline="30000" lang="en-US">
                <a:solidFill>
                  <a:schemeClr val="dk1"/>
                </a:solidFill>
              </a:rPr>
              <a:t>12</a:t>
            </a:r>
            <a:r>
              <a:rPr lang="en-US">
                <a:solidFill>
                  <a:schemeClr val="dk1"/>
                </a:solidFill>
              </a:rPr>
              <a:t> km/(0.5 km/s)</a:t>
            </a:r>
            <a:endParaRPr/>
          </a:p>
          <a:p>
            <a:pPr indent="0" lvl="0" marL="0" rtl="0" algn="l">
              <a:lnSpc>
                <a:spcPct val="90000"/>
              </a:lnSpc>
              <a:spcBef>
                <a:spcPts val="1000"/>
              </a:spcBef>
              <a:spcAft>
                <a:spcPts val="0"/>
              </a:spcAft>
              <a:buSzPts val="1800"/>
              <a:buNone/>
            </a:pPr>
            <a:r>
              <a:rPr lang="en-US">
                <a:solidFill>
                  <a:schemeClr val="dk1"/>
                </a:solidFill>
              </a:rPr>
              <a:t>Time = 1.2x10</a:t>
            </a:r>
            <a:r>
              <a:rPr baseline="30000" lang="en-US">
                <a:solidFill>
                  <a:schemeClr val="dk1"/>
                </a:solidFill>
              </a:rPr>
              <a:t>13</a:t>
            </a:r>
            <a:r>
              <a:rPr lang="en-US">
                <a:solidFill>
                  <a:schemeClr val="dk1"/>
                </a:solidFill>
              </a:rPr>
              <a:t> seconds</a:t>
            </a:r>
            <a:endParaRPr/>
          </a:p>
          <a:p>
            <a:pPr indent="0" lvl="0" marL="0" rtl="0" algn="l">
              <a:lnSpc>
                <a:spcPct val="90000"/>
              </a:lnSpc>
              <a:spcBef>
                <a:spcPts val="1000"/>
              </a:spcBef>
              <a:spcAft>
                <a:spcPts val="0"/>
              </a:spcAft>
              <a:buSzPts val="1800"/>
              <a:buNone/>
            </a:pPr>
            <a:r>
              <a:rPr lang="en-US">
                <a:solidFill>
                  <a:schemeClr val="dk1"/>
                </a:solidFill>
              </a:rPr>
              <a:t>Time = 400,000 years.</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72" name="Google Shape;272;p9"/>
          <p:cNvGrpSpPr/>
          <p:nvPr/>
        </p:nvGrpSpPr>
        <p:grpSpPr>
          <a:xfrm flipH="1">
            <a:off x="-1" y="133025"/>
            <a:ext cx="6838900" cy="582900"/>
            <a:chOff x="3383700" y="220025"/>
            <a:chExt cx="5760575" cy="582900"/>
          </a:xfrm>
        </p:grpSpPr>
        <p:sp>
          <p:nvSpPr>
            <p:cNvPr id="273" name="Google Shape;273;p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5" name="Google Shape;275;p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August 2024 –   Beginning – Cloud Collapse </a:t>
            </a:r>
            <a:endParaRPr b="1" sz="2420">
              <a:solidFill>
                <a:schemeClr val="lt1"/>
              </a:solidFill>
              <a:latin typeface="Helvetica Neue"/>
              <a:ea typeface="Helvetica Neue"/>
              <a:cs typeface="Helvetica Neue"/>
              <a:sym typeface="Helvetica Neue"/>
            </a:endParaRPr>
          </a:p>
        </p:txBody>
      </p:sp>
      <p:sp>
        <p:nvSpPr>
          <p:cNvPr id="276" name="Google Shape;276;p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3" name="Google Shape;283;p9"/>
          <p:cNvGrpSpPr/>
          <p:nvPr/>
        </p:nvGrpSpPr>
        <p:grpSpPr>
          <a:xfrm>
            <a:off x="0" y="4695025"/>
            <a:ext cx="5902800" cy="283500"/>
            <a:chOff x="0" y="4548925"/>
            <a:chExt cx="5902800" cy="283500"/>
          </a:xfrm>
        </p:grpSpPr>
        <p:sp>
          <p:nvSpPr>
            <p:cNvPr id="284" name="Google Shape;284;p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6" name="Google Shape;286;p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87" name="Google Shape;287;p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88" name="Google Shape;288;p9"/>
          <p:cNvPicPr preferRelativeResize="0"/>
          <p:nvPr/>
        </p:nvPicPr>
        <p:blipFill rotWithShape="1">
          <a:blip r:embed="rId4">
            <a:alphaModFix/>
          </a:blip>
          <a:srcRect b="0" l="0" r="0" t="0"/>
          <a:stretch/>
        </p:blipFill>
        <p:spPr>
          <a:xfrm>
            <a:off x="4201854" y="985837"/>
            <a:ext cx="4693442" cy="3128962"/>
          </a:xfrm>
          <a:prstGeom prst="rect">
            <a:avLst/>
          </a:prstGeom>
          <a:noFill/>
          <a:ln>
            <a:noFill/>
          </a:ln>
        </p:spPr>
      </p:pic>
      <p:sp>
        <p:nvSpPr>
          <p:cNvPr id="289" name="Google Shape;289;p9"/>
          <p:cNvSpPr txBox="1"/>
          <p:nvPr/>
        </p:nvSpPr>
        <p:spPr>
          <a:xfrm>
            <a:off x="2885494" y="4212796"/>
            <a:ext cx="606448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https://keystagewiki.com/index.php/File:Protostar.png#mw-jump-to-license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Sten Odenwald</dc:creator>
</cp:coreProperties>
</file>