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0" r:id="rId5"/>
    <p:sldId id="259" r:id="rId6"/>
    <p:sldId id="266" r:id="rId7"/>
    <p:sldId id="262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A165-D042-4345-A78E-4372590997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5372-47B8-4D1D-BF62-FF12E0BE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32" y="3479074"/>
            <a:ext cx="6184268" cy="33789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606"/>
            <a:ext cx="6045150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26" y="0"/>
            <a:ext cx="6440473" cy="362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74805"/>
            <a:ext cx="5794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James Webb Space Telescope Mirror Model </a:t>
            </a:r>
          </a:p>
          <a:p>
            <a:r>
              <a:rPr lang="en-US" sz="2400" b="1" dirty="0"/>
              <a:t>Assembly Directions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2575" y="6392091"/>
            <a:ext cx="283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Computer Generated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9051" y="274320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Finished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52139" y="4232366"/>
            <a:ext cx="248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Raised Lettering on Base</a:t>
            </a:r>
          </a:p>
        </p:txBody>
      </p:sp>
    </p:spTree>
    <p:extLst>
      <p:ext uri="{BB962C8B-B14F-4D97-AF65-F5344CB8AC3E}">
        <p14:creationId xmlns:p14="http://schemas.microsoft.com/office/powerpoint/2010/main" val="127058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-11488"/>
            <a:ext cx="7524206" cy="686948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792685" y="232069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97188" y="232069"/>
            <a:ext cx="247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hinge and hinge rod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5392" y="2728077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 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4080" y="6292062"/>
            <a:ext cx="3484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 rod caps (glue to rod cap piece)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354" y="4728950"/>
            <a:ext cx="313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 rod cap piece (glue to base)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1977" y="2058099"/>
            <a:ext cx="5520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Sec. mirror (attach Mylar or paint gold, then glue to base)</a:t>
            </a:r>
          </a:p>
        </p:txBody>
      </p:sp>
      <p:sp>
        <p:nvSpPr>
          <p:cNvPr id="9" name="Up Arrow 8"/>
          <p:cNvSpPr/>
          <p:nvPr/>
        </p:nvSpPr>
        <p:spPr>
          <a:xfrm>
            <a:off x="5760629" y="6289819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003720" y="2501654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" y="207629"/>
            <a:ext cx="11103428" cy="6650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6651" y="1189949"/>
            <a:ext cx="3082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SMR left and right hinges </a:t>
            </a:r>
          </a:p>
          <a:p>
            <a:r>
              <a:rPr lang="en-US" dirty="0">
                <a:solidFill>
                  <a:srgbClr val="FFFF00"/>
                </a:solidFill>
              </a:rPr>
              <a:t>will fit over the support panels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2693" y="2695695"/>
            <a:ext cx="1149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SMR Right</a:t>
            </a:r>
          </a:p>
          <a:p>
            <a:r>
              <a:rPr lang="en-US" dirty="0">
                <a:solidFill>
                  <a:srgbClr val="FFFF00"/>
                </a:solidFill>
              </a:rPr>
              <a:t>Hinge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3419" y="5988521"/>
            <a:ext cx="247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hinge and hinge rod</a:t>
            </a:r>
          </a:p>
        </p:txBody>
      </p:sp>
      <p:sp>
        <p:nvSpPr>
          <p:cNvPr id="6" name="Up Arrow 5"/>
          <p:cNvSpPr/>
          <p:nvPr/>
        </p:nvSpPr>
        <p:spPr>
          <a:xfrm>
            <a:off x="7137824" y="5706345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6" y="60959"/>
            <a:ext cx="9062719" cy="6797041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5451207" y="5209956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6442" y="5581531"/>
            <a:ext cx="247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hinge and hinge rod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4403" y="1432951"/>
            <a:ext cx="161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SMR Left Hinge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3577" y="1294451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SMR left and right hinges </a:t>
            </a:r>
          </a:p>
          <a:p>
            <a:r>
              <a:rPr lang="en-US" dirty="0">
                <a:solidFill>
                  <a:srgbClr val="FFFF00"/>
                </a:solidFill>
              </a:rPr>
              <a:t>will fit over the support panels</a:t>
            </a:r>
          </a:p>
        </p:txBody>
      </p:sp>
    </p:spTree>
    <p:extLst>
      <p:ext uri="{BB962C8B-B14F-4D97-AF65-F5344CB8AC3E}">
        <p14:creationId xmlns:p14="http://schemas.microsoft.com/office/powerpoint/2010/main" val="133007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5" y="71151"/>
            <a:ext cx="8173777" cy="6786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9280" y="884312"/>
            <a:ext cx="112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(8) x2</a:t>
            </a:r>
          </a:p>
        </p:txBody>
      </p:sp>
      <p:sp>
        <p:nvSpPr>
          <p:cNvPr id="5" name="Down Arrow 4"/>
          <p:cNvSpPr/>
          <p:nvPr/>
        </p:nvSpPr>
        <p:spPr>
          <a:xfrm>
            <a:off x="5240274" y="1163886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308874" y="1208765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50911" y="4001980"/>
            <a:ext cx="206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(8 with hole) x2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7986" y="4001980"/>
            <a:ext cx="223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(7.5 with hole) x2</a:t>
            </a:r>
          </a:p>
        </p:txBody>
      </p:sp>
      <p:sp>
        <p:nvSpPr>
          <p:cNvPr id="9" name="Down Arrow 8"/>
          <p:cNvSpPr/>
          <p:nvPr/>
        </p:nvSpPr>
        <p:spPr>
          <a:xfrm>
            <a:off x="4973630" y="4387003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665611" y="4387003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0243" y="6161706"/>
            <a:ext cx="173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cap joint x2</a:t>
            </a:r>
          </a:p>
        </p:txBody>
      </p:sp>
      <p:sp>
        <p:nvSpPr>
          <p:cNvPr id="12" name="Up Arrow 11"/>
          <p:cNvSpPr/>
          <p:nvPr/>
        </p:nvSpPr>
        <p:spPr>
          <a:xfrm>
            <a:off x="5718327" y="5834744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3" y="109717"/>
            <a:ext cx="10064157" cy="674828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438167" y="3968831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5849190" y="4373933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2840" y="4396859"/>
            <a:ext cx="143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Hinge pc 2 x2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2677" y="4745508"/>
            <a:ext cx="230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Hinge pc 1 + Hinge rod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0734" y="695877"/>
            <a:ext cx="119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cap x2</a:t>
            </a:r>
          </a:p>
        </p:txBody>
      </p:sp>
      <p:sp>
        <p:nvSpPr>
          <p:cNvPr id="8" name="Down Arrow 7"/>
          <p:cNvSpPr/>
          <p:nvPr/>
        </p:nvSpPr>
        <p:spPr>
          <a:xfrm>
            <a:off x="6120676" y="1122545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5406" y="5339528"/>
            <a:ext cx="3617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the rod into the hinge pieces </a:t>
            </a:r>
          </a:p>
          <a:p>
            <a:r>
              <a:rPr lang="en-US" dirty="0">
                <a:solidFill>
                  <a:srgbClr val="FF0000"/>
                </a:solidFill>
              </a:rPr>
              <a:t>Before you glue to the rod caps, this </a:t>
            </a:r>
          </a:p>
          <a:p>
            <a:r>
              <a:rPr lang="en-US" dirty="0">
                <a:solidFill>
                  <a:srgbClr val="FF0000"/>
                </a:solidFill>
              </a:rPr>
              <a:t>will make this step easier</a:t>
            </a:r>
          </a:p>
        </p:txBody>
      </p:sp>
      <p:sp>
        <p:nvSpPr>
          <p:cNvPr id="10" name="Up Arrow 9"/>
          <p:cNvSpPr/>
          <p:nvPr/>
        </p:nvSpPr>
        <p:spPr>
          <a:xfrm>
            <a:off x="5113081" y="3968831"/>
            <a:ext cx="213451" cy="37157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96" y="0"/>
            <a:ext cx="4868797" cy="6798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125" y="2937494"/>
            <a:ext cx="5389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 the assembled support panel structure, with rod </a:t>
            </a:r>
          </a:p>
          <a:p>
            <a:r>
              <a:rPr lang="en-US" dirty="0"/>
              <a:t>assembly, centered onto the back pieces before gluing </a:t>
            </a:r>
          </a:p>
          <a:p>
            <a:r>
              <a:rPr lang="en-US" dirty="0"/>
              <a:t>the detector and mirror panels, (attach gold </a:t>
            </a:r>
            <a:r>
              <a:rPr lang="en-US" dirty="0" err="1"/>
              <a:t>mylar</a:t>
            </a:r>
            <a:r>
              <a:rPr lang="en-US" dirty="0"/>
              <a:t> or </a:t>
            </a:r>
          </a:p>
          <a:p>
            <a:r>
              <a:rPr lang="en-US" dirty="0"/>
              <a:t>paint gold BEFORE attaching mirror panels)</a:t>
            </a:r>
          </a:p>
        </p:txBody>
      </p:sp>
    </p:spTree>
    <p:extLst>
      <p:ext uri="{BB962C8B-B14F-4D97-AF65-F5344CB8AC3E}">
        <p14:creationId xmlns:p14="http://schemas.microsoft.com/office/powerpoint/2010/main" val="169079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08" y="60953"/>
            <a:ext cx="6116341" cy="6797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9311"/>
            <a:ext cx="4333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the base rod into the base, then </a:t>
            </a:r>
          </a:p>
          <a:p>
            <a:r>
              <a:rPr lang="en-US" dirty="0"/>
              <a:t>lower the mirror assembly onto them both </a:t>
            </a:r>
          </a:p>
          <a:p>
            <a:r>
              <a:rPr lang="en-US" dirty="0"/>
              <a:t>and glue them all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4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26" y="0"/>
            <a:ext cx="6440473" cy="3622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600450"/>
            <a:ext cx="57912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2653"/>
            <a:ext cx="6409506" cy="3605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27314"/>
            <a:ext cx="5529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finished model should like this, the sides should fold </a:t>
            </a:r>
          </a:p>
          <a:p>
            <a:r>
              <a:rPr lang="en-US" dirty="0"/>
              <a:t>back and secondary mirror should fold up to mimic the</a:t>
            </a:r>
          </a:p>
          <a:p>
            <a:r>
              <a:rPr lang="en-US" dirty="0"/>
              <a:t>configuration during storage for flight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29394"/>
            <a:ext cx="582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Appreciate your hard work at this point and enjoy your new </a:t>
            </a:r>
          </a:p>
          <a:p>
            <a:r>
              <a:rPr lang="en-US" dirty="0"/>
              <a:t>model!</a:t>
            </a:r>
          </a:p>
        </p:txBody>
      </p:sp>
    </p:spTree>
    <p:extLst>
      <p:ext uri="{BB962C8B-B14F-4D97-AF65-F5344CB8AC3E}">
        <p14:creationId xmlns:p14="http://schemas.microsoft.com/office/powerpoint/2010/main" val="425204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24" y="830120"/>
            <a:ext cx="110760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Materials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Prusa</a:t>
            </a:r>
            <a:r>
              <a:rPr lang="en-US" sz="2400" dirty="0"/>
              <a:t> i3 MK3S 3D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 filament (1.75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Spray paint – black and metallic silver (or those colors in PLA filament)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Gold Mylar tape – or gold spray paint, the Mylar adds a shiny realism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Wooden dowels (2) – 12 in. long, 1/16 in. diameter (for secondary mirror rods to make them sturdy)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Aluminum tubing – 12 in. long, 3/32 in. diameter, cut into two 5 1/8 in. long pieces (for back hinges)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Glue – for assembly, I used Gorilla glue but any brand should suffice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Acetone – to bring back the shine after gluing the pieces with Mylar, the glue vapors show fingerprints (like a CSI scene), only a gentle wipe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Patience and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46" y="287383"/>
            <a:ext cx="3931589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STL files:                                </a:t>
            </a:r>
            <a:r>
              <a:rPr lang="en-US" dirty="0">
                <a:solidFill>
                  <a:srgbClr val="FF0000"/>
                </a:solidFill>
              </a:rPr>
              <a:t>Total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bottom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hinge cap                 </a:t>
            </a:r>
            <a:r>
              <a:rPr lang="en-US" dirty="0">
                <a:solidFill>
                  <a:srgbClr val="FF0000"/>
                </a:solidFill>
              </a:rPr>
              <a:t>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hinge                        </a:t>
            </a:r>
            <a:r>
              <a:rPr lang="en-US" dirty="0">
                <a:solidFill>
                  <a:srgbClr val="FF0000"/>
                </a:solidFill>
              </a:rPr>
              <a:t>(8)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top   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rod   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         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  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Hinge pc 1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Hinge pc 2                        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Hinge rod short                </a:t>
            </a:r>
            <a:r>
              <a:rPr lang="en-US" dirty="0">
                <a:solidFill>
                  <a:srgbClr val="FF0000"/>
                </a:solidFill>
              </a:rPr>
              <a:t>(5)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Mirror panel                     </a:t>
            </a:r>
            <a:r>
              <a:rPr lang="en-US" dirty="0">
                <a:solidFill>
                  <a:srgbClr val="FF0000"/>
                </a:solidFill>
              </a:rPr>
              <a:t>(18)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Mirror support (1-4deg)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Mirror support (2-4deg) </a:t>
            </a:r>
            <a:r>
              <a:rPr lang="en-US" dirty="0">
                <a:solidFill>
                  <a:srgbClr val="FF0000"/>
                </a:solidFill>
              </a:rPr>
              <a:t>(6)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Mirror support                 </a:t>
            </a:r>
            <a:r>
              <a:rPr lang="en-US" dirty="0">
                <a:solidFill>
                  <a:srgbClr val="FF0000"/>
                </a:solidFill>
              </a:rPr>
              <a:t>(11)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 (7.5 with hole)         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 (8 with hole)            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 (8)                              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 cap joint                    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 cap                             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Rod hinge                          </a:t>
            </a:r>
            <a:r>
              <a:rPr lang="en-US" dirty="0">
                <a:solidFill>
                  <a:srgbClr val="FF0000"/>
                </a:solidFill>
              </a:rPr>
              <a:t>(4)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Sec. mirror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 base           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0724" y="287383"/>
            <a:ext cx="645433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STL files:                            </a:t>
            </a:r>
            <a:r>
              <a:rPr lang="en-US" dirty="0">
                <a:solidFill>
                  <a:srgbClr val="FF0000"/>
                </a:solidFill>
              </a:rPr>
              <a:t>Total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 rod cap piece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 rod caps    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SMR left hinge              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SMR right hinge</a:t>
            </a:r>
            <a:r>
              <a:rPr lang="en-US" dirty="0">
                <a:solidFill>
                  <a:srgbClr val="FF0000"/>
                </a:solidFill>
              </a:rPr>
              <a:t>            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SMR top hinge</a:t>
            </a:r>
            <a:r>
              <a:rPr lang="en-US" dirty="0">
                <a:solidFill>
                  <a:srgbClr val="FF0000"/>
                </a:solidFill>
              </a:rPr>
              <a:t>              (1)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files = 27 STL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Total pieces printed = 83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Printing scale = 2540%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dimensions once completed = 20 in. deep</a:t>
            </a:r>
          </a:p>
          <a:p>
            <a:r>
              <a:rPr lang="en-US" dirty="0"/>
              <a:t>                                                                        11 in. wide</a:t>
            </a:r>
          </a:p>
          <a:p>
            <a:r>
              <a:rPr lang="en-US" dirty="0"/>
              <a:t>                                                                        14.75 in. tall</a:t>
            </a:r>
          </a:p>
          <a:p>
            <a:r>
              <a:rPr lang="en-US" dirty="0"/>
              <a:t>                                                                        22.5 in. tall (when folded) </a:t>
            </a:r>
          </a:p>
        </p:txBody>
      </p:sp>
    </p:spTree>
    <p:extLst>
      <p:ext uri="{BB962C8B-B14F-4D97-AF65-F5344CB8AC3E}">
        <p14:creationId xmlns:p14="http://schemas.microsoft.com/office/powerpoint/2010/main" val="3805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1760" cy="3634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57551"/>
            <a:ext cx="6400799" cy="360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0"/>
            <a:ext cx="579120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5791200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0788" y="4476206"/>
            <a:ext cx="40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All the pieces made before final 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9725" y="2020388"/>
            <a:ext cx="192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Sides folded back, </a:t>
            </a:r>
          </a:p>
          <a:p>
            <a:r>
              <a:rPr lang="en-US" dirty="0">
                <a:solidFill>
                  <a:srgbClr val="FFFF00"/>
                </a:solidFill>
              </a:rPr>
              <a:t>rods folded up</a:t>
            </a:r>
          </a:p>
        </p:txBody>
      </p:sp>
    </p:spTree>
    <p:extLst>
      <p:ext uri="{BB962C8B-B14F-4D97-AF65-F5344CB8AC3E}">
        <p14:creationId xmlns:p14="http://schemas.microsoft.com/office/powerpoint/2010/main" val="6240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829" y="1593668"/>
            <a:ext cx="1013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Note: The mirror support (1-4deg) and mirror support (2-4deg) have 4 degree slants designed to maintain </a:t>
            </a:r>
          </a:p>
          <a:p>
            <a:r>
              <a:rPr lang="en-US" dirty="0">
                <a:solidFill>
                  <a:srgbClr val="FFFF00"/>
                </a:solidFill>
              </a:rPr>
              <a:t>curvature, mark the pieces so you don’t forget which is which. When you bring up the STL file, they are on</a:t>
            </a:r>
          </a:p>
          <a:p>
            <a:r>
              <a:rPr lang="en-US" dirty="0">
                <a:solidFill>
                  <a:srgbClr val="FFFF00"/>
                </a:solidFill>
              </a:rPr>
              <a:t>the front and back, respectively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5692" y="4110666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(1-4deg) slant on front of piece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8080" y="3926000"/>
            <a:ext cx="40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(2-4deg) slant on front and back of pieces</a:t>
            </a:r>
          </a:p>
        </p:txBody>
      </p:sp>
    </p:spTree>
    <p:extLst>
      <p:ext uri="{BB962C8B-B14F-4D97-AF65-F5344CB8AC3E}">
        <p14:creationId xmlns:p14="http://schemas.microsoft.com/office/powerpoint/2010/main" val="15694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6" y="25609"/>
            <a:ext cx="7806934" cy="683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7389"/>
            <a:ext cx="3760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yellow support panels are only to </a:t>
            </a:r>
          </a:p>
          <a:p>
            <a:r>
              <a:rPr lang="en-US" dirty="0"/>
              <a:t>show where the mirror support </a:t>
            </a:r>
          </a:p>
          <a:p>
            <a:r>
              <a:rPr lang="en-US" dirty="0"/>
              <a:t>(1-4deg) pieces are placed during </a:t>
            </a:r>
          </a:p>
          <a:p>
            <a:r>
              <a:rPr lang="en-US" dirty="0"/>
              <a:t>assembly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414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red support panels are only to </a:t>
            </a:r>
          </a:p>
          <a:p>
            <a:r>
              <a:rPr lang="en-US" dirty="0"/>
              <a:t>show where the mirror support </a:t>
            </a:r>
          </a:p>
          <a:p>
            <a:r>
              <a:rPr lang="en-US" dirty="0"/>
              <a:t>(2-4deg) pieces are placed during </a:t>
            </a:r>
          </a:p>
          <a:p>
            <a:r>
              <a:rPr lang="en-US" dirty="0"/>
              <a:t>assembly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270800" y="319948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60004" y="113233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903566"/>
            <a:ext cx="3482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design allows for a natural </a:t>
            </a:r>
          </a:p>
          <a:p>
            <a:r>
              <a:rPr lang="en-US" dirty="0"/>
              <a:t>curvature of the mirror, all pieces</a:t>
            </a:r>
          </a:p>
          <a:p>
            <a:r>
              <a:rPr lang="en-US" dirty="0"/>
              <a:t>have a 4 degree slant in this </a:t>
            </a:r>
          </a:p>
          <a:p>
            <a:r>
              <a:rPr lang="en-US" dirty="0"/>
              <a:t>configuration which goes up 4 </a:t>
            </a:r>
          </a:p>
          <a:p>
            <a:r>
              <a:rPr lang="en-US" dirty="0"/>
              <a:t>additional degrees as each piece is </a:t>
            </a:r>
          </a:p>
          <a:p>
            <a:r>
              <a:rPr lang="en-US" dirty="0"/>
              <a:t>added</a:t>
            </a:r>
          </a:p>
        </p:txBody>
      </p:sp>
    </p:spTree>
    <p:extLst>
      <p:ext uri="{BB962C8B-B14F-4D97-AF65-F5344CB8AC3E}">
        <p14:creationId xmlns:p14="http://schemas.microsoft.com/office/powerpoint/2010/main" val="201242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85" y="0"/>
            <a:ext cx="5943115" cy="3343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3335927"/>
            <a:ext cx="6261461" cy="3522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2072"/>
            <a:ext cx="5930537" cy="333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8884" cy="3514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6560" y="304800"/>
            <a:ext cx="5279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Insert wooden dowel between the 7.5 and 8 in rods, </a:t>
            </a:r>
          </a:p>
          <a:p>
            <a:r>
              <a:rPr lang="en-US" dirty="0">
                <a:solidFill>
                  <a:srgbClr val="FFFF00"/>
                </a:solidFill>
              </a:rPr>
              <a:t>then slide the rod cap joint over the seem, gluing the</a:t>
            </a:r>
          </a:p>
          <a:p>
            <a:r>
              <a:rPr lang="en-US" dirty="0">
                <a:solidFill>
                  <a:srgbClr val="FFFF00"/>
                </a:solidFill>
              </a:rPr>
              <a:t>pieces together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071" y="3997235"/>
            <a:ext cx="539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Use the curved back surface to glue the support panels </a:t>
            </a:r>
          </a:p>
          <a:p>
            <a:r>
              <a:rPr lang="en-US" dirty="0">
                <a:solidFill>
                  <a:srgbClr val="FFFF00"/>
                </a:solidFill>
              </a:rPr>
              <a:t>together, this will help maintain the mirror curvature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-7075"/>
            <a:ext cx="6386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Glue the rows of support panels individually, then tape the middle</a:t>
            </a:r>
          </a:p>
          <a:p>
            <a:r>
              <a:rPr lang="en-US" dirty="0">
                <a:solidFill>
                  <a:srgbClr val="FFFF00"/>
                </a:solidFill>
              </a:rPr>
              <a:t>three rows to make gluing them easier: DO NOT GLUE THE OUTER</a:t>
            </a:r>
          </a:p>
          <a:p>
            <a:r>
              <a:rPr lang="en-US" dirty="0">
                <a:solidFill>
                  <a:srgbClr val="FFFF00"/>
                </a:solidFill>
              </a:rPr>
              <a:t>PANELS TO THE MIDDLE THREE, they will swing back with hinges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3998" y="3513908"/>
            <a:ext cx="487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Assembled rods with secondary mirror and hinges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2730493"/>
            <a:ext cx="589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Remove tape once glue has dried, then glue where tape was,</a:t>
            </a:r>
          </a:p>
          <a:p>
            <a:r>
              <a:rPr lang="en-US" dirty="0">
                <a:solidFill>
                  <a:srgbClr val="FFFF00"/>
                </a:solidFill>
              </a:rPr>
              <a:t>smooth out glue to not lump up</a:t>
            </a:r>
          </a:p>
        </p:txBody>
      </p:sp>
    </p:spTree>
    <p:extLst>
      <p:ext uri="{BB962C8B-B14F-4D97-AF65-F5344CB8AC3E}">
        <p14:creationId xmlns:p14="http://schemas.microsoft.com/office/powerpoint/2010/main" val="70147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348"/>
            <a:ext cx="5940212" cy="3341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25" y="3396344"/>
            <a:ext cx="6311776" cy="355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95" y="-1"/>
            <a:ext cx="6409506" cy="3605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9506" cy="360534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409506" y="3831771"/>
            <a:ext cx="191589" cy="4267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685311" y="3831771"/>
            <a:ext cx="191589" cy="4267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450282" y="3770811"/>
            <a:ext cx="191589" cy="4267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1647709" y="3770811"/>
            <a:ext cx="191589" cy="4267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071393" y="5477692"/>
            <a:ext cx="338113" cy="85343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1764178" y="5477692"/>
            <a:ext cx="338113" cy="85343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779686" y="4859384"/>
            <a:ext cx="194427" cy="6183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10337974" y="4859384"/>
            <a:ext cx="224615" cy="6183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17454" y="383177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inch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70328" y="3770811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61923" y="4906700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 ¼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9682" y="5736377"/>
            <a:ext cx="473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              5 1/8 inch Cut Rod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+ 4 back hinges + 2 back hinge caps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4387" y="5146767"/>
            <a:ext cx="348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Crimp the rod with pliers around</a:t>
            </a:r>
          </a:p>
          <a:p>
            <a:r>
              <a:rPr lang="en-US" dirty="0">
                <a:solidFill>
                  <a:srgbClr val="FFFF00"/>
                </a:solidFill>
              </a:rPr>
              <a:t>the hinges to help prevent slippage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5646" y="2943644"/>
            <a:ext cx="593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Glue assembled back hinges once support panels are </a:t>
            </a:r>
          </a:p>
          <a:p>
            <a:r>
              <a:rPr lang="en-US" dirty="0">
                <a:solidFill>
                  <a:srgbClr val="FFFF00"/>
                </a:solidFill>
              </a:rPr>
              <a:t>glued together, use tape to hold sides in place until hinges dry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67329" y="3987521"/>
            <a:ext cx="128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Back hinges</a:t>
            </a:r>
          </a:p>
        </p:txBody>
      </p:sp>
    </p:spTree>
    <p:extLst>
      <p:ext uri="{BB962C8B-B14F-4D97-AF65-F5344CB8AC3E}">
        <p14:creationId xmlns:p14="http://schemas.microsoft.com/office/powerpoint/2010/main" val="99101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395586"/>
            <a:ext cx="10879248" cy="6253882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5699787" y="1306795"/>
            <a:ext cx="209006" cy="45284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04290" y="1163886"/>
            <a:ext cx="247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 hinge and hinge rod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0274" y="411391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SMR Top Hinge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26045" y="6141901"/>
            <a:ext cx="407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Glue the SMR top hinge to support panel </a:t>
            </a:r>
          </a:p>
        </p:txBody>
      </p:sp>
    </p:spTree>
    <p:extLst>
      <p:ext uri="{BB962C8B-B14F-4D97-AF65-F5344CB8AC3E}">
        <p14:creationId xmlns:p14="http://schemas.microsoft.com/office/powerpoint/2010/main" val="62998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16204</TotalTime>
  <Words>949</Words>
  <Application>Microsoft Macintosh PowerPoint</Application>
  <PresentationFormat>Widescreen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Tucker, David A. (LARC-B411)</dc:creator>
  <cp:lastModifiedBy>Sooy, Peter R. (GSFC-443.0)[ASRC FEDERAL SYSTEM SOLUTIONS]</cp:lastModifiedBy>
  <cp:revision>80</cp:revision>
  <dcterms:created xsi:type="dcterms:W3CDTF">2021-05-03T13:15:34Z</dcterms:created>
  <dcterms:modified xsi:type="dcterms:W3CDTF">2021-05-17T14:33:14Z</dcterms:modified>
</cp:coreProperties>
</file>