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8" r:id="rId4"/>
    <p:sldId id="260" r:id="rId5"/>
    <p:sldId id="259" r:id="rId6"/>
    <p:sldId id="266" r:id="rId7"/>
    <p:sldId id="262" r:id="rId8"/>
    <p:sldId id="261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68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989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49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234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9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701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860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1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4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1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1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9A165-D042-4345-A78E-43725909971E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C5372-47B8-4D1D-BF62-FF12E0BEB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9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732" y="3479074"/>
            <a:ext cx="6184268" cy="3378926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0606"/>
            <a:ext cx="6045150" cy="52773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26" y="0"/>
            <a:ext cx="6440473" cy="36227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374805"/>
            <a:ext cx="57940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James Webb Space Telescope Mirror Model </a:t>
            </a:r>
          </a:p>
          <a:p>
            <a:r>
              <a:rPr lang="en-US" sz="2400" b="1" dirty="0"/>
              <a:t>Assembly Directions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22575" y="6392091"/>
            <a:ext cx="2836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Computer Generated Model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79051" y="2743200"/>
            <a:ext cx="16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Finished 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52139" y="4232366"/>
            <a:ext cx="2482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Raised Lettering on Base</a:t>
            </a:r>
          </a:p>
        </p:txBody>
      </p:sp>
    </p:spTree>
    <p:extLst>
      <p:ext uri="{BB962C8B-B14F-4D97-AF65-F5344CB8AC3E}">
        <p14:creationId xmlns:p14="http://schemas.microsoft.com/office/powerpoint/2010/main" val="1270586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977" y="-11488"/>
            <a:ext cx="7524206" cy="6869488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6792685" y="232069"/>
            <a:ext cx="209006" cy="45284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897188" y="232069"/>
            <a:ext cx="2472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Rod hinge and hinge rod</a:t>
            </a:r>
          </a:p>
        </p:txBody>
      </p:sp>
      <p:sp>
        <p:nvSpPr>
          <p:cNvPr id="5" name="Rectangle 4"/>
          <p:cNvSpPr/>
          <p:nvPr/>
        </p:nvSpPr>
        <p:spPr>
          <a:xfrm>
            <a:off x="5515392" y="2728077"/>
            <a:ext cx="978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SM base</a:t>
            </a:r>
          </a:p>
        </p:txBody>
      </p:sp>
      <p:sp>
        <p:nvSpPr>
          <p:cNvPr id="6" name="Rectangle 5"/>
          <p:cNvSpPr/>
          <p:nvPr/>
        </p:nvSpPr>
        <p:spPr>
          <a:xfrm>
            <a:off x="5974080" y="6292062"/>
            <a:ext cx="3484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SM rod caps (glue to rod cap piece)</a:t>
            </a:r>
          </a:p>
        </p:txBody>
      </p:sp>
      <p:sp>
        <p:nvSpPr>
          <p:cNvPr id="7" name="Rectangle 6"/>
          <p:cNvSpPr/>
          <p:nvPr/>
        </p:nvSpPr>
        <p:spPr>
          <a:xfrm>
            <a:off x="5867354" y="4728950"/>
            <a:ext cx="3132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SM rod cap piece (glue to base)</a:t>
            </a:r>
          </a:p>
        </p:txBody>
      </p:sp>
      <p:sp>
        <p:nvSpPr>
          <p:cNvPr id="8" name="Rectangle 7"/>
          <p:cNvSpPr/>
          <p:nvPr/>
        </p:nvSpPr>
        <p:spPr>
          <a:xfrm>
            <a:off x="2211977" y="2058099"/>
            <a:ext cx="5520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Sec. mirror (attach Mylar or paint gold, then glue to base)</a:t>
            </a:r>
          </a:p>
        </p:txBody>
      </p:sp>
      <p:sp>
        <p:nvSpPr>
          <p:cNvPr id="9" name="Up Arrow 8"/>
          <p:cNvSpPr/>
          <p:nvPr/>
        </p:nvSpPr>
        <p:spPr>
          <a:xfrm>
            <a:off x="5760629" y="6289819"/>
            <a:ext cx="213451" cy="371575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4003720" y="2501654"/>
            <a:ext cx="209006" cy="45284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83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90" y="207629"/>
            <a:ext cx="11103428" cy="66503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86651" y="1189949"/>
            <a:ext cx="3082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The SMR left and right hinges </a:t>
            </a:r>
          </a:p>
          <a:p>
            <a:r>
              <a:rPr lang="en-US" dirty="0">
                <a:solidFill>
                  <a:srgbClr val="FFFF00"/>
                </a:solidFill>
              </a:rPr>
              <a:t>will fit over the support panels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6902693" y="2695695"/>
            <a:ext cx="11491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SMR Right</a:t>
            </a:r>
          </a:p>
          <a:p>
            <a:r>
              <a:rPr lang="en-US" dirty="0">
                <a:solidFill>
                  <a:srgbClr val="FFFF00"/>
                </a:solidFill>
              </a:rPr>
              <a:t>Hinge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3419" y="5988521"/>
            <a:ext cx="2472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Rod hinge and hinge rod</a:t>
            </a:r>
          </a:p>
        </p:txBody>
      </p:sp>
      <p:sp>
        <p:nvSpPr>
          <p:cNvPr id="6" name="Up Arrow 5"/>
          <p:cNvSpPr/>
          <p:nvPr/>
        </p:nvSpPr>
        <p:spPr>
          <a:xfrm>
            <a:off x="7137824" y="5706345"/>
            <a:ext cx="213451" cy="371575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9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416" y="60959"/>
            <a:ext cx="9062719" cy="6797041"/>
          </a:xfrm>
          <a:prstGeom prst="rect">
            <a:avLst/>
          </a:prstGeom>
        </p:spPr>
      </p:pic>
      <p:sp>
        <p:nvSpPr>
          <p:cNvPr id="4" name="Up Arrow 3"/>
          <p:cNvSpPr/>
          <p:nvPr/>
        </p:nvSpPr>
        <p:spPr>
          <a:xfrm>
            <a:off x="5451207" y="5209956"/>
            <a:ext cx="213451" cy="371575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36442" y="5581531"/>
            <a:ext cx="2472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Rod hinge and hinge rod</a:t>
            </a:r>
          </a:p>
        </p:txBody>
      </p:sp>
      <p:sp>
        <p:nvSpPr>
          <p:cNvPr id="6" name="Rectangle 5"/>
          <p:cNvSpPr/>
          <p:nvPr/>
        </p:nvSpPr>
        <p:spPr>
          <a:xfrm>
            <a:off x="4814403" y="1432951"/>
            <a:ext cx="1618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SMR Left Hinge</a:t>
            </a:r>
          </a:p>
        </p:txBody>
      </p:sp>
      <p:sp>
        <p:nvSpPr>
          <p:cNvPr id="7" name="Rectangle 6"/>
          <p:cNvSpPr/>
          <p:nvPr/>
        </p:nvSpPr>
        <p:spPr>
          <a:xfrm>
            <a:off x="7393577" y="1294451"/>
            <a:ext cx="3108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The SMR left and right hinges </a:t>
            </a:r>
          </a:p>
          <a:p>
            <a:r>
              <a:rPr lang="en-US" dirty="0">
                <a:solidFill>
                  <a:srgbClr val="FFFF00"/>
                </a:solidFill>
              </a:rPr>
              <a:t>will fit over the support panels</a:t>
            </a:r>
          </a:p>
        </p:txBody>
      </p:sp>
    </p:spTree>
    <p:extLst>
      <p:ext uri="{BB962C8B-B14F-4D97-AF65-F5344CB8AC3E}">
        <p14:creationId xmlns:p14="http://schemas.microsoft.com/office/powerpoint/2010/main" val="1330071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805" y="71151"/>
            <a:ext cx="8173777" cy="678684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49280" y="884312"/>
            <a:ext cx="1128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Rod (8) x2</a:t>
            </a:r>
          </a:p>
        </p:txBody>
      </p:sp>
      <p:sp>
        <p:nvSpPr>
          <p:cNvPr id="5" name="Down Arrow 4"/>
          <p:cNvSpPr/>
          <p:nvPr/>
        </p:nvSpPr>
        <p:spPr>
          <a:xfrm>
            <a:off x="5240274" y="1163886"/>
            <a:ext cx="209006" cy="45284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6308874" y="1208765"/>
            <a:ext cx="209006" cy="45284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150911" y="4001980"/>
            <a:ext cx="2063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Rod (8 with hole) x2</a:t>
            </a:r>
          </a:p>
        </p:txBody>
      </p:sp>
      <p:sp>
        <p:nvSpPr>
          <p:cNvPr id="8" name="Rectangle 7"/>
          <p:cNvSpPr/>
          <p:nvPr/>
        </p:nvSpPr>
        <p:spPr>
          <a:xfrm>
            <a:off x="6867986" y="4001980"/>
            <a:ext cx="2238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Rod (7.5 with hole) x2</a:t>
            </a:r>
          </a:p>
        </p:txBody>
      </p:sp>
      <p:sp>
        <p:nvSpPr>
          <p:cNvPr id="9" name="Down Arrow 8"/>
          <p:cNvSpPr/>
          <p:nvPr/>
        </p:nvSpPr>
        <p:spPr>
          <a:xfrm>
            <a:off x="4973630" y="4387003"/>
            <a:ext cx="209006" cy="45284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7665611" y="4387003"/>
            <a:ext cx="209006" cy="45284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60243" y="6161706"/>
            <a:ext cx="1730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Rod cap joint x2</a:t>
            </a:r>
          </a:p>
        </p:txBody>
      </p:sp>
      <p:sp>
        <p:nvSpPr>
          <p:cNvPr id="12" name="Up Arrow 11"/>
          <p:cNvSpPr/>
          <p:nvPr/>
        </p:nvSpPr>
        <p:spPr>
          <a:xfrm>
            <a:off x="5718327" y="5834744"/>
            <a:ext cx="213451" cy="371575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67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63" y="109717"/>
            <a:ext cx="10064157" cy="6748283"/>
          </a:xfrm>
          <a:prstGeom prst="rect">
            <a:avLst/>
          </a:prstGeom>
        </p:spPr>
      </p:pic>
      <p:sp>
        <p:nvSpPr>
          <p:cNvPr id="3" name="Up Arrow 2"/>
          <p:cNvSpPr/>
          <p:nvPr/>
        </p:nvSpPr>
        <p:spPr>
          <a:xfrm>
            <a:off x="4438167" y="3968831"/>
            <a:ext cx="213451" cy="371575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Up Arrow 3"/>
          <p:cNvSpPr/>
          <p:nvPr/>
        </p:nvSpPr>
        <p:spPr>
          <a:xfrm>
            <a:off x="5849190" y="4373933"/>
            <a:ext cx="213451" cy="371575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052840" y="4396859"/>
            <a:ext cx="1437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Hinge pc 2 x2</a:t>
            </a:r>
          </a:p>
        </p:txBody>
      </p:sp>
      <p:sp>
        <p:nvSpPr>
          <p:cNvPr id="6" name="Rectangle 5"/>
          <p:cNvSpPr/>
          <p:nvPr/>
        </p:nvSpPr>
        <p:spPr>
          <a:xfrm>
            <a:off x="5802677" y="4745508"/>
            <a:ext cx="2304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Hinge pc 1 + Hinge rod</a:t>
            </a:r>
          </a:p>
        </p:txBody>
      </p:sp>
      <p:sp>
        <p:nvSpPr>
          <p:cNvPr id="7" name="Rectangle 6"/>
          <p:cNvSpPr/>
          <p:nvPr/>
        </p:nvSpPr>
        <p:spPr>
          <a:xfrm>
            <a:off x="5490734" y="695877"/>
            <a:ext cx="1199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Rod cap x2</a:t>
            </a:r>
          </a:p>
        </p:txBody>
      </p:sp>
      <p:sp>
        <p:nvSpPr>
          <p:cNvPr id="8" name="Down Arrow 7"/>
          <p:cNvSpPr/>
          <p:nvPr/>
        </p:nvSpPr>
        <p:spPr>
          <a:xfrm>
            <a:off x="6120676" y="1122545"/>
            <a:ext cx="209006" cy="45284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975406" y="5339528"/>
            <a:ext cx="36174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Insert the rod into the hinge pieces </a:t>
            </a:r>
          </a:p>
          <a:p>
            <a:r>
              <a:rPr lang="en-US" dirty="0">
                <a:solidFill>
                  <a:srgbClr val="FF0000"/>
                </a:solidFill>
              </a:rPr>
              <a:t>Before you glue to the rod caps, this </a:t>
            </a:r>
          </a:p>
          <a:p>
            <a:r>
              <a:rPr lang="en-US" dirty="0">
                <a:solidFill>
                  <a:srgbClr val="FF0000"/>
                </a:solidFill>
              </a:rPr>
              <a:t>will make this step easier</a:t>
            </a:r>
          </a:p>
        </p:txBody>
      </p:sp>
      <p:sp>
        <p:nvSpPr>
          <p:cNvPr id="10" name="Up Arrow 9"/>
          <p:cNvSpPr/>
          <p:nvPr/>
        </p:nvSpPr>
        <p:spPr>
          <a:xfrm>
            <a:off x="5113081" y="3968831"/>
            <a:ext cx="213451" cy="371575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85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196" y="0"/>
            <a:ext cx="4868797" cy="67983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30125" y="2937494"/>
            <a:ext cx="53894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Glue the assembled support panel structure, with rod </a:t>
            </a:r>
          </a:p>
          <a:p>
            <a:r>
              <a:rPr lang="en-US" dirty="0"/>
              <a:t>assembly, centered onto the back pieces before gluing </a:t>
            </a:r>
          </a:p>
          <a:p>
            <a:r>
              <a:rPr lang="en-US" dirty="0"/>
              <a:t>the detector and mirror panels, (attach gold </a:t>
            </a:r>
            <a:r>
              <a:rPr lang="en-US" dirty="0" err="1"/>
              <a:t>mylar</a:t>
            </a:r>
            <a:r>
              <a:rPr lang="en-US" dirty="0"/>
              <a:t> or </a:t>
            </a:r>
          </a:p>
          <a:p>
            <a:r>
              <a:rPr lang="en-US" dirty="0"/>
              <a:t>paint gold BEFORE attaching mirror panels)</a:t>
            </a:r>
          </a:p>
        </p:txBody>
      </p:sp>
    </p:spTree>
    <p:extLst>
      <p:ext uri="{BB962C8B-B14F-4D97-AF65-F5344CB8AC3E}">
        <p14:creationId xmlns:p14="http://schemas.microsoft.com/office/powerpoint/2010/main" val="1690795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608" y="60953"/>
            <a:ext cx="6116341" cy="6797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859311"/>
            <a:ext cx="43334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Insert the base rod into the base, then </a:t>
            </a:r>
          </a:p>
          <a:p>
            <a:r>
              <a:rPr lang="en-US" dirty="0"/>
              <a:t>lower the mirror assembly onto them both </a:t>
            </a:r>
          </a:p>
          <a:p>
            <a:r>
              <a:rPr lang="en-US" dirty="0"/>
              <a:t>and glue them all together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648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26" y="0"/>
            <a:ext cx="6440473" cy="36227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3600450"/>
            <a:ext cx="5791200" cy="3257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2653"/>
            <a:ext cx="6409506" cy="36053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827314"/>
            <a:ext cx="55295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finished model should like this, the sides should fold </a:t>
            </a:r>
          </a:p>
          <a:p>
            <a:r>
              <a:rPr lang="en-US" dirty="0"/>
              <a:t>back and secondary mirror should fold up to mimic the</a:t>
            </a:r>
          </a:p>
          <a:p>
            <a:r>
              <a:rPr lang="en-US" dirty="0"/>
              <a:t>configuration during storage for flight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229394"/>
            <a:ext cx="5828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Appreciate your hard work at this point and enjoy your new </a:t>
            </a:r>
          </a:p>
          <a:p>
            <a:r>
              <a:rPr lang="en-US" dirty="0"/>
              <a:t>model!</a:t>
            </a:r>
          </a:p>
        </p:txBody>
      </p:sp>
    </p:spTree>
    <p:extLst>
      <p:ext uri="{BB962C8B-B14F-4D97-AF65-F5344CB8AC3E}">
        <p14:creationId xmlns:p14="http://schemas.microsoft.com/office/powerpoint/2010/main" val="4252048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424" y="830120"/>
            <a:ext cx="1107602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Materials Used: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Prusa</a:t>
            </a:r>
            <a:r>
              <a:rPr lang="en-US" sz="2400" dirty="0"/>
              <a:t> i3 MK3S 3D printer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PLA filament (1.75 mm)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Spray paint – black and metallic silver (or those colors in PLA filament)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Gold Mylar tape – or gold spray paint, the Mylar adds a shiny realism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Wooden dowels (2) – 12 in. long, 1/16 in. diameter (for secondary mirror rods to make them sturdy)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Aluminum tubing – 12 in. long, 3/32 in. diameter, cut into two 5 1/8 in. long pieces (for back hinges)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Glue – for assembly, I used Gorilla glue but any brand should suffice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Acetone – to bring back the shine after gluing the pieces with Mylar, the glue vapors show fingerprints (like a CSI scene), only a gentle wipe is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Patience and Time!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97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846" y="287383"/>
            <a:ext cx="3931589" cy="7017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STL files:                                </a:t>
            </a:r>
            <a:r>
              <a:rPr lang="en-US" dirty="0">
                <a:solidFill>
                  <a:srgbClr val="FF0000"/>
                </a:solidFill>
              </a:rPr>
              <a:t>Total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 bottom       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 hinge cap                 </a:t>
            </a:r>
            <a:r>
              <a:rPr lang="en-US" dirty="0">
                <a:solidFill>
                  <a:srgbClr val="FF0000"/>
                </a:solidFill>
              </a:rPr>
              <a:t>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 hinge                        </a:t>
            </a:r>
            <a:r>
              <a:rPr lang="en-US" dirty="0">
                <a:solidFill>
                  <a:srgbClr val="FF0000"/>
                </a:solidFill>
              </a:rPr>
              <a:t>(8)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 top              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Base rod              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Base                     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Detector              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Hinge pc 1           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Hinge pc 2                         </a:t>
            </a:r>
            <a:r>
              <a:rPr lang="en-US" dirty="0">
                <a:solidFill>
                  <a:srgbClr val="FF0000"/>
                </a:solidFill>
              </a:rPr>
              <a:t>(2)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Hinge rod short                </a:t>
            </a:r>
            <a:r>
              <a:rPr lang="en-US" dirty="0">
                <a:solidFill>
                  <a:srgbClr val="FF0000"/>
                </a:solidFill>
              </a:rPr>
              <a:t>(5)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Mirror panel                     </a:t>
            </a:r>
            <a:r>
              <a:rPr lang="en-US" dirty="0">
                <a:solidFill>
                  <a:srgbClr val="FF0000"/>
                </a:solidFill>
              </a:rPr>
              <a:t>(18)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Mirror support (1-4deg) </a:t>
            </a:r>
            <a:r>
              <a:rPr lang="en-US" dirty="0">
                <a:solidFill>
                  <a:srgbClr val="FF0000"/>
                </a:solidFill>
              </a:rPr>
              <a:t>(2)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Mirror support (2-4deg) </a:t>
            </a:r>
            <a:r>
              <a:rPr lang="en-US" dirty="0">
                <a:solidFill>
                  <a:srgbClr val="FF0000"/>
                </a:solidFill>
              </a:rPr>
              <a:t>(6)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Mirror support                 </a:t>
            </a:r>
            <a:r>
              <a:rPr lang="en-US" dirty="0">
                <a:solidFill>
                  <a:srgbClr val="FF0000"/>
                </a:solidFill>
              </a:rPr>
              <a:t>(11)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Rod (7.5 with hole)          </a:t>
            </a:r>
            <a:r>
              <a:rPr lang="en-US" dirty="0">
                <a:solidFill>
                  <a:srgbClr val="FF0000"/>
                </a:solidFill>
              </a:rPr>
              <a:t>(2)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Rod (8 with hole)             </a:t>
            </a:r>
            <a:r>
              <a:rPr lang="en-US" dirty="0">
                <a:solidFill>
                  <a:srgbClr val="FF0000"/>
                </a:solidFill>
              </a:rPr>
              <a:t>(2)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Rod (8)                               </a:t>
            </a:r>
            <a:r>
              <a:rPr lang="en-US" dirty="0">
                <a:solidFill>
                  <a:srgbClr val="FF0000"/>
                </a:solidFill>
              </a:rPr>
              <a:t>(2)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Rod cap joint                     </a:t>
            </a:r>
            <a:r>
              <a:rPr lang="en-US" dirty="0">
                <a:solidFill>
                  <a:srgbClr val="FF0000"/>
                </a:solidFill>
              </a:rPr>
              <a:t>(2)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Rod cap                              </a:t>
            </a:r>
            <a:r>
              <a:rPr lang="en-US" dirty="0">
                <a:solidFill>
                  <a:srgbClr val="FF0000"/>
                </a:solidFill>
              </a:rPr>
              <a:t>(2)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Rod hinge                          </a:t>
            </a:r>
            <a:r>
              <a:rPr lang="en-US" dirty="0">
                <a:solidFill>
                  <a:srgbClr val="FF0000"/>
                </a:solidFill>
              </a:rPr>
              <a:t>(4)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Sec. mirror           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 base               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10724" y="287383"/>
            <a:ext cx="6454331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STL files:                            </a:t>
            </a:r>
            <a:r>
              <a:rPr lang="en-US" dirty="0">
                <a:solidFill>
                  <a:srgbClr val="FF0000"/>
                </a:solidFill>
              </a:rPr>
              <a:t>Total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 rod cap piece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 rod caps    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SMR left hinge              </a:t>
            </a:r>
            <a:r>
              <a:rPr lang="en-US" dirty="0">
                <a:solidFill>
                  <a:srgbClr val="FF0000"/>
                </a:solidFill>
              </a:rPr>
              <a:t>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SMR right hinge</a:t>
            </a:r>
            <a:r>
              <a:rPr lang="en-US" dirty="0">
                <a:solidFill>
                  <a:srgbClr val="FF0000"/>
                </a:solidFill>
              </a:rPr>
              <a:t>            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SMR top hinge</a:t>
            </a:r>
            <a:r>
              <a:rPr lang="en-US" dirty="0">
                <a:solidFill>
                  <a:srgbClr val="FF0000"/>
                </a:solidFill>
              </a:rPr>
              <a:t>              (1)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Total files = 27 STL 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Total pieces printed = 83 pieces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Printing scale = 2540%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 dimensions once completed = 20 in. deep</a:t>
            </a:r>
          </a:p>
          <a:p>
            <a:r>
              <a:rPr lang="en-US" dirty="0"/>
              <a:t>                                                                        11 in. wide</a:t>
            </a:r>
          </a:p>
          <a:p>
            <a:r>
              <a:rPr lang="en-US" dirty="0"/>
              <a:t>                                                                        14.75 in. tall</a:t>
            </a:r>
          </a:p>
          <a:p>
            <a:r>
              <a:rPr lang="en-US" dirty="0"/>
              <a:t>                                                                        22.5 in. tall (when folded) </a:t>
            </a:r>
          </a:p>
        </p:txBody>
      </p:sp>
    </p:spTree>
    <p:extLst>
      <p:ext uri="{BB962C8B-B14F-4D97-AF65-F5344CB8AC3E}">
        <p14:creationId xmlns:p14="http://schemas.microsoft.com/office/powerpoint/2010/main" val="38056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61760" cy="36347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257551"/>
            <a:ext cx="6400799" cy="36004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0"/>
            <a:ext cx="5791200" cy="3257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450"/>
            <a:ext cx="5791200" cy="32575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10788" y="4476206"/>
            <a:ext cx="407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All the pieces made before final assembly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79725" y="2020388"/>
            <a:ext cx="1920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Sides folded back, </a:t>
            </a:r>
          </a:p>
          <a:p>
            <a:r>
              <a:rPr lang="en-US" dirty="0">
                <a:solidFill>
                  <a:srgbClr val="FFFF00"/>
                </a:solidFill>
              </a:rPr>
              <a:t>rods folded up</a:t>
            </a:r>
          </a:p>
        </p:txBody>
      </p:sp>
    </p:spTree>
    <p:extLst>
      <p:ext uri="{BB962C8B-B14F-4D97-AF65-F5344CB8AC3E}">
        <p14:creationId xmlns:p14="http://schemas.microsoft.com/office/powerpoint/2010/main" val="62401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9829" y="1593668"/>
            <a:ext cx="101343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Note: The mirror support (1-4deg) and mirror support (2-4deg) have 4 degree slants designed to maintain </a:t>
            </a:r>
          </a:p>
          <a:p>
            <a:r>
              <a:rPr lang="en-US" dirty="0">
                <a:solidFill>
                  <a:srgbClr val="FFFF00"/>
                </a:solidFill>
              </a:rPr>
              <a:t>curvature, mark the pieces so you don’t forget which is which. When you bring up the STL file, they are on</a:t>
            </a:r>
          </a:p>
          <a:p>
            <a:r>
              <a:rPr lang="en-US" dirty="0">
                <a:solidFill>
                  <a:srgbClr val="FFFF00"/>
                </a:solidFill>
              </a:rPr>
              <a:t>the front and back, respectively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25692" y="4110666"/>
            <a:ext cx="3095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(1-4deg) slant on front of piece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88080" y="3926000"/>
            <a:ext cx="4080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(2-4deg) slant on front and back of pieces</a:t>
            </a:r>
          </a:p>
        </p:txBody>
      </p:sp>
    </p:spTree>
    <p:extLst>
      <p:ext uri="{BB962C8B-B14F-4D97-AF65-F5344CB8AC3E}">
        <p14:creationId xmlns:p14="http://schemas.microsoft.com/office/powerpoint/2010/main" val="156944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546" y="25609"/>
            <a:ext cx="7806934" cy="68323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097389"/>
            <a:ext cx="37600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yellow support panels are only to </a:t>
            </a:r>
          </a:p>
          <a:p>
            <a:r>
              <a:rPr lang="en-US" dirty="0"/>
              <a:t>show where the mirror support </a:t>
            </a:r>
          </a:p>
          <a:p>
            <a:r>
              <a:rPr lang="en-US" dirty="0"/>
              <a:t>(1-4deg) pieces are placed during </a:t>
            </a:r>
          </a:p>
          <a:p>
            <a:r>
              <a:rPr lang="en-US" dirty="0"/>
              <a:t>assembly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304146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red support panels are only to </a:t>
            </a:r>
          </a:p>
          <a:p>
            <a:r>
              <a:rPr lang="en-US" dirty="0"/>
              <a:t>show where the mirror support </a:t>
            </a:r>
          </a:p>
          <a:p>
            <a:r>
              <a:rPr lang="en-US" dirty="0"/>
              <a:t>(2-4deg) pieces are placed during </a:t>
            </a:r>
          </a:p>
          <a:p>
            <a:r>
              <a:rPr lang="en-US" dirty="0"/>
              <a:t>assembly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270800" y="3199488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760004" y="1132332"/>
            <a:ext cx="978408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4903566"/>
            <a:ext cx="34822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design allows for a natural </a:t>
            </a:r>
          </a:p>
          <a:p>
            <a:r>
              <a:rPr lang="en-US" dirty="0"/>
              <a:t>curvature of the mirror, all pieces</a:t>
            </a:r>
          </a:p>
          <a:p>
            <a:r>
              <a:rPr lang="en-US" dirty="0"/>
              <a:t>have a 4 degree slant in this </a:t>
            </a:r>
          </a:p>
          <a:p>
            <a:r>
              <a:rPr lang="en-US" dirty="0"/>
              <a:t>configuration which goes up 4 </a:t>
            </a:r>
          </a:p>
          <a:p>
            <a:r>
              <a:rPr lang="en-US" dirty="0"/>
              <a:t>additional degrees as each piece is </a:t>
            </a:r>
          </a:p>
          <a:p>
            <a:r>
              <a:rPr lang="en-US" dirty="0"/>
              <a:t>added</a:t>
            </a:r>
          </a:p>
        </p:txBody>
      </p:sp>
    </p:spTree>
    <p:extLst>
      <p:ext uri="{BB962C8B-B14F-4D97-AF65-F5344CB8AC3E}">
        <p14:creationId xmlns:p14="http://schemas.microsoft.com/office/powerpoint/2010/main" val="2012427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885" y="0"/>
            <a:ext cx="5943115" cy="33430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538" y="3335927"/>
            <a:ext cx="6261461" cy="35220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22072"/>
            <a:ext cx="5930537" cy="33359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48884" cy="35149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66560" y="304800"/>
            <a:ext cx="52792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Insert wooden dowel between the 7.5 and 8 in rods, </a:t>
            </a:r>
          </a:p>
          <a:p>
            <a:r>
              <a:rPr lang="en-US" dirty="0">
                <a:solidFill>
                  <a:srgbClr val="FFFF00"/>
                </a:solidFill>
              </a:rPr>
              <a:t>then slide the rod cap joint over the seem, gluing the</a:t>
            </a:r>
          </a:p>
          <a:p>
            <a:r>
              <a:rPr lang="en-US" dirty="0">
                <a:solidFill>
                  <a:srgbClr val="FFFF00"/>
                </a:solidFill>
              </a:rPr>
              <a:t>pieces together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5071" y="3997235"/>
            <a:ext cx="5393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Use the curved back surface to glue the support panels </a:t>
            </a:r>
          </a:p>
          <a:p>
            <a:r>
              <a:rPr lang="en-US" dirty="0">
                <a:solidFill>
                  <a:srgbClr val="FFFF00"/>
                </a:solidFill>
              </a:rPr>
              <a:t>together, this will help maintain the mirror curvature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" y="-7075"/>
            <a:ext cx="63863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Glue the rows of support panels individually, then tape the middle</a:t>
            </a:r>
          </a:p>
          <a:p>
            <a:r>
              <a:rPr lang="en-US" dirty="0">
                <a:solidFill>
                  <a:srgbClr val="FFFF00"/>
                </a:solidFill>
              </a:rPr>
              <a:t>three rows to make gluing them easier: DO NOT GLUE THE OUTER</a:t>
            </a:r>
          </a:p>
          <a:p>
            <a:r>
              <a:rPr lang="en-US" dirty="0">
                <a:solidFill>
                  <a:srgbClr val="FFFF00"/>
                </a:solidFill>
              </a:rPr>
              <a:t>PANELS TO THE MIDDLE THREE, they will swing back with hinges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3998" y="3513908"/>
            <a:ext cx="487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Assembled rods with secondary mirror and hinges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1" y="2730493"/>
            <a:ext cx="5895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Remove tape once glue has dried, then glue where tape was,</a:t>
            </a:r>
          </a:p>
          <a:p>
            <a:r>
              <a:rPr lang="en-US" dirty="0">
                <a:solidFill>
                  <a:srgbClr val="FFFF00"/>
                </a:solidFill>
              </a:rPr>
              <a:t>smooth out glue to not lump up</a:t>
            </a:r>
          </a:p>
        </p:txBody>
      </p:sp>
    </p:spTree>
    <p:extLst>
      <p:ext uri="{BB962C8B-B14F-4D97-AF65-F5344CB8AC3E}">
        <p14:creationId xmlns:p14="http://schemas.microsoft.com/office/powerpoint/2010/main" val="701477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5348"/>
            <a:ext cx="5940212" cy="33413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25" y="3396344"/>
            <a:ext cx="6311776" cy="35503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495" y="-1"/>
            <a:ext cx="6409506" cy="36053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09506" cy="3605347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>
            <a:off x="6409506" y="3831771"/>
            <a:ext cx="191589" cy="42672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7685311" y="3831771"/>
            <a:ext cx="191589" cy="42672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10450282" y="3770811"/>
            <a:ext cx="191589" cy="42672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11647709" y="3770811"/>
            <a:ext cx="191589" cy="42672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6071393" y="5477692"/>
            <a:ext cx="338113" cy="853439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>
            <a:off x="11764178" y="5477692"/>
            <a:ext cx="338113" cy="853439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7779686" y="4859384"/>
            <a:ext cx="194427" cy="618308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Up Arrow 13"/>
          <p:cNvSpPr/>
          <p:nvPr/>
        </p:nvSpPr>
        <p:spPr>
          <a:xfrm>
            <a:off x="10337974" y="4859384"/>
            <a:ext cx="224615" cy="618308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717454" y="3831771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1 inch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70328" y="3770811"/>
            <a:ext cx="74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1 inch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761923" y="4906700"/>
            <a:ext cx="1031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2 ¼ inch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39682" y="5736377"/>
            <a:ext cx="4739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              5 1/8 inch Cut Rod</a:t>
            </a:r>
          </a:p>
          <a:p>
            <a:r>
              <a:rPr lang="en-US" sz="2400" dirty="0">
                <a:solidFill>
                  <a:srgbClr val="FFFF00"/>
                </a:solidFill>
              </a:rPr>
              <a:t>+ 4 back hinges + 2 back hinge caps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34387" y="5146767"/>
            <a:ext cx="3480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Crimp the rod with pliers around</a:t>
            </a:r>
          </a:p>
          <a:p>
            <a:r>
              <a:rPr lang="en-US" dirty="0">
                <a:solidFill>
                  <a:srgbClr val="FFFF00"/>
                </a:solidFill>
              </a:rPr>
              <a:t>the hinges to help prevent slippage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5646" y="2943644"/>
            <a:ext cx="5931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Glue assembled back hinges once support panels are </a:t>
            </a:r>
          </a:p>
          <a:p>
            <a:r>
              <a:rPr lang="en-US" dirty="0">
                <a:solidFill>
                  <a:srgbClr val="FFFF00"/>
                </a:solidFill>
              </a:rPr>
              <a:t>glued together, use tape to hold sides in place until hinges dry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67329" y="3987521"/>
            <a:ext cx="128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Back hinges</a:t>
            </a:r>
          </a:p>
        </p:txBody>
      </p:sp>
    </p:spTree>
    <p:extLst>
      <p:ext uri="{BB962C8B-B14F-4D97-AF65-F5344CB8AC3E}">
        <p14:creationId xmlns:p14="http://schemas.microsoft.com/office/powerpoint/2010/main" val="991015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29" y="395586"/>
            <a:ext cx="10879248" cy="6253882"/>
          </a:xfrm>
          <a:prstGeom prst="rect">
            <a:avLst/>
          </a:prstGeom>
        </p:spPr>
      </p:pic>
      <p:sp>
        <p:nvSpPr>
          <p:cNvPr id="18" name="Down Arrow 17"/>
          <p:cNvSpPr/>
          <p:nvPr/>
        </p:nvSpPr>
        <p:spPr>
          <a:xfrm>
            <a:off x="5699787" y="1306795"/>
            <a:ext cx="209006" cy="45284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804290" y="1163886"/>
            <a:ext cx="2472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Rod hinge and hinge rod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240274" y="4113910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SMR Top Hinge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426045" y="6141901"/>
            <a:ext cx="40767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Glue the SMR top hinge to support panel </a:t>
            </a:r>
          </a:p>
        </p:txBody>
      </p:sp>
    </p:spTree>
    <p:extLst>
      <p:ext uri="{BB962C8B-B14F-4D97-AF65-F5344CB8AC3E}">
        <p14:creationId xmlns:p14="http://schemas.microsoft.com/office/powerpoint/2010/main" val="629986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16204</TotalTime>
  <Words>949</Words>
  <Application>Microsoft Macintosh PowerPoint</Application>
  <PresentationFormat>Widescreen</PresentationFormat>
  <Paragraphs>134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NASA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Tucker, David A. (LARC-B411)</dc:creator>
  <cp:lastModifiedBy>Sooy, Peter R. (GSFC-443.0)[ASRC FEDERAL SYSTEM SOLUTIONS]</cp:lastModifiedBy>
  <cp:revision>80</cp:revision>
  <dcterms:created xsi:type="dcterms:W3CDTF">2021-05-03T13:15:34Z</dcterms:created>
  <dcterms:modified xsi:type="dcterms:W3CDTF">2021-05-17T14:33:14Z</dcterms:modified>
</cp:coreProperties>
</file>