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1"/>
  </p:notesMasterIdLst>
  <p:sldIdLst>
    <p:sldId id="259" r:id="rId2"/>
    <p:sldId id="261" r:id="rId3"/>
    <p:sldId id="262" r:id="rId4"/>
    <p:sldId id="263" r:id="rId5"/>
    <p:sldId id="264" r:id="rId6"/>
    <p:sldId id="265" r:id="rId7"/>
    <p:sldId id="266" r:id="rId8"/>
    <p:sldId id="267" r:id="rId9"/>
    <p:sldId id="268" r:id="rId10"/>
  </p:sldIdLst>
  <p:sldSz cx="9144000" cy="5143500" type="screen16x9"/>
  <p:notesSz cx="6858000" cy="9144000"/>
  <p:embeddedFontLst>
    <p:embeddedFont>
      <p:font typeface="Helvetica Neue" panose="020005030000000200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1772C1-4128-E481-C27F-273F56EDA085}" name="Hui, C Michelle (MSFC-ST12)" initials="HCM(S" userId="S::cmhui@ndc.nasa.gov::188b547b-aa87-4f37-9447-0e26744969d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1"/>
    <p:restoredTop sz="84536"/>
  </p:normalViewPr>
  <p:slideViewPr>
    <p:cSldViewPr snapToGrid="0">
      <p:cViewPr varScale="1">
        <p:scale>
          <a:sx n="105" d="100"/>
          <a:sy n="105"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b827fbe0cf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g3b827fbe0c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bab178aba1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kilonova studies: heavy element production, ejecta-environment interaction, jet efficiency; long-duration merger</a:t>
            </a:r>
            <a:endParaRPr dirty="0"/>
          </a:p>
          <a:p>
            <a:pPr marL="0" lvl="0" indent="0" algn="l" rtl="0">
              <a:spcBef>
                <a:spcPts val="0"/>
              </a:spcBef>
              <a:spcAft>
                <a:spcPts val="0"/>
              </a:spcAft>
              <a:buNone/>
            </a:pPr>
            <a:endParaRPr dirty="0"/>
          </a:p>
        </p:txBody>
      </p:sp>
      <p:sp>
        <p:nvSpPr>
          <p:cNvPr id="175" name="Google Shape;175;g3bab178ab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bab178aba1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bab178aba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ab178aba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3bab178ab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ab178aba1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FRIB = Facility for Rare Isotope Beams</a:t>
            </a:r>
            <a:endParaRPr b="0" dirty="0"/>
          </a:p>
        </p:txBody>
      </p:sp>
      <p:sp>
        <p:nvSpPr>
          <p:cNvPr id="223" name="Google Shape;223;g3bab178aba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b9a50ffd31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b9a50ffd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a27980237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3ba279802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a2798023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ba279802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b9edd5121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rgbClr val="DFE3FF"/>
              </a:buClr>
              <a:buSzPts val="1600"/>
              <a:buAutoNum type="arabicPeriod"/>
            </a:pPr>
            <a:r>
              <a:rPr lang="en" sz="1600" dirty="0">
                <a:solidFill>
                  <a:srgbClr val="DFE3FF"/>
                </a:solidFill>
              </a:rPr>
              <a:t>Question: What is the nature of dark matter?</a:t>
            </a:r>
            <a:endParaRPr sz="1600" dirty="0">
              <a:solidFill>
                <a:srgbClr val="DFE3FF"/>
              </a:solidFill>
            </a:endParaRPr>
          </a:p>
          <a:p>
            <a:pPr marL="457200" lvl="0" indent="-330200" algn="l" rtl="0">
              <a:spcBef>
                <a:spcPts val="1000"/>
              </a:spcBef>
              <a:spcAft>
                <a:spcPts val="0"/>
              </a:spcAft>
              <a:buClr>
                <a:srgbClr val="DFE3FF"/>
              </a:buClr>
              <a:buSzPts val="1600"/>
              <a:buAutoNum type="arabicPeriod"/>
            </a:pPr>
            <a:r>
              <a:rPr lang="en" sz="1600" dirty="0">
                <a:solidFill>
                  <a:srgbClr val="DFE3FF"/>
                </a:solidFill>
              </a:rPr>
              <a:t>Why gamma rays? </a:t>
            </a:r>
            <a:r>
              <a:rPr lang="en" sz="1600" u="sng" dirty="0">
                <a:solidFill>
                  <a:srgbClr val="DFE3FF"/>
                </a:solidFill>
              </a:rPr>
              <a:t>WIMPs:</a:t>
            </a:r>
            <a:r>
              <a:rPr lang="en" sz="1600" dirty="0">
                <a:solidFill>
                  <a:srgbClr val="DFE3FF"/>
                </a:solidFill>
              </a:rPr>
              <a:t> </a:t>
            </a:r>
            <a:r>
              <a:rPr lang="en" sz="1600" dirty="0">
                <a:solidFill>
                  <a:srgbClr val="DA00FF"/>
                </a:solidFill>
              </a:rPr>
              <a:t>(</a:t>
            </a:r>
            <a:r>
              <a:rPr lang="en" sz="1600" dirty="0" err="1">
                <a:solidFill>
                  <a:srgbClr val="DA00FF"/>
                </a:solidFill>
              </a:rPr>
              <a:t>i</a:t>
            </a:r>
            <a:r>
              <a:rPr lang="en" sz="1600" dirty="0">
                <a:solidFill>
                  <a:srgbClr val="DA00FF"/>
                </a:solidFill>
              </a:rPr>
              <a:t>) Only probe of critical MeV-GeV energy range</a:t>
            </a:r>
            <a:r>
              <a:rPr lang="en" sz="1600" dirty="0">
                <a:solidFill>
                  <a:srgbClr val="DFE3FF"/>
                </a:solidFill>
              </a:rPr>
              <a:t> where thermal WIMP signatures happen (atmospheric absorption blocks ground-based detection below ~30 GeV). (ii) Retain </a:t>
            </a:r>
            <a:r>
              <a:rPr lang="en" sz="1600" dirty="0">
                <a:solidFill>
                  <a:srgbClr val="DA00FF"/>
                </a:solidFill>
              </a:rPr>
              <a:t>complete spectral and spatial information</a:t>
            </a:r>
            <a:r>
              <a:rPr lang="en" sz="1600" dirty="0">
                <a:solidFill>
                  <a:srgbClr val="DFE3FF"/>
                </a:solidFill>
              </a:rPr>
              <a:t> (unlike neutrinos-weak interactions, poor directional reconstruction, or CRs - deflected by B fields) (iii) Complementary to direct detection: access to </a:t>
            </a:r>
            <a:r>
              <a:rPr lang="en" sz="1600" dirty="0">
                <a:solidFill>
                  <a:srgbClr val="DA00FF"/>
                </a:solidFill>
              </a:rPr>
              <a:t>TeV-scale masses </a:t>
            </a:r>
            <a:r>
              <a:rPr lang="en" sz="1600" b="1" dirty="0">
                <a:solidFill>
                  <a:srgbClr val="DA00FF"/>
                </a:solidFill>
              </a:rPr>
              <a:t>beyond </a:t>
            </a:r>
            <a:r>
              <a:rPr lang="en" sz="1600" dirty="0">
                <a:solidFill>
                  <a:srgbClr val="DA00FF"/>
                </a:solidFill>
              </a:rPr>
              <a:t>underground lab sensitivity</a:t>
            </a:r>
            <a:r>
              <a:rPr lang="en" sz="1600" dirty="0">
                <a:solidFill>
                  <a:srgbClr val="DFE3FF"/>
                </a:solidFill>
              </a:rPr>
              <a:t> and probing </a:t>
            </a:r>
            <a:r>
              <a:rPr lang="en" sz="1600" b="1" dirty="0">
                <a:solidFill>
                  <a:srgbClr val="DFE3FF"/>
                </a:solidFill>
              </a:rPr>
              <a:t>different</a:t>
            </a:r>
            <a:r>
              <a:rPr lang="en" sz="1600" dirty="0">
                <a:solidFill>
                  <a:srgbClr val="DFE3FF"/>
                </a:solidFill>
              </a:rPr>
              <a:t> parameter space than accelerators. </a:t>
            </a:r>
            <a:r>
              <a:rPr lang="en" sz="1600" u="sng" dirty="0">
                <a:solidFill>
                  <a:srgbClr val="DFE3FF"/>
                </a:solidFill>
              </a:rPr>
              <a:t>Axions/ALPs/dark photons/</a:t>
            </a:r>
            <a:r>
              <a:rPr lang="en" sz="1600" u="sng" dirty="0" err="1">
                <a:solidFill>
                  <a:srgbClr val="DFE3FF"/>
                </a:solidFill>
              </a:rPr>
              <a:t>steral</a:t>
            </a:r>
            <a:r>
              <a:rPr lang="en" sz="1600" u="sng" dirty="0">
                <a:solidFill>
                  <a:srgbClr val="DFE3FF"/>
                </a:solidFill>
              </a:rPr>
              <a:t> neutrinos/PBHs:</a:t>
            </a:r>
            <a:r>
              <a:rPr lang="en" sz="1600" dirty="0">
                <a:solidFill>
                  <a:srgbClr val="DFE3FF"/>
                </a:solidFill>
              </a:rPr>
              <a:t> spectral line signatures in MeV scales</a:t>
            </a:r>
            <a:endParaRPr sz="1600" dirty="0">
              <a:solidFill>
                <a:srgbClr val="DFE3FF"/>
              </a:solidFill>
            </a:endParaRPr>
          </a:p>
          <a:p>
            <a:pPr marL="457200" lvl="0" indent="-330200" algn="l" rtl="0">
              <a:spcBef>
                <a:spcPts val="1000"/>
              </a:spcBef>
              <a:spcAft>
                <a:spcPts val="0"/>
              </a:spcAft>
              <a:buClr>
                <a:srgbClr val="DFE3FF"/>
              </a:buClr>
              <a:buSzPts val="1600"/>
              <a:buAutoNum type="arabicPeriod"/>
            </a:pPr>
            <a:r>
              <a:rPr lang="en" sz="1600" dirty="0">
                <a:solidFill>
                  <a:srgbClr val="DFE3FF"/>
                </a:solidFill>
              </a:rPr>
              <a:t>What we need? </a:t>
            </a:r>
            <a:r>
              <a:rPr lang="en" sz="1600" u="sng" dirty="0">
                <a:solidFill>
                  <a:srgbClr val="DFE3FF"/>
                </a:solidFill>
              </a:rPr>
              <a:t>Observations</a:t>
            </a:r>
            <a:r>
              <a:rPr lang="en" sz="1600" dirty="0">
                <a:solidFill>
                  <a:srgbClr val="DFE3FF"/>
                </a:solidFill>
              </a:rPr>
              <a:t>: angular resolution &lt;0.05°: </a:t>
            </a:r>
            <a:r>
              <a:rPr lang="en" sz="1600" dirty="0" err="1">
                <a:solidFill>
                  <a:srgbClr val="DFE3FF"/>
                </a:solidFill>
              </a:rPr>
              <a:t>esolve</a:t>
            </a:r>
            <a:r>
              <a:rPr lang="en" sz="1600" dirty="0">
                <a:solidFill>
                  <a:srgbClr val="DFE3FF"/>
                </a:solidFill>
              </a:rPr>
              <a:t> dwarf galaxy substructure, precision morphological studies of Galactic center excess; energy resolution &lt;1% for MeV lines [&lt;5% GeV-TeV]: sterile neutrino decay lines,  identify "smoking gun" gamma-ray line signatures; effective area &gt;30× Fermi-LAT: Detect thermal relic cross-sections across full WIMP mass range, achieve 5 sigma discoveries in reasonable mission lifetimes</a:t>
            </a:r>
            <a:endParaRPr sz="1600" dirty="0">
              <a:solidFill>
                <a:srgbClr val="DFE3FF"/>
              </a:solidFill>
            </a:endParaRPr>
          </a:p>
          <a:p>
            <a:pPr marL="914400" lvl="1" indent="-330200" algn="l" rtl="0">
              <a:spcBef>
                <a:spcPts val="0"/>
              </a:spcBef>
              <a:spcAft>
                <a:spcPts val="0"/>
              </a:spcAft>
              <a:buClr>
                <a:srgbClr val="DFE3FF"/>
              </a:buClr>
              <a:buSzPts val="1600"/>
              <a:buAutoNum type="alphaLcPeriod"/>
            </a:pPr>
            <a:r>
              <a:rPr lang="en" sz="1600" dirty="0">
                <a:solidFill>
                  <a:srgbClr val="DFE3FF"/>
                </a:solidFill>
              </a:rPr>
              <a:t>Theory: Precise Galactic diffuse emission models to reduce systematic uncertainties</a:t>
            </a:r>
            <a:endParaRPr sz="1600" dirty="0">
              <a:solidFill>
                <a:srgbClr val="DFE3FF"/>
              </a:solidFill>
            </a:endParaRPr>
          </a:p>
          <a:p>
            <a:pPr marL="914400" lvl="1" indent="-330200" algn="l" rtl="0">
              <a:spcBef>
                <a:spcPts val="1000"/>
              </a:spcBef>
              <a:spcAft>
                <a:spcPts val="0"/>
              </a:spcAft>
              <a:buClr>
                <a:srgbClr val="DFE3FF"/>
              </a:buClr>
              <a:buSzPts val="1600"/>
              <a:buAutoNum type="alphaLcPeriod"/>
            </a:pPr>
            <a:r>
              <a:rPr lang="en" sz="1600" dirty="0">
                <a:solidFill>
                  <a:srgbClr val="DFE3FF"/>
                </a:solidFill>
              </a:rPr>
              <a:t>Better understanding of dark matter substructure and density profiles</a:t>
            </a:r>
            <a:endParaRPr sz="1600" dirty="0">
              <a:solidFill>
                <a:srgbClr val="DFE3FF"/>
              </a:solidFill>
            </a:endParaRPr>
          </a:p>
          <a:p>
            <a:pPr marL="914400" lvl="1" indent="-330200" algn="l" rtl="0">
              <a:spcBef>
                <a:spcPts val="1000"/>
              </a:spcBef>
              <a:spcAft>
                <a:spcPts val="0"/>
              </a:spcAft>
              <a:buClr>
                <a:srgbClr val="DFE3FF"/>
              </a:buClr>
              <a:buSzPts val="1600"/>
              <a:buAutoNum type="alphaLcPeriod"/>
            </a:pPr>
            <a:r>
              <a:rPr lang="en" sz="1600" dirty="0">
                <a:solidFill>
                  <a:srgbClr val="DFE3FF"/>
                </a:solidFill>
              </a:rPr>
              <a:t>Improved dark matter interaction modeling (self-interactions, Standard Model couplings)</a:t>
            </a:r>
            <a:endParaRPr sz="1600" dirty="0">
              <a:solidFill>
                <a:srgbClr val="DFE3FF"/>
              </a:solidFill>
            </a:endParaRPr>
          </a:p>
          <a:p>
            <a:pPr marL="0" lvl="0" indent="0" algn="l" rtl="0">
              <a:spcBef>
                <a:spcPts val="1000"/>
              </a:spcBef>
              <a:spcAft>
                <a:spcPts val="0"/>
              </a:spcAft>
              <a:buNone/>
            </a:pPr>
            <a:endParaRPr dirty="0"/>
          </a:p>
        </p:txBody>
      </p:sp>
      <p:sp>
        <p:nvSpPr>
          <p:cNvPr id="287" name="Google Shape;287;g3b9edd512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a:lvl1pPr>
            <a:lvl2pPr lvl="1" algn="ctr">
              <a:spcBef>
                <a:spcPts val="0"/>
              </a:spcBef>
              <a:spcAft>
                <a:spcPts val="0"/>
              </a:spcAft>
              <a:buSzPts val="5200"/>
              <a:buNone/>
              <a:defRPr sz="5200" b="1"/>
            </a:lvl2pPr>
            <a:lvl3pPr lvl="2" algn="ctr">
              <a:spcBef>
                <a:spcPts val="0"/>
              </a:spcBef>
              <a:spcAft>
                <a:spcPts val="0"/>
              </a:spcAft>
              <a:buSzPts val="5200"/>
              <a:buNone/>
              <a:defRPr sz="5200" b="1"/>
            </a:lvl3pPr>
            <a:lvl4pPr lvl="3" algn="ctr">
              <a:spcBef>
                <a:spcPts val="0"/>
              </a:spcBef>
              <a:spcAft>
                <a:spcPts val="0"/>
              </a:spcAft>
              <a:buSzPts val="5200"/>
              <a:buNone/>
              <a:defRPr sz="5200" b="1"/>
            </a:lvl4pPr>
            <a:lvl5pPr lvl="4" algn="ctr">
              <a:spcBef>
                <a:spcPts val="0"/>
              </a:spcBef>
              <a:spcAft>
                <a:spcPts val="0"/>
              </a:spcAft>
              <a:buSzPts val="5200"/>
              <a:buNone/>
              <a:defRPr sz="5200" b="1"/>
            </a:lvl5pPr>
            <a:lvl6pPr lvl="5" algn="ctr">
              <a:spcBef>
                <a:spcPts val="0"/>
              </a:spcBef>
              <a:spcAft>
                <a:spcPts val="0"/>
              </a:spcAft>
              <a:buSzPts val="5200"/>
              <a:buNone/>
              <a:defRPr sz="5200" b="1"/>
            </a:lvl6pPr>
            <a:lvl7pPr lvl="6" algn="ctr">
              <a:spcBef>
                <a:spcPts val="0"/>
              </a:spcBef>
              <a:spcAft>
                <a:spcPts val="0"/>
              </a:spcAft>
              <a:buSzPts val="5200"/>
              <a:buNone/>
              <a:defRPr sz="5200" b="1"/>
            </a:lvl7pPr>
            <a:lvl8pPr lvl="7" algn="ctr">
              <a:spcBef>
                <a:spcPts val="0"/>
              </a:spcBef>
              <a:spcAft>
                <a:spcPts val="0"/>
              </a:spcAft>
              <a:buSzPts val="5200"/>
              <a:buNone/>
              <a:defRPr sz="5200" b="1"/>
            </a:lvl8pPr>
            <a:lvl9pPr lvl="8" algn="ctr">
              <a:spcBef>
                <a:spcPts val="0"/>
              </a:spcBef>
              <a:spcAft>
                <a:spcPts val="0"/>
              </a:spcAft>
              <a:buSzPts val="5200"/>
              <a:buNone/>
              <a:defRPr sz="5200" b="1"/>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b="1"/>
            </a:lvl2pPr>
            <a:lvl3pPr lvl="2" algn="ctr">
              <a:spcBef>
                <a:spcPts val="0"/>
              </a:spcBef>
              <a:spcAft>
                <a:spcPts val="0"/>
              </a:spcAft>
              <a:buSzPts val="3600"/>
              <a:buNone/>
              <a:defRPr sz="3600" b="1"/>
            </a:lvl3pPr>
            <a:lvl4pPr lvl="3" algn="ctr">
              <a:spcBef>
                <a:spcPts val="0"/>
              </a:spcBef>
              <a:spcAft>
                <a:spcPts val="0"/>
              </a:spcAft>
              <a:buSzPts val="3600"/>
              <a:buNone/>
              <a:defRPr sz="3600" b="1"/>
            </a:lvl4pPr>
            <a:lvl5pPr lvl="4" algn="ctr">
              <a:spcBef>
                <a:spcPts val="0"/>
              </a:spcBef>
              <a:spcAft>
                <a:spcPts val="0"/>
              </a:spcAft>
              <a:buSzPts val="3600"/>
              <a:buNone/>
              <a:defRPr sz="3600" b="1"/>
            </a:lvl5pPr>
            <a:lvl6pPr lvl="5" algn="ctr">
              <a:spcBef>
                <a:spcPts val="0"/>
              </a:spcBef>
              <a:spcAft>
                <a:spcPts val="0"/>
              </a:spcAft>
              <a:buSzPts val="3600"/>
              <a:buNone/>
              <a:defRPr sz="3600" b="1"/>
            </a:lvl6pPr>
            <a:lvl7pPr lvl="6" algn="ctr">
              <a:spcBef>
                <a:spcPts val="0"/>
              </a:spcBef>
              <a:spcAft>
                <a:spcPts val="0"/>
              </a:spcAft>
              <a:buSzPts val="3600"/>
              <a:buNone/>
              <a:defRPr sz="3600" b="1"/>
            </a:lvl7pPr>
            <a:lvl8pPr lvl="7" algn="ctr">
              <a:spcBef>
                <a:spcPts val="0"/>
              </a:spcBef>
              <a:spcAft>
                <a:spcPts val="0"/>
              </a:spcAft>
              <a:buSzPts val="3600"/>
              <a:buNone/>
              <a:defRPr sz="3600" b="1"/>
            </a:lvl8pPr>
            <a:lvl9pPr lvl="8" algn="ctr">
              <a:spcBef>
                <a:spcPts val="0"/>
              </a:spcBef>
              <a:spcAft>
                <a:spcPts val="0"/>
              </a:spcAft>
              <a:buSzPts val="3600"/>
              <a:buNone/>
              <a:defRPr sz="3600" b="1"/>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16;p3"/>
          <p:cNvGrpSpPr/>
          <p:nvPr/>
        </p:nvGrpSpPr>
        <p:grpSpPr>
          <a:xfrm>
            <a:off x="8420922" y="128334"/>
            <a:ext cx="603289" cy="693049"/>
            <a:chOff x="0" y="-1"/>
            <a:chExt cx="1608770" cy="1848132"/>
          </a:xfrm>
        </p:grpSpPr>
        <p:grpSp>
          <p:nvGrpSpPr>
            <p:cNvPr id="17" name="Google Shape;17;p3"/>
            <p:cNvGrpSpPr/>
            <p:nvPr/>
          </p:nvGrpSpPr>
          <p:grpSpPr>
            <a:xfrm>
              <a:off x="0" y="-1"/>
              <a:ext cx="1608770" cy="1848132"/>
              <a:chOff x="0" y="0"/>
              <a:chExt cx="1608770" cy="1848132"/>
            </a:xfrm>
          </p:grpSpPr>
          <p:pic>
            <p:nvPicPr>
              <p:cNvPr id="18" name="Google Shape;18;p3" descr="fig-logo-v2.png"/>
              <p:cNvPicPr preferRelativeResize="0"/>
              <p:nvPr/>
            </p:nvPicPr>
            <p:blipFill rotWithShape="1">
              <a:blip r:embed="rId2">
                <a:alphaModFix/>
              </a:blip>
              <a:srcRect/>
              <a:stretch/>
            </p:blipFill>
            <p:spPr>
              <a:xfrm>
                <a:off x="0" y="82541"/>
                <a:ext cx="1608770" cy="1765591"/>
              </a:xfrm>
              <a:prstGeom prst="rect">
                <a:avLst/>
              </a:prstGeom>
              <a:noFill/>
              <a:ln>
                <a:noFill/>
              </a:ln>
            </p:spPr>
          </p:pic>
          <p:sp>
            <p:nvSpPr>
              <p:cNvPr id="19" name="Google Shape;19;p3"/>
              <p:cNvSpPr/>
              <p:nvPr/>
            </p:nvSpPr>
            <p:spPr>
              <a:xfrm>
                <a:off x="652117" y="0"/>
                <a:ext cx="401700" cy="304200"/>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rgbClr val="000000"/>
                  </a:solidFill>
                  <a:latin typeface="Helvetica Neue"/>
                  <a:ea typeface="Helvetica Neue"/>
                  <a:cs typeface="Helvetica Neue"/>
                  <a:sym typeface="Helvetica Neue"/>
                </a:endParaRPr>
              </a:p>
            </p:txBody>
          </p:sp>
          <p:sp>
            <p:nvSpPr>
              <p:cNvPr id="20" name="Google Shape;20;p3"/>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21" name="Google Shape;21;p3"/>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22" name="Google Shape;22;p3"/>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23" name="Google Shape;23;p3"/>
            <p:cNvSpPr/>
            <p:nvPr/>
          </p:nvSpPr>
          <p:spPr>
            <a:xfrm rot="-600479">
              <a:off x="840652" y="270831"/>
              <a:ext cx="113934" cy="279655"/>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6"/>
          <p:cNvSpPr txBox="1">
            <a:spLocks noGrp="1"/>
          </p:cNvSpPr>
          <p:nvPr>
            <p:ph type="sldNum" idx="2"/>
          </p:nvPr>
        </p:nvSpPr>
        <p:spPr>
          <a:xfrm>
            <a:off x="8763000" y="4769882"/>
            <a:ext cx="253200" cy="223200"/>
          </a:xfrm>
          <a:prstGeom prst="rect">
            <a:avLst/>
          </a:prstGeom>
          <a:noFill/>
          <a:ln>
            <a:noFill/>
          </a:ln>
        </p:spPr>
        <p:txBody>
          <a:bodyPr spcFirstLastPara="1" wrap="square" lIns="34275" tIns="34275" rIns="34275" bIns="34275" anchor="ctr" anchorCtr="0">
            <a:spAutoFit/>
          </a:bodyPr>
          <a:lstStyle>
            <a:lvl1pPr marL="0" lvl="0"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1pPr>
            <a:lvl2pPr marL="0" lvl="1"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2pPr>
            <a:lvl3pPr marL="0" lvl="2"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3pPr>
            <a:lvl4pPr marL="0" lvl="3"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4pPr>
            <a:lvl5pPr marL="0" lvl="4"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5pPr>
            <a:lvl6pPr marL="0" lvl="5"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6pPr>
            <a:lvl7pPr marL="0" lvl="6"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7pPr>
            <a:lvl8pPr marL="0" lvl="7"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8pPr>
            <a:lvl9pPr marL="0" lvl="8"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chemeClr val="dk2"/>
              </a:solidFill>
              <a:latin typeface="Arial"/>
              <a:ea typeface="Arial"/>
              <a:cs typeface="Arial"/>
              <a:sym typeface="Arial"/>
            </a:endParaRPr>
          </a:p>
        </p:txBody>
      </p:sp>
      <p:grpSp>
        <p:nvGrpSpPr>
          <p:cNvPr id="52" name="Google Shape;52;p6"/>
          <p:cNvGrpSpPr/>
          <p:nvPr/>
        </p:nvGrpSpPr>
        <p:grpSpPr>
          <a:xfrm>
            <a:off x="8420922" y="128334"/>
            <a:ext cx="603289" cy="693049"/>
            <a:chOff x="0" y="-1"/>
            <a:chExt cx="1608770" cy="1848132"/>
          </a:xfrm>
        </p:grpSpPr>
        <p:grpSp>
          <p:nvGrpSpPr>
            <p:cNvPr id="53" name="Google Shape;53;p6"/>
            <p:cNvGrpSpPr/>
            <p:nvPr/>
          </p:nvGrpSpPr>
          <p:grpSpPr>
            <a:xfrm>
              <a:off x="0" y="-1"/>
              <a:ext cx="1608770" cy="1848132"/>
              <a:chOff x="0" y="0"/>
              <a:chExt cx="1608770" cy="1848132"/>
            </a:xfrm>
          </p:grpSpPr>
          <p:pic>
            <p:nvPicPr>
              <p:cNvPr id="54" name="Google Shape;54;p6" descr="fig-logo-v2.png"/>
              <p:cNvPicPr preferRelativeResize="0"/>
              <p:nvPr/>
            </p:nvPicPr>
            <p:blipFill rotWithShape="1">
              <a:blip r:embed="rId2">
                <a:alphaModFix/>
              </a:blip>
              <a:srcRect/>
              <a:stretch/>
            </p:blipFill>
            <p:spPr>
              <a:xfrm>
                <a:off x="0" y="82541"/>
                <a:ext cx="1608770" cy="1765591"/>
              </a:xfrm>
              <a:prstGeom prst="rect">
                <a:avLst/>
              </a:prstGeom>
              <a:noFill/>
              <a:ln>
                <a:noFill/>
              </a:ln>
            </p:spPr>
          </p:pic>
          <p:sp>
            <p:nvSpPr>
              <p:cNvPr id="55" name="Google Shape;55;p6"/>
              <p:cNvSpPr/>
              <p:nvPr/>
            </p:nvSpPr>
            <p:spPr>
              <a:xfrm>
                <a:off x="652117" y="0"/>
                <a:ext cx="401700" cy="304200"/>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rgbClr val="000000"/>
                  </a:solidFill>
                  <a:latin typeface="Helvetica Neue"/>
                  <a:ea typeface="Helvetica Neue"/>
                  <a:cs typeface="Helvetica Neue"/>
                  <a:sym typeface="Helvetica Neue"/>
                </a:endParaRPr>
              </a:p>
            </p:txBody>
          </p:sp>
          <p:sp>
            <p:nvSpPr>
              <p:cNvPr id="56" name="Google Shape;56;p6"/>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57" name="Google Shape;57;p6"/>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58" name="Google Shape;58;p6"/>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59" name="Google Shape;59;p6"/>
            <p:cNvSpPr/>
            <p:nvPr/>
          </p:nvSpPr>
          <p:spPr>
            <a:xfrm rot="-600479">
              <a:off x="840652" y="270831"/>
              <a:ext cx="113934" cy="279655"/>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1">
  <p:cSld name="Blank">
    <p:bg>
      <p:bgPr>
        <a:blipFill>
          <a:blip r:embed="rId2">
            <a:alphaModFix/>
          </a:blip>
          <a:stretch>
            <a:fillRect/>
          </a:stretch>
        </a:blipFill>
        <a:effectLst/>
      </p:bgPr>
    </p:bg>
    <p:spTree>
      <p:nvGrpSpPr>
        <p:cNvPr id="1" name="Shape 60"/>
        <p:cNvGrpSpPr/>
        <p:nvPr/>
      </p:nvGrpSpPr>
      <p:grpSpPr>
        <a:xfrm>
          <a:off x="0" y="0"/>
          <a:ext cx="0" cy="0"/>
          <a:chOff x="0" y="0"/>
          <a:chExt cx="0" cy="0"/>
        </a:xfrm>
      </p:grpSpPr>
      <p:grpSp>
        <p:nvGrpSpPr>
          <p:cNvPr id="61" name="Google Shape;61;p7"/>
          <p:cNvGrpSpPr/>
          <p:nvPr/>
        </p:nvGrpSpPr>
        <p:grpSpPr>
          <a:xfrm>
            <a:off x="8420922" y="128334"/>
            <a:ext cx="603289" cy="693049"/>
            <a:chOff x="0" y="-1"/>
            <a:chExt cx="1608770" cy="1848132"/>
          </a:xfrm>
        </p:grpSpPr>
        <p:grpSp>
          <p:nvGrpSpPr>
            <p:cNvPr id="62" name="Google Shape;62;p7"/>
            <p:cNvGrpSpPr/>
            <p:nvPr/>
          </p:nvGrpSpPr>
          <p:grpSpPr>
            <a:xfrm>
              <a:off x="0" y="-1"/>
              <a:ext cx="1608770" cy="1848132"/>
              <a:chOff x="0" y="0"/>
              <a:chExt cx="1608770" cy="1848132"/>
            </a:xfrm>
          </p:grpSpPr>
          <p:pic>
            <p:nvPicPr>
              <p:cNvPr id="63" name="Google Shape;63;p7" descr="fig-logo-v2.png"/>
              <p:cNvPicPr preferRelativeResize="0"/>
              <p:nvPr/>
            </p:nvPicPr>
            <p:blipFill rotWithShape="1">
              <a:blip r:embed="rId3">
                <a:alphaModFix/>
              </a:blip>
              <a:srcRect/>
              <a:stretch/>
            </p:blipFill>
            <p:spPr>
              <a:xfrm>
                <a:off x="0" y="82541"/>
                <a:ext cx="1608770" cy="1765591"/>
              </a:xfrm>
              <a:prstGeom prst="rect">
                <a:avLst/>
              </a:prstGeom>
              <a:noFill/>
              <a:ln>
                <a:noFill/>
              </a:ln>
            </p:spPr>
          </p:pic>
          <p:sp>
            <p:nvSpPr>
              <p:cNvPr id="64" name="Google Shape;64;p7"/>
              <p:cNvSpPr/>
              <p:nvPr/>
            </p:nvSpPr>
            <p:spPr>
              <a:xfrm>
                <a:off x="652117" y="0"/>
                <a:ext cx="401700" cy="304200"/>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rgbClr val="000000"/>
                  </a:solidFill>
                  <a:latin typeface="Helvetica Neue"/>
                  <a:ea typeface="Helvetica Neue"/>
                  <a:cs typeface="Helvetica Neue"/>
                  <a:sym typeface="Helvetica Neue"/>
                </a:endParaRPr>
              </a:p>
            </p:txBody>
          </p:sp>
          <p:sp>
            <p:nvSpPr>
              <p:cNvPr id="65" name="Google Shape;65;p7"/>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66" name="Google Shape;66;p7"/>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67" name="Google Shape;67;p7"/>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68" name="Google Shape;68;p7"/>
            <p:cNvSpPr/>
            <p:nvPr/>
          </p:nvSpPr>
          <p:spPr>
            <a:xfrm rot="-600479">
              <a:off x="840652" y="270831"/>
              <a:ext cx="113934" cy="279655"/>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69" name="Google Shape;69;p7"/>
          <p:cNvSpPr txBox="1">
            <a:spLocks noGrp="1"/>
          </p:cNvSpPr>
          <p:nvPr>
            <p:ph type="sldNum" idx="12"/>
          </p:nvPr>
        </p:nvSpPr>
        <p:spPr>
          <a:xfrm>
            <a:off x="8763000" y="4769882"/>
            <a:ext cx="253200" cy="223200"/>
          </a:xfrm>
          <a:prstGeom prst="rect">
            <a:avLst/>
          </a:prstGeom>
          <a:noFill/>
          <a:ln>
            <a:noFill/>
          </a:ln>
        </p:spPr>
        <p:txBody>
          <a:bodyPr spcFirstLastPara="1" wrap="square" lIns="34275" tIns="34275" rIns="34275" bIns="34275" anchor="ctr" anchorCtr="0">
            <a:spAutoFit/>
          </a:bodyPr>
          <a:lstStyle>
            <a:lvl1pPr marL="0" lvl="0"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1pPr>
            <a:lvl2pPr marL="0" lvl="1"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2pPr>
            <a:lvl3pPr marL="0" lvl="2"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3pPr>
            <a:lvl4pPr marL="0" lvl="3"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4pPr>
            <a:lvl5pPr marL="0" lvl="4"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5pPr>
            <a:lvl6pPr marL="0" lvl="5"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6pPr>
            <a:lvl7pPr marL="0" lvl="6"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7pPr>
            <a:lvl8pPr marL="0" lvl="7"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8pPr>
            <a:lvl9pPr marL="0" lvl="8"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1485900" y="53578"/>
            <a:ext cx="6172200" cy="857400"/>
          </a:xfrm>
          <a:prstGeom prst="rect">
            <a:avLst/>
          </a:prstGeom>
          <a:noFill/>
          <a:ln>
            <a:noFill/>
          </a:ln>
        </p:spPr>
        <p:txBody>
          <a:bodyPr spcFirstLastPara="1" wrap="square" lIns="34275" tIns="34275" rIns="34275" bIns="34275" anchor="ctr" anchorCtr="0">
            <a:normAutofit/>
          </a:bodyPr>
          <a:lstStyle>
            <a:lvl1pPr lvl="0"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1pPr>
            <a:lvl2pPr lvl="1"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2pPr>
            <a:lvl3pPr lvl="2"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3pPr>
            <a:lvl4pPr lvl="3"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4pPr>
            <a:lvl5pPr lvl="4"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5pPr>
            <a:lvl6pPr lvl="5"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6pPr>
            <a:lvl7pPr lvl="6"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7pPr>
            <a:lvl8pPr lvl="7"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8pPr>
            <a:lvl9pPr lvl="8" algn="ctr" rtl="0">
              <a:lnSpc>
                <a:spcPct val="100000"/>
              </a:lnSpc>
              <a:spcBef>
                <a:spcPts val="0"/>
              </a:spcBef>
              <a:spcAft>
                <a:spcPts val="0"/>
              </a:spcAft>
              <a:buClr>
                <a:srgbClr val="DFE2FF"/>
              </a:buClr>
              <a:buSzPts val="700"/>
              <a:buFont typeface="Calibri"/>
              <a:buNone/>
              <a:defRPr>
                <a:latin typeface="Calibri"/>
                <a:ea typeface="Calibri"/>
                <a:cs typeface="Calibri"/>
                <a:sym typeface="Calibri"/>
              </a:defRPr>
            </a:lvl9pPr>
          </a:lstStyle>
          <a:p>
            <a:endParaRPr/>
          </a:p>
        </p:txBody>
      </p:sp>
      <p:grpSp>
        <p:nvGrpSpPr>
          <p:cNvPr id="89" name="Google Shape;89;p9"/>
          <p:cNvGrpSpPr/>
          <p:nvPr/>
        </p:nvGrpSpPr>
        <p:grpSpPr>
          <a:xfrm>
            <a:off x="8420922" y="128334"/>
            <a:ext cx="603289" cy="693049"/>
            <a:chOff x="0" y="-1"/>
            <a:chExt cx="1608770" cy="1848132"/>
          </a:xfrm>
        </p:grpSpPr>
        <p:grpSp>
          <p:nvGrpSpPr>
            <p:cNvPr id="90" name="Google Shape;90;p9"/>
            <p:cNvGrpSpPr/>
            <p:nvPr/>
          </p:nvGrpSpPr>
          <p:grpSpPr>
            <a:xfrm>
              <a:off x="0" y="-1"/>
              <a:ext cx="1608770" cy="1848132"/>
              <a:chOff x="0" y="0"/>
              <a:chExt cx="1608770" cy="1848132"/>
            </a:xfrm>
          </p:grpSpPr>
          <p:pic>
            <p:nvPicPr>
              <p:cNvPr id="91" name="Google Shape;91;p9" descr="fig-logo-v2.png"/>
              <p:cNvPicPr preferRelativeResize="0"/>
              <p:nvPr/>
            </p:nvPicPr>
            <p:blipFill rotWithShape="1">
              <a:blip r:embed="rId3">
                <a:alphaModFix/>
              </a:blip>
              <a:srcRect/>
              <a:stretch/>
            </p:blipFill>
            <p:spPr>
              <a:xfrm>
                <a:off x="0" y="82541"/>
                <a:ext cx="1608770" cy="1765591"/>
              </a:xfrm>
              <a:prstGeom prst="rect">
                <a:avLst/>
              </a:prstGeom>
              <a:noFill/>
              <a:ln>
                <a:noFill/>
              </a:ln>
            </p:spPr>
          </p:pic>
          <p:sp>
            <p:nvSpPr>
              <p:cNvPr id="92" name="Google Shape;92;p9"/>
              <p:cNvSpPr/>
              <p:nvPr/>
            </p:nvSpPr>
            <p:spPr>
              <a:xfrm>
                <a:off x="652117" y="0"/>
                <a:ext cx="401700" cy="304200"/>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000000"/>
                  </a:buClr>
                  <a:buSzPts val="1100"/>
                  <a:buFont typeface="Helvetica Neue"/>
                  <a:buNone/>
                </a:pPr>
                <a:endParaRPr sz="1100" b="0" i="0" u="none" strike="noStrike" cap="none">
                  <a:solidFill>
                    <a:srgbClr val="000000"/>
                  </a:solidFill>
                  <a:latin typeface="Helvetica Neue"/>
                  <a:ea typeface="Helvetica Neue"/>
                  <a:cs typeface="Helvetica Neue"/>
                  <a:sym typeface="Helvetica Neue"/>
                </a:endParaRPr>
              </a:p>
            </p:txBody>
          </p:sp>
          <p:sp>
            <p:nvSpPr>
              <p:cNvPr id="93" name="Google Shape;93;p9"/>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94" name="Google Shape;94;p9"/>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sp>
            <p:nvSpPr>
              <p:cNvPr id="95" name="Google Shape;95;p9"/>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96" name="Google Shape;96;p9"/>
            <p:cNvSpPr/>
            <p:nvPr/>
          </p:nvSpPr>
          <p:spPr>
            <a:xfrm rot="-600479">
              <a:off x="840652" y="270831"/>
              <a:ext cx="113934" cy="279655"/>
            </a:xfrm>
            <a:prstGeom prst="ellipse">
              <a:avLst/>
            </a:prstGeom>
            <a:solidFill>
              <a:srgbClr val="DDA242"/>
            </a:solidFill>
            <a:ln>
              <a:noFill/>
            </a:ln>
          </p:spPr>
          <p:txBody>
            <a:bodyPr spcFirstLastPara="1" wrap="square" lIns="10725" tIns="10725" rIns="10725" bIns="10725"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0" i="0" u="none" strike="noStrike" cap="none">
                <a:solidFill>
                  <a:srgbClr val="FFFFFF"/>
                </a:solidFill>
                <a:latin typeface="Helvetica Neue"/>
                <a:ea typeface="Helvetica Neue"/>
                <a:cs typeface="Helvetica Neue"/>
                <a:sym typeface="Helvetica Neue"/>
              </a:endParaRPr>
            </a:p>
          </p:txBody>
        </p:sp>
      </p:grpSp>
      <p:sp>
        <p:nvSpPr>
          <p:cNvPr id="97" name="Google Shape;97;p9"/>
          <p:cNvSpPr txBox="1">
            <a:spLocks noGrp="1"/>
          </p:cNvSpPr>
          <p:nvPr>
            <p:ph type="sldNum" idx="12"/>
          </p:nvPr>
        </p:nvSpPr>
        <p:spPr>
          <a:xfrm>
            <a:off x="8763000" y="4769882"/>
            <a:ext cx="253200" cy="223200"/>
          </a:xfrm>
          <a:prstGeom prst="rect">
            <a:avLst/>
          </a:prstGeom>
          <a:noFill/>
          <a:ln>
            <a:noFill/>
          </a:ln>
        </p:spPr>
        <p:txBody>
          <a:bodyPr spcFirstLastPara="1" wrap="square" lIns="34275" tIns="34275" rIns="34275" bIns="34275" anchor="ctr" anchorCtr="0">
            <a:spAutoFit/>
          </a:bodyPr>
          <a:lstStyle>
            <a:lvl1pPr marL="0" lvl="0"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1pPr>
            <a:lvl2pPr marL="0" lvl="1"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2pPr>
            <a:lvl3pPr marL="0" lvl="2"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3pPr>
            <a:lvl4pPr marL="0" lvl="3"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4pPr>
            <a:lvl5pPr marL="0" lvl="4"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5pPr>
            <a:lvl6pPr marL="0" lvl="5"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6pPr>
            <a:lvl7pPr marL="0" lvl="6"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7pPr>
            <a:lvl8pPr marL="0" lvl="7"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8pPr>
            <a:lvl9pPr marL="0" lvl="8" indent="0" algn="r" rtl="0">
              <a:lnSpc>
                <a:spcPct val="100000"/>
              </a:lnSpc>
              <a:spcBef>
                <a:spcPts val="0"/>
              </a:spcBef>
              <a:spcAft>
                <a:spcPts val="0"/>
              </a:spcAft>
              <a:buClr>
                <a:srgbClr val="DFE2FF"/>
              </a:buClr>
              <a:buSzPts val="1400"/>
              <a:buFont typeface="Calibri"/>
              <a:buNone/>
              <a:defRPr>
                <a:solidFill>
                  <a:srgbClr val="DFE2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2257425" y="797422"/>
            <a:ext cx="4629300" cy="643200"/>
          </a:xfrm>
          <a:prstGeom prst="rect">
            <a:avLst/>
          </a:prstGeom>
          <a:noFill/>
          <a:ln>
            <a:noFill/>
          </a:ln>
        </p:spPr>
        <p:txBody>
          <a:bodyPr spcFirstLastPara="1" wrap="square" lIns="51425" tIns="51425" rIns="51425" bIns="51425" anchor="ctr" anchorCtr="0">
            <a:normAutofit/>
          </a:bodyPr>
          <a:lstStyle>
            <a:lvl1pPr lvl="0" algn="ctr">
              <a:lnSpc>
                <a:spcPct val="100000"/>
              </a:lnSpc>
              <a:spcBef>
                <a:spcPts val="0"/>
              </a:spcBef>
              <a:spcAft>
                <a:spcPts val="0"/>
              </a:spcAft>
              <a:buClr>
                <a:srgbClr val="000000"/>
              </a:buClr>
              <a:buSzPts val="1400"/>
              <a:buNone/>
              <a:defRPr/>
            </a:lvl1pPr>
            <a:lvl2pPr lvl="1" algn="ctr">
              <a:lnSpc>
                <a:spcPct val="100000"/>
              </a:lnSpc>
              <a:spcBef>
                <a:spcPts val="0"/>
              </a:spcBef>
              <a:spcAft>
                <a:spcPts val="0"/>
              </a:spcAft>
              <a:buClr>
                <a:srgbClr val="000000"/>
              </a:buClr>
              <a:buSzPts val="1400"/>
              <a:buNone/>
              <a:defRPr/>
            </a:lvl2pPr>
            <a:lvl3pPr lvl="2" algn="ctr">
              <a:lnSpc>
                <a:spcPct val="100000"/>
              </a:lnSpc>
              <a:spcBef>
                <a:spcPts val="0"/>
              </a:spcBef>
              <a:spcAft>
                <a:spcPts val="0"/>
              </a:spcAft>
              <a:buClr>
                <a:srgbClr val="000000"/>
              </a:buClr>
              <a:buSzPts val="1400"/>
              <a:buNone/>
              <a:defRPr/>
            </a:lvl3pPr>
            <a:lvl4pPr lvl="3" algn="ctr">
              <a:lnSpc>
                <a:spcPct val="100000"/>
              </a:lnSpc>
              <a:spcBef>
                <a:spcPts val="0"/>
              </a:spcBef>
              <a:spcAft>
                <a:spcPts val="0"/>
              </a:spcAft>
              <a:buClr>
                <a:srgbClr val="000000"/>
              </a:buClr>
              <a:buSzPts val="1400"/>
              <a:buNone/>
              <a:defRPr/>
            </a:lvl4pPr>
            <a:lvl5pPr lvl="4" algn="ctr">
              <a:lnSpc>
                <a:spcPct val="100000"/>
              </a:lnSpc>
              <a:spcBef>
                <a:spcPts val="0"/>
              </a:spcBef>
              <a:spcAft>
                <a:spcPts val="0"/>
              </a:spcAft>
              <a:buClr>
                <a:srgbClr val="000000"/>
              </a:buClr>
              <a:buSzPts val="1400"/>
              <a:buNone/>
              <a:defRPr/>
            </a:lvl5pPr>
            <a:lvl6pPr lvl="5" algn="ctr">
              <a:lnSpc>
                <a:spcPct val="100000"/>
              </a:lnSpc>
              <a:spcBef>
                <a:spcPts val="0"/>
              </a:spcBef>
              <a:spcAft>
                <a:spcPts val="0"/>
              </a:spcAft>
              <a:buClr>
                <a:srgbClr val="000000"/>
              </a:buClr>
              <a:buSzPts val="1400"/>
              <a:buNone/>
              <a:defRPr/>
            </a:lvl6pPr>
            <a:lvl7pPr lvl="6" algn="ctr">
              <a:lnSpc>
                <a:spcPct val="100000"/>
              </a:lnSpc>
              <a:spcBef>
                <a:spcPts val="0"/>
              </a:spcBef>
              <a:spcAft>
                <a:spcPts val="0"/>
              </a:spcAft>
              <a:buClr>
                <a:srgbClr val="000000"/>
              </a:buClr>
              <a:buSzPts val="1400"/>
              <a:buNone/>
              <a:defRPr/>
            </a:lvl7pPr>
            <a:lvl8pPr lvl="7" algn="ctr">
              <a:lnSpc>
                <a:spcPct val="100000"/>
              </a:lnSpc>
              <a:spcBef>
                <a:spcPts val="0"/>
              </a:spcBef>
              <a:spcAft>
                <a:spcPts val="0"/>
              </a:spcAft>
              <a:buClr>
                <a:srgbClr val="000000"/>
              </a:buClr>
              <a:buSzPts val="1400"/>
              <a:buNone/>
              <a:defRPr/>
            </a:lvl8pPr>
            <a:lvl9pPr lvl="8" algn="ctr">
              <a:lnSpc>
                <a:spcPct val="100000"/>
              </a:lnSpc>
              <a:spcBef>
                <a:spcPts val="0"/>
              </a:spcBef>
              <a:spcAft>
                <a:spcPts val="0"/>
              </a:spcAft>
              <a:buClr>
                <a:srgbClr val="000000"/>
              </a:buClr>
              <a:buSzPts val="1400"/>
              <a:buNone/>
              <a:defRPr/>
            </a:lvl9pPr>
          </a:lstStyle>
          <a:p>
            <a:endParaRPr/>
          </a:p>
        </p:txBody>
      </p:sp>
      <p:sp>
        <p:nvSpPr>
          <p:cNvPr id="100" name="Google Shape;100;p10"/>
          <p:cNvSpPr txBox="1">
            <a:spLocks noGrp="1"/>
          </p:cNvSpPr>
          <p:nvPr>
            <p:ph type="body" idx="1"/>
          </p:nvPr>
        </p:nvSpPr>
        <p:spPr>
          <a:xfrm>
            <a:off x="2257425" y="1543050"/>
            <a:ext cx="4629300" cy="2545800"/>
          </a:xfrm>
          <a:prstGeom prst="rect">
            <a:avLst/>
          </a:prstGeom>
          <a:noFill/>
          <a:ln>
            <a:noFill/>
          </a:ln>
        </p:spPr>
        <p:txBody>
          <a:bodyPr spcFirstLastPara="1" wrap="square" lIns="51425" tIns="51425" rIns="51425" bIns="51425" anchor="t" anchorCtr="0">
            <a:normAutofit/>
          </a:bodyPr>
          <a:lstStyle>
            <a:lvl1pPr marL="457200" lvl="0" indent="-317500" algn="l">
              <a:lnSpc>
                <a:spcPct val="100000"/>
              </a:lnSpc>
              <a:spcBef>
                <a:spcPts val="500"/>
              </a:spcBef>
              <a:spcAft>
                <a:spcPts val="0"/>
              </a:spcAft>
              <a:buClr>
                <a:srgbClr val="000000"/>
              </a:buClr>
              <a:buSzPts val="1400"/>
              <a:buChar char="•"/>
              <a:defRPr/>
            </a:lvl1pPr>
            <a:lvl2pPr marL="914400" lvl="1" indent="-317500" algn="l">
              <a:lnSpc>
                <a:spcPct val="100000"/>
              </a:lnSpc>
              <a:spcBef>
                <a:spcPts val="500"/>
              </a:spcBef>
              <a:spcAft>
                <a:spcPts val="0"/>
              </a:spcAft>
              <a:buClr>
                <a:srgbClr val="000000"/>
              </a:buClr>
              <a:buSzPts val="1400"/>
              <a:buChar char="–"/>
              <a:defRPr/>
            </a:lvl2pPr>
            <a:lvl3pPr marL="1371600" lvl="2" indent="-317500" algn="l">
              <a:lnSpc>
                <a:spcPct val="100000"/>
              </a:lnSpc>
              <a:spcBef>
                <a:spcPts val="500"/>
              </a:spcBef>
              <a:spcAft>
                <a:spcPts val="0"/>
              </a:spcAft>
              <a:buClr>
                <a:srgbClr val="000000"/>
              </a:buClr>
              <a:buSzPts val="1400"/>
              <a:buChar char="•"/>
              <a:defRPr/>
            </a:lvl3pPr>
            <a:lvl4pPr marL="1828800" lvl="3" indent="-317500" algn="l">
              <a:lnSpc>
                <a:spcPct val="100000"/>
              </a:lnSpc>
              <a:spcBef>
                <a:spcPts val="500"/>
              </a:spcBef>
              <a:spcAft>
                <a:spcPts val="0"/>
              </a:spcAft>
              <a:buClr>
                <a:srgbClr val="000000"/>
              </a:buClr>
              <a:buSzPts val="1400"/>
              <a:buChar char="–"/>
              <a:defRPr/>
            </a:lvl4pPr>
            <a:lvl5pPr marL="2286000" lvl="4" indent="-317500" algn="l">
              <a:lnSpc>
                <a:spcPct val="100000"/>
              </a:lnSpc>
              <a:spcBef>
                <a:spcPts val="500"/>
              </a:spcBef>
              <a:spcAft>
                <a:spcPts val="0"/>
              </a:spcAft>
              <a:buClr>
                <a:srgbClr val="000000"/>
              </a:buClr>
              <a:buSzPts val="1400"/>
              <a:buChar char="»"/>
              <a:defRPr/>
            </a:lvl5pPr>
            <a:lvl6pPr marL="2743200" lvl="5" indent="-317500" algn="l">
              <a:lnSpc>
                <a:spcPct val="100000"/>
              </a:lnSpc>
              <a:spcBef>
                <a:spcPts val="500"/>
              </a:spcBef>
              <a:spcAft>
                <a:spcPts val="0"/>
              </a:spcAft>
              <a:buClr>
                <a:srgbClr val="000000"/>
              </a:buClr>
              <a:buSzPts val="1400"/>
              <a:buChar char="•"/>
              <a:defRPr/>
            </a:lvl6pPr>
            <a:lvl7pPr marL="3200400" lvl="6" indent="-317500" algn="l">
              <a:lnSpc>
                <a:spcPct val="100000"/>
              </a:lnSpc>
              <a:spcBef>
                <a:spcPts val="500"/>
              </a:spcBef>
              <a:spcAft>
                <a:spcPts val="0"/>
              </a:spcAft>
              <a:buClr>
                <a:srgbClr val="000000"/>
              </a:buClr>
              <a:buSzPts val="1400"/>
              <a:buChar char="•"/>
              <a:defRPr/>
            </a:lvl7pPr>
            <a:lvl8pPr marL="3657600" lvl="7" indent="-317500" algn="l">
              <a:lnSpc>
                <a:spcPct val="100000"/>
              </a:lnSpc>
              <a:spcBef>
                <a:spcPts val="500"/>
              </a:spcBef>
              <a:spcAft>
                <a:spcPts val="0"/>
              </a:spcAft>
              <a:buClr>
                <a:srgbClr val="000000"/>
              </a:buClr>
              <a:buSzPts val="1400"/>
              <a:buChar char="•"/>
              <a:defRPr/>
            </a:lvl8pPr>
            <a:lvl9pPr marL="4114800" lvl="8" indent="-317500" algn="l">
              <a:lnSpc>
                <a:spcPct val="100000"/>
              </a:lnSpc>
              <a:spcBef>
                <a:spcPts val="500"/>
              </a:spcBef>
              <a:spcAft>
                <a:spcPts val="0"/>
              </a:spcAft>
              <a:buClr>
                <a:srgbClr val="000000"/>
              </a:buClr>
              <a:buSzPts val="1400"/>
              <a:buChar char="•"/>
              <a:defRPr/>
            </a:lvl9pPr>
          </a:lstStyle>
          <a:p>
            <a:endParaRPr/>
          </a:p>
        </p:txBody>
      </p:sp>
      <p:sp>
        <p:nvSpPr>
          <p:cNvPr id="101" name="Google Shape;101;p10"/>
          <p:cNvSpPr txBox="1">
            <a:spLocks noGrp="1"/>
          </p:cNvSpPr>
          <p:nvPr>
            <p:ph type="sldNum" idx="12"/>
          </p:nvPr>
        </p:nvSpPr>
        <p:spPr>
          <a:xfrm>
            <a:off x="7591961" y="3969237"/>
            <a:ext cx="246900" cy="319500"/>
          </a:xfrm>
          <a:prstGeom prst="rect">
            <a:avLst/>
          </a:prstGeom>
          <a:noFill/>
          <a:ln>
            <a:noFill/>
          </a:ln>
        </p:spPr>
        <p:txBody>
          <a:bodyPr spcFirstLastPara="1" wrap="square" lIns="51425" tIns="51425" rIns="51425" bIns="51425" anchor="ctr" anchorCtr="0">
            <a:spAutoFit/>
          </a:bodyPr>
          <a:lstStyle>
            <a:lvl1pPr marL="0" marR="0" lvl="0"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FFFFFF"/>
              </a:buClr>
              <a:buSzPts val="2700"/>
              <a:buFont typeface="Helvetica Neue"/>
              <a:buNone/>
              <a:defRPr sz="1400" b="1"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b="0">
              <a:solidFill>
                <a:srgbClr val="59595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3565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1pPr>
            <a:lvl2pPr lvl="1">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2pPr>
            <a:lvl3pPr lvl="2">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3pPr>
            <a:lvl4pPr lvl="3">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4pPr>
            <a:lvl5pPr lvl="4">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5pPr>
            <a:lvl6pPr lvl="5">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6pPr>
            <a:lvl7pPr lvl="6">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7pPr>
            <a:lvl8pPr lvl="7">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8pPr>
            <a:lvl9pPr lvl="8">
              <a:spcBef>
                <a:spcPts val="0"/>
              </a:spcBef>
              <a:spcAft>
                <a:spcPts val="0"/>
              </a:spcAft>
              <a:buClr>
                <a:srgbClr val="F5B300"/>
              </a:buClr>
              <a:buSzPts val="3300"/>
              <a:buFont typeface="Calibri"/>
              <a:buNone/>
              <a:defRPr sz="3300" b="1">
                <a:solidFill>
                  <a:srgbClr val="F5B300"/>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DFE2FF"/>
              </a:buClr>
              <a:buSzPts val="1800"/>
              <a:buFont typeface="Calibri"/>
              <a:buChar char="●"/>
              <a:defRPr sz="1800">
                <a:solidFill>
                  <a:srgbClr val="DFE2FF"/>
                </a:solidFill>
                <a:latin typeface="Calibri"/>
                <a:ea typeface="Calibri"/>
                <a:cs typeface="Calibri"/>
                <a:sym typeface="Calibri"/>
              </a:defRPr>
            </a:lvl1pPr>
            <a:lvl2pPr marL="914400" lvl="1"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2pPr>
            <a:lvl3pPr marL="1371600" lvl="2"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3pPr>
            <a:lvl4pPr marL="1828800" lvl="3"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4pPr>
            <a:lvl5pPr marL="2286000" lvl="4"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5pPr>
            <a:lvl6pPr marL="2743200" lvl="5"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6pPr>
            <a:lvl7pPr marL="3200400" lvl="6"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7pPr>
            <a:lvl8pPr marL="3657600" lvl="7"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8pPr>
            <a:lvl9pPr marL="4114800" lvl="8" indent="-317500">
              <a:lnSpc>
                <a:spcPct val="115000"/>
              </a:lnSpc>
              <a:spcBef>
                <a:spcPts val="0"/>
              </a:spcBef>
              <a:spcAft>
                <a:spcPts val="0"/>
              </a:spcAft>
              <a:buClr>
                <a:srgbClr val="DFE2FF"/>
              </a:buClr>
              <a:buSzPts val="1400"/>
              <a:buFont typeface="Calibri"/>
              <a:buChar char="■"/>
              <a:defRPr>
                <a:solidFill>
                  <a:srgbClr val="DFE2FF"/>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146" name="Google Shape;146;p14"/>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a:latin typeface="Helvetica Neue"/>
                <a:ea typeface="Helvetica Neue"/>
                <a:cs typeface="Helvetica Neue"/>
                <a:sym typeface="Helvetica Neue"/>
              </a:rPr>
              <a:t>Executive Summary</a:t>
            </a:r>
            <a:endParaRPr sz="2700" b="1">
              <a:solidFill>
                <a:srgbClr val="F5B300"/>
              </a:solidFill>
              <a:latin typeface="Helvetica Neue"/>
              <a:ea typeface="Helvetica Neue"/>
              <a:cs typeface="Helvetica Neue"/>
              <a:sym typeface="Helvetica Neue"/>
            </a:endParaRPr>
          </a:p>
        </p:txBody>
      </p:sp>
      <p:grpSp>
        <p:nvGrpSpPr>
          <p:cNvPr id="147" name="Google Shape;147;p14"/>
          <p:cNvGrpSpPr/>
          <p:nvPr/>
        </p:nvGrpSpPr>
        <p:grpSpPr>
          <a:xfrm>
            <a:off x="8171531" y="71185"/>
            <a:ext cx="995507" cy="1089289"/>
            <a:chOff x="0" y="-1"/>
            <a:chExt cx="1608770" cy="1848132"/>
          </a:xfrm>
        </p:grpSpPr>
        <p:grpSp>
          <p:nvGrpSpPr>
            <p:cNvPr id="148" name="Google Shape;148;p14"/>
            <p:cNvGrpSpPr/>
            <p:nvPr/>
          </p:nvGrpSpPr>
          <p:grpSpPr>
            <a:xfrm>
              <a:off x="0" y="-1"/>
              <a:ext cx="1608770" cy="1848132"/>
              <a:chOff x="0" y="0"/>
              <a:chExt cx="1608770" cy="1848132"/>
            </a:xfrm>
          </p:grpSpPr>
          <p:pic>
            <p:nvPicPr>
              <p:cNvPr id="149" name="Google Shape;149;p14" descr="fig-logo-v2.png"/>
              <p:cNvPicPr preferRelativeResize="0"/>
              <p:nvPr/>
            </p:nvPicPr>
            <p:blipFill rotWithShape="1">
              <a:blip r:embed="rId3">
                <a:alphaModFix/>
              </a:blip>
              <a:srcRect/>
              <a:stretch/>
            </p:blipFill>
            <p:spPr>
              <a:xfrm>
                <a:off x="0" y="82541"/>
                <a:ext cx="1608770" cy="1765591"/>
              </a:xfrm>
              <a:prstGeom prst="rect">
                <a:avLst/>
              </a:prstGeom>
              <a:noFill/>
              <a:ln>
                <a:noFill/>
              </a:ln>
            </p:spPr>
          </p:pic>
          <p:sp>
            <p:nvSpPr>
              <p:cNvPr id="150" name="Google Shape;150;p14"/>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151" name="Google Shape;151;p14"/>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152" name="Google Shape;152;p14"/>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153" name="Google Shape;153;p14"/>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154" name="Google Shape;154;p14"/>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155" name="Google Shape;155;p14"/>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1</a:t>
            </a:fld>
            <a:endParaRPr sz="1100" b="0">
              <a:solidFill>
                <a:srgbClr val="FFC000"/>
              </a:solidFill>
              <a:latin typeface="Calibri"/>
              <a:ea typeface="Calibri"/>
              <a:cs typeface="Calibri"/>
              <a:sym typeface="Calibri"/>
            </a:endParaRPr>
          </a:p>
        </p:txBody>
      </p:sp>
      <p:sp>
        <p:nvSpPr>
          <p:cNvPr id="156" name="Google Shape;156;p14"/>
          <p:cNvSpPr txBox="1"/>
          <p:nvPr/>
        </p:nvSpPr>
        <p:spPr>
          <a:xfrm>
            <a:off x="243000" y="942206"/>
            <a:ext cx="8658000" cy="3880519"/>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342900" marR="0" lvl="0" indent="-266700" algn="l" rtl="0">
              <a:lnSpc>
                <a:spcPct val="100000"/>
              </a:lnSpc>
              <a:spcBef>
                <a:spcPts val="0"/>
              </a:spcBef>
              <a:spcAft>
                <a:spcPts val="0"/>
              </a:spcAft>
              <a:buClr>
                <a:srgbClr val="FFC000"/>
              </a:buClr>
              <a:buSzPts val="1600"/>
              <a:buChar char="●"/>
            </a:pPr>
            <a:r>
              <a:rPr lang="en" sz="1600" i="1" dirty="0">
                <a:solidFill>
                  <a:srgbClr val="FFC000"/>
                </a:solidFill>
              </a:rPr>
              <a:t>Gamma rays probes the most extreme phenomena in our Universe: stellar death and </a:t>
            </a:r>
            <a:br>
              <a:rPr lang="en" sz="1600" i="1" dirty="0">
                <a:solidFill>
                  <a:srgbClr val="FFC000"/>
                </a:solidFill>
              </a:rPr>
            </a:br>
            <a:r>
              <a:rPr lang="en" sz="1600" i="1" dirty="0">
                <a:solidFill>
                  <a:srgbClr val="FFC000"/>
                </a:solidFill>
              </a:rPr>
              <a:t>birth of black holes, how they grow, where they reside, and how they are powered.</a:t>
            </a:r>
            <a:endParaRPr sz="1600" i="1" dirty="0">
              <a:solidFill>
                <a:srgbClr val="FFC000"/>
              </a:solidFill>
            </a:endParaRPr>
          </a:p>
          <a:p>
            <a:pPr marL="342900" marR="0" lvl="0" indent="-266700" algn="l" rtl="0">
              <a:lnSpc>
                <a:spcPct val="100000"/>
              </a:lnSpc>
              <a:spcBef>
                <a:spcPts val="800"/>
              </a:spcBef>
              <a:spcAft>
                <a:spcPts val="0"/>
              </a:spcAft>
              <a:buClr>
                <a:srgbClr val="FFC000"/>
              </a:buClr>
              <a:buSzPts val="1600"/>
              <a:buChar char="●"/>
            </a:pPr>
            <a:r>
              <a:rPr lang="en" sz="1600" i="1" dirty="0">
                <a:solidFill>
                  <a:srgbClr val="FFC000"/>
                </a:solidFill>
              </a:rPr>
              <a:t>The United States pioneered space-based gamma-ray astronomy in the 1960s and has led the field ever since. Without new NASA investment, this leadership will be ceded to China by the 2030s.</a:t>
            </a:r>
            <a:endParaRPr sz="1600" i="1" dirty="0">
              <a:solidFill>
                <a:srgbClr val="FFC000"/>
              </a:solidFill>
            </a:endParaRPr>
          </a:p>
          <a:p>
            <a:pPr marL="342900" marR="0" lvl="0" indent="-266700" algn="l" rtl="0">
              <a:lnSpc>
                <a:spcPct val="100000"/>
              </a:lnSpc>
              <a:spcBef>
                <a:spcPts val="800"/>
              </a:spcBef>
              <a:spcAft>
                <a:spcPts val="0"/>
              </a:spcAft>
              <a:buClr>
                <a:srgbClr val="DFE3FF"/>
              </a:buClr>
              <a:buSzPts val="1600"/>
              <a:buChar char="●"/>
            </a:pPr>
            <a:r>
              <a:rPr lang="en" sz="1600" dirty="0">
                <a:solidFill>
                  <a:srgbClr val="DFE3FF"/>
                </a:solidFill>
              </a:rPr>
              <a:t>Leading open topics uniquely address by gamma-ray observations:</a:t>
            </a:r>
            <a:endParaRPr sz="1600" dirty="0">
              <a:solidFill>
                <a:srgbClr val="DFE3FF"/>
              </a:solidFill>
            </a:endParaRPr>
          </a:p>
          <a:p>
            <a:pPr marL="685800" marR="0" lvl="1" indent="-260350" algn="l" rtl="0">
              <a:lnSpc>
                <a:spcPct val="100000"/>
              </a:lnSpc>
              <a:spcBef>
                <a:spcPts val="800"/>
              </a:spcBef>
              <a:spcAft>
                <a:spcPts val="0"/>
              </a:spcAft>
              <a:buClr>
                <a:srgbClr val="DFE3FF"/>
              </a:buClr>
              <a:buSzPts val="1500"/>
              <a:buChar char="○"/>
            </a:pPr>
            <a:r>
              <a:rPr lang="en" sz="1500" dirty="0">
                <a:solidFill>
                  <a:srgbClr val="FFC000"/>
                </a:solidFill>
              </a:rPr>
              <a:t>Cosmic explosions</a:t>
            </a:r>
            <a:r>
              <a:rPr lang="en" sz="1500" dirty="0">
                <a:solidFill>
                  <a:srgbClr val="DFE3FF"/>
                </a:solidFill>
              </a:rPr>
              <a:t> -- What are their origins? What is the nature of the explosion engine and its underlying physics? What gets left behind across the history of the Universe?</a:t>
            </a:r>
            <a:endParaRPr sz="1500" dirty="0">
              <a:solidFill>
                <a:srgbClr val="DFE3FF"/>
              </a:solidFill>
            </a:endParaRPr>
          </a:p>
          <a:p>
            <a:pPr marL="685800" marR="0" lvl="1" indent="-260350" algn="l" rtl="0">
              <a:lnSpc>
                <a:spcPct val="100000"/>
              </a:lnSpc>
              <a:spcBef>
                <a:spcPts val="800"/>
              </a:spcBef>
              <a:spcAft>
                <a:spcPts val="0"/>
              </a:spcAft>
              <a:buClr>
                <a:srgbClr val="DFE3FF"/>
              </a:buClr>
              <a:buSzPts val="1500"/>
              <a:buChar char="○"/>
            </a:pPr>
            <a:r>
              <a:rPr lang="en" sz="1500" dirty="0">
                <a:solidFill>
                  <a:srgbClr val="FFC000"/>
                </a:solidFill>
              </a:rPr>
              <a:t>Heavy elements in the Universe</a:t>
            </a:r>
            <a:r>
              <a:rPr lang="en" sz="1500" dirty="0">
                <a:solidFill>
                  <a:srgbClr val="DFE3FF"/>
                </a:solidFill>
              </a:rPr>
              <a:t> -- How are they produced? What is the underlying nuclear physics behind their production? How are they distributed and transported?</a:t>
            </a:r>
            <a:endParaRPr sz="1500" dirty="0">
              <a:solidFill>
                <a:srgbClr val="DFE3FF"/>
              </a:solidFill>
            </a:endParaRPr>
          </a:p>
          <a:p>
            <a:pPr marL="685800" marR="0" lvl="1" indent="-260350" algn="l" rtl="0">
              <a:lnSpc>
                <a:spcPct val="100000"/>
              </a:lnSpc>
              <a:spcBef>
                <a:spcPts val="800"/>
              </a:spcBef>
              <a:spcAft>
                <a:spcPts val="0"/>
              </a:spcAft>
              <a:buClr>
                <a:srgbClr val="DFE3FF"/>
              </a:buClr>
              <a:buSzPts val="1500"/>
              <a:buChar char="○"/>
            </a:pPr>
            <a:r>
              <a:rPr lang="en" sz="1500" dirty="0">
                <a:solidFill>
                  <a:srgbClr val="FFC000"/>
                </a:solidFill>
              </a:rPr>
              <a:t>Supermassive black holes</a:t>
            </a:r>
            <a:r>
              <a:rPr lang="en" sz="1500" dirty="0">
                <a:solidFill>
                  <a:srgbClr val="DFE3FF"/>
                </a:solidFill>
              </a:rPr>
              <a:t> -- How do they form and grow? What are their jets made of? How do particles get accelerated to relativistic speeds and interact?</a:t>
            </a:r>
            <a:endParaRPr sz="1500" dirty="0">
              <a:solidFill>
                <a:srgbClr val="FFC000"/>
              </a:solidFill>
            </a:endParaRPr>
          </a:p>
          <a:p>
            <a:pPr marL="685800" marR="0" lvl="1" indent="-260350" algn="l" rtl="0">
              <a:lnSpc>
                <a:spcPct val="100000"/>
              </a:lnSpc>
              <a:spcBef>
                <a:spcPts val="800"/>
              </a:spcBef>
              <a:spcAft>
                <a:spcPts val="800"/>
              </a:spcAft>
              <a:buClr>
                <a:srgbClr val="DFE3FF"/>
              </a:buClr>
              <a:buSzPts val="1500"/>
              <a:buChar char="○"/>
            </a:pPr>
            <a:r>
              <a:rPr lang="en" sz="1500" dirty="0">
                <a:solidFill>
                  <a:srgbClr val="FFC000"/>
                </a:solidFill>
              </a:rPr>
              <a:t>Fundamental physics</a:t>
            </a:r>
            <a:r>
              <a:rPr lang="en" sz="1500" dirty="0">
                <a:solidFill>
                  <a:srgbClr val="DFE3FF"/>
                </a:solidFill>
              </a:rPr>
              <a:t> – How does light behave under strong magnetic fields? </a:t>
            </a:r>
            <a:endParaRPr sz="1500" dirty="0">
              <a:solidFill>
                <a:srgbClr val="DFE3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16"/>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178" name="Google Shape;178;p16"/>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dirty="0">
                <a:latin typeface="Helvetica Neue"/>
                <a:ea typeface="Helvetica Neue"/>
                <a:cs typeface="Helvetica Neue"/>
                <a:sym typeface="Helvetica Neue"/>
              </a:rPr>
              <a:t>Key Science Questions:  Gamma Ray Bursts I</a:t>
            </a:r>
            <a:endParaRPr sz="2700" b="1" dirty="0">
              <a:solidFill>
                <a:srgbClr val="F5B300"/>
              </a:solidFill>
              <a:latin typeface="Helvetica Neue"/>
              <a:ea typeface="Helvetica Neue"/>
              <a:cs typeface="Helvetica Neue"/>
              <a:sym typeface="Helvetica Neue"/>
            </a:endParaRPr>
          </a:p>
        </p:txBody>
      </p:sp>
      <p:grpSp>
        <p:nvGrpSpPr>
          <p:cNvPr id="179" name="Google Shape;179;p16"/>
          <p:cNvGrpSpPr/>
          <p:nvPr/>
        </p:nvGrpSpPr>
        <p:grpSpPr>
          <a:xfrm>
            <a:off x="8171531" y="71185"/>
            <a:ext cx="995507" cy="1089289"/>
            <a:chOff x="0" y="-1"/>
            <a:chExt cx="1608770" cy="1848132"/>
          </a:xfrm>
        </p:grpSpPr>
        <p:grpSp>
          <p:nvGrpSpPr>
            <p:cNvPr id="180" name="Google Shape;180;p16"/>
            <p:cNvGrpSpPr/>
            <p:nvPr/>
          </p:nvGrpSpPr>
          <p:grpSpPr>
            <a:xfrm>
              <a:off x="0" y="-1"/>
              <a:ext cx="1608770" cy="1848132"/>
              <a:chOff x="0" y="0"/>
              <a:chExt cx="1608770" cy="1848132"/>
            </a:xfrm>
          </p:grpSpPr>
          <p:pic>
            <p:nvPicPr>
              <p:cNvPr id="181" name="Google Shape;181;p16"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182" name="Google Shape;182;p16"/>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183" name="Google Shape;183;p16"/>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184" name="Google Shape;184;p16"/>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185" name="Google Shape;185;p16"/>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186" name="Google Shape;186;p16"/>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187" name="Google Shape;187;p16"/>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2</a:t>
            </a:fld>
            <a:endParaRPr sz="1100" b="0">
              <a:solidFill>
                <a:srgbClr val="FFC000"/>
              </a:solidFill>
              <a:latin typeface="Calibri"/>
              <a:ea typeface="Calibri"/>
              <a:cs typeface="Calibri"/>
              <a:sym typeface="Calibri"/>
            </a:endParaRPr>
          </a:p>
        </p:txBody>
      </p:sp>
      <p:sp>
        <p:nvSpPr>
          <p:cNvPr id="188" name="Google Shape;188;p16"/>
          <p:cNvSpPr txBox="1"/>
          <p:nvPr/>
        </p:nvSpPr>
        <p:spPr>
          <a:xfrm>
            <a:off x="208950" y="940375"/>
            <a:ext cx="8658000" cy="35376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457200" marR="0" lvl="0" indent="-330200" algn="l" rtl="0">
              <a:lnSpc>
                <a:spcPct val="100000"/>
              </a:lnSpc>
              <a:spcBef>
                <a:spcPts val="1000"/>
              </a:spcBef>
              <a:spcAft>
                <a:spcPts val="0"/>
              </a:spcAft>
              <a:buClr>
                <a:srgbClr val="DFE3FF"/>
              </a:buClr>
              <a:buSzPts val="1600"/>
              <a:buAutoNum type="arabicPeriod"/>
            </a:pPr>
            <a:r>
              <a:rPr lang="en" sz="1600" dirty="0">
                <a:solidFill>
                  <a:srgbClr val="DFE3FF"/>
                </a:solidFill>
              </a:rPr>
              <a:t>Question/Goal: Neutron Star Mergers for Kilonova Studies </a:t>
            </a:r>
            <a:endParaRPr sz="1600" dirty="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dirty="0">
                <a:solidFill>
                  <a:srgbClr val="DFE3FF"/>
                </a:solidFill>
              </a:rPr>
              <a:t>Why Gamma rays? Gamma rays provide prompt detection and localization for detailed kilonovae follow-up observations. Beyond ~100Mpc, gamma rays provide faster classification and triggering than gravitational waves.  Gamma-ray spectral and temporal structures reveal engine power, jet structure, and the nature of the central engine.</a:t>
            </a:r>
            <a:endParaRPr sz="1600" dirty="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dirty="0">
                <a:solidFill>
                  <a:srgbClr val="DFE3FF"/>
                </a:solidFill>
              </a:rPr>
              <a:t>Successes thus far: There are ~10 GRB-kilonova associations, only 1 has GW detection. </a:t>
            </a:r>
            <a:endParaRPr sz="1600" dirty="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dirty="0">
                <a:solidFill>
                  <a:srgbClr val="DFE3FF"/>
                </a:solidFill>
              </a:rPr>
              <a:t>What we need:  </a:t>
            </a:r>
            <a:endParaRPr sz="1600" dirty="0">
              <a:solidFill>
                <a:srgbClr val="DFE3FF"/>
              </a:solidFill>
            </a:endParaRPr>
          </a:p>
          <a:p>
            <a:pPr marL="914400" marR="0" lvl="1" indent="-330200" algn="l" rtl="0">
              <a:lnSpc>
                <a:spcPct val="100000"/>
              </a:lnSpc>
              <a:spcBef>
                <a:spcPts val="0"/>
              </a:spcBef>
              <a:spcAft>
                <a:spcPts val="0"/>
              </a:spcAft>
              <a:buClr>
                <a:srgbClr val="DFE3FF"/>
              </a:buClr>
              <a:buSzPts val="1600"/>
              <a:buAutoNum type="alphaLcPeriod"/>
            </a:pPr>
            <a:r>
              <a:rPr lang="en" sz="1600" dirty="0">
                <a:solidFill>
                  <a:srgbClr val="DFE3FF"/>
                </a:solidFill>
              </a:rPr>
              <a:t>Observations: Wide to all-sky instantaneous field of view with sub-arcmin to deg-scale localization, timing accuracy to 30 micro-sec, with 10 micro-sec precision, keV-MeV energy range.</a:t>
            </a:r>
            <a:endParaRPr sz="1600" dirty="0">
              <a:solidFill>
                <a:srgbClr val="DFE3FF"/>
              </a:solidFill>
            </a:endParaRPr>
          </a:p>
          <a:p>
            <a:pPr marL="914400" marR="0" lvl="1" indent="-330200" algn="l" rtl="0">
              <a:lnSpc>
                <a:spcPct val="100000"/>
              </a:lnSpc>
              <a:spcBef>
                <a:spcPts val="1000"/>
              </a:spcBef>
              <a:spcAft>
                <a:spcPts val="0"/>
              </a:spcAft>
              <a:buClr>
                <a:srgbClr val="DFE3FF"/>
              </a:buClr>
              <a:buSzPts val="1600"/>
              <a:buAutoNum type="alphaLcPeriod"/>
            </a:pPr>
            <a:r>
              <a:rPr lang="en" sz="1600" dirty="0">
                <a:solidFill>
                  <a:srgbClr val="DFE3FF"/>
                </a:solidFill>
              </a:rPr>
              <a:t>Theory: An understanding of jet physics and afterglow models are needed.  For follow-up studies, considerable work to maximize UVOIR observations is needed.</a:t>
            </a:r>
            <a:endParaRPr sz="1600" dirty="0">
              <a:solidFill>
                <a:srgbClr val="DFE3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17"/>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194" name="Google Shape;194;p17"/>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a:latin typeface="Helvetica Neue"/>
                <a:ea typeface="Helvetica Neue"/>
                <a:cs typeface="Helvetica Neue"/>
                <a:sym typeface="Helvetica Neue"/>
              </a:rPr>
              <a:t>Key Science Questions:  Gamma Ray Bursts II</a:t>
            </a:r>
            <a:endParaRPr sz="2700" b="1">
              <a:solidFill>
                <a:srgbClr val="F5B300"/>
              </a:solidFill>
              <a:latin typeface="Helvetica Neue"/>
              <a:ea typeface="Helvetica Neue"/>
              <a:cs typeface="Helvetica Neue"/>
              <a:sym typeface="Helvetica Neue"/>
            </a:endParaRPr>
          </a:p>
        </p:txBody>
      </p:sp>
      <p:grpSp>
        <p:nvGrpSpPr>
          <p:cNvPr id="195" name="Google Shape;195;p17"/>
          <p:cNvGrpSpPr/>
          <p:nvPr/>
        </p:nvGrpSpPr>
        <p:grpSpPr>
          <a:xfrm>
            <a:off x="8171531" y="71185"/>
            <a:ext cx="995507" cy="1089289"/>
            <a:chOff x="0" y="-1"/>
            <a:chExt cx="1608770" cy="1848132"/>
          </a:xfrm>
        </p:grpSpPr>
        <p:grpSp>
          <p:nvGrpSpPr>
            <p:cNvPr id="196" name="Google Shape;196;p17"/>
            <p:cNvGrpSpPr/>
            <p:nvPr/>
          </p:nvGrpSpPr>
          <p:grpSpPr>
            <a:xfrm>
              <a:off x="0" y="-1"/>
              <a:ext cx="1608770" cy="1848132"/>
              <a:chOff x="0" y="0"/>
              <a:chExt cx="1608770" cy="1848132"/>
            </a:xfrm>
          </p:grpSpPr>
          <p:pic>
            <p:nvPicPr>
              <p:cNvPr id="197" name="Google Shape;197;p17"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198" name="Google Shape;198;p17"/>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199" name="Google Shape;199;p17"/>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00" name="Google Shape;200;p17"/>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01" name="Google Shape;201;p17"/>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02" name="Google Shape;202;p17"/>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03" name="Google Shape;203;p17"/>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3</a:t>
            </a:fld>
            <a:endParaRPr sz="1100" b="0">
              <a:solidFill>
                <a:srgbClr val="FFC000"/>
              </a:solidFill>
              <a:latin typeface="Calibri"/>
              <a:ea typeface="Calibri"/>
              <a:cs typeface="Calibri"/>
              <a:sym typeface="Calibri"/>
            </a:endParaRPr>
          </a:p>
        </p:txBody>
      </p:sp>
      <p:sp>
        <p:nvSpPr>
          <p:cNvPr id="204" name="Google Shape;204;p17"/>
          <p:cNvSpPr txBox="1"/>
          <p:nvPr/>
        </p:nvSpPr>
        <p:spPr>
          <a:xfrm>
            <a:off x="208950" y="940375"/>
            <a:ext cx="8658000" cy="32658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Question/Goal: Star Formation throughout Cosmic Time</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Why Gamma rays? GRB progenitors are the most massive stars and the GRB rate is sensitive to the initial mass function (IMF).  Gamma rays can probe the production of GRBs to high redshift.</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What we know thus far: Although uncertainties in the progenitor exist, GRBs have been used to probe star formation properties (disentangling formation rate and IMF dependencies).  Gamma rays are required to discover these events.</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What we need:  </a:t>
            </a:r>
            <a:endParaRPr sz="1600">
              <a:solidFill>
                <a:srgbClr val="DFE3FF"/>
              </a:solidFill>
            </a:endParaRPr>
          </a:p>
          <a:p>
            <a:pPr marL="914400" marR="0" lvl="1" indent="-330200" algn="l" rtl="0">
              <a:lnSpc>
                <a:spcPct val="100000"/>
              </a:lnSpc>
              <a:spcBef>
                <a:spcPts val="0"/>
              </a:spcBef>
              <a:spcAft>
                <a:spcPts val="0"/>
              </a:spcAft>
              <a:buClr>
                <a:srgbClr val="DFE3FF"/>
              </a:buClr>
              <a:buSzPts val="1600"/>
              <a:buAutoNum type="alphaLcPeriod"/>
            </a:pPr>
            <a:r>
              <a:rPr lang="en" sz="1600">
                <a:solidFill>
                  <a:srgbClr val="DFE3FF"/>
                </a:solidFill>
              </a:rPr>
              <a:t>Observations: Wide to all-sky instantaneous field of view with sub-arcmin to deg-scale localization, keV-MeV energy range.</a:t>
            </a:r>
            <a:endParaRPr sz="1600">
              <a:solidFill>
                <a:srgbClr val="DFE3FF"/>
              </a:solidFill>
            </a:endParaRPr>
          </a:p>
          <a:p>
            <a:pPr marL="914400" marR="0" lvl="1" indent="-330200" algn="l" rtl="0">
              <a:lnSpc>
                <a:spcPct val="100000"/>
              </a:lnSpc>
              <a:spcBef>
                <a:spcPts val="800"/>
              </a:spcBef>
              <a:spcAft>
                <a:spcPts val="800"/>
              </a:spcAft>
              <a:buClr>
                <a:srgbClr val="DFE3FF"/>
              </a:buClr>
              <a:buSzPts val="1600"/>
              <a:buAutoNum type="alphaLcPeriod"/>
            </a:pPr>
            <a:r>
              <a:rPr lang="en" sz="1600">
                <a:solidFill>
                  <a:srgbClr val="DFE3FF"/>
                </a:solidFill>
              </a:rPr>
              <a:t>Theory: Better GRB progenitor studies accounting for GRB rates.</a:t>
            </a:r>
            <a:endParaRPr sz="1600">
              <a:solidFill>
                <a:srgbClr val="DFE3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18"/>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10" name="Google Shape;210;p18"/>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a:latin typeface="Helvetica Neue"/>
                <a:ea typeface="Helvetica Neue"/>
                <a:cs typeface="Helvetica Neue"/>
                <a:sym typeface="Helvetica Neue"/>
              </a:rPr>
              <a:t>Key Science Questions:  Supernova Engine</a:t>
            </a:r>
            <a:endParaRPr sz="2700" b="1">
              <a:solidFill>
                <a:srgbClr val="F5B300"/>
              </a:solidFill>
              <a:latin typeface="Helvetica Neue"/>
              <a:ea typeface="Helvetica Neue"/>
              <a:cs typeface="Helvetica Neue"/>
              <a:sym typeface="Helvetica Neue"/>
            </a:endParaRPr>
          </a:p>
        </p:txBody>
      </p:sp>
      <p:grpSp>
        <p:nvGrpSpPr>
          <p:cNvPr id="211" name="Google Shape;211;p18"/>
          <p:cNvGrpSpPr/>
          <p:nvPr/>
        </p:nvGrpSpPr>
        <p:grpSpPr>
          <a:xfrm>
            <a:off x="8171531" y="71185"/>
            <a:ext cx="995507" cy="1089289"/>
            <a:chOff x="0" y="-1"/>
            <a:chExt cx="1608770" cy="1848132"/>
          </a:xfrm>
        </p:grpSpPr>
        <p:grpSp>
          <p:nvGrpSpPr>
            <p:cNvPr id="212" name="Google Shape;212;p18"/>
            <p:cNvGrpSpPr/>
            <p:nvPr/>
          </p:nvGrpSpPr>
          <p:grpSpPr>
            <a:xfrm>
              <a:off x="0" y="-1"/>
              <a:ext cx="1608770" cy="1848132"/>
              <a:chOff x="0" y="0"/>
              <a:chExt cx="1608770" cy="1848132"/>
            </a:xfrm>
          </p:grpSpPr>
          <p:pic>
            <p:nvPicPr>
              <p:cNvPr id="213" name="Google Shape;213;p18"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14" name="Google Shape;214;p18"/>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15" name="Google Shape;215;p18"/>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16" name="Google Shape;216;p18"/>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17" name="Google Shape;217;p18"/>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18" name="Google Shape;218;p18"/>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19" name="Google Shape;219;p18"/>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4</a:t>
            </a:fld>
            <a:endParaRPr sz="1100" b="0">
              <a:solidFill>
                <a:srgbClr val="FFC000"/>
              </a:solidFill>
              <a:latin typeface="Calibri"/>
              <a:ea typeface="Calibri"/>
              <a:cs typeface="Calibri"/>
              <a:sym typeface="Calibri"/>
            </a:endParaRPr>
          </a:p>
        </p:txBody>
      </p:sp>
      <p:sp>
        <p:nvSpPr>
          <p:cNvPr id="220" name="Google Shape;220;p18"/>
          <p:cNvSpPr txBox="1"/>
          <p:nvPr/>
        </p:nvSpPr>
        <p:spPr>
          <a:xfrm>
            <a:off x="208950" y="727242"/>
            <a:ext cx="8658000" cy="43431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Question: How do supernova (SN) engines work?  Critical in determining compact remnant formation (black holes and neutron stars), formation and dissemination of the elements.</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Why Gamma rays? Gamma rays provide a nearly direct probe of the asymmetries in the inner SN ejecta set by the SN engine. X-ray, UVOIR observations limited by uncertainties in the plasma, atomic, shock and transport physics and contaminated by broad set of sources. Gamma-ray observations of </a:t>
            </a:r>
            <a:r>
              <a:rPr lang="en" sz="1600" baseline="30000">
                <a:solidFill>
                  <a:srgbClr val="DFE3FF"/>
                </a:solidFill>
              </a:rPr>
              <a:t>56</a:t>
            </a:r>
            <a:r>
              <a:rPr lang="en" sz="1600">
                <a:solidFill>
                  <a:srgbClr val="DFE3FF"/>
                </a:solidFill>
              </a:rPr>
              <a:t>Ni, </a:t>
            </a:r>
            <a:r>
              <a:rPr lang="en" sz="1600" baseline="30000">
                <a:solidFill>
                  <a:srgbClr val="DFE3FF"/>
                </a:solidFill>
              </a:rPr>
              <a:t>57</a:t>
            </a:r>
            <a:r>
              <a:rPr lang="en" sz="1600">
                <a:solidFill>
                  <a:srgbClr val="DFE3FF"/>
                </a:solidFill>
              </a:rPr>
              <a:t>Ni, </a:t>
            </a:r>
            <a:r>
              <a:rPr lang="en" sz="1600" baseline="30000">
                <a:solidFill>
                  <a:srgbClr val="DFE3FF"/>
                </a:solidFill>
              </a:rPr>
              <a:t>44</a:t>
            </a:r>
            <a:r>
              <a:rPr lang="en" sz="1600">
                <a:solidFill>
                  <a:srgbClr val="DFE3FF"/>
                </a:solidFill>
              </a:rPr>
              <a:t>Ti, … focus on the engine itself (both thermonuclear and core-collapse supernovae).  </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Successes thus far: Gamma rays from </a:t>
            </a:r>
            <a:r>
              <a:rPr lang="en" sz="1600" baseline="30000">
                <a:solidFill>
                  <a:srgbClr val="DFE3FF"/>
                </a:solidFill>
              </a:rPr>
              <a:t>56</a:t>
            </a:r>
            <a:r>
              <a:rPr lang="en" sz="1600">
                <a:solidFill>
                  <a:srgbClr val="DFE3FF"/>
                </a:solidFill>
              </a:rPr>
              <a:t>Ni decay in SN 1987A proved mixing, </a:t>
            </a:r>
            <a:r>
              <a:rPr lang="en" sz="1600" baseline="30000">
                <a:solidFill>
                  <a:srgbClr val="DFE3FF"/>
                </a:solidFill>
              </a:rPr>
              <a:t>44</a:t>
            </a:r>
            <a:r>
              <a:rPr lang="en" sz="1600">
                <a:solidFill>
                  <a:srgbClr val="DFE3FF"/>
                </a:solidFill>
              </a:rPr>
              <a:t>Ti distribution in the Cas A SN remnant proved the role of convection.</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What we need:  </a:t>
            </a:r>
            <a:endParaRPr sz="1600">
              <a:solidFill>
                <a:srgbClr val="DFE3FF"/>
              </a:solidFill>
            </a:endParaRPr>
          </a:p>
          <a:p>
            <a:pPr marL="914400" marR="0" lvl="1" indent="-317500" algn="l" rtl="0">
              <a:lnSpc>
                <a:spcPct val="100000"/>
              </a:lnSpc>
              <a:spcBef>
                <a:spcPts val="0"/>
              </a:spcBef>
              <a:spcAft>
                <a:spcPts val="0"/>
              </a:spcAft>
              <a:buClr>
                <a:srgbClr val="DFE3FF"/>
              </a:buClr>
              <a:buSzPts val="1400"/>
              <a:buAutoNum type="alphaLcPeriod"/>
            </a:pPr>
            <a:r>
              <a:rPr lang="en">
                <a:solidFill>
                  <a:srgbClr val="DFE3FF"/>
                </a:solidFill>
              </a:rPr>
              <a:t>Observations: Large observation sample – narrow-field instruments that can detect SNe to Virgo cluster; time-resolved to probe element distribution, high spectral resolution (~1%) to measure ejecta velocity distribution and distinguish decay lines.</a:t>
            </a:r>
            <a:endParaRPr>
              <a:solidFill>
                <a:srgbClr val="DFE3FF"/>
              </a:solidFill>
            </a:endParaRPr>
          </a:p>
          <a:p>
            <a:pPr marL="914400" marR="0" lvl="1" indent="-317500" algn="l" rtl="0">
              <a:lnSpc>
                <a:spcPct val="100000"/>
              </a:lnSpc>
              <a:spcBef>
                <a:spcPts val="800"/>
              </a:spcBef>
              <a:spcAft>
                <a:spcPts val="800"/>
              </a:spcAft>
              <a:buClr>
                <a:srgbClr val="DFE3FF"/>
              </a:buClr>
              <a:buSzPts val="1400"/>
              <a:buAutoNum type="alphaLcPeriod"/>
            </a:pPr>
            <a:r>
              <a:rPr lang="en">
                <a:solidFill>
                  <a:srgbClr val="DFE3FF"/>
                </a:solidFill>
              </a:rPr>
              <a:t>Theory: Improved explosion models, nuclear physics (bridges with nuclear physics community - Nuclear physics community is primed to address this)</a:t>
            </a:r>
            <a:endParaRPr>
              <a:solidFill>
                <a:srgbClr val="DFE3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19"/>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26" name="Google Shape;226;p19"/>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fontScale="90000"/>
          </a:bodyPr>
          <a:lstStyle/>
          <a:p>
            <a:pPr marL="0" lvl="0" indent="0" algn="ctr" rtl="0">
              <a:lnSpc>
                <a:spcPct val="100000"/>
              </a:lnSpc>
              <a:spcBef>
                <a:spcPts val="0"/>
              </a:spcBef>
              <a:spcAft>
                <a:spcPts val="0"/>
              </a:spcAft>
              <a:buClr>
                <a:srgbClr val="F5B300"/>
              </a:buClr>
              <a:buSzPct val="200000"/>
              <a:buNone/>
            </a:pPr>
            <a:r>
              <a:rPr lang="en" sz="2700">
                <a:latin typeface="Helvetica Neue"/>
                <a:ea typeface="Helvetica Neue"/>
                <a:cs typeface="Helvetica Neue"/>
                <a:sym typeface="Helvetica Neue"/>
              </a:rPr>
              <a:t>Key Science Questions:  Heavy Element Formation</a:t>
            </a:r>
            <a:endParaRPr sz="2700" b="1">
              <a:solidFill>
                <a:srgbClr val="F5B300"/>
              </a:solidFill>
              <a:latin typeface="Helvetica Neue"/>
              <a:ea typeface="Helvetica Neue"/>
              <a:cs typeface="Helvetica Neue"/>
              <a:sym typeface="Helvetica Neue"/>
            </a:endParaRPr>
          </a:p>
        </p:txBody>
      </p:sp>
      <p:grpSp>
        <p:nvGrpSpPr>
          <p:cNvPr id="227" name="Google Shape;227;p19"/>
          <p:cNvGrpSpPr/>
          <p:nvPr/>
        </p:nvGrpSpPr>
        <p:grpSpPr>
          <a:xfrm>
            <a:off x="8171531" y="71185"/>
            <a:ext cx="995507" cy="1089289"/>
            <a:chOff x="0" y="-1"/>
            <a:chExt cx="1608770" cy="1848132"/>
          </a:xfrm>
        </p:grpSpPr>
        <p:grpSp>
          <p:nvGrpSpPr>
            <p:cNvPr id="228" name="Google Shape;228;p19"/>
            <p:cNvGrpSpPr/>
            <p:nvPr/>
          </p:nvGrpSpPr>
          <p:grpSpPr>
            <a:xfrm>
              <a:off x="0" y="-1"/>
              <a:ext cx="1608770" cy="1848132"/>
              <a:chOff x="0" y="0"/>
              <a:chExt cx="1608770" cy="1848132"/>
            </a:xfrm>
          </p:grpSpPr>
          <p:pic>
            <p:nvPicPr>
              <p:cNvPr id="229" name="Google Shape;229;p19"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30" name="Google Shape;230;p19"/>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31" name="Google Shape;231;p19"/>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32" name="Google Shape;232;p19"/>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33" name="Google Shape;233;p19"/>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34" name="Google Shape;234;p19"/>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35" name="Google Shape;235;p19"/>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5</a:t>
            </a:fld>
            <a:endParaRPr sz="1100" b="0">
              <a:solidFill>
                <a:srgbClr val="FFC000"/>
              </a:solidFill>
              <a:latin typeface="Calibri"/>
              <a:ea typeface="Calibri"/>
              <a:cs typeface="Calibri"/>
              <a:sym typeface="Calibri"/>
            </a:endParaRPr>
          </a:p>
        </p:txBody>
      </p:sp>
      <p:sp>
        <p:nvSpPr>
          <p:cNvPr id="236" name="Google Shape;236;p19"/>
          <p:cNvSpPr txBox="1"/>
          <p:nvPr/>
        </p:nvSpPr>
        <p:spPr>
          <a:xfrm>
            <a:off x="208950" y="940375"/>
            <a:ext cx="8658000" cy="37839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457200" marR="0" lvl="0" indent="-330200" algn="l" rtl="0">
              <a:lnSpc>
                <a:spcPct val="100000"/>
              </a:lnSpc>
              <a:spcBef>
                <a:spcPts val="0"/>
              </a:spcBef>
              <a:spcAft>
                <a:spcPts val="0"/>
              </a:spcAft>
              <a:buClr>
                <a:srgbClr val="DFE3FF"/>
              </a:buClr>
              <a:buSzPts val="1600"/>
              <a:buAutoNum type="arabicPeriod"/>
            </a:pPr>
            <a:r>
              <a:rPr lang="en" sz="1600">
                <a:solidFill>
                  <a:srgbClr val="DFE3FF"/>
                </a:solidFill>
              </a:rPr>
              <a:t>Question: What are the production site(s) of r-process</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Why Gamma rays? Uncertainties in explosive engines, power sources as well as plasma, atomic and transport physics make it difficult to probe r-process element production in kilonova.  Gamma ray (and high energy X-rays, &gt;30keV) of kilonova observations provide definitive identification of r-process isotopes. </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Progress thus far: model predictions complete, no detections yet.</a:t>
            </a:r>
            <a:endParaRPr sz="1600">
              <a:solidFill>
                <a:srgbClr val="DFE3FF"/>
              </a:solidFill>
            </a:endParaRPr>
          </a:p>
          <a:p>
            <a:pPr marL="457200" marR="0" lvl="0" indent="-330200" algn="l" rtl="0">
              <a:lnSpc>
                <a:spcPct val="100000"/>
              </a:lnSpc>
              <a:spcBef>
                <a:spcPts val="1000"/>
              </a:spcBef>
              <a:spcAft>
                <a:spcPts val="0"/>
              </a:spcAft>
              <a:buClr>
                <a:srgbClr val="DFE3FF"/>
              </a:buClr>
              <a:buSzPts val="1600"/>
              <a:buAutoNum type="arabicPeriod"/>
            </a:pPr>
            <a:r>
              <a:rPr lang="en" sz="1600">
                <a:solidFill>
                  <a:srgbClr val="DFE3FF"/>
                </a:solidFill>
              </a:rPr>
              <a:t>What we need:</a:t>
            </a:r>
            <a:endParaRPr sz="1600">
              <a:solidFill>
                <a:srgbClr val="DFE3FF"/>
              </a:solidFill>
            </a:endParaRPr>
          </a:p>
          <a:p>
            <a:pPr marL="914400" marR="0" lvl="1" indent="-330200" algn="l" rtl="0">
              <a:lnSpc>
                <a:spcPct val="100000"/>
              </a:lnSpc>
              <a:spcBef>
                <a:spcPts val="0"/>
              </a:spcBef>
              <a:spcAft>
                <a:spcPts val="0"/>
              </a:spcAft>
              <a:buClr>
                <a:srgbClr val="DFE3FF"/>
              </a:buClr>
              <a:buSzPts val="1600"/>
              <a:buAutoNum type="alphaLcPeriod"/>
            </a:pPr>
            <a:r>
              <a:rPr lang="en" sz="1600">
                <a:solidFill>
                  <a:srgbClr val="DFE3FF"/>
                </a:solidFill>
              </a:rPr>
              <a:t>Observations: For remnant detection – wide-field with &gt;100 sensitivity over COSI needed; To map remnant morphology, arcmin spatial resolution for ejecta distribution, ~1% energy resolution to measure Doppler shifted lines for 3D mapping.</a:t>
            </a:r>
            <a:endParaRPr sz="1600">
              <a:solidFill>
                <a:srgbClr val="DFE3FF"/>
              </a:solidFill>
            </a:endParaRPr>
          </a:p>
          <a:p>
            <a:pPr marL="914400" marR="0" lvl="1" indent="-330200" algn="l" rtl="0">
              <a:lnSpc>
                <a:spcPct val="100000"/>
              </a:lnSpc>
              <a:spcBef>
                <a:spcPts val="1000"/>
              </a:spcBef>
              <a:spcAft>
                <a:spcPts val="1000"/>
              </a:spcAft>
              <a:buClr>
                <a:srgbClr val="DFE3FF"/>
              </a:buClr>
              <a:buSzPts val="1600"/>
              <a:buAutoNum type="alphaLcPeriod"/>
            </a:pPr>
            <a:r>
              <a:rPr lang="en" sz="1600">
                <a:solidFill>
                  <a:srgbClr val="DFE3FF"/>
                </a:solidFill>
              </a:rPr>
              <a:t>Theory: Although not needed for first detections, nuclear physics studies will improve exact analysis (goal of FRIB). Improved mass ejection models and nuclear physics allow astronomers to also probe explosion mechanisms.</a:t>
            </a:r>
            <a:endParaRPr sz="1600">
              <a:solidFill>
                <a:srgbClr val="DFE3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20"/>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42" name="Google Shape;242;p20"/>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a:latin typeface="Helvetica Neue"/>
                <a:ea typeface="Helvetica Neue"/>
                <a:cs typeface="Helvetica Neue"/>
                <a:sym typeface="Helvetica Neue"/>
              </a:rPr>
              <a:t>Key Science Questions: Blazars</a:t>
            </a:r>
            <a:endParaRPr sz="2700" b="1">
              <a:solidFill>
                <a:srgbClr val="F5B300"/>
              </a:solidFill>
              <a:latin typeface="Helvetica Neue"/>
              <a:ea typeface="Helvetica Neue"/>
              <a:cs typeface="Helvetica Neue"/>
              <a:sym typeface="Helvetica Neue"/>
            </a:endParaRPr>
          </a:p>
        </p:txBody>
      </p:sp>
      <p:grpSp>
        <p:nvGrpSpPr>
          <p:cNvPr id="243" name="Google Shape;243;p20"/>
          <p:cNvGrpSpPr/>
          <p:nvPr/>
        </p:nvGrpSpPr>
        <p:grpSpPr>
          <a:xfrm>
            <a:off x="8171531" y="71185"/>
            <a:ext cx="995507" cy="1089289"/>
            <a:chOff x="0" y="-1"/>
            <a:chExt cx="1608770" cy="1848132"/>
          </a:xfrm>
        </p:grpSpPr>
        <p:grpSp>
          <p:nvGrpSpPr>
            <p:cNvPr id="244" name="Google Shape;244;p20"/>
            <p:cNvGrpSpPr/>
            <p:nvPr/>
          </p:nvGrpSpPr>
          <p:grpSpPr>
            <a:xfrm>
              <a:off x="0" y="-1"/>
              <a:ext cx="1608770" cy="1848132"/>
              <a:chOff x="0" y="0"/>
              <a:chExt cx="1608770" cy="1848132"/>
            </a:xfrm>
          </p:grpSpPr>
          <p:pic>
            <p:nvPicPr>
              <p:cNvPr id="245" name="Google Shape;245;p20"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46" name="Google Shape;246;p20"/>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47" name="Google Shape;247;p20"/>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48" name="Google Shape;248;p20"/>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49" name="Google Shape;249;p20"/>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50" name="Google Shape;250;p20"/>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51" name="Google Shape;251;p20"/>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6</a:t>
            </a:fld>
            <a:endParaRPr sz="1100" b="0">
              <a:solidFill>
                <a:srgbClr val="FFC000"/>
              </a:solidFill>
              <a:latin typeface="Calibri"/>
              <a:ea typeface="Calibri"/>
              <a:cs typeface="Calibri"/>
              <a:sym typeface="Calibri"/>
            </a:endParaRPr>
          </a:p>
        </p:txBody>
      </p:sp>
      <p:sp>
        <p:nvSpPr>
          <p:cNvPr id="252" name="Google Shape;252;p20"/>
          <p:cNvSpPr txBox="1"/>
          <p:nvPr/>
        </p:nvSpPr>
        <p:spPr>
          <a:xfrm>
            <a:off x="243000" y="946450"/>
            <a:ext cx="8658000" cy="31476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342900" marR="0" lvl="0" indent="-279400" algn="l" rtl="0">
              <a:lnSpc>
                <a:spcPct val="100000"/>
              </a:lnSpc>
              <a:spcBef>
                <a:spcPts val="0"/>
              </a:spcBef>
              <a:spcAft>
                <a:spcPts val="0"/>
              </a:spcAft>
              <a:buClr>
                <a:srgbClr val="DFE3FF"/>
              </a:buClr>
              <a:buSzPts val="1800"/>
              <a:buAutoNum type="arabicPeriod"/>
            </a:pPr>
            <a:r>
              <a:rPr lang="en" sz="1800">
                <a:solidFill>
                  <a:srgbClr val="DFE3FF"/>
                </a:solidFill>
              </a:rPr>
              <a:t>Question/Goal: Supermassive Black Hole Evolution (during the jetted AGN phase); Particle acceleration in jets for energy &amp; CRs</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Why Gamma rays? The nature of jet launching provides the jet composition. Jet composition is more uniquely probed (and less reliant on rare events) by MeV polarization. Blazar studies are usually multiwavelength endeavors that rely on survey data from Fermi, regardless of the community originating the study.</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What we know so far: Blazar jets are at least partially leptonic (from lower energy data), but some have evidence of hadronic acceleration (from neutrinos). </a:t>
            </a:r>
            <a:endParaRPr sz="1800">
              <a:solidFill>
                <a:srgbClr val="DFE3FF"/>
              </a:solidFill>
            </a:endParaRPr>
          </a:p>
          <a:p>
            <a:pPr marL="342900" marR="0" lvl="0" indent="-279400" algn="l" rtl="0">
              <a:lnSpc>
                <a:spcPct val="100000"/>
              </a:lnSpc>
              <a:spcBef>
                <a:spcPts val="800"/>
              </a:spcBef>
              <a:spcAft>
                <a:spcPts val="800"/>
              </a:spcAft>
              <a:buClr>
                <a:srgbClr val="DFE3FF"/>
              </a:buClr>
              <a:buSzPts val="1800"/>
              <a:buAutoNum type="arabicPeriod"/>
            </a:pPr>
            <a:r>
              <a:rPr lang="en" sz="1800">
                <a:solidFill>
                  <a:srgbClr val="DFE3FF"/>
                </a:solidFill>
              </a:rPr>
              <a:t>What we need next: High effective area instrumentation in the MeV regime, ideally a wide FoV survey to reduce pointing bias associated with flares. </a:t>
            </a:r>
            <a:endParaRPr sz="1800">
              <a:solidFill>
                <a:srgbClr val="DFE3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21"/>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58" name="Google Shape;258;p21"/>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fontScale="90000"/>
          </a:bodyPr>
          <a:lstStyle/>
          <a:p>
            <a:pPr marL="0" lvl="0" indent="0" algn="ctr" rtl="0">
              <a:lnSpc>
                <a:spcPct val="100000"/>
              </a:lnSpc>
              <a:spcBef>
                <a:spcPts val="0"/>
              </a:spcBef>
              <a:spcAft>
                <a:spcPts val="0"/>
              </a:spcAft>
              <a:buClr>
                <a:srgbClr val="F5B300"/>
              </a:buClr>
              <a:buSzPct val="200000"/>
              <a:buNone/>
            </a:pPr>
            <a:r>
              <a:rPr lang="en" sz="2700">
                <a:latin typeface="Helvetica Neue"/>
                <a:ea typeface="Helvetica Neue"/>
                <a:cs typeface="Helvetica Neue"/>
                <a:sym typeface="Helvetica Neue"/>
              </a:rPr>
              <a:t>Key Science Questions: </a:t>
            </a:r>
            <a:br>
              <a:rPr lang="en" sz="2700">
                <a:latin typeface="Helvetica Neue"/>
                <a:ea typeface="Helvetica Neue"/>
                <a:cs typeface="Helvetica Neue"/>
                <a:sym typeface="Helvetica Neue"/>
              </a:rPr>
            </a:br>
            <a:r>
              <a:rPr lang="en" sz="2700">
                <a:latin typeface="Helvetica Neue"/>
                <a:ea typeface="Helvetica Neue"/>
                <a:cs typeface="Helvetica Neue"/>
                <a:sym typeface="Helvetica Neue"/>
              </a:rPr>
              <a:t>Gamma-Ray Pulsar Timing Array</a:t>
            </a:r>
            <a:endParaRPr sz="2700" b="1">
              <a:solidFill>
                <a:srgbClr val="F5B300"/>
              </a:solidFill>
              <a:latin typeface="Helvetica Neue"/>
              <a:ea typeface="Helvetica Neue"/>
              <a:cs typeface="Helvetica Neue"/>
              <a:sym typeface="Helvetica Neue"/>
            </a:endParaRPr>
          </a:p>
        </p:txBody>
      </p:sp>
      <p:grpSp>
        <p:nvGrpSpPr>
          <p:cNvPr id="259" name="Google Shape;259;p21"/>
          <p:cNvGrpSpPr/>
          <p:nvPr/>
        </p:nvGrpSpPr>
        <p:grpSpPr>
          <a:xfrm>
            <a:off x="8171531" y="71185"/>
            <a:ext cx="995507" cy="1089289"/>
            <a:chOff x="0" y="-1"/>
            <a:chExt cx="1608770" cy="1848132"/>
          </a:xfrm>
        </p:grpSpPr>
        <p:grpSp>
          <p:nvGrpSpPr>
            <p:cNvPr id="260" name="Google Shape;260;p21"/>
            <p:cNvGrpSpPr/>
            <p:nvPr/>
          </p:nvGrpSpPr>
          <p:grpSpPr>
            <a:xfrm>
              <a:off x="0" y="-1"/>
              <a:ext cx="1608770" cy="1848132"/>
              <a:chOff x="0" y="0"/>
              <a:chExt cx="1608770" cy="1848132"/>
            </a:xfrm>
          </p:grpSpPr>
          <p:pic>
            <p:nvPicPr>
              <p:cNvPr id="261" name="Google Shape;261;p21"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62" name="Google Shape;262;p21"/>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63" name="Google Shape;263;p21"/>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64" name="Google Shape;264;p21"/>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65" name="Google Shape;265;p21"/>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66" name="Google Shape;266;p21"/>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67" name="Google Shape;267;p21"/>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7</a:t>
            </a:fld>
            <a:endParaRPr sz="1100" b="0">
              <a:solidFill>
                <a:srgbClr val="FFC000"/>
              </a:solidFill>
              <a:latin typeface="Calibri"/>
              <a:ea typeface="Calibri"/>
              <a:cs typeface="Calibri"/>
              <a:sym typeface="Calibri"/>
            </a:endParaRPr>
          </a:p>
        </p:txBody>
      </p:sp>
      <p:sp>
        <p:nvSpPr>
          <p:cNvPr id="268" name="Google Shape;268;p21"/>
          <p:cNvSpPr txBox="1"/>
          <p:nvPr/>
        </p:nvSpPr>
        <p:spPr>
          <a:xfrm>
            <a:off x="243000" y="1035451"/>
            <a:ext cx="8658000" cy="31476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342900" marR="0" lvl="0" indent="-279400" algn="l" rtl="0">
              <a:lnSpc>
                <a:spcPct val="100000"/>
              </a:lnSpc>
              <a:spcBef>
                <a:spcPts val="0"/>
              </a:spcBef>
              <a:spcAft>
                <a:spcPts val="0"/>
              </a:spcAft>
              <a:buClr>
                <a:srgbClr val="DFE3FF"/>
              </a:buClr>
              <a:buSzPts val="1800"/>
              <a:buAutoNum type="arabicPeriod"/>
            </a:pPr>
            <a:r>
              <a:rPr lang="en" sz="1800">
                <a:solidFill>
                  <a:srgbClr val="DFE3FF"/>
                </a:solidFill>
              </a:rPr>
              <a:t>Question/Goal: How do supermassive black holes form and merge? Are angular structures in the low frequency GW sky or individual sources?</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Why Gamma rays? Pulsars timed in the gamma rays are free of most systematics (e.g. ISM and solar wind) compared to radio PTAs. GPTA times different and many pulsars on the sky for high GW angular resolution.</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What we know so far: Radio PTAs are detecting a signal, we don’t know what it is or whether it is even uniform on the sky. Radio telescopes are limited to one hemisphere.</a:t>
            </a:r>
            <a:endParaRPr sz="1800">
              <a:solidFill>
                <a:srgbClr val="DFE3FF"/>
              </a:solidFill>
            </a:endParaRPr>
          </a:p>
          <a:p>
            <a:pPr marL="342900" marR="0" lvl="0" indent="-279400" algn="l" rtl="0">
              <a:lnSpc>
                <a:spcPct val="100000"/>
              </a:lnSpc>
              <a:spcBef>
                <a:spcPts val="800"/>
              </a:spcBef>
              <a:spcAft>
                <a:spcPts val="800"/>
              </a:spcAft>
              <a:buClr>
                <a:srgbClr val="DFE3FF"/>
              </a:buClr>
              <a:buSzPts val="1800"/>
              <a:buAutoNum type="arabicPeriod"/>
            </a:pPr>
            <a:r>
              <a:rPr lang="en" sz="1800">
                <a:solidFill>
                  <a:srgbClr val="DFE3FF"/>
                </a:solidFill>
              </a:rPr>
              <a:t>What we need next: A high acceptance 0.1-5 GeV instrument with decent or good angular resolution and timing accuracy.</a:t>
            </a:r>
            <a:endParaRPr sz="1800">
              <a:solidFill>
                <a:srgbClr val="DFE3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22"/>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74" name="Google Shape;274;p22"/>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a:bodyPr>
          <a:lstStyle/>
          <a:p>
            <a:pPr marL="0" lvl="0" indent="0" algn="ctr" rtl="0">
              <a:lnSpc>
                <a:spcPct val="100000"/>
              </a:lnSpc>
              <a:spcBef>
                <a:spcPts val="0"/>
              </a:spcBef>
              <a:spcAft>
                <a:spcPts val="0"/>
              </a:spcAft>
              <a:buClr>
                <a:srgbClr val="F5B300"/>
              </a:buClr>
              <a:buSzPts val="5400"/>
              <a:buNone/>
            </a:pPr>
            <a:r>
              <a:rPr lang="en" sz="2700">
                <a:latin typeface="Helvetica Neue"/>
                <a:ea typeface="Helvetica Neue"/>
                <a:cs typeface="Helvetica Neue"/>
                <a:sym typeface="Helvetica Neue"/>
              </a:rPr>
              <a:t>Key Science Questions: Photon Splitting</a:t>
            </a:r>
            <a:endParaRPr sz="2700" b="1">
              <a:solidFill>
                <a:srgbClr val="F5B300"/>
              </a:solidFill>
              <a:latin typeface="Helvetica Neue"/>
              <a:ea typeface="Helvetica Neue"/>
              <a:cs typeface="Helvetica Neue"/>
              <a:sym typeface="Helvetica Neue"/>
            </a:endParaRPr>
          </a:p>
        </p:txBody>
      </p:sp>
      <p:grpSp>
        <p:nvGrpSpPr>
          <p:cNvPr id="275" name="Google Shape;275;p22"/>
          <p:cNvGrpSpPr/>
          <p:nvPr/>
        </p:nvGrpSpPr>
        <p:grpSpPr>
          <a:xfrm>
            <a:off x="8171531" y="71185"/>
            <a:ext cx="995507" cy="1089289"/>
            <a:chOff x="0" y="-1"/>
            <a:chExt cx="1608770" cy="1848132"/>
          </a:xfrm>
        </p:grpSpPr>
        <p:grpSp>
          <p:nvGrpSpPr>
            <p:cNvPr id="276" name="Google Shape;276;p22"/>
            <p:cNvGrpSpPr/>
            <p:nvPr/>
          </p:nvGrpSpPr>
          <p:grpSpPr>
            <a:xfrm>
              <a:off x="0" y="-1"/>
              <a:ext cx="1608770" cy="1848132"/>
              <a:chOff x="0" y="0"/>
              <a:chExt cx="1608770" cy="1848132"/>
            </a:xfrm>
          </p:grpSpPr>
          <p:pic>
            <p:nvPicPr>
              <p:cNvPr id="277" name="Google Shape;277;p22"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78" name="Google Shape;278;p22"/>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79" name="Google Shape;279;p22"/>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80" name="Google Shape;280;p22"/>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81" name="Google Shape;281;p22"/>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82" name="Google Shape;282;p22"/>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83" name="Google Shape;283;p22"/>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8</a:t>
            </a:fld>
            <a:endParaRPr sz="1100" b="0">
              <a:solidFill>
                <a:srgbClr val="FFC000"/>
              </a:solidFill>
              <a:latin typeface="Calibri"/>
              <a:ea typeface="Calibri"/>
              <a:cs typeface="Calibri"/>
              <a:sym typeface="Calibri"/>
            </a:endParaRPr>
          </a:p>
        </p:txBody>
      </p:sp>
      <p:sp>
        <p:nvSpPr>
          <p:cNvPr id="284" name="Google Shape;284;p22"/>
          <p:cNvSpPr txBox="1"/>
          <p:nvPr/>
        </p:nvSpPr>
        <p:spPr>
          <a:xfrm>
            <a:off x="243000" y="1122894"/>
            <a:ext cx="8658000" cy="2593500"/>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342900" marR="0" lvl="0" indent="-279400" algn="l" rtl="0">
              <a:lnSpc>
                <a:spcPct val="100000"/>
              </a:lnSpc>
              <a:spcBef>
                <a:spcPts val="0"/>
              </a:spcBef>
              <a:spcAft>
                <a:spcPts val="0"/>
              </a:spcAft>
              <a:buClr>
                <a:srgbClr val="DFE3FF"/>
              </a:buClr>
              <a:buSzPts val="1800"/>
              <a:buAutoNum type="arabicPeriod"/>
            </a:pPr>
            <a:r>
              <a:rPr lang="en" sz="1800">
                <a:solidFill>
                  <a:srgbClr val="DFE3FF"/>
                </a:solidFill>
              </a:rPr>
              <a:t>Question/Goal: Does photon splitting occur in nature as expected from QED?</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Why Gamma rays? Photon splitting in astrophysical setting is best observed between 50 keV and 1 MeV, below pair production threshold where one photon can split into two in a strong magnetic field.</a:t>
            </a:r>
            <a:endParaRPr sz="1800">
              <a:solidFill>
                <a:srgbClr val="DFE3FF"/>
              </a:solidFill>
            </a:endParaRPr>
          </a:p>
          <a:p>
            <a:pPr marL="342900" marR="0" lvl="0" indent="-279400" algn="l" rtl="0">
              <a:lnSpc>
                <a:spcPct val="100000"/>
              </a:lnSpc>
              <a:spcBef>
                <a:spcPts val="800"/>
              </a:spcBef>
              <a:spcAft>
                <a:spcPts val="0"/>
              </a:spcAft>
              <a:buClr>
                <a:srgbClr val="DFE3FF"/>
              </a:buClr>
              <a:buSzPts val="1800"/>
              <a:buAutoNum type="arabicPeriod"/>
            </a:pPr>
            <a:r>
              <a:rPr lang="en" sz="1800">
                <a:solidFill>
                  <a:srgbClr val="DFE3FF"/>
                </a:solidFill>
              </a:rPr>
              <a:t>What we know so far: Magnetar spectra have to cut off somewhere below COMPTEL bounds – the shape of the cutoff and e</a:t>
            </a:r>
            <a:endParaRPr sz="1800">
              <a:solidFill>
                <a:srgbClr val="DFE3FF"/>
              </a:solidFill>
            </a:endParaRPr>
          </a:p>
          <a:p>
            <a:pPr marL="342900" marR="0" lvl="0" indent="-279400" algn="l" rtl="0">
              <a:lnSpc>
                <a:spcPct val="100000"/>
              </a:lnSpc>
              <a:spcBef>
                <a:spcPts val="800"/>
              </a:spcBef>
              <a:spcAft>
                <a:spcPts val="800"/>
              </a:spcAft>
              <a:buClr>
                <a:srgbClr val="DFE3FF"/>
              </a:buClr>
              <a:buSzPts val="1800"/>
              <a:buAutoNum type="arabicPeriod"/>
            </a:pPr>
            <a:r>
              <a:rPr lang="en" sz="1800">
                <a:solidFill>
                  <a:srgbClr val="DFE3FF"/>
                </a:solidFill>
              </a:rPr>
              <a:t>What we need next: Energy and magnetar rotational phase resolved polarization between 0.1-10 MeV.</a:t>
            </a:r>
            <a:endParaRPr sz="1800">
              <a:solidFill>
                <a:srgbClr val="DFE3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23"/>
          <p:cNvSpPr/>
          <p:nvPr/>
        </p:nvSpPr>
        <p:spPr>
          <a:xfrm>
            <a:off x="142052" y="136669"/>
            <a:ext cx="8859900" cy="4860600"/>
          </a:xfrm>
          <a:prstGeom prst="rect">
            <a:avLst/>
          </a:prstGeom>
          <a:solidFill>
            <a:srgbClr val="FFFFFF">
              <a:alpha val="0"/>
            </a:srgbClr>
          </a:solidFill>
          <a:ln w="19050" cap="flat" cmpd="sng">
            <a:solidFill>
              <a:srgbClr val="DA00FF"/>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spcBef>
                <a:spcPts val="0"/>
              </a:spcBef>
              <a:spcAft>
                <a:spcPts val="0"/>
              </a:spcAft>
              <a:buNone/>
            </a:pPr>
            <a:endParaRPr sz="1400">
              <a:solidFill>
                <a:srgbClr val="000000"/>
              </a:solidFill>
              <a:latin typeface="Helvetica Neue"/>
              <a:ea typeface="Helvetica Neue"/>
              <a:cs typeface="Helvetica Neue"/>
              <a:sym typeface="Helvetica Neue"/>
            </a:endParaRPr>
          </a:p>
        </p:txBody>
      </p:sp>
      <p:sp>
        <p:nvSpPr>
          <p:cNvPr id="290" name="Google Shape;290;p23"/>
          <p:cNvSpPr txBox="1">
            <a:spLocks noGrp="1"/>
          </p:cNvSpPr>
          <p:nvPr>
            <p:ph type="title"/>
          </p:nvPr>
        </p:nvSpPr>
        <p:spPr>
          <a:xfrm>
            <a:off x="427706" y="141488"/>
            <a:ext cx="7676700" cy="692100"/>
          </a:xfrm>
          <a:prstGeom prst="rect">
            <a:avLst/>
          </a:prstGeom>
          <a:noFill/>
          <a:ln>
            <a:noFill/>
          </a:ln>
          <a:effectLst>
            <a:outerShdw blurRad="85725" dist="9525" dir="16200000" algn="bl" rotWithShape="0">
              <a:srgbClr val="002928"/>
            </a:outerShdw>
          </a:effectLst>
        </p:spPr>
        <p:txBody>
          <a:bodyPr spcFirstLastPara="1" wrap="square" lIns="25700" tIns="25700" rIns="25700" bIns="25700" anchor="ctr" anchorCtr="0">
            <a:normAutofit fontScale="90000"/>
          </a:bodyPr>
          <a:lstStyle/>
          <a:p>
            <a:pPr marL="0" lvl="0" indent="0" algn="ctr" rtl="0">
              <a:lnSpc>
                <a:spcPct val="100000"/>
              </a:lnSpc>
              <a:spcBef>
                <a:spcPts val="0"/>
              </a:spcBef>
              <a:spcAft>
                <a:spcPts val="0"/>
              </a:spcAft>
              <a:buClr>
                <a:srgbClr val="F5B300"/>
              </a:buClr>
              <a:buSzPct val="200000"/>
              <a:buNone/>
            </a:pPr>
            <a:r>
              <a:rPr lang="en" sz="2700" dirty="0">
                <a:latin typeface="Helvetica Neue"/>
                <a:ea typeface="Helvetica Neue"/>
                <a:cs typeface="Helvetica Neue"/>
                <a:sym typeface="Helvetica Neue"/>
              </a:rPr>
              <a:t>Key Science Questions:  Nature of Dark Matter</a:t>
            </a:r>
            <a:endParaRPr sz="2700" b="1" dirty="0">
              <a:solidFill>
                <a:srgbClr val="F5B300"/>
              </a:solidFill>
              <a:latin typeface="Helvetica Neue"/>
              <a:ea typeface="Helvetica Neue"/>
              <a:cs typeface="Helvetica Neue"/>
              <a:sym typeface="Helvetica Neue"/>
            </a:endParaRPr>
          </a:p>
        </p:txBody>
      </p:sp>
      <p:grpSp>
        <p:nvGrpSpPr>
          <p:cNvPr id="291" name="Google Shape;291;p23"/>
          <p:cNvGrpSpPr/>
          <p:nvPr/>
        </p:nvGrpSpPr>
        <p:grpSpPr>
          <a:xfrm>
            <a:off x="8171531" y="71185"/>
            <a:ext cx="995507" cy="1089289"/>
            <a:chOff x="0" y="-1"/>
            <a:chExt cx="1608770" cy="1848132"/>
          </a:xfrm>
        </p:grpSpPr>
        <p:grpSp>
          <p:nvGrpSpPr>
            <p:cNvPr id="292" name="Google Shape;292;p23"/>
            <p:cNvGrpSpPr/>
            <p:nvPr/>
          </p:nvGrpSpPr>
          <p:grpSpPr>
            <a:xfrm>
              <a:off x="0" y="-1"/>
              <a:ext cx="1608770" cy="1848132"/>
              <a:chOff x="0" y="0"/>
              <a:chExt cx="1608770" cy="1848132"/>
            </a:xfrm>
          </p:grpSpPr>
          <p:pic>
            <p:nvPicPr>
              <p:cNvPr id="293" name="Google Shape;293;p23" descr="fig-logo-v2.png"/>
              <p:cNvPicPr preferRelativeResize="0"/>
              <p:nvPr/>
            </p:nvPicPr>
            <p:blipFill rotWithShape="1">
              <a:blip r:embed="rId4">
                <a:alphaModFix/>
              </a:blip>
              <a:srcRect/>
              <a:stretch/>
            </p:blipFill>
            <p:spPr>
              <a:xfrm>
                <a:off x="0" y="82541"/>
                <a:ext cx="1608770" cy="1765591"/>
              </a:xfrm>
              <a:prstGeom prst="rect">
                <a:avLst/>
              </a:prstGeom>
              <a:noFill/>
              <a:ln>
                <a:noFill/>
              </a:ln>
            </p:spPr>
          </p:pic>
          <p:sp>
            <p:nvSpPr>
              <p:cNvPr id="294" name="Google Shape;294;p23"/>
              <p:cNvSpPr/>
              <p:nvPr/>
            </p:nvSpPr>
            <p:spPr>
              <a:xfrm>
                <a:off x="652117" y="0"/>
                <a:ext cx="401700" cy="304200"/>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1100" b="0" i="0" u="none" strike="noStrike" cap="none">
                  <a:solidFill>
                    <a:srgbClr val="000000"/>
                  </a:solidFill>
                  <a:latin typeface="Helvetica Neue"/>
                  <a:ea typeface="Helvetica Neue"/>
                  <a:cs typeface="Helvetica Neue"/>
                  <a:sym typeface="Helvetica Neue"/>
                </a:endParaRPr>
              </a:p>
            </p:txBody>
          </p:sp>
          <p:sp>
            <p:nvSpPr>
              <p:cNvPr id="295" name="Google Shape;295;p23"/>
              <p:cNvSpPr/>
              <p:nvPr/>
            </p:nvSpPr>
            <p:spPr>
              <a:xfrm rot="-1639528">
                <a:off x="476516" y="91663"/>
                <a:ext cx="323498" cy="218171"/>
              </a:xfrm>
              <a:prstGeom prst="roundRect">
                <a:avLst>
                  <a:gd name="adj" fmla="val 3207"/>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96" name="Google Shape;296;p23"/>
              <p:cNvSpPr/>
              <p:nvPr/>
            </p:nvSpPr>
            <p:spPr>
              <a:xfrm rot="-1330619">
                <a:off x="392274" y="166265"/>
                <a:ext cx="208678" cy="225203"/>
              </a:xfrm>
              <a:custGeom>
                <a:avLst/>
                <a:gdLst/>
                <a:ahLst/>
                <a:cxnLst/>
                <a:rect l="l" t="t" r="r" b="b"/>
                <a:pathLst>
                  <a:path w="21507" h="21600" extrusionOk="0">
                    <a:moveTo>
                      <a:pt x="10030" y="0"/>
                    </a:moveTo>
                    <a:lnTo>
                      <a:pt x="375" y="18263"/>
                    </a:lnTo>
                    <a:cubicBezTo>
                      <a:pt x="9" y="18842"/>
                      <a:pt x="-93" y="19529"/>
                      <a:pt x="88" y="20177"/>
                    </a:cubicBezTo>
                    <a:cubicBezTo>
                      <a:pt x="248" y="20752"/>
                      <a:pt x="622" y="21255"/>
                      <a:pt x="1145" y="21600"/>
                    </a:cubicBezTo>
                    <a:lnTo>
                      <a:pt x="21507" y="20093"/>
                    </a:lnTo>
                    <a:lnTo>
                      <a:pt x="10030" y="0"/>
                    </a:lnTo>
                    <a:close/>
                  </a:path>
                </a:pathLst>
              </a:cu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sp>
            <p:nvSpPr>
              <p:cNvPr id="297" name="Google Shape;297;p23"/>
              <p:cNvSpPr/>
              <p:nvPr/>
            </p:nvSpPr>
            <p:spPr>
              <a:xfrm rot="-9723885">
                <a:off x="560399" y="205905"/>
                <a:ext cx="342649" cy="232889"/>
              </a:xfrm>
              <a:custGeom>
                <a:avLst/>
                <a:gdLst/>
                <a:ahLst/>
                <a:cxnLst/>
                <a:rect l="l" t="t" r="r" b="b"/>
                <a:pathLst>
                  <a:path w="21600" h="21450" extrusionOk="0">
                    <a:moveTo>
                      <a:pt x="0" y="79"/>
                    </a:moveTo>
                    <a:cubicBezTo>
                      <a:pt x="1774" y="2839"/>
                      <a:pt x="3021" y="6183"/>
                      <a:pt x="3648" y="9857"/>
                    </a:cubicBezTo>
                    <a:cubicBezTo>
                      <a:pt x="4083" y="12404"/>
                      <a:pt x="4601" y="15095"/>
                      <a:pt x="5045" y="17305"/>
                    </a:cubicBezTo>
                    <a:cubicBezTo>
                      <a:pt x="5471" y="19424"/>
                      <a:pt x="6061" y="21175"/>
                      <a:pt x="7581" y="21427"/>
                    </a:cubicBezTo>
                    <a:cubicBezTo>
                      <a:pt x="8626" y="21600"/>
                      <a:pt x="9462" y="20786"/>
                      <a:pt x="10221" y="19814"/>
                    </a:cubicBezTo>
                    <a:cubicBezTo>
                      <a:pt x="11082" y="18713"/>
                      <a:pt x="11845" y="17462"/>
                      <a:pt x="12489" y="16081"/>
                    </a:cubicBezTo>
                    <a:lnTo>
                      <a:pt x="16584" y="9186"/>
                    </a:lnTo>
                    <a:lnTo>
                      <a:pt x="21600" y="0"/>
                    </a:lnTo>
                    <a:lnTo>
                      <a:pt x="0" y="79"/>
                    </a:lnTo>
                    <a:close/>
                  </a:path>
                </a:pathLst>
              </a:custGeom>
              <a:solidFill>
                <a:srgbClr val="3B555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98" name="Google Shape;298;p23"/>
            <p:cNvSpPr/>
            <p:nvPr/>
          </p:nvSpPr>
          <p:spPr>
            <a:xfrm rot="-600479">
              <a:off x="840652" y="270831"/>
              <a:ext cx="113934" cy="279655"/>
            </a:xfrm>
            <a:prstGeom prst="ellipse">
              <a:avLst/>
            </a:prstGeom>
            <a:solidFill>
              <a:srgbClr val="DDA242"/>
            </a:solidFill>
            <a:ln>
              <a:noFill/>
            </a:ln>
          </p:spPr>
          <p:txBody>
            <a:bodyPr spcFirstLastPara="1" wrap="square" lIns="10700" tIns="10700" rIns="10700" bIns="10700" anchor="ctr" anchorCtr="0">
              <a:noAutofit/>
            </a:bodyPr>
            <a:lstStyle/>
            <a:p>
              <a:pPr marL="0" marR="0" lvl="0" indent="0" algn="ctr" rtl="0">
                <a:lnSpc>
                  <a:spcPct val="100000"/>
                </a:lnSpc>
                <a:spcBef>
                  <a:spcPts val="0"/>
                </a:spcBef>
                <a:spcAft>
                  <a:spcPts val="0"/>
                </a:spcAft>
                <a:buClr>
                  <a:srgbClr val="FFFFFF"/>
                </a:buClr>
                <a:buSzPts val="2300"/>
                <a:buFont typeface="Arial"/>
                <a:buNone/>
              </a:pPr>
              <a:endParaRPr sz="1100" b="0" i="0" u="none" strike="noStrike" cap="none">
                <a:solidFill>
                  <a:srgbClr val="FFFFFF"/>
                </a:solidFill>
                <a:latin typeface="Helvetica Neue"/>
                <a:ea typeface="Helvetica Neue"/>
                <a:cs typeface="Helvetica Neue"/>
                <a:sym typeface="Helvetica Neue"/>
              </a:endParaRPr>
            </a:p>
          </p:txBody>
        </p:sp>
      </p:grpSp>
      <p:sp>
        <p:nvSpPr>
          <p:cNvPr id="299" name="Google Shape;299;p23"/>
          <p:cNvSpPr txBox="1">
            <a:spLocks noGrp="1"/>
          </p:cNvSpPr>
          <p:nvPr>
            <p:ph type="sldNum" idx="12"/>
          </p:nvPr>
        </p:nvSpPr>
        <p:spPr>
          <a:xfrm>
            <a:off x="8732265" y="4769876"/>
            <a:ext cx="246900" cy="273300"/>
          </a:xfrm>
          <a:prstGeom prst="rect">
            <a:avLst/>
          </a:prstGeom>
        </p:spPr>
        <p:txBody>
          <a:bodyPr spcFirstLastPara="1" wrap="square" lIns="51425" tIns="51425" rIns="51425" bIns="51425" anchor="ctr" anchorCtr="0">
            <a:spAutoFit/>
          </a:bodyPr>
          <a:lstStyle/>
          <a:p>
            <a:pPr marL="0" lvl="0" indent="0" algn="r" rtl="0">
              <a:spcBef>
                <a:spcPts val="0"/>
              </a:spcBef>
              <a:spcAft>
                <a:spcPts val="0"/>
              </a:spcAft>
              <a:buNone/>
            </a:pPr>
            <a:fld id="{00000000-1234-1234-1234-123412341234}" type="slidenum">
              <a:rPr lang="en" sz="1100">
                <a:solidFill>
                  <a:srgbClr val="FFC000"/>
                </a:solidFill>
              </a:rPr>
              <a:t>9</a:t>
            </a:fld>
            <a:endParaRPr sz="1100" b="0">
              <a:solidFill>
                <a:srgbClr val="FFC000"/>
              </a:solidFill>
              <a:latin typeface="Calibri"/>
              <a:ea typeface="Calibri"/>
              <a:cs typeface="Calibri"/>
              <a:sym typeface="Calibri"/>
            </a:endParaRPr>
          </a:p>
        </p:txBody>
      </p:sp>
      <p:sp>
        <p:nvSpPr>
          <p:cNvPr id="300" name="Google Shape;300;p23"/>
          <p:cNvSpPr txBox="1"/>
          <p:nvPr/>
        </p:nvSpPr>
        <p:spPr>
          <a:xfrm>
            <a:off x="208949" y="842839"/>
            <a:ext cx="8523315" cy="4619183"/>
          </a:xfrm>
          <a:prstGeom prst="rect">
            <a:avLst/>
          </a:prstGeom>
          <a:noFill/>
          <a:ln>
            <a:noFill/>
          </a:ln>
          <a:effectLst>
            <a:outerShdw blurRad="71438" dist="9525" dir="16200000" algn="bl" rotWithShape="0">
              <a:srgbClr val="000000"/>
            </a:outerShdw>
          </a:effectLst>
        </p:spPr>
        <p:txBody>
          <a:bodyPr spcFirstLastPara="1" wrap="square" lIns="68575" tIns="34275" rIns="68575" bIns="34275" anchor="t" anchorCtr="0">
            <a:spAutoFit/>
          </a:bodyPr>
          <a:lstStyle/>
          <a:p>
            <a:pPr marL="457200" lvl="0" indent="-317500" algn="l" rtl="0">
              <a:spcBef>
                <a:spcPts val="0"/>
              </a:spcBef>
              <a:spcAft>
                <a:spcPts val="0"/>
              </a:spcAft>
              <a:buClr>
                <a:srgbClr val="DFE3FF"/>
              </a:buClr>
              <a:buSzPts val="1400"/>
              <a:buAutoNum type="arabicPeriod"/>
            </a:pPr>
            <a:r>
              <a:rPr lang="en" dirty="0">
                <a:solidFill>
                  <a:srgbClr val="DFE3FF"/>
                </a:solidFill>
              </a:rPr>
              <a:t>Why gamma rays? </a:t>
            </a:r>
            <a:r>
              <a:rPr lang="en" u="sng" dirty="0">
                <a:solidFill>
                  <a:srgbClr val="DFE3FF"/>
                </a:solidFill>
              </a:rPr>
              <a:t>WIMPs:</a:t>
            </a:r>
            <a:r>
              <a:rPr lang="en" dirty="0">
                <a:solidFill>
                  <a:srgbClr val="DFE3FF"/>
                </a:solidFill>
              </a:rPr>
              <a:t> </a:t>
            </a:r>
            <a:r>
              <a:rPr lang="en" dirty="0">
                <a:solidFill>
                  <a:srgbClr val="FFFF00"/>
                </a:solidFill>
              </a:rPr>
              <a:t>(</a:t>
            </a:r>
            <a:r>
              <a:rPr lang="en" dirty="0" err="1">
                <a:solidFill>
                  <a:srgbClr val="FFFF00"/>
                </a:solidFill>
              </a:rPr>
              <a:t>i</a:t>
            </a:r>
            <a:r>
              <a:rPr lang="en" dirty="0">
                <a:solidFill>
                  <a:srgbClr val="FFFF00"/>
                </a:solidFill>
              </a:rPr>
              <a:t>) Only probe of critical MeV-GeV energy range </a:t>
            </a:r>
            <a:r>
              <a:rPr lang="en" dirty="0">
                <a:solidFill>
                  <a:srgbClr val="DFE3FF"/>
                </a:solidFill>
              </a:rPr>
              <a:t>where thermal WIMP signatures happen (atmospheric absorption blocks ground-based detection below ~30 GeV). </a:t>
            </a:r>
            <a:br>
              <a:rPr lang="en" dirty="0">
                <a:solidFill>
                  <a:srgbClr val="DFE3FF"/>
                </a:solidFill>
              </a:rPr>
            </a:br>
            <a:r>
              <a:rPr lang="en" dirty="0">
                <a:solidFill>
                  <a:srgbClr val="DFE3FF"/>
                </a:solidFill>
              </a:rPr>
              <a:t>(ii) Retain </a:t>
            </a:r>
            <a:r>
              <a:rPr lang="en" dirty="0">
                <a:solidFill>
                  <a:srgbClr val="FFFF00"/>
                </a:solidFill>
              </a:rPr>
              <a:t>complete spectral and spatial information </a:t>
            </a:r>
            <a:r>
              <a:rPr lang="en" dirty="0">
                <a:solidFill>
                  <a:srgbClr val="DFE3FF"/>
                </a:solidFill>
              </a:rPr>
              <a:t>(unlike neutrinos-weak interactions, poor directional reconstruction, or CRs - deflected by B fields) (iii) Complementary to direct detection: access to </a:t>
            </a:r>
            <a:r>
              <a:rPr lang="en" dirty="0">
                <a:solidFill>
                  <a:srgbClr val="FFFF00"/>
                </a:solidFill>
              </a:rPr>
              <a:t>TeV-scale masses </a:t>
            </a:r>
            <a:r>
              <a:rPr lang="en" b="1" dirty="0">
                <a:solidFill>
                  <a:srgbClr val="FFFF00"/>
                </a:solidFill>
              </a:rPr>
              <a:t>beyond </a:t>
            </a:r>
            <a:r>
              <a:rPr lang="en" dirty="0">
                <a:solidFill>
                  <a:srgbClr val="FFFF00"/>
                </a:solidFill>
              </a:rPr>
              <a:t>underground lab sensitivity</a:t>
            </a:r>
            <a:r>
              <a:rPr lang="en" dirty="0">
                <a:solidFill>
                  <a:srgbClr val="DFE3FF"/>
                </a:solidFill>
              </a:rPr>
              <a:t> and probing </a:t>
            </a:r>
            <a:r>
              <a:rPr lang="en" b="1" dirty="0">
                <a:solidFill>
                  <a:srgbClr val="DFE3FF"/>
                </a:solidFill>
              </a:rPr>
              <a:t>different</a:t>
            </a:r>
            <a:r>
              <a:rPr lang="en" dirty="0">
                <a:solidFill>
                  <a:srgbClr val="DFE3FF"/>
                </a:solidFill>
              </a:rPr>
              <a:t> parameter space than accelerators. </a:t>
            </a:r>
            <a:r>
              <a:rPr lang="en" u="sng" dirty="0">
                <a:solidFill>
                  <a:srgbClr val="DFE3FF"/>
                </a:solidFill>
              </a:rPr>
              <a:t>Axions/ALPs/dark photons/</a:t>
            </a:r>
            <a:r>
              <a:rPr lang="en" u="sng" dirty="0" err="1">
                <a:solidFill>
                  <a:srgbClr val="DFE3FF"/>
                </a:solidFill>
              </a:rPr>
              <a:t>steral</a:t>
            </a:r>
            <a:r>
              <a:rPr lang="en" u="sng" dirty="0">
                <a:solidFill>
                  <a:srgbClr val="DFE3FF"/>
                </a:solidFill>
              </a:rPr>
              <a:t> neutrinos/PBHs:</a:t>
            </a:r>
            <a:r>
              <a:rPr lang="en" dirty="0">
                <a:solidFill>
                  <a:srgbClr val="DFE3FF"/>
                </a:solidFill>
              </a:rPr>
              <a:t> spectral line signatures in MeV scales</a:t>
            </a:r>
            <a:endParaRPr dirty="0">
              <a:solidFill>
                <a:srgbClr val="DFE3FF"/>
              </a:solidFill>
            </a:endParaRPr>
          </a:p>
          <a:p>
            <a:pPr marL="457200" marR="0" lvl="0" indent="-317500" algn="l" rtl="0">
              <a:lnSpc>
                <a:spcPct val="100000"/>
              </a:lnSpc>
              <a:spcBef>
                <a:spcPts val="1000"/>
              </a:spcBef>
              <a:spcAft>
                <a:spcPts val="0"/>
              </a:spcAft>
              <a:buClr>
                <a:srgbClr val="DFE3FF"/>
              </a:buClr>
              <a:buSzPts val="1400"/>
              <a:buAutoNum type="arabicPeriod"/>
            </a:pPr>
            <a:r>
              <a:rPr lang="en" dirty="0">
                <a:solidFill>
                  <a:srgbClr val="DFE3FF"/>
                </a:solidFill>
              </a:rPr>
              <a:t>Progress thus far: intriguing </a:t>
            </a:r>
            <a:r>
              <a:rPr lang="en" dirty="0">
                <a:solidFill>
                  <a:srgbClr val="FFFF00"/>
                </a:solidFill>
              </a:rPr>
              <a:t>2-3 sigma local excesses </a:t>
            </a:r>
            <a:r>
              <a:rPr lang="en" dirty="0">
                <a:solidFill>
                  <a:srgbClr val="DFE3FF"/>
                </a:solidFill>
              </a:rPr>
              <a:t>in 7 </a:t>
            </a:r>
            <a:r>
              <a:rPr lang="en" dirty="0">
                <a:solidFill>
                  <a:srgbClr val="FFFF00"/>
                </a:solidFill>
              </a:rPr>
              <a:t>dwarfs</a:t>
            </a:r>
            <a:r>
              <a:rPr lang="en" dirty="0">
                <a:solidFill>
                  <a:srgbClr val="DFE3FF"/>
                </a:solidFill>
              </a:rPr>
              <a:t> for both </a:t>
            </a:r>
            <a:r>
              <a:rPr lang="en" dirty="0" err="1">
                <a:solidFill>
                  <a:srgbClr val="DFE3FF"/>
                </a:solidFill>
              </a:rPr>
              <a:t>b̄b</a:t>
            </a:r>
            <a:r>
              <a:rPr lang="en" dirty="0">
                <a:solidFill>
                  <a:srgbClr val="DFE3FF"/>
                </a:solidFill>
              </a:rPr>
              <a:t> and </a:t>
            </a:r>
            <a:r>
              <a:rPr lang="en" dirty="0" err="1">
                <a:solidFill>
                  <a:srgbClr val="DFE3FF"/>
                </a:solidFill>
              </a:rPr>
              <a:t>τ⁺τ</a:t>
            </a:r>
            <a:r>
              <a:rPr lang="en" dirty="0">
                <a:solidFill>
                  <a:srgbClr val="DFE3FF"/>
                </a:solidFill>
              </a:rPr>
              <a:t>⁻ channels; </a:t>
            </a:r>
            <a:r>
              <a:rPr lang="en" dirty="0">
                <a:solidFill>
                  <a:srgbClr val="FFFF00"/>
                </a:solidFill>
              </a:rPr>
              <a:t>persistent Galactic center excess, ~3 sigma cross-correlation signal </a:t>
            </a:r>
            <a:r>
              <a:rPr lang="en" dirty="0">
                <a:solidFill>
                  <a:srgbClr val="DFE3FF"/>
                </a:solidFill>
              </a:rPr>
              <a:t>between gamma-ray background and galaxy </a:t>
            </a:r>
            <a:r>
              <a:rPr lang="en" dirty="0" err="1">
                <a:solidFill>
                  <a:srgbClr val="DFE3FF"/>
                </a:solidFill>
              </a:rPr>
              <a:t>overdensities</a:t>
            </a:r>
            <a:endParaRPr dirty="0">
              <a:solidFill>
                <a:srgbClr val="DFE3FF"/>
              </a:solidFill>
            </a:endParaRPr>
          </a:p>
          <a:p>
            <a:pPr marL="457200" lvl="0" indent="-317500" algn="l" rtl="0">
              <a:spcBef>
                <a:spcPts val="1000"/>
              </a:spcBef>
              <a:spcAft>
                <a:spcPts val="0"/>
              </a:spcAft>
              <a:buClr>
                <a:srgbClr val="DFE3FF"/>
              </a:buClr>
              <a:buSzPts val="1400"/>
              <a:buAutoNum type="arabicPeriod"/>
            </a:pPr>
            <a:r>
              <a:rPr lang="en" dirty="0">
                <a:solidFill>
                  <a:srgbClr val="DFE3FF"/>
                </a:solidFill>
              </a:rPr>
              <a:t>What we need? </a:t>
            </a:r>
            <a:endParaRPr dirty="0">
              <a:solidFill>
                <a:srgbClr val="DFE3FF"/>
              </a:solidFill>
            </a:endParaRPr>
          </a:p>
          <a:p>
            <a:pPr marL="457200" lvl="0" indent="0" algn="l" rtl="0">
              <a:spcBef>
                <a:spcPts val="0"/>
              </a:spcBef>
              <a:spcAft>
                <a:spcPts val="0"/>
              </a:spcAft>
              <a:buNone/>
            </a:pPr>
            <a:r>
              <a:rPr lang="en" u="sng" dirty="0">
                <a:solidFill>
                  <a:srgbClr val="DFE3FF"/>
                </a:solidFill>
              </a:rPr>
              <a:t>Observations</a:t>
            </a:r>
            <a:r>
              <a:rPr lang="en" dirty="0">
                <a:solidFill>
                  <a:srgbClr val="DFE3FF"/>
                </a:solidFill>
              </a:rPr>
              <a:t>: </a:t>
            </a:r>
            <a:r>
              <a:rPr lang="en" i="1" dirty="0">
                <a:solidFill>
                  <a:srgbClr val="DFE3FF"/>
                </a:solidFill>
              </a:rPr>
              <a:t>angular resolution</a:t>
            </a:r>
            <a:r>
              <a:rPr lang="en" dirty="0">
                <a:solidFill>
                  <a:srgbClr val="DFE3FF"/>
                </a:solidFill>
              </a:rPr>
              <a:t> &lt;0.05°: resolve dwarf galaxy substructure, precision morphological studies of Galactic center excess; </a:t>
            </a:r>
            <a:r>
              <a:rPr lang="en" i="1" dirty="0">
                <a:solidFill>
                  <a:srgbClr val="DFE3FF"/>
                </a:solidFill>
              </a:rPr>
              <a:t>energy resolution</a:t>
            </a:r>
            <a:r>
              <a:rPr lang="en" dirty="0">
                <a:solidFill>
                  <a:srgbClr val="DFE3FF"/>
                </a:solidFill>
              </a:rPr>
              <a:t> &lt;1% for MeV lines [&lt;5% GeV-TeV]; effective area &gt;30× Fermi-LAT: Detect thermal relic cross-sections across full WIMP mass range, achieve 5 sigma discoveries in reasonable mission lifetimes.</a:t>
            </a:r>
            <a:endParaRPr dirty="0">
              <a:solidFill>
                <a:srgbClr val="DFE3FF"/>
              </a:solidFill>
            </a:endParaRPr>
          </a:p>
          <a:p>
            <a:pPr marL="457200" lvl="0" indent="0" algn="l" rtl="0">
              <a:spcBef>
                <a:spcPts val="0"/>
              </a:spcBef>
              <a:spcAft>
                <a:spcPts val="0"/>
              </a:spcAft>
              <a:buNone/>
            </a:pPr>
            <a:r>
              <a:rPr lang="en" dirty="0">
                <a:solidFill>
                  <a:srgbClr val="DFE3FF"/>
                </a:solidFill>
              </a:rPr>
              <a:t>Theory: (</a:t>
            </a:r>
            <a:r>
              <a:rPr lang="en" dirty="0" err="1">
                <a:solidFill>
                  <a:srgbClr val="DFE3FF"/>
                </a:solidFill>
              </a:rPr>
              <a:t>i</a:t>
            </a:r>
            <a:r>
              <a:rPr lang="en" dirty="0">
                <a:solidFill>
                  <a:srgbClr val="DFE3FF"/>
                </a:solidFill>
              </a:rPr>
              <a:t>) precise Galactic diffuse emission models to reduce systematic uncertainties; (ii) better understanding of dark matter substructure and density profiles; (iii) improved dark matter interaction modeling (self-interactions, Standard Model couplings)</a:t>
            </a:r>
            <a:endParaRPr dirty="0">
              <a:solidFill>
                <a:srgbClr val="DFE3FF"/>
              </a:solidFill>
            </a:endParaRPr>
          </a:p>
          <a:p>
            <a:pPr marL="0" lvl="0" indent="0" algn="l" rtl="0">
              <a:spcBef>
                <a:spcPts val="0"/>
              </a:spcBef>
              <a:spcAft>
                <a:spcPts val="0"/>
              </a:spcAft>
              <a:buNone/>
            </a:pPr>
            <a:endParaRPr sz="1100" dirty="0">
              <a:solidFill>
                <a:schemeClr val="dk1"/>
              </a:solidFill>
            </a:endParaRPr>
          </a:p>
          <a:p>
            <a:pPr marL="457200" marR="0" lvl="0" indent="0" algn="l" rtl="0">
              <a:lnSpc>
                <a:spcPct val="100000"/>
              </a:lnSpc>
              <a:spcBef>
                <a:spcPts val="0"/>
              </a:spcBef>
              <a:spcAft>
                <a:spcPts val="0"/>
              </a:spcAft>
              <a:buNone/>
            </a:pPr>
            <a:endParaRPr sz="1600" dirty="0">
              <a:solidFill>
                <a:srgbClr val="DFE3FF"/>
              </a:solidFill>
            </a:endParaRPr>
          </a:p>
        </p:txBody>
      </p:sp>
    </p:spTree>
  </p:cSld>
  <p:clrMapOvr>
    <a:masterClrMapping/>
  </p:clrMapOvr>
</p:sld>
</file>

<file path=ppt/theme/theme1.xml><?xml version="1.0" encoding="utf-8"?>
<a:theme xmlns:a="http://schemas.openxmlformats.org/drawingml/2006/main" name="FIGSA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83903</TotalTime>
  <Words>1700</Words>
  <Application>Microsoft Macintosh PowerPoint</Application>
  <PresentationFormat>On-screen Show (16:9)</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Helvetica Neue</vt:lpstr>
      <vt:lpstr>Arial</vt:lpstr>
      <vt:lpstr>Calibri</vt:lpstr>
      <vt:lpstr>FIGSAG</vt:lpstr>
      <vt:lpstr>Executive Summary</vt:lpstr>
      <vt:lpstr>Key Science Questions:  Gamma Ray Bursts I</vt:lpstr>
      <vt:lpstr>Key Science Questions:  Gamma Ray Bursts II</vt:lpstr>
      <vt:lpstr>Key Science Questions:  Supernova Engine</vt:lpstr>
      <vt:lpstr>Key Science Questions:  Heavy Element Formation</vt:lpstr>
      <vt:lpstr>Key Science Questions: Blazars</vt:lpstr>
      <vt:lpstr>Key Science Questions:  Gamma-Ray Pulsar Timing Array</vt:lpstr>
      <vt:lpstr>Key Science Questions: Photon Splitting</vt:lpstr>
      <vt:lpstr>Key Science Questions:  Nature of Dark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Hui, C Michelle (MSFC-ST12)</cp:lastModifiedBy>
  <cp:revision>29</cp:revision>
  <dcterms:modified xsi:type="dcterms:W3CDTF">2026-05-01T03:30:54Z</dcterms:modified>
</cp:coreProperties>
</file>