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4" r:id="rId2"/>
    <p:sldId id="288" r:id="rId3"/>
    <p:sldId id="309" r:id="rId4"/>
    <p:sldId id="290" r:id="rId5"/>
    <p:sldId id="314" r:id="rId6"/>
    <p:sldId id="289" r:id="rId7"/>
    <p:sldId id="312" r:id="rId8"/>
    <p:sldId id="315" r:id="rId9"/>
    <p:sldId id="291" r:id="rId10"/>
    <p:sldId id="310" r:id="rId11"/>
    <p:sldId id="271" r:id="rId12"/>
    <p:sldId id="298" r:id="rId13"/>
    <p:sldId id="274" r:id="rId14"/>
    <p:sldId id="299" r:id="rId15"/>
    <p:sldId id="313" r:id="rId16"/>
    <p:sldId id="294" r:id="rId17"/>
    <p:sldId id="277" r:id="rId18"/>
    <p:sldId id="280" r:id="rId19"/>
    <p:sldId id="304" r:id="rId20"/>
    <p:sldId id="293" r:id="rId21"/>
    <p:sldId id="311" r:id="rId22"/>
    <p:sldId id="3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6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4AB71-54D4-4D9A-A96A-C178C2D366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AB412-D66F-4CDD-A4CC-DE869EBD07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0FF63-F071-47FF-A6A7-9A1ED8E52AE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16C9A-D74F-4E71-8A6A-F1CF753150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21AEC-9B08-47A1-92FF-6B3785D9E5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02045-47A4-4381-96C8-78A3E3B9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74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CD9D6-217F-4BAE-A5AA-448238E2C830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1B296-79E5-424C-A91D-E03FF13CC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180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45C8-4EDA-4F97-83CC-13A760D1D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B9728-6B16-4009-8D27-AEBBA65C6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45B1B-F83F-4FD7-8506-95DF2CD8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21C5-2970-6D45-8BB3-3597FC502D49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82C31-2C44-4F5C-ACC1-24A6A0B3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DD129-6358-4AE9-85FC-D7A26E6E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9D255-2C4A-43E1-A9E9-8B06934B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890F9-E86F-4BBE-ABB4-26A180F5C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E3B7B-A805-4092-A676-27BBA51BE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691D-DF5D-F246-89F8-DF23BCB1AE0A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74B28-9971-4920-993E-24519F4A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53CC7-6BB2-4527-BED6-0A1D2481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5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A9B13A-BFBA-49C3-9A17-5D8A2087C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1335F-7B99-45B4-B7BB-73DA0155C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76678-E315-47A2-BD35-38CC80B8A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BFFF-E3B5-814D-B24E-92692445CD0A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CB141-73FB-4046-A563-B9A1406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CC900-10AB-4DA2-AE71-EE472711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5FD0-596B-42BC-B331-5BB00C23C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24354-EDB4-40F0-8352-D2A487B28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7F648-54B6-4F45-8552-6F5C2946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209B-7496-6045-99D1-246AAE1EE13E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2A5D2-BBB0-4FDC-9D2F-1FC9CB58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99557-25F5-405F-8FCC-1F0165B2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7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E957-95A6-4206-9FE2-C149F58E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4EA25-97D7-43AC-8BDA-4C0DE7EC2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F364E-6046-4A68-B93C-AD42420E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E8E7-5A5A-D549-90C1-855194A8A9B0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4DA9F-EF95-4B0D-8095-8850DFF2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9E71C-270E-459A-AAFB-AA4FD7FE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0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7A4A-D0D0-432D-8817-D078E80F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03EA1-0087-481B-8F8C-2783AF05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C1F25-FD30-4741-8EA9-5638F744D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C64F8-71DD-43C7-875D-35E2875E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7044-FF2C-124C-BDAF-E9A7B6530425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F7D96-441B-41F2-8864-16DF20F2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8490B-B555-431B-816F-F9741732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88BA-D980-4E26-8AE5-F63A283A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371DC-D941-48EF-BE06-838FBE1F7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3D66D-7C8F-4F3B-975C-3AF86CCEC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EF201-307C-4CCF-928C-6D34E1DEC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88CBA-5EAE-4868-BFAF-96EF5591B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634C38-AECA-4D91-8E90-94B77CD90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A36F-84A0-CD4A-AB6C-F2AC05B6DBFB}" type="datetime1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E790D-A48B-4DFD-B429-44F94FBB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7F6D94-48F0-42CA-8AF4-97E23EA7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3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02FC-ED2E-4481-8770-BB7D53A1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DC53F-F2B2-420B-B28D-EA1BBD15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06D2-723C-9D4A-A947-4AD55E387848}" type="datetime1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3A573-59CE-4D06-AFBD-FB1077D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A5B4-C76A-4497-BFFE-D0626819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F2DDE-35B2-412E-BDDE-CF3BC41F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CED8-260F-4549-B312-D4B1577AFDED}" type="datetime1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987C9-65F1-447A-9A63-9EFA13E1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1E526-FBC2-430D-A2BF-E166E913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1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EC89-E889-4A8A-B9F7-01326C37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51A5-7511-434E-B33F-4F6F6A55E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1B4F6-9207-4D0F-BFEA-DC7F008D5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FB9D0-F847-439E-B8E4-CC47FCD3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3CCF-611F-8743-B093-86A65CBB13F0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8DDE0-B182-4F47-B30A-9A9768C6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FA06-A139-4037-8534-48DB98F8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F0E5-5CD7-48A0-AD84-084D70EF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54B26-5AA9-4908-955B-B8AA6E371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80779-E11D-4BAE-83D2-EF0E46E31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77A1A-BFF7-4B1D-89E5-0487A887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DDFA-4907-D940-B96B-3DDF8B239D86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DC632-A4F0-45A7-98BB-70059C11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2CDFD-F212-4D83-99B8-FB567B4C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1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A5AA8C-174B-45D8-9D6B-BCF5B6B2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F4870-7F16-4753-85E5-DB85115D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F0E98-435F-4C70-AE17-DD5B71DDB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FADEC-CB0A-A747-A439-CACD71DDD6B5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0CF7-24C9-4D5E-B5C9-39C60357A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F7C3E-542A-4744-BD4D-B7988EFC9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F5C6C-6FDA-4F38-9FEC-B8649DFD5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3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surveygizmoresponseuploads.s3.amazonaws.com/fileuploads/623127/5043187/66-c09d3c8e99db32fab95d6d3139c2540c_ORCAS_EP_07102019.pdf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edigitallibrary.org/conference-proceedings-of-spie/10703.to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ao.edu/us-elt-program/astro2020swp.ph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D14A1-BCCA-4C9C-A907-B46D3F9FF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86" b="829"/>
          <a:stretch/>
        </p:blipFill>
        <p:spPr>
          <a:xfrm rot="16200000">
            <a:off x="5811578" y="477573"/>
            <a:ext cx="6858001" cy="590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215"/>
            <a:ext cx="628915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Remote </a:t>
            </a:r>
            <a:r>
              <a:rPr lang="en-US" sz="6000" b="1" dirty="0" err="1">
                <a:solidFill>
                  <a:schemeClr val="bg1"/>
                </a:solidFill>
              </a:rPr>
              <a:t>Occulter</a:t>
            </a:r>
            <a:endParaRPr lang="en-US" sz="6000" b="1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An orbiting </a:t>
            </a:r>
            <a:r>
              <a:rPr lang="en-US" sz="3200" dirty="0" err="1">
                <a:solidFill>
                  <a:schemeClr val="bg1"/>
                </a:solidFill>
              </a:rPr>
              <a:t>starshade</a:t>
            </a:r>
            <a:r>
              <a:rPr lang="en-US" sz="3200" dirty="0">
                <a:solidFill>
                  <a:schemeClr val="bg1"/>
                </a:solidFill>
              </a:rPr>
              <a:t> working with Extremely large telescopes on the ground to study exoplanets and planetary systems.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Eliad Peretz, John Mather.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Goddard Space Flight Center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Sept. </a:t>
            </a:r>
            <a:r>
              <a:rPr lang="en-US" sz="2000">
                <a:solidFill>
                  <a:schemeClr val="bg1"/>
                </a:solidFill>
              </a:rPr>
              <a:t>19, </a:t>
            </a:r>
            <a:r>
              <a:rPr lang="en-US" sz="2000" dirty="0">
                <a:solidFill>
                  <a:schemeClr val="bg1"/>
                </a:solidFill>
              </a:rPr>
              <a:t>2019         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5B0AA-828E-4DB0-9DBF-251B8AF90CC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4914" r="14492" b="1479"/>
          <a:stretch/>
        </p:blipFill>
        <p:spPr>
          <a:xfrm>
            <a:off x="9240578" y="0"/>
            <a:ext cx="2951422" cy="29182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798915-D596-F24D-A8E6-20139F90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4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F3E80E-BBB9-43AB-BFD0-8F32C65C308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8" t="3700" r="17295" b="964"/>
          <a:stretch/>
        </p:blipFill>
        <p:spPr>
          <a:xfrm>
            <a:off x="3059655" y="1695426"/>
            <a:ext cx="2862717" cy="2918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5B0AA-828E-4DB0-9DBF-251B8AF90CC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4914" r="14492" b="1479"/>
          <a:stretch/>
        </p:blipFill>
        <p:spPr>
          <a:xfrm>
            <a:off x="73415" y="1695425"/>
            <a:ext cx="2986240" cy="2918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F58D7A-99A0-4495-842B-29033C3DB177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95" y="1835467"/>
            <a:ext cx="5661461" cy="48428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A4E832-EF37-4915-86BD-F4B6E3D0F70D}"/>
              </a:ext>
            </a:extLst>
          </p:cNvPr>
          <p:cNvSpPr txBox="1"/>
          <p:nvPr/>
        </p:nvSpPr>
        <p:spPr>
          <a:xfrm>
            <a:off x="4764817" y="1835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51A4E-760C-494B-9FB1-9FAE725FD9C3}"/>
              </a:ext>
            </a:extLst>
          </p:cNvPr>
          <p:cNvSpPr txBox="1"/>
          <p:nvPr/>
        </p:nvSpPr>
        <p:spPr>
          <a:xfrm>
            <a:off x="5007972" y="235271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Venus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E5C4AA-910E-4587-A6E9-D32410338BC3}"/>
              </a:ext>
            </a:extLst>
          </p:cNvPr>
          <p:cNvSpPr txBox="1"/>
          <p:nvPr/>
        </p:nvSpPr>
        <p:spPr>
          <a:xfrm>
            <a:off x="4046123" y="352832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Earth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ED121-9316-4BA5-B81D-7F2B358B131F}"/>
              </a:ext>
            </a:extLst>
          </p:cNvPr>
          <p:cNvSpPr txBox="1"/>
          <p:nvPr/>
        </p:nvSpPr>
        <p:spPr>
          <a:xfrm>
            <a:off x="2034044" y="236125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Jupiter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669330-112F-45E6-8790-DE4362E1C3B4}"/>
              </a:ext>
            </a:extLst>
          </p:cNvPr>
          <p:cNvSpPr txBox="1"/>
          <p:nvPr/>
        </p:nvSpPr>
        <p:spPr>
          <a:xfrm>
            <a:off x="664445" y="352832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Saturn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ACCD99-66CD-4D19-BAEC-3141A33EEEB4}"/>
              </a:ext>
            </a:extLst>
          </p:cNvPr>
          <p:cNvSpPr/>
          <p:nvPr/>
        </p:nvSpPr>
        <p:spPr>
          <a:xfrm>
            <a:off x="240665" y="472523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100" i="1" dirty="0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Figure 2.  Left:  Solar System with V=6 star at 17 pc, 20 min exposure, 400-700 nm, exozodi=5x solar system value, system inclined 60°, with Earthshine from </a:t>
            </a:r>
            <a:r>
              <a:rPr lang="en-US" sz="1100" i="1" dirty="0" err="1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starshade</a:t>
            </a:r>
            <a:r>
              <a:rPr lang="en-US" sz="1100" i="1" dirty="0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 Mars is at 1:00, Venus at 2:00, Earth at 7:30.  Right: same with different angular scale. Jupiter and Saturn are at 2:00 and 8:00. Assumed </a:t>
            </a:r>
            <a:r>
              <a:rPr lang="en-US" sz="1100" i="1" dirty="0" err="1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Strehl</a:t>
            </a:r>
            <a:r>
              <a:rPr lang="en-US" sz="1100" i="1" dirty="0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0.7, </a:t>
            </a:r>
            <a:r>
              <a:rPr lang="en-US" sz="1100" i="1" dirty="0" err="1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δθ</a:t>
            </a:r>
            <a:r>
              <a:rPr lang="en-US" sz="1100" i="1" dirty="0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= 3 </a:t>
            </a:r>
            <a:r>
              <a:rPr lang="en-US" sz="1100" i="1" dirty="0" err="1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milliarcsec</a:t>
            </a:r>
            <a:r>
              <a:rPr lang="en-US" sz="1100" i="1" dirty="0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seeing disk 0.5”. Venus is at IWA.</a:t>
            </a:r>
            <a:endParaRPr lang="en-US" sz="800" i="1" dirty="0">
              <a:solidFill>
                <a:srgbClr val="44546A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41A2D6-4571-4A29-8D69-A0EFAF665914}"/>
              </a:ext>
            </a:extLst>
          </p:cNvPr>
          <p:cNvSpPr/>
          <p:nvPr/>
        </p:nvSpPr>
        <p:spPr>
          <a:xfrm>
            <a:off x="240665" y="567717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100" i="1" dirty="0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Figure 3. Simulated spectra for planets at 5 pc with </a:t>
            </a:r>
            <a:r>
              <a:rPr lang="en-US" sz="1100" i="1" dirty="0" err="1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Strehl</a:t>
            </a:r>
            <a:r>
              <a:rPr lang="en-US" sz="1100" i="1" dirty="0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= 0.5. Top panel R = λ/</a:t>
            </a:r>
            <a:r>
              <a:rPr lang="en-US" sz="1100" i="1" dirty="0" err="1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δλ</a:t>
            </a:r>
            <a:r>
              <a:rPr lang="en-US" sz="1100" i="1" dirty="0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= 2500, bottom R=150. 1 pixel = λ</a:t>
            </a:r>
            <a:r>
              <a:rPr lang="en-US" sz="1100" i="1" baseline="-25000" dirty="0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1100" i="1" dirty="0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/2R = 0.14 nm for R = 2000 and 2.34 nm for R = 150 at λ</a:t>
            </a:r>
            <a:r>
              <a:rPr lang="en-US" sz="1100" i="1" baseline="-25000" dirty="0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1100" i="1" dirty="0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= 700 nm</a:t>
            </a:r>
            <a:r>
              <a:rPr lang="en-US" sz="1100" i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Red curves are sky brightness at the ELT in Chile</a:t>
            </a:r>
            <a:r>
              <a:rPr lang="en-US" sz="1100" i="1" dirty="0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Widths of curves are ± 1σ. Water and oxygen are seen on exo-Earth  and not on exo-Venus, and methane registers on a 2 AU Jupiter. </a:t>
            </a:r>
            <a:endParaRPr lang="en-US" sz="800" i="1" dirty="0">
              <a:solidFill>
                <a:srgbClr val="44546A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1C0401C-30B9-4668-A218-ECDC0713E8E5}"/>
              </a:ext>
            </a:extLst>
          </p:cNvPr>
          <p:cNvSpPr txBox="1">
            <a:spLocks/>
          </p:cNvSpPr>
          <p:nvPr/>
        </p:nvSpPr>
        <p:spPr>
          <a:xfrm>
            <a:off x="-12310" y="-231394"/>
            <a:ext cx="1220431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We can </a:t>
            </a:r>
            <a:r>
              <a:rPr lang="en-US" sz="4400" b="1"/>
              <a:t>see molecules </a:t>
            </a:r>
            <a:r>
              <a:rPr lang="en-US" sz="4400" b="1" dirty="0"/>
              <a:t>through the atmosphere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4630F0-343C-4FF5-ACBA-44C198CFF94D}"/>
              </a:ext>
            </a:extLst>
          </p:cNvPr>
          <p:cNvSpPr txBox="1"/>
          <p:nvPr/>
        </p:nvSpPr>
        <p:spPr>
          <a:xfrm>
            <a:off x="-74193" y="1340588"/>
            <a:ext cx="598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SISTER (JPL) – 2019, Including atmosphere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7654DE-2CFD-4CC9-83DF-EAA1F774A54D}"/>
              </a:ext>
            </a:extLst>
          </p:cNvPr>
          <p:cNvSpPr txBox="1"/>
          <p:nvPr/>
        </p:nvSpPr>
        <p:spPr>
          <a:xfrm>
            <a:off x="6391212" y="1400232"/>
            <a:ext cx="598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Ground team– 2019, Including atmosphere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65C666-E076-ED45-A813-E23B364F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2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25" y="-32789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Observational requirements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025032"/>
              </p:ext>
            </p:extLst>
          </p:nvPr>
        </p:nvGraphicFramePr>
        <p:xfrm>
          <a:off x="108191" y="969353"/>
          <a:ext cx="1202676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995">
                  <a:extLst>
                    <a:ext uri="{9D8B030D-6E8A-4147-A177-3AD203B41FA5}">
                      <a16:colId xmlns:a16="http://schemas.microsoft.com/office/drawing/2014/main" val="2743796813"/>
                    </a:ext>
                  </a:extLst>
                </a:gridCol>
                <a:gridCol w="5885849">
                  <a:extLst>
                    <a:ext uri="{9D8B030D-6E8A-4147-A177-3AD203B41FA5}">
                      <a16:colId xmlns:a16="http://schemas.microsoft.com/office/drawing/2014/main" val="3199711856"/>
                    </a:ext>
                  </a:extLst>
                </a:gridCol>
                <a:gridCol w="4008922">
                  <a:extLst>
                    <a:ext uri="{9D8B030D-6E8A-4147-A177-3AD203B41FA5}">
                      <a16:colId xmlns:a16="http://schemas.microsoft.com/office/drawing/2014/main" val="3714926023"/>
                    </a:ext>
                  </a:extLst>
                </a:gridCol>
              </a:tblGrid>
              <a:tr h="127034">
                <a:tc>
                  <a:txBody>
                    <a:bodyPr/>
                    <a:lstStyle/>
                    <a:p>
                      <a:r>
                        <a:rPr lang="en-US" dirty="0"/>
                        <a:t>Requirement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Observational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9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1. Ground based Telescope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pointing vector to the sun shall be at least 18 degrees below the horizon as seen by the telescope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Make sure the sky is dark enough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1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2. Ground Based Telescope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telescope shall be pointed within 60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its local zenith direction.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Work within ground instruments air-mass constraints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5398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200223E8-4834-4967-B93F-A7916EA3EE9F}"/>
              </a:ext>
            </a:extLst>
          </p:cNvPr>
          <p:cNvSpPr/>
          <p:nvPr/>
        </p:nvSpPr>
        <p:spPr>
          <a:xfrm>
            <a:off x="1219191" y="3804133"/>
            <a:ext cx="1052496" cy="10032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7DE66-6C2F-4FA6-87AA-36CC03248C50}"/>
              </a:ext>
            </a:extLst>
          </p:cNvPr>
          <p:cNvSpPr/>
          <p:nvPr/>
        </p:nvSpPr>
        <p:spPr>
          <a:xfrm>
            <a:off x="3288580" y="3902338"/>
            <a:ext cx="1309176" cy="806839"/>
          </a:xfrm>
          <a:prstGeom prst="rect">
            <a:avLst/>
          </a:prstGeom>
          <a:solidFill>
            <a:srgbClr val="828282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earth on white background">
            <a:extLst>
              <a:ext uri="{FF2B5EF4-FFF2-40B4-BE49-F238E27FC236}">
                <a16:creationId xmlns:a16="http://schemas.microsoft.com/office/drawing/2014/main" id="{2E5769D1-C4AB-466D-B952-ADED8677D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7" b="84793" l="5000" r="98684">
                        <a14:foregroundMark x1="43947" y1="11290" x2="43947" y2="11290"/>
                        <a14:foregroundMark x1="45263" y1="11290" x2="46579" y2="12442"/>
                        <a14:foregroundMark x1="48684" y1="7604" x2="45789" y2="7604"/>
                        <a14:foregroundMark x1="53947" y1="7604" x2="37632" y2="7604"/>
                        <a14:foregroundMark x1="68947" y1="12442" x2="41053" y2="4147"/>
                        <a14:foregroundMark x1="28158" y1="26037" x2="5263" y2="47005"/>
                        <a14:foregroundMark x1="5263" y1="47005" x2="10000" y2="63825"/>
                        <a14:foregroundMark x1="15526" y1="66820" x2="50526" y2="85253"/>
                        <a14:foregroundMark x1="7895" y1="28341" x2="12632" y2="19585"/>
                        <a14:foregroundMark x1="68158" y1="20046" x2="94474" y2="38249"/>
                        <a14:foregroundMark x1="94474" y1="38249" x2="89211" y2="64516"/>
                        <a14:foregroundMark x1="96579" y1="43318" x2="83684" y2="19585"/>
                        <a14:foregroundMark x1="83684" y1="19585" x2="98684" y2="35484"/>
                        <a14:foregroundMark x1="91842" y1="25346" x2="97895" y2="36175"/>
                        <a14:foregroundMark x1="94474" y1="34332" x2="87105" y2="16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53"/>
          <a:stretch/>
        </p:blipFill>
        <p:spPr bwMode="auto">
          <a:xfrm>
            <a:off x="2818200" y="3880049"/>
            <a:ext cx="940761" cy="8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artial Circle 58">
            <a:extLst>
              <a:ext uri="{FF2B5EF4-FFF2-40B4-BE49-F238E27FC236}">
                <a16:creationId xmlns:a16="http://schemas.microsoft.com/office/drawing/2014/main" id="{A159FD13-6B82-4423-881A-9875BB48CF2D}"/>
              </a:ext>
            </a:extLst>
          </p:cNvPr>
          <p:cNvSpPr/>
          <p:nvPr/>
        </p:nvSpPr>
        <p:spPr>
          <a:xfrm>
            <a:off x="2819527" y="3902338"/>
            <a:ext cx="940762" cy="806839"/>
          </a:xfrm>
          <a:prstGeom prst="pie">
            <a:avLst>
              <a:gd name="adj1" fmla="val 17797103"/>
              <a:gd name="adj2" fmla="val 3914291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FD1FF-7ED4-4F50-9D21-83AFCA76F0A6}"/>
              </a:ext>
            </a:extLst>
          </p:cNvPr>
          <p:cNvSpPr txBox="1"/>
          <p:nvPr/>
        </p:nvSpPr>
        <p:spPr>
          <a:xfrm>
            <a:off x="1048495" y="4807381"/>
            <a:ext cx="3721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Compliant telescope locations during observations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(7:15PM-4:45AM local solar time)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172" y="3666461"/>
            <a:ext cx="7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</a:t>
            </a:r>
          </a:p>
        </p:txBody>
      </p:sp>
      <p:pic>
        <p:nvPicPr>
          <p:cNvPr id="11" name="Picture 2" descr="Image result for earth on white background">
            <a:extLst>
              <a:ext uri="{FF2B5EF4-FFF2-40B4-BE49-F238E27FC236}">
                <a16:creationId xmlns:a16="http://schemas.microsoft.com/office/drawing/2014/main" id="{2E5769D1-C4AB-466D-B952-ADED8677D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7" b="84793" l="5000" r="98684">
                        <a14:foregroundMark x1="43947" y1="11290" x2="43947" y2="11290"/>
                        <a14:foregroundMark x1="45263" y1="11290" x2="46579" y2="12442"/>
                        <a14:foregroundMark x1="48684" y1="7604" x2="45789" y2="7604"/>
                        <a14:foregroundMark x1="53947" y1="7604" x2="37632" y2="7604"/>
                        <a14:foregroundMark x1="68947" y1="12442" x2="41053" y2="4147"/>
                        <a14:foregroundMark x1="28158" y1="26037" x2="5263" y2="47005"/>
                        <a14:foregroundMark x1="5263" y1="47005" x2="10000" y2="63825"/>
                        <a14:foregroundMark x1="15526" y1="66820" x2="50526" y2="85253"/>
                        <a14:foregroundMark x1="7895" y1="28341" x2="12632" y2="19585"/>
                        <a14:foregroundMark x1="68158" y1="20046" x2="94474" y2="38249"/>
                        <a14:foregroundMark x1="94474" y1="38249" x2="89211" y2="64516"/>
                        <a14:foregroundMark x1="96579" y1="43318" x2="83684" y2="19585"/>
                        <a14:foregroundMark x1="83684" y1="19585" x2="98684" y2="35484"/>
                        <a14:foregroundMark x1="91842" y1="25346" x2="97895" y2="36175"/>
                        <a14:foregroundMark x1="94474" y1="34332" x2="87105" y2="16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10553"/>
          <a:stretch/>
        </p:blipFill>
        <p:spPr bwMode="auto">
          <a:xfrm>
            <a:off x="8473561" y="3979667"/>
            <a:ext cx="470380" cy="123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artial Circle 58">
            <a:extLst>
              <a:ext uri="{FF2B5EF4-FFF2-40B4-BE49-F238E27FC236}">
                <a16:creationId xmlns:a16="http://schemas.microsoft.com/office/drawing/2014/main" id="{A159FD13-6B82-4423-881A-9875BB48CF2D}"/>
              </a:ext>
            </a:extLst>
          </p:cNvPr>
          <p:cNvSpPr/>
          <p:nvPr/>
        </p:nvSpPr>
        <p:spPr>
          <a:xfrm rot="19561167">
            <a:off x="8389354" y="3913479"/>
            <a:ext cx="940762" cy="806839"/>
          </a:xfrm>
          <a:prstGeom prst="pie">
            <a:avLst>
              <a:gd name="adj1" fmla="val 18616834"/>
              <a:gd name="adj2" fmla="val 294961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FD1FF-7ED4-4F50-9D21-83AFCA76F0A6}"/>
              </a:ext>
            </a:extLst>
          </p:cNvPr>
          <p:cNvSpPr txBox="1"/>
          <p:nvPr/>
        </p:nvSpPr>
        <p:spPr>
          <a:xfrm>
            <a:off x="6561796" y="5169335"/>
            <a:ext cx="435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Compliant telescope pointing directions during observations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72BFDA-F9F5-41D6-878D-C859E999F26C}"/>
              </a:ext>
            </a:extLst>
          </p:cNvPr>
          <p:cNvCxnSpPr>
            <a:cxnSpLocks/>
          </p:cNvCxnSpPr>
          <p:nvPr/>
        </p:nvCxnSpPr>
        <p:spPr>
          <a:xfrm flipV="1">
            <a:off x="8859735" y="3826761"/>
            <a:ext cx="641420" cy="4901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8DB034F-0DDD-4AEE-9540-A4EF6AFC45D4}"/>
              </a:ext>
            </a:extLst>
          </p:cNvPr>
          <p:cNvSpPr/>
          <p:nvPr/>
        </p:nvSpPr>
        <p:spPr>
          <a:xfrm>
            <a:off x="9518377" y="3723551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zenith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67303" y="3622394"/>
            <a:ext cx="7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E049D6-067B-EB42-B296-E081DE77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17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25" y="-32789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Observational requirements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175627"/>
              </p:ext>
            </p:extLst>
          </p:nvPr>
        </p:nvGraphicFramePr>
        <p:xfrm>
          <a:off x="92242" y="828893"/>
          <a:ext cx="1202676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995">
                  <a:extLst>
                    <a:ext uri="{9D8B030D-6E8A-4147-A177-3AD203B41FA5}">
                      <a16:colId xmlns:a16="http://schemas.microsoft.com/office/drawing/2014/main" val="2743796813"/>
                    </a:ext>
                  </a:extLst>
                </a:gridCol>
                <a:gridCol w="5885849">
                  <a:extLst>
                    <a:ext uri="{9D8B030D-6E8A-4147-A177-3AD203B41FA5}">
                      <a16:colId xmlns:a16="http://schemas.microsoft.com/office/drawing/2014/main" val="3199711856"/>
                    </a:ext>
                  </a:extLst>
                </a:gridCol>
                <a:gridCol w="4008922">
                  <a:extLst>
                    <a:ext uri="{9D8B030D-6E8A-4147-A177-3AD203B41FA5}">
                      <a16:colId xmlns:a16="http://schemas.microsoft.com/office/drawing/2014/main" val="3714926023"/>
                    </a:ext>
                  </a:extLst>
                </a:gridCol>
              </a:tblGrid>
              <a:tr h="127034">
                <a:tc>
                  <a:txBody>
                    <a:bodyPr/>
                    <a:lstStyle/>
                    <a:p>
                      <a:r>
                        <a:rPr lang="en-US" dirty="0"/>
                        <a:t>Requirement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Observational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9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Starshade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Performance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normal vector to the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starshade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plane shall be within 20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parallel to the line of sight from the telescope to the target star.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Shadow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cast on the ground telescope is deep enough; cosine loss of projected starshade size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3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4. </a:t>
                      </a:r>
                      <a:r>
                        <a:rPr lang="en-US" sz="1600" dirty="0" err="1"/>
                        <a:t>Starshade</a:t>
                      </a:r>
                      <a:r>
                        <a:rPr lang="en-US" sz="1600" baseline="0" dirty="0"/>
                        <a:t> Optical requirement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target-facing normal vector to the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starshade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plane shall be within 89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pointing vector to the sun.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Starshade telescope facing side is not illuminated by the sun during an observation.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19220"/>
                  </a:ext>
                </a:extLst>
              </a:tr>
            </a:tbl>
          </a:graphicData>
        </a:graphic>
      </p:graphicFrame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697ADEA-E40D-41C8-8C66-FF0242E22A7A}"/>
              </a:ext>
            </a:extLst>
          </p:cNvPr>
          <p:cNvSpPr/>
          <p:nvPr/>
        </p:nvSpPr>
        <p:spPr>
          <a:xfrm flipV="1">
            <a:off x="2101980" y="3923831"/>
            <a:ext cx="372249" cy="504086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0A126C18-54B6-4AAA-BB1E-A48C43DD2869}"/>
              </a:ext>
            </a:extLst>
          </p:cNvPr>
          <p:cNvSpPr/>
          <p:nvPr/>
        </p:nvSpPr>
        <p:spPr>
          <a:xfrm>
            <a:off x="2080960" y="4445509"/>
            <a:ext cx="399357" cy="521676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4">
            <a:extLst>
              <a:ext uri="{FF2B5EF4-FFF2-40B4-BE49-F238E27FC236}">
                <a16:creationId xmlns:a16="http://schemas.microsoft.com/office/drawing/2014/main" id="{B4B41E9E-3E60-4563-BC4A-3C95F8416B8A}"/>
              </a:ext>
            </a:extLst>
          </p:cNvPr>
          <p:cNvSpPr/>
          <p:nvPr/>
        </p:nvSpPr>
        <p:spPr>
          <a:xfrm>
            <a:off x="3630922" y="4167351"/>
            <a:ext cx="433754" cy="4273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CB4EC9-8917-41A4-93A7-C0F11C30AE5A}"/>
              </a:ext>
            </a:extLst>
          </p:cNvPr>
          <p:cNvCxnSpPr>
            <a:cxnSpLocks/>
          </p:cNvCxnSpPr>
          <p:nvPr/>
        </p:nvCxnSpPr>
        <p:spPr>
          <a:xfrm>
            <a:off x="2305069" y="4427923"/>
            <a:ext cx="141011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AD9D73-8EE6-42CB-83B7-9505C050AD34}"/>
              </a:ext>
            </a:extLst>
          </p:cNvPr>
          <p:cNvCxnSpPr>
            <a:cxnSpLocks/>
            <a:stCxn id="17" idx="4"/>
            <a:endCxn id="18" idx="2"/>
          </p:cNvCxnSpPr>
          <p:nvPr/>
        </p:nvCxnSpPr>
        <p:spPr>
          <a:xfrm flipH="1">
            <a:off x="2080960" y="3923831"/>
            <a:ext cx="393269" cy="104335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09B88F-A811-4A9E-AA47-04B50CA5B085}"/>
              </a:ext>
            </a:extLst>
          </p:cNvPr>
          <p:cNvCxnSpPr>
            <a:cxnSpLocks/>
            <a:stCxn id="17" idx="2"/>
            <a:endCxn id="18" idx="4"/>
          </p:cNvCxnSpPr>
          <p:nvPr/>
        </p:nvCxnSpPr>
        <p:spPr>
          <a:xfrm>
            <a:off x="2101980" y="3923831"/>
            <a:ext cx="378337" cy="104335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394DC5D-3970-4FED-A176-9311EF107D71}"/>
              </a:ext>
            </a:extLst>
          </p:cNvPr>
          <p:cNvSpPr txBox="1"/>
          <p:nvPr/>
        </p:nvSpPr>
        <p:spPr>
          <a:xfrm>
            <a:off x="1384016" y="5071557"/>
            <a:ext cx="3549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Compliant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starshade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plane orientations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w.r.t.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target star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2294B8-E834-4538-831F-C5B421592813}"/>
              </a:ext>
            </a:extLst>
          </p:cNvPr>
          <p:cNvCxnSpPr>
            <a:cxnSpLocks/>
          </p:cNvCxnSpPr>
          <p:nvPr/>
        </p:nvCxnSpPr>
        <p:spPr>
          <a:xfrm flipV="1">
            <a:off x="2288104" y="4247001"/>
            <a:ext cx="485098" cy="182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A4DC6C-F3FE-4F00-8773-C676D84C8922}"/>
              </a:ext>
            </a:extLst>
          </p:cNvPr>
          <p:cNvCxnSpPr>
            <a:cxnSpLocks/>
          </p:cNvCxnSpPr>
          <p:nvPr/>
        </p:nvCxnSpPr>
        <p:spPr>
          <a:xfrm>
            <a:off x="2277594" y="4427918"/>
            <a:ext cx="495608" cy="1856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8C1ED6-F024-405E-A4D4-01ADF05657B1}"/>
              </a:ext>
            </a:extLst>
          </p:cNvPr>
          <p:cNvCxnSpPr>
            <a:cxnSpLocks/>
            <a:stCxn id="34" idx="3"/>
            <a:endCxn id="33" idx="1"/>
          </p:cNvCxnSpPr>
          <p:nvPr/>
        </p:nvCxnSpPr>
        <p:spPr>
          <a:xfrm>
            <a:off x="8194616" y="4453455"/>
            <a:ext cx="2619922" cy="121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AD9D73-8EE6-42CB-83B7-9505C050AD34}"/>
              </a:ext>
            </a:extLst>
          </p:cNvPr>
          <p:cNvCxnSpPr>
            <a:cxnSpLocks/>
          </p:cNvCxnSpPr>
          <p:nvPr/>
        </p:nvCxnSpPr>
        <p:spPr>
          <a:xfrm>
            <a:off x="9272889" y="3920261"/>
            <a:ext cx="259720" cy="10771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394DC5D-3970-4FED-A176-9311EF107D71}"/>
              </a:ext>
            </a:extLst>
          </p:cNvPr>
          <p:cNvSpPr txBox="1"/>
          <p:nvPr/>
        </p:nvSpPr>
        <p:spPr>
          <a:xfrm>
            <a:off x="7430703" y="5282974"/>
            <a:ext cx="435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Compliant sun locations w.r.t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starshade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artial Circle 20">
            <a:extLst>
              <a:ext uri="{FF2B5EF4-FFF2-40B4-BE49-F238E27FC236}">
                <a16:creationId xmlns:a16="http://schemas.microsoft.com/office/drawing/2014/main" id="{F1795573-87B2-41D8-A5E0-31D47BA2B7CA}"/>
              </a:ext>
            </a:extLst>
          </p:cNvPr>
          <p:cNvSpPr/>
          <p:nvPr/>
        </p:nvSpPr>
        <p:spPr>
          <a:xfrm rot="20789549">
            <a:off x="8765220" y="3873064"/>
            <a:ext cx="1301593" cy="1214347"/>
          </a:xfrm>
          <a:prstGeom prst="pie">
            <a:avLst>
              <a:gd name="adj1" fmla="val 16400780"/>
              <a:gd name="adj2" fmla="val 5127467"/>
            </a:avLst>
          </a:prstGeom>
          <a:solidFill>
            <a:srgbClr val="00B05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0223E8-4834-4967-B93F-A7916EA3EE9F}"/>
              </a:ext>
            </a:extLst>
          </p:cNvPr>
          <p:cNvSpPr/>
          <p:nvPr/>
        </p:nvSpPr>
        <p:spPr>
          <a:xfrm>
            <a:off x="9412003" y="3695605"/>
            <a:ext cx="412712" cy="36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B13AAC-8255-42D1-9C88-2A8CAB3E47DD}"/>
              </a:ext>
            </a:extLst>
          </p:cNvPr>
          <p:cNvSpPr/>
          <p:nvPr/>
        </p:nvSpPr>
        <p:spPr>
          <a:xfrm>
            <a:off x="9824715" y="4100736"/>
            <a:ext cx="412712" cy="36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F363959-0F35-4F3E-83C0-6502D4627B5B}"/>
              </a:ext>
            </a:extLst>
          </p:cNvPr>
          <p:cNvSpPr/>
          <p:nvPr/>
        </p:nvSpPr>
        <p:spPr>
          <a:xfrm>
            <a:off x="9638206" y="4795450"/>
            <a:ext cx="412712" cy="36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23">
            <a:extLst>
              <a:ext uri="{FF2B5EF4-FFF2-40B4-BE49-F238E27FC236}">
                <a16:creationId xmlns:a16="http://schemas.microsoft.com/office/drawing/2014/main" id="{F52B8093-418A-4B40-85B6-8D09D7E11676}"/>
              </a:ext>
            </a:extLst>
          </p:cNvPr>
          <p:cNvSpPr/>
          <p:nvPr/>
        </p:nvSpPr>
        <p:spPr>
          <a:xfrm>
            <a:off x="10814538" y="4302382"/>
            <a:ext cx="433754" cy="4273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99B215-D424-47F4-9108-E3BD15E4E6B6}"/>
              </a:ext>
            </a:extLst>
          </p:cNvPr>
          <p:cNvSpPr txBox="1"/>
          <p:nvPr/>
        </p:nvSpPr>
        <p:spPr>
          <a:xfrm>
            <a:off x="7070022" y="4299566"/>
            <a:ext cx="11245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Telescope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3155" y="3285860"/>
            <a:ext cx="7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85686" y="3280718"/>
            <a:ext cx="7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0D1B5-80C7-8F49-9578-612FBC05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5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25" y="-32789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Orbital requirements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361583"/>
              </p:ext>
            </p:extLst>
          </p:nvPr>
        </p:nvGraphicFramePr>
        <p:xfrm>
          <a:off x="72190" y="770021"/>
          <a:ext cx="12026766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995">
                  <a:extLst>
                    <a:ext uri="{9D8B030D-6E8A-4147-A177-3AD203B41FA5}">
                      <a16:colId xmlns:a16="http://schemas.microsoft.com/office/drawing/2014/main" val="2743796813"/>
                    </a:ext>
                  </a:extLst>
                </a:gridCol>
                <a:gridCol w="5885849">
                  <a:extLst>
                    <a:ext uri="{9D8B030D-6E8A-4147-A177-3AD203B41FA5}">
                      <a16:colId xmlns:a16="http://schemas.microsoft.com/office/drawing/2014/main" val="3199711856"/>
                    </a:ext>
                  </a:extLst>
                </a:gridCol>
                <a:gridCol w="4008922">
                  <a:extLst>
                    <a:ext uri="{9D8B030D-6E8A-4147-A177-3AD203B41FA5}">
                      <a16:colId xmlns:a16="http://schemas.microsoft.com/office/drawing/2014/main" val="3714926023"/>
                    </a:ext>
                  </a:extLst>
                </a:gridCol>
              </a:tblGrid>
              <a:tr h="127034">
                <a:tc>
                  <a:txBody>
                    <a:bodyPr/>
                    <a:lstStyle/>
                    <a:p>
                      <a:r>
                        <a:rPr lang="en-US" dirty="0"/>
                        <a:t>Requirement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Observational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9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5. Starshade Optical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center of the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starshade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shall remain within ±1m of the line of sight from the telescope to the target star.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Shadow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cast on the ground telescope is deep enough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1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6. </a:t>
                      </a:r>
                      <a:r>
                        <a:rPr lang="en-US" sz="1600" dirty="0" err="1"/>
                        <a:t>Starshade</a:t>
                      </a:r>
                      <a:r>
                        <a:rPr lang="en-US" sz="1600" dirty="0"/>
                        <a:t>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orbit perigee shall have an altitude of at least 1000 km.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Safety Consideration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5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Operational consideration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starshade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orbit shall be commensurable to the sidereal day. (?)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Ensures recurring observations at the right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308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DCFD1FF-7ED4-4F50-9D21-83AFCA76F0A6}"/>
              </a:ext>
            </a:extLst>
          </p:cNvPr>
          <p:cNvSpPr txBox="1"/>
          <p:nvPr/>
        </p:nvSpPr>
        <p:spPr>
          <a:xfrm>
            <a:off x="910479" y="6007306"/>
            <a:ext cx="435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Compliant relative position envelope during observations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B2D84-99A4-4106-A402-E602526C2AB6}"/>
              </a:ext>
            </a:extLst>
          </p:cNvPr>
          <p:cNvSpPr txBox="1"/>
          <p:nvPr/>
        </p:nvSpPr>
        <p:spPr>
          <a:xfrm>
            <a:off x="1769234" y="4600078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±1m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5C02BA-52F3-4DC9-9399-5802797D65CA}"/>
              </a:ext>
            </a:extLst>
          </p:cNvPr>
          <p:cNvCxnSpPr>
            <a:cxnSpLocks/>
          </p:cNvCxnSpPr>
          <p:nvPr/>
        </p:nvCxnSpPr>
        <p:spPr>
          <a:xfrm flipH="1">
            <a:off x="3376102" y="4558981"/>
            <a:ext cx="829339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4A45EC-94E7-45E8-8158-4165641BD664}"/>
              </a:ext>
            </a:extLst>
          </p:cNvPr>
          <p:cNvCxnSpPr>
            <a:cxnSpLocks/>
          </p:cNvCxnSpPr>
          <p:nvPr/>
        </p:nvCxnSpPr>
        <p:spPr>
          <a:xfrm>
            <a:off x="2393861" y="4633413"/>
            <a:ext cx="0" cy="4105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8BA597-559E-4C76-B765-CA49159B7645}"/>
              </a:ext>
            </a:extLst>
          </p:cNvPr>
          <p:cNvCxnSpPr>
            <a:cxnSpLocks/>
          </p:cNvCxnSpPr>
          <p:nvPr/>
        </p:nvCxnSpPr>
        <p:spPr>
          <a:xfrm>
            <a:off x="3376101" y="4263908"/>
            <a:ext cx="0" cy="158991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937B36-85E5-4021-9792-8B4ECCB4D6C9}"/>
              </a:ext>
            </a:extLst>
          </p:cNvPr>
          <p:cNvCxnSpPr>
            <a:cxnSpLocks/>
            <a:stCxn id="15" idx="1"/>
            <a:endCxn id="14" idx="3"/>
          </p:cNvCxnSpPr>
          <p:nvPr/>
        </p:nvCxnSpPr>
        <p:spPr>
          <a:xfrm flipH="1">
            <a:off x="1089820" y="5043945"/>
            <a:ext cx="3630389" cy="492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976EFD-C0CF-46D9-AA7F-C53BCCDF418B}"/>
              </a:ext>
            </a:extLst>
          </p:cNvPr>
          <p:cNvSpPr txBox="1"/>
          <p:nvPr/>
        </p:nvSpPr>
        <p:spPr>
          <a:xfrm>
            <a:off x="376728" y="5182088"/>
            <a:ext cx="11245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Telescope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6595D-94BD-4765-AADF-E009AE5E380B}"/>
              </a:ext>
            </a:extLst>
          </p:cNvPr>
          <p:cNvSpPr/>
          <p:nvPr/>
        </p:nvSpPr>
        <p:spPr>
          <a:xfrm>
            <a:off x="867439" y="4942005"/>
            <a:ext cx="222381" cy="2137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37">
            <a:extLst>
              <a:ext uri="{FF2B5EF4-FFF2-40B4-BE49-F238E27FC236}">
                <a16:creationId xmlns:a16="http://schemas.microsoft.com/office/drawing/2014/main" id="{709035E6-7EFF-4395-9064-3FDEFCDC43DF}"/>
              </a:ext>
            </a:extLst>
          </p:cNvPr>
          <p:cNvSpPr/>
          <p:nvPr/>
        </p:nvSpPr>
        <p:spPr>
          <a:xfrm>
            <a:off x="4720209" y="4880708"/>
            <a:ext cx="433754" cy="4273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DA205C-1DEE-4819-8E1A-82DEA4A533F1}"/>
              </a:ext>
            </a:extLst>
          </p:cNvPr>
          <p:cNvSpPr/>
          <p:nvPr/>
        </p:nvSpPr>
        <p:spPr>
          <a:xfrm>
            <a:off x="3906691" y="4887904"/>
            <a:ext cx="79445" cy="5443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F54701-6A37-4AD9-85E7-07B06B32F179}"/>
              </a:ext>
            </a:extLst>
          </p:cNvPr>
          <p:cNvCxnSpPr>
            <a:cxnSpLocks/>
          </p:cNvCxnSpPr>
          <p:nvPr/>
        </p:nvCxnSpPr>
        <p:spPr>
          <a:xfrm flipH="1">
            <a:off x="978629" y="5579128"/>
            <a:ext cx="240647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05137F9-B2B5-4A15-B854-2BDC0D27DCB5}"/>
              </a:ext>
            </a:extLst>
          </p:cNvPr>
          <p:cNvSpPr txBox="1"/>
          <p:nvPr/>
        </p:nvSpPr>
        <p:spPr>
          <a:xfrm>
            <a:off x="1667610" y="5597722"/>
            <a:ext cx="112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±200Mm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EAAB9C-CB8F-4493-885C-3BAE916C915F}"/>
              </a:ext>
            </a:extLst>
          </p:cNvPr>
          <p:cNvSpPr txBox="1"/>
          <p:nvPr/>
        </p:nvSpPr>
        <p:spPr>
          <a:xfrm>
            <a:off x="3423839" y="5557994"/>
            <a:ext cx="11245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Starshade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73300" y="4168436"/>
            <a:ext cx="4792635" cy="2667817"/>
            <a:chOff x="4754222" y="1119600"/>
            <a:chExt cx="7659249" cy="425633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CFD1FF-7ED4-4F50-9D21-83AFCA76F0A6}"/>
                </a:ext>
              </a:extLst>
            </p:cNvPr>
            <p:cNvSpPr txBox="1"/>
            <p:nvPr/>
          </p:nvSpPr>
          <p:spPr>
            <a:xfrm>
              <a:off x="4754222" y="4738064"/>
              <a:ext cx="7659249" cy="63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Compliant orbit geometries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97057D-A308-495B-B606-E0D5B79CF854}"/>
                </a:ext>
              </a:extLst>
            </p:cNvPr>
            <p:cNvSpPr/>
            <p:nvPr/>
          </p:nvSpPr>
          <p:spPr>
            <a:xfrm>
              <a:off x="6906562" y="1119600"/>
              <a:ext cx="3678457" cy="3523057"/>
            </a:xfrm>
            <a:prstGeom prst="ellipse">
              <a:avLst/>
            </a:prstGeom>
            <a:solidFill>
              <a:srgbClr val="00B050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032A6E-D0CB-406C-9AAD-5DCF4C7B1C84}"/>
                </a:ext>
              </a:extLst>
            </p:cNvPr>
            <p:cNvSpPr/>
            <p:nvPr/>
          </p:nvSpPr>
          <p:spPr>
            <a:xfrm>
              <a:off x="8261712" y="2358219"/>
              <a:ext cx="1030480" cy="1063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" descr="Image result for earth on white background">
              <a:extLst>
                <a:ext uri="{FF2B5EF4-FFF2-40B4-BE49-F238E27FC236}">
                  <a16:creationId xmlns:a16="http://schemas.microsoft.com/office/drawing/2014/main" id="{DEAB9101-0373-495C-9A4A-90EED87E9C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87" b="84793" l="5000" r="98684">
                          <a14:foregroundMark x1="43947" y1="11290" x2="43947" y2="11290"/>
                          <a14:foregroundMark x1="45263" y1="11290" x2="46579" y2="12442"/>
                          <a14:foregroundMark x1="48684" y1="7604" x2="45789" y2="7604"/>
                          <a14:foregroundMark x1="53947" y1="7604" x2="37632" y2="7604"/>
                          <a14:foregroundMark x1="68947" y1="12442" x2="41053" y2="4147"/>
                          <a14:foregroundMark x1="28158" y1="26037" x2="5263" y2="47005"/>
                          <a14:foregroundMark x1="5263" y1="47005" x2="10000" y2="63825"/>
                          <a14:foregroundMark x1="15526" y1="66820" x2="50526" y2="85253"/>
                          <a14:foregroundMark x1="7895" y1="28341" x2="12632" y2="19585"/>
                          <a14:foregroundMark x1="68158" y1="20046" x2="94474" y2="38249"/>
                          <a14:foregroundMark x1="94474" y1="38249" x2="89211" y2="64516"/>
                          <a14:foregroundMark x1="96579" y1="43318" x2="83684" y2="19585"/>
                          <a14:foregroundMark x1="83684" y1="19585" x2="98684" y2="35484"/>
                          <a14:foregroundMark x1="91842" y1="25346" x2="97895" y2="36175"/>
                          <a14:foregroundMark x1="94474" y1="34332" x2="87105" y2="16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53"/>
            <a:stretch/>
          </p:blipFill>
          <p:spPr bwMode="auto">
            <a:xfrm>
              <a:off x="8373044" y="2469675"/>
              <a:ext cx="821638" cy="857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1E5521A-D4EA-4D30-8D9A-BBB2A6703B94}"/>
                </a:ext>
              </a:extLst>
            </p:cNvPr>
            <p:cNvSpPr/>
            <p:nvPr/>
          </p:nvSpPr>
          <p:spPr>
            <a:xfrm>
              <a:off x="8084971" y="1199697"/>
              <a:ext cx="1383961" cy="233833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4AC864-579A-4A20-A40F-37DF115143F0}"/>
                </a:ext>
              </a:extLst>
            </p:cNvPr>
            <p:cNvSpPr/>
            <p:nvPr/>
          </p:nvSpPr>
          <p:spPr>
            <a:xfrm rot="6397529">
              <a:off x="7894643" y="1618748"/>
              <a:ext cx="2300193" cy="27908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885686" y="3280718"/>
            <a:ext cx="7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6,7.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6728" y="3250202"/>
            <a:ext cx="7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94DB4-243E-2E41-99DF-26B65953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74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902" y="-242171"/>
            <a:ext cx="6639868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Observable Sky,  Dec 3</a:t>
            </a:r>
            <a:r>
              <a:rPr lang="en-US" sz="2800" b="1" baseline="30000" dirty="0"/>
              <a:t>rd</a:t>
            </a:r>
            <a:r>
              <a:rPr lang="en-US" sz="2800" b="1" dirty="0"/>
              <a:t>, 2031, Mauna Kea</a:t>
            </a:r>
          </a:p>
        </p:txBody>
      </p:sp>
      <p:pic>
        <p:nvPicPr>
          <p:cNvPr id="4" name="Picture 2" descr="Image result for earth on white background">
            <a:extLst>
              <a:ext uri="{FF2B5EF4-FFF2-40B4-BE49-F238E27FC236}">
                <a16:creationId xmlns:a16="http://schemas.microsoft.com/office/drawing/2014/main" id="{DEAB9101-0373-495C-9A4A-90EED87E9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7" b="84793" l="5000" r="98684">
                        <a14:foregroundMark x1="43947" y1="11290" x2="43947" y2="11290"/>
                        <a14:foregroundMark x1="45263" y1="11290" x2="46579" y2="12442"/>
                        <a14:foregroundMark x1="48684" y1="7604" x2="45789" y2="7604"/>
                        <a14:foregroundMark x1="53947" y1="7604" x2="37632" y2="7604"/>
                        <a14:foregroundMark x1="68947" y1="12442" x2="41053" y2="4147"/>
                        <a14:foregroundMark x1="28158" y1="26037" x2="5263" y2="47005"/>
                        <a14:foregroundMark x1="5263" y1="47005" x2="10000" y2="63825"/>
                        <a14:foregroundMark x1="15526" y1="66820" x2="50526" y2="85253"/>
                        <a14:foregroundMark x1="7895" y1="28341" x2="12632" y2="19585"/>
                        <a14:foregroundMark x1="68158" y1="20046" x2="94474" y2="38249"/>
                        <a14:foregroundMark x1="94474" y1="38249" x2="89211" y2="64516"/>
                        <a14:foregroundMark x1="96579" y1="43318" x2="83684" y2="19585"/>
                        <a14:foregroundMark x1="83684" y1="19585" x2="98684" y2="35484"/>
                        <a14:foregroundMark x1="91842" y1="25346" x2="97895" y2="36175"/>
                        <a14:foregroundMark x1="94474" y1="34332" x2="87105" y2="16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53"/>
          <a:stretch/>
        </p:blipFill>
        <p:spPr bwMode="auto">
          <a:xfrm>
            <a:off x="1297258" y="6009359"/>
            <a:ext cx="514125" cy="5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1E5521A-D4EA-4D30-8D9A-BBB2A6703B94}"/>
              </a:ext>
            </a:extLst>
          </p:cNvPr>
          <p:cNvSpPr/>
          <p:nvPr/>
        </p:nvSpPr>
        <p:spPr>
          <a:xfrm rot="830564">
            <a:off x="1328186" y="3732598"/>
            <a:ext cx="966394" cy="30474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37">
            <a:extLst>
              <a:ext uri="{FF2B5EF4-FFF2-40B4-BE49-F238E27FC236}">
                <a16:creationId xmlns:a16="http://schemas.microsoft.com/office/drawing/2014/main" id="{709035E6-7EFF-4395-9064-3FDEFCDC43DF}"/>
              </a:ext>
            </a:extLst>
          </p:cNvPr>
          <p:cNvSpPr/>
          <p:nvPr/>
        </p:nvSpPr>
        <p:spPr>
          <a:xfrm>
            <a:off x="2602574" y="811602"/>
            <a:ext cx="433754" cy="4273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7DE66-6C2F-4FA6-87AA-36CC03248C50}"/>
              </a:ext>
            </a:extLst>
          </p:cNvPr>
          <p:cNvSpPr/>
          <p:nvPr/>
        </p:nvSpPr>
        <p:spPr>
          <a:xfrm>
            <a:off x="1554319" y="5874686"/>
            <a:ext cx="1410381" cy="806839"/>
          </a:xfrm>
          <a:prstGeom prst="rect">
            <a:avLst/>
          </a:prstGeom>
          <a:solidFill>
            <a:srgbClr val="828282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03129" y="1394531"/>
            <a:ext cx="1133177" cy="4836718"/>
          </a:xfrm>
          <a:prstGeom prst="line">
            <a:avLst/>
          </a:prstGeom>
          <a:ln w="285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54319" y="1083392"/>
            <a:ext cx="0" cy="5194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tial Circle 20">
            <a:extLst>
              <a:ext uri="{FF2B5EF4-FFF2-40B4-BE49-F238E27FC236}">
                <a16:creationId xmlns:a16="http://schemas.microsoft.com/office/drawing/2014/main" id="{F1795573-87B2-41D8-A5E0-31D47BA2B7CA}"/>
              </a:ext>
            </a:extLst>
          </p:cNvPr>
          <p:cNvSpPr/>
          <p:nvPr/>
        </p:nvSpPr>
        <p:spPr>
          <a:xfrm rot="15855066">
            <a:off x="1568695" y="3175236"/>
            <a:ext cx="1301593" cy="1214347"/>
          </a:xfrm>
          <a:prstGeom prst="pie">
            <a:avLst>
              <a:gd name="adj1" fmla="val 16400780"/>
              <a:gd name="adj2" fmla="val 3745793"/>
            </a:avLst>
          </a:prstGeom>
          <a:solidFill>
            <a:srgbClr val="00B05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D9D73-8EE6-42CB-83B7-9505C050AD34}"/>
              </a:ext>
            </a:extLst>
          </p:cNvPr>
          <p:cNvCxnSpPr>
            <a:cxnSpLocks/>
          </p:cNvCxnSpPr>
          <p:nvPr/>
        </p:nvCxnSpPr>
        <p:spPr>
          <a:xfrm>
            <a:off x="1736860" y="3661243"/>
            <a:ext cx="999446" cy="2352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4856" y="2254670"/>
            <a:ext cx="832470" cy="4426855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tial Circle 58">
            <a:extLst>
              <a:ext uri="{FF2B5EF4-FFF2-40B4-BE49-F238E27FC236}">
                <a16:creationId xmlns:a16="http://schemas.microsoft.com/office/drawing/2014/main" id="{A159FD13-6B82-4423-881A-9875BB48CF2D}"/>
              </a:ext>
            </a:extLst>
          </p:cNvPr>
          <p:cNvSpPr/>
          <p:nvPr/>
        </p:nvSpPr>
        <p:spPr>
          <a:xfrm rot="17482573">
            <a:off x="1171141" y="5605939"/>
            <a:ext cx="940762" cy="806839"/>
          </a:xfrm>
          <a:prstGeom prst="pie">
            <a:avLst>
              <a:gd name="adj1" fmla="val 18616834"/>
              <a:gd name="adj2" fmla="val 2949615"/>
            </a:avLst>
          </a:prstGeom>
          <a:solidFill>
            <a:srgbClr val="00B050">
              <a:alpha val="4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AD9D73-8EE6-42CB-83B7-9505C050AD34}"/>
              </a:ext>
            </a:extLst>
          </p:cNvPr>
          <p:cNvCxnSpPr>
            <a:cxnSpLocks/>
          </p:cNvCxnSpPr>
          <p:nvPr/>
        </p:nvCxnSpPr>
        <p:spPr>
          <a:xfrm flipH="1">
            <a:off x="1645659" y="3661243"/>
            <a:ext cx="999446" cy="2352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111316" y="5372421"/>
            <a:ext cx="2535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Observation 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[Hours]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3112948" y="2717318"/>
            <a:ext cx="253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 [Degrees]</a:t>
            </a:r>
          </a:p>
        </p:txBody>
      </p:sp>
      <p:pic>
        <p:nvPicPr>
          <p:cNvPr id="43" name="Picture 42" descr="C:\Users\Diamond\PycharmProjects\Starshade\MK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9823" r="11765" b="5298"/>
          <a:stretch/>
        </p:blipFill>
        <p:spPr bwMode="auto">
          <a:xfrm>
            <a:off x="4540885" y="730284"/>
            <a:ext cx="7651115" cy="43434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149116" y="5372421"/>
            <a:ext cx="253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 [Degrees]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08528" y="5908083"/>
            <a:ext cx="405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Evolving Field: 1 (</a:t>
            </a:r>
            <a:r>
              <a:rPr lang="en-US" dirty="0" err="1"/>
              <a:t>Deg</a:t>
            </a:r>
            <a:r>
              <a:rPr lang="en-US" dirty="0"/>
              <a:t>/Day) + Geometrical constraints.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1BD603-B4BA-3541-84F9-2B8C2038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9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FC97-F0E1-ED4A-9B6E-A5220963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1D205-83C4-FC4C-B534-ED575478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1086F-2992-0940-9634-BE396F90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B33803-7B3B-4246-A6AC-C0C6F7B585C8}"/>
              </a:ext>
            </a:extLst>
          </p:cNvPr>
          <p:cNvGrpSpPr/>
          <p:nvPr/>
        </p:nvGrpSpPr>
        <p:grpSpPr>
          <a:xfrm>
            <a:off x="163773" y="95534"/>
            <a:ext cx="11668835" cy="6987654"/>
            <a:chOff x="0" y="0"/>
            <a:chExt cx="5949315" cy="39268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191BDE6-AAFE-9042-8FDD-42770C0EEE8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49315" cy="33470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 Box 38">
              <a:extLst>
                <a:ext uri="{FF2B5EF4-FFF2-40B4-BE49-F238E27FC236}">
                  <a16:creationId xmlns:a16="http://schemas.microsoft.com/office/drawing/2014/main" id="{DB12BAE7-2560-6447-A713-6037409C12FF}"/>
                </a:ext>
              </a:extLst>
            </p:cNvPr>
            <p:cNvSpPr txBox="1"/>
            <p:nvPr/>
          </p:nvSpPr>
          <p:spPr>
            <a:xfrm>
              <a:off x="0" y="3403600"/>
              <a:ext cx="5949315" cy="52324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900" i="1">
                  <a:solidFill>
                    <a:srgbClr val="44546A"/>
                  </a:solidFill>
                  <a:effectLst/>
                  <a:latin typeface="Times New Roman" pitchFamily="2" charset="0"/>
                  <a:ea typeface="Times New Roman" pitchFamily="2" charset="0"/>
                  <a:cs typeface="Times New Roman" pitchFamily="2" charset="0"/>
                </a:rPr>
                <a:t>Figure 6. Observable night sky, showing minutes available for observation each  night as indicated by the color bar.  Range of each image is 0-360° right ascension and -90° to +90° for declination. Upper set is for Mauna Kea, lower set for Las Campanas. Dates are the first of each month, 2035.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8897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750"/>
            <a:ext cx="10515600" cy="1325563"/>
          </a:xfrm>
        </p:spPr>
        <p:txBody>
          <a:bodyPr/>
          <a:lstStyle/>
          <a:p>
            <a:r>
              <a:rPr lang="en-US" dirty="0"/>
              <a:t>Team X Concept.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2" t="5703" r="28792" b="4813"/>
          <a:stretch/>
        </p:blipFill>
        <p:spPr>
          <a:xfrm>
            <a:off x="6586870" y="1055813"/>
            <a:ext cx="5407189" cy="548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28375" r="22925" b="28698"/>
          <a:stretch/>
        </p:blipFill>
        <p:spPr>
          <a:xfrm rot="5400000">
            <a:off x="-1528698" y="2758881"/>
            <a:ext cx="5473107" cy="1954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23863" r="23507" b="23525"/>
          <a:stretch/>
        </p:blipFill>
        <p:spPr>
          <a:xfrm>
            <a:off x="2633248" y="4935984"/>
            <a:ext cx="3505363" cy="16080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3248" y="1244009"/>
            <a:ext cx="3246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potentially could be achieved in reality.</a:t>
            </a:r>
          </a:p>
          <a:p>
            <a:endParaRPr lang="en-US" dirty="0"/>
          </a:p>
          <a:p>
            <a:r>
              <a:rPr lang="en-US" dirty="0"/>
              <a:t>Need to reduce mass, enable refueling; fuel limited.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6A0663-6DCD-3247-92ED-3F297B3E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2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27DEF831-C974-4408-8AA8-E84C74802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" t="3813" r="7356"/>
          <a:stretch/>
        </p:blipFill>
        <p:spPr>
          <a:xfrm>
            <a:off x="5583192" y="3072810"/>
            <a:ext cx="6337005" cy="3620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0473"/>
            <a:ext cx="10515600" cy="1325563"/>
          </a:xfrm>
        </p:spPr>
        <p:txBody>
          <a:bodyPr/>
          <a:lstStyle/>
          <a:p>
            <a:r>
              <a:rPr lang="en-US" b="1" dirty="0"/>
              <a:t>Observation Delta -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118EC65-DFA9-4679-B312-8F03CAE34848}"/>
                  </a:ext>
                </a:extLst>
              </p:cNvPr>
              <p:cNvSpPr/>
              <p:nvPr/>
            </p:nvSpPr>
            <p:spPr>
              <a:xfrm>
                <a:off x="213321" y="1506453"/>
                <a:ext cx="3450945" cy="97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>
                          <a:latin typeface="Cambria Math" panose="020405030504060302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118EC65-DFA9-4679-B312-8F03CAE34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21" y="1506453"/>
                <a:ext cx="3450945" cy="972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75ED5A-2B8B-4D2F-885B-4063B4D9ED0D}"/>
                  </a:ext>
                </a:extLst>
              </p:cNvPr>
              <p:cNvSpPr/>
              <p:nvPr/>
            </p:nvSpPr>
            <p:spPr>
              <a:xfrm>
                <a:off x="213321" y="844850"/>
                <a:ext cx="1338700" cy="644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=−µ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  <m: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75ED5A-2B8B-4D2F-885B-4063B4D9E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21" y="844850"/>
                <a:ext cx="1338700" cy="644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C0B6420-FE2C-4308-8160-E5231C1BEF6A}"/>
                  </a:ext>
                </a:extLst>
              </p:cNvPr>
              <p:cNvSpPr/>
              <p:nvPr/>
            </p:nvSpPr>
            <p:spPr>
              <a:xfrm>
                <a:off x="119277" y="2495773"/>
                <a:ext cx="5463915" cy="756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ra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C0B6420-FE2C-4308-8160-E5231C1BE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7" y="2495773"/>
                <a:ext cx="5463915" cy="756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7CE4788-0C40-494B-9FC8-21DDB423B80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8" y="3570070"/>
            <a:ext cx="4743071" cy="30061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1A8CC-1997-C743-9608-34B56B5F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6" t="26997" r="24842" b="25017"/>
          <a:stretch/>
        </p:blipFill>
        <p:spPr>
          <a:xfrm>
            <a:off x="219713" y="2493277"/>
            <a:ext cx="5657427" cy="3182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38559" y="4745550"/>
                <a:ext cx="2578423" cy="73901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i="0" dirty="0">
                    <a:latin typeface="Cambria Math" panose="02040503050406030204" pitchFamily="18" charset="0"/>
                  </a:rPr>
                  <a:t>3 Maneuvers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=346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59" y="4745550"/>
                <a:ext cx="2578423" cy="73901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6649"/>
              </p:ext>
            </p:extLst>
          </p:nvPr>
        </p:nvGraphicFramePr>
        <p:xfrm>
          <a:off x="6455705" y="618969"/>
          <a:ext cx="5382256" cy="2744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0030">
                  <a:extLst>
                    <a:ext uri="{9D8B030D-6E8A-4147-A177-3AD203B41FA5}">
                      <a16:colId xmlns:a16="http://schemas.microsoft.com/office/drawing/2014/main" val="82190839"/>
                    </a:ext>
                  </a:extLst>
                </a:gridCol>
                <a:gridCol w="864622">
                  <a:extLst>
                    <a:ext uri="{9D8B030D-6E8A-4147-A177-3AD203B41FA5}">
                      <a16:colId xmlns:a16="http://schemas.microsoft.com/office/drawing/2014/main" val="4086168584"/>
                    </a:ext>
                  </a:extLst>
                </a:gridCol>
                <a:gridCol w="864622">
                  <a:extLst>
                    <a:ext uri="{9D8B030D-6E8A-4147-A177-3AD203B41FA5}">
                      <a16:colId xmlns:a16="http://schemas.microsoft.com/office/drawing/2014/main" val="3383629496"/>
                    </a:ext>
                  </a:extLst>
                </a:gridCol>
                <a:gridCol w="868937">
                  <a:extLst>
                    <a:ext uri="{9D8B030D-6E8A-4147-A177-3AD203B41FA5}">
                      <a16:colId xmlns:a16="http://schemas.microsoft.com/office/drawing/2014/main" val="1760995907"/>
                    </a:ext>
                  </a:extLst>
                </a:gridCol>
                <a:gridCol w="899207">
                  <a:extLst>
                    <a:ext uri="{9D8B030D-6E8A-4147-A177-3AD203B41FA5}">
                      <a16:colId xmlns:a16="http://schemas.microsoft.com/office/drawing/2014/main" val="1237455461"/>
                    </a:ext>
                  </a:extLst>
                </a:gridCol>
                <a:gridCol w="1054838">
                  <a:extLst>
                    <a:ext uri="{9D8B030D-6E8A-4147-A177-3AD203B41FA5}">
                      <a16:colId xmlns:a16="http://schemas.microsoft.com/office/drawing/2014/main" val="1952601951"/>
                    </a:ext>
                  </a:extLst>
                </a:gridCol>
              </a:tblGrid>
              <a:tr h="926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Test #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Delta [</a:t>
                      </a:r>
                      <a:r>
                        <a:rPr lang="en-US" sz="1500" u="none" strike="noStrike" dirty="0" err="1">
                          <a:effectLst/>
                        </a:rPr>
                        <a:t>Deg</a:t>
                      </a:r>
                      <a:r>
                        <a:rPr lang="en-US" sz="1500" u="none" strike="noStrike" dirty="0">
                          <a:effectLst/>
                        </a:rPr>
                        <a:t>]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Total Coast Time [Days]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Total Burn Time [Days]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Total time of Orbit Transfer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Total DV [m/s]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extLst>
                  <a:ext uri="{0D108BD9-81ED-4DB2-BD59-A6C34878D82A}">
                    <a16:rowId xmlns:a16="http://schemas.microsoft.com/office/drawing/2014/main" val="1552820904"/>
                  </a:ext>
                </a:extLst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1.99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2.99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29.21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extLst>
                  <a:ext uri="{0D108BD9-81ED-4DB2-BD59-A6C34878D82A}">
                    <a16:rowId xmlns:a16="http://schemas.microsoft.com/office/drawing/2014/main" val="3943359667"/>
                  </a:ext>
                </a:extLst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1(b)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4.84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1.14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5.98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28.03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extLst>
                  <a:ext uri="{0D108BD9-81ED-4DB2-BD59-A6C34878D82A}">
                    <a16:rowId xmlns:a16="http://schemas.microsoft.com/office/drawing/2014/main" val="263957106"/>
                  </a:ext>
                </a:extLst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4.67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1.32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5.98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42.49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extLst>
                  <a:ext uri="{0D108BD9-81ED-4DB2-BD59-A6C34878D82A}">
                    <a16:rowId xmlns:a16="http://schemas.microsoft.com/office/drawing/2014/main" val="1844254028"/>
                  </a:ext>
                </a:extLst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3.72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2.26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5.98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73.14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extLst>
                  <a:ext uri="{0D108BD9-81ED-4DB2-BD59-A6C34878D82A}">
                    <a16:rowId xmlns:a16="http://schemas.microsoft.com/office/drawing/2014/main" val="2499276713"/>
                  </a:ext>
                </a:extLst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3.28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2.70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5.98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90.23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extLst>
                  <a:ext uri="{0D108BD9-81ED-4DB2-BD59-A6C34878D82A}">
                    <a16:rowId xmlns:a16="http://schemas.microsoft.com/office/drawing/2014/main" val="3451691749"/>
                  </a:ext>
                </a:extLst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5.45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3.52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8.98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119.06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extLst>
                  <a:ext uri="{0D108BD9-81ED-4DB2-BD59-A6C34878D82A}">
                    <a16:rowId xmlns:a16="http://schemas.microsoft.com/office/drawing/2014/main" val="1091973864"/>
                  </a:ext>
                </a:extLst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4.42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4.55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8.98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154.03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978" marR="12978" marT="12978" marB="0" anchor="ctr"/>
                </a:tc>
                <a:extLst>
                  <a:ext uri="{0D108BD9-81ED-4DB2-BD59-A6C34878D82A}">
                    <a16:rowId xmlns:a16="http://schemas.microsoft.com/office/drawing/2014/main" val="155704220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031862" y="110286"/>
            <a:ext cx="413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Small maneuvers – SEP (&lt;12 degrees)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67749" y="3602645"/>
                <a:ext cx="6096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600" dirty="0"/>
                  <a:t>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600" dirty="0"/>
                  <a:t> required to change orbital parameters is dependent on the initial orbit. Some orbits require closer to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600" dirty="0"/>
                  <a:t> per degree. However, others will require more. Best to assume an average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749" y="3602645"/>
                <a:ext cx="6096000" cy="1077218"/>
              </a:xfrm>
              <a:prstGeom prst="rect">
                <a:avLst/>
              </a:prstGeom>
              <a:blipFill>
                <a:blip r:embed="rId4"/>
                <a:stretch>
                  <a:fillRect l="-600" t="-1695" b="-6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983968" y="110286"/>
            <a:ext cx="2622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Large maneuvers – SEP</a:t>
            </a:r>
          </a:p>
        </p:txBody>
      </p:sp>
      <p:sp>
        <p:nvSpPr>
          <p:cNvPr id="9" name="Rectangle 8"/>
          <p:cNvSpPr/>
          <p:nvPr/>
        </p:nvSpPr>
        <p:spPr>
          <a:xfrm>
            <a:off x="219713" y="627396"/>
            <a:ext cx="2366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1. TESS, Moon Flyby.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B8A43-C00F-3741-B91D-717C25CB516A}"/>
              </a:ext>
            </a:extLst>
          </p:cNvPr>
          <p:cNvSpPr txBox="1"/>
          <p:nvPr/>
        </p:nvSpPr>
        <p:spPr>
          <a:xfrm>
            <a:off x="3735207" y="858690"/>
            <a:ext cx="2141933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Initial Target Orbit</a:t>
            </a:r>
          </a:p>
          <a:p>
            <a:r>
              <a:rPr lang="en-US" b="1" dirty="0">
                <a:solidFill>
                  <a:srgbClr val="00FDFF"/>
                </a:solidFill>
              </a:rPr>
              <a:t>Lunar Flyby</a:t>
            </a:r>
          </a:p>
          <a:p>
            <a:r>
              <a:rPr lang="en-US" b="1" dirty="0">
                <a:solidFill>
                  <a:srgbClr val="0F7E12"/>
                </a:solidFill>
              </a:rPr>
              <a:t>Midcourse Correction</a:t>
            </a:r>
          </a:p>
          <a:p>
            <a:r>
              <a:rPr lang="en-US" b="1" dirty="0">
                <a:solidFill>
                  <a:srgbClr val="0432FF"/>
                </a:solidFill>
              </a:rPr>
              <a:t>Transfer to Final</a:t>
            </a:r>
          </a:p>
          <a:p>
            <a:r>
              <a:rPr lang="en-US" b="1" dirty="0">
                <a:solidFill>
                  <a:srgbClr val="FFFD78"/>
                </a:solidFill>
              </a:rPr>
              <a:t>Final Target Orbit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9713" y="1316984"/>
                <a:ext cx="2656368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Change from initial orbit: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𝐑𝐀𝐀𝐍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𝟓𝟓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𝐈𝐍𝐂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1600" b="1" i="1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𝐓𝐢𝐦𝐞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600" b="1" i="1" dirty="0"/>
                  <a:t> </a:t>
                </a:r>
                <a:r>
                  <a:rPr lang="en-US" sz="1600" b="1" dirty="0"/>
                  <a:t>10 Days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600" b="1" i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13" y="1316984"/>
                <a:ext cx="2656368" cy="1354217"/>
              </a:xfrm>
              <a:prstGeom prst="rect">
                <a:avLst/>
              </a:prstGeom>
              <a:blipFill>
                <a:blip r:embed="rId5"/>
                <a:stretch>
                  <a:fillRect l="-1376" t="-2252" r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19713" y="6094615"/>
            <a:ext cx="2936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2. Deep Space Maneuvers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9FFC75-2F8D-C44E-8B65-AA1F4FA6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7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047" y="318978"/>
            <a:ext cx="345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Operation Concepts: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5047" y="940982"/>
                <a:ext cx="5061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Chemical propulsion Only: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1241 m/sec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47" y="940982"/>
                <a:ext cx="5061098" cy="369332"/>
              </a:xfrm>
              <a:prstGeom prst="rect">
                <a:avLst/>
              </a:prstGeom>
              <a:blipFill>
                <a:blip r:embed="rId2"/>
                <a:stretch>
                  <a:fillRect l="-108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5047" y="1401726"/>
                <a:ext cx="6746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Hybrid propulsion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𝐶h𝑒𝑚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841 m/sec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𝑆𝐸𝑃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2571 m/sec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47" y="1401726"/>
                <a:ext cx="6746358" cy="646331"/>
              </a:xfrm>
              <a:prstGeom prst="rect">
                <a:avLst/>
              </a:prstGeom>
              <a:blipFill>
                <a:blip r:embed="rId3"/>
                <a:stretch>
                  <a:fillRect l="-813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5047" y="1889144"/>
                <a:ext cx="97925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Hybrid propulsion, Separated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𝐶h𝑒𝑚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2127 m/sec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𝑆𝐸𝑃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~</m:t>
                    </m:r>
                  </m:oMath>
                </a14:m>
                <a:r>
                  <a:rPr lang="en-US" dirty="0"/>
                  <a:t> 3000 m/sec,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𝐶h𝑒𝑚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3183 m/sec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47" y="1889144"/>
                <a:ext cx="9792586" cy="646331"/>
              </a:xfrm>
              <a:prstGeom prst="rect">
                <a:avLst/>
              </a:prstGeom>
              <a:blipFill>
                <a:blip r:embed="rId4"/>
                <a:stretch>
                  <a:fillRect l="-560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2876109" y="2648875"/>
            <a:ext cx="4306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4670" y="2464209"/>
            <a:ext cx="289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Observation (1,2,3)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30280" y="2464209"/>
            <a:ext cx="289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Retargeting (Small SEP)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45890" y="2449671"/>
            <a:ext cx="289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Observation (5,6,7)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645890" y="2648875"/>
            <a:ext cx="4306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537946" y="2449671"/>
            <a:ext cx="262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Retargeting (Large SEP)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3512" y="3056862"/>
            <a:ext cx="175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16 days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94445" y="3056862"/>
            <a:ext cx="175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8 days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76507" y="3056862"/>
            <a:ext cx="175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16 days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217197" y="2653786"/>
            <a:ext cx="4306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936666" y="3056862"/>
            <a:ext cx="175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15 days</a:t>
            </a:r>
          </a:p>
        </p:txBody>
      </p:sp>
      <p:cxnSp>
        <p:nvCxnSpPr>
          <p:cNvPr id="35" name="Elbow Connector 34"/>
          <p:cNvCxnSpPr>
            <a:stCxn id="28" idx="3"/>
          </p:cNvCxnSpPr>
          <p:nvPr/>
        </p:nvCxnSpPr>
        <p:spPr>
          <a:xfrm flipH="1">
            <a:off x="834656" y="2634337"/>
            <a:ext cx="10332432" cy="959470"/>
          </a:xfrm>
          <a:prstGeom prst="bentConnector3">
            <a:avLst>
              <a:gd name="adj1" fmla="val -2212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24886"/>
              </p:ext>
            </p:extLst>
          </p:nvPr>
        </p:nvGraphicFramePr>
        <p:xfrm>
          <a:off x="834657" y="3831666"/>
          <a:ext cx="10616608" cy="890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019">
                  <a:extLst>
                    <a:ext uri="{9D8B030D-6E8A-4147-A177-3AD203B41FA5}">
                      <a16:colId xmlns:a16="http://schemas.microsoft.com/office/drawing/2014/main" val="3381958805"/>
                    </a:ext>
                  </a:extLst>
                </a:gridCol>
                <a:gridCol w="2224739">
                  <a:extLst>
                    <a:ext uri="{9D8B030D-6E8A-4147-A177-3AD203B41FA5}">
                      <a16:colId xmlns:a16="http://schemas.microsoft.com/office/drawing/2014/main" val="3066975401"/>
                    </a:ext>
                  </a:extLst>
                </a:gridCol>
                <a:gridCol w="3341567">
                  <a:extLst>
                    <a:ext uri="{9D8B030D-6E8A-4147-A177-3AD203B41FA5}">
                      <a16:colId xmlns:a16="http://schemas.microsoft.com/office/drawing/2014/main" val="3712456907"/>
                    </a:ext>
                  </a:extLst>
                </a:gridCol>
                <a:gridCol w="2744283">
                  <a:extLst>
                    <a:ext uri="{9D8B030D-6E8A-4147-A177-3AD203B41FA5}">
                      <a16:colId xmlns:a16="http://schemas.microsoft.com/office/drawing/2014/main" val="1741999913"/>
                    </a:ext>
                  </a:extLst>
                </a:gridCol>
              </a:tblGrid>
              <a:tr h="5196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Chemical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 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908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~390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m/sec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 ~300</a:t>
                      </a:r>
                      <a:r>
                        <a:rPr lang="en-US" baseline="0" dirty="0"/>
                        <a:t> m/sec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~390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m/sec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~400 m/sec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102633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03028" y="5133791"/>
            <a:ext cx="115575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~5 targets (15 observations every) ~150 days, ~8 targets (40 observations every) ~220 days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Refueling will be required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This is still work in progress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563985" y="134818"/>
            <a:ext cx="2573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 (metric) Ton SS -&gt;  4.5 Ton SS</a:t>
            </a:r>
          </a:p>
          <a:p>
            <a:r>
              <a:rPr lang="en-US" b="1" dirty="0"/>
              <a:t>5.8 ton </a:t>
            </a:r>
            <a:r>
              <a:rPr lang="en-US" b="1" dirty="0" err="1"/>
              <a:t>Chem</a:t>
            </a:r>
            <a:endParaRPr lang="en-US" b="1" dirty="0"/>
          </a:p>
          <a:p>
            <a:r>
              <a:rPr lang="en-US" b="1" dirty="0"/>
              <a:t>1.7 ton SEP</a:t>
            </a:r>
          </a:p>
          <a:p>
            <a:r>
              <a:rPr lang="en-US" b="1" dirty="0"/>
              <a:t>7.5 Ton Spacecraft </a:t>
            </a:r>
          </a:p>
          <a:p>
            <a:r>
              <a:rPr lang="en-US" b="1" dirty="0"/>
              <a:t>22 total wet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0399D5-B16A-0849-AFA3-33261BD6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7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jpl starshade">
            <a:extLst>
              <a:ext uri="{FF2B5EF4-FFF2-40B4-BE49-F238E27FC236}">
                <a16:creationId xmlns:a16="http://schemas.microsoft.com/office/drawing/2014/main" id="{99B20791-C822-1D4D-A569-E3384EBA3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4716">
            <a:off x="2623917" y="1479765"/>
            <a:ext cx="7119069" cy="400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DA2B30D4-609A-F840-B161-3E3033B3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828750" y="76097"/>
            <a:ext cx="3289300" cy="31774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074" name="Picture 2" descr="Image result for EELT telescope at n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4" y="4324903"/>
            <a:ext cx="4219941" cy="23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121" y="435935"/>
            <a:ext cx="6967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98 Meter class </a:t>
            </a:r>
            <a:r>
              <a:rPr lang="en-US" dirty="0" err="1">
                <a:solidFill>
                  <a:schemeClr val="bg1"/>
                </a:solidFill>
              </a:rPr>
              <a:t>Starshade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200,000 km altitude, 4-day orbit matches observatory v ~ 400 m/sec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Accelerate during observation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Laser beacon ensures AO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57661" y="3336846"/>
            <a:ext cx="237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SISTER (JPL) - 2018</a:t>
            </a:r>
          </a:p>
        </p:txBody>
      </p:sp>
      <p:sp>
        <p:nvSpPr>
          <p:cNvPr id="2" name="Flowchart: Merge 1">
            <a:extLst>
              <a:ext uri="{FF2B5EF4-FFF2-40B4-BE49-F238E27FC236}">
                <a16:creationId xmlns:a16="http://schemas.microsoft.com/office/drawing/2014/main" id="{7F6BD561-6FA0-4DDA-A2E7-AE7CC8E2FEC6}"/>
              </a:ext>
            </a:extLst>
          </p:cNvPr>
          <p:cNvSpPr/>
          <p:nvPr/>
        </p:nvSpPr>
        <p:spPr>
          <a:xfrm rot="14564482" flipH="1">
            <a:off x="3964183" y="3195558"/>
            <a:ext cx="89962" cy="2838976"/>
          </a:xfrm>
          <a:prstGeom prst="flowChartMerg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D46BF4-0EB9-1D45-B79C-A08C7F99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33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939225-549C-429C-A4FD-8C98CB036B44}"/>
              </a:ext>
            </a:extLst>
          </p:cNvPr>
          <p:cNvSpPr/>
          <p:nvPr/>
        </p:nvSpPr>
        <p:spPr>
          <a:xfrm>
            <a:off x="606873" y="56231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Orbiting Configurable Artificial Star (ORCAS) for Visible Adaptive Optics from the Ground: Astro2020 white paper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7E8AF-7E79-49D8-AD87-94C9958AC94F}"/>
              </a:ext>
            </a:extLst>
          </p:cNvPr>
          <p:cNvSpPr/>
          <p:nvPr/>
        </p:nvSpPr>
        <p:spPr>
          <a:xfrm>
            <a:off x="606873" y="625096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hlinkClick r:id="rId2"/>
              </a:rPr>
              <a:t>http://surveygizmoresponseuploads.s3.amazonaws.com/fileuploads/623127/5043187/66-c09d3c8e99db32fab95d6d3139c2540c_ORCAS_EP_07102019.pdf</a:t>
            </a:r>
            <a:endParaRPr lang="en-US" sz="700" dirty="0"/>
          </a:p>
          <a:p>
            <a:endParaRPr lang="en-US" sz="7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2" r="33290" b="32711"/>
          <a:stretch/>
        </p:blipFill>
        <p:spPr>
          <a:xfrm>
            <a:off x="363831" y="186070"/>
            <a:ext cx="3952988" cy="48781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43924" r="67917" b="34252"/>
          <a:stretch/>
        </p:blipFill>
        <p:spPr>
          <a:xfrm>
            <a:off x="6640032" y="1321730"/>
            <a:ext cx="4800602" cy="2525534"/>
          </a:xfrm>
          <a:prstGeom prst="rect">
            <a:avLst/>
          </a:prstGeom>
        </p:spPr>
      </p:pic>
      <p:pic>
        <p:nvPicPr>
          <p:cNvPr id="13" name="Picture 2" descr="Image result for earth on white background">
            <a:extLst>
              <a:ext uri="{FF2B5EF4-FFF2-40B4-BE49-F238E27FC236}">
                <a16:creationId xmlns:a16="http://schemas.microsoft.com/office/drawing/2014/main" id="{DEAB9101-0373-495C-9A4A-90EED87E9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7" b="84793" l="5000" r="98684">
                        <a14:foregroundMark x1="43947" y1="11290" x2="43947" y2="11290"/>
                        <a14:foregroundMark x1="45263" y1="11290" x2="46579" y2="12442"/>
                        <a14:foregroundMark x1="48684" y1="7604" x2="45789" y2="7604"/>
                        <a14:foregroundMark x1="53947" y1="7604" x2="37632" y2="7604"/>
                        <a14:foregroundMark x1="68947" y1="12442" x2="41053" y2="4147"/>
                        <a14:foregroundMark x1="28158" y1="26037" x2="5263" y2="47005"/>
                        <a14:foregroundMark x1="5263" y1="47005" x2="10000" y2="63825"/>
                        <a14:foregroundMark x1="15526" y1="66820" x2="50526" y2="85253"/>
                        <a14:foregroundMark x1="7895" y1="28341" x2="12632" y2="19585"/>
                        <a14:foregroundMark x1="68158" y1="20046" x2="94474" y2="38249"/>
                        <a14:foregroundMark x1="94474" y1="38249" x2="89211" y2="64516"/>
                        <a14:foregroundMark x1="96579" y1="43318" x2="83684" y2="19585"/>
                        <a14:foregroundMark x1="83684" y1="19585" x2="98684" y2="35484"/>
                        <a14:foregroundMark x1="91842" y1="25346" x2="97895" y2="36175"/>
                        <a14:foregroundMark x1="94474" y1="34332" x2="87105" y2="16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53"/>
          <a:stretch/>
        </p:blipFill>
        <p:spPr bwMode="auto">
          <a:xfrm>
            <a:off x="7795990" y="4467568"/>
            <a:ext cx="1853056" cy="193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500147" y="4406217"/>
            <a:ext cx="5333057" cy="697412"/>
          </a:xfrm>
          <a:prstGeom prst="line">
            <a:avLst/>
          </a:prstGeom>
          <a:ln w="38100">
            <a:solidFill>
              <a:srgbClr val="00B050">
                <a:alpha val="8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7851" y="398721"/>
            <a:ext cx="779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ORCAS: Orbiting Configurable Artificial Star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B4A954-C0F0-E84B-B0EF-32806BC3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92E5E-7948-0944-9EDC-3680BB45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935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5FAA9-7E79-BB44-A998-1C58DA336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85"/>
            <a:ext cx="10515600" cy="51452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NIAC proposal for orbiting guide star, today</a:t>
            </a:r>
          </a:p>
          <a:p>
            <a:r>
              <a:rPr lang="en-US" dirty="0"/>
              <a:t>Report to HQ, October</a:t>
            </a:r>
          </a:p>
          <a:p>
            <a:r>
              <a:rPr lang="en-US" dirty="0"/>
              <a:t>Servicing architecture study for </a:t>
            </a:r>
            <a:r>
              <a:rPr lang="en-US" dirty="0" err="1"/>
              <a:t>starshades</a:t>
            </a:r>
            <a:r>
              <a:rPr lang="en-US" dirty="0"/>
              <a:t> in general – initiated conversations</a:t>
            </a:r>
          </a:p>
          <a:p>
            <a:r>
              <a:rPr lang="en-US" dirty="0"/>
              <a:t>Yield calculation with refueling – improved orbit calculations including Simone</a:t>
            </a:r>
          </a:p>
          <a:p>
            <a:r>
              <a:rPr lang="en-US" dirty="0"/>
              <a:t>Mechanical concept for lower mass, loose tolerances</a:t>
            </a:r>
          </a:p>
          <a:p>
            <a:r>
              <a:rPr lang="en-US" dirty="0"/>
              <a:t>Memo update to Decadal Survey</a:t>
            </a:r>
          </a:p>
          <a:p>
            <a:r>
              <a:rPr lang="en-US" dirty="0" err="1"/>
              <a:t>SmallSat</a:t>
            </a:r>
            <a:r>
              <a:rPr lang="en-US" dirty="0"/>
              <a:t> proposal for orbiting guide star, Dec. 20</a:t>
            </a:r>
          </a:p>
          <a:p>
            <a:r>
              <a:rPr lang="en-US" dirty="0"/>
              <a:t>Review error budget spreadsheet and document from WFIRST, </a:t>
            </a:r>
            <a:r>
              <a:rPr lang="en-US" dirty="0" err="1"/>
              <a:t>HabEx</a:t>
            </a:r>
            <a:r>
              <a:rPr lang="en-US" dirty="0"/>
              <a:t>, and make equivalent for Orbiting Starshade</a:t>
            </a:r>
          </a:p>
          <a:p>
            <a:r>
              <a:rPr lang="en-US" dirty="0"/>
              <a:t>Speak to Decadal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21775-3C48-C245-921F-32F78B40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98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D14A1-BCCA-4C9C-A907-B46D3F9FF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86" b="829"/>
          <a:stretch/>
        </p:blipFill>
        <p:spPr>
          <a:xfrm rot="16200000">
            <a:off x="5811578" y="477573"/>
            <a:ext cx="6858001" cy="590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73889"/>
            <a:ext cx="62891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 remote </a:t>
            </a:r>
            <a:r>
              <a:rPr lang="en-US" sz="3200" dirty="0" err="1">
                <a:solidFill>
                  <a:schemeClr val="bg1"/>
                </a:solidFill>
              </a:rPr>
              <a:t>Occulter</a:t>
            </a:r>
            <a:r>
              <a:rPr lang="en-US" sz="3200" dirty="0">
                <a:solidFill>
                  <a:schemeClr val="bg1"/>
                </a:solidFill>
              </a:rPr>
              <a:t> could work with ground based telescopes to measure the reflected light spectra of temperate planets around sun like stars.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Much work is needed to better understand how many targets can be seen.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5B0AA-828E-4DB0-9DBF-251B8AF90CC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4914" r="14492" b="1479"/>
          <a:stretch/>
        </p:blipFill>
        <p:spPr>
          <a:xfrm>
            <a:off x="9240578" y="0"/>
            <a:ext cx="2951422" cy="29182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F8737-4F95-D547-9396-B3EAA386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7CB38-11FE-D044-9865-4B55907BA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work on the orbiting starshade?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49B9-90B2-DA4F-B493-D80DF9ABA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Reflected light spectroscopy of Exo-Earths is top recommendation of the Exoplanet Science Strategy report</a:t>
            </a:r>
          </a:p>
          <a:p>
            <a:r>
              <a:rPr lang="en-US" dirty="0"/>
              <a:t>Only alternative to space telescopes, with/without </a:t>
            </a:r>
            <a:r>
              <a:rPr lang="en-US" dirty="0" err="1"/>
              <a:t>starshades</a:t>
            </a:r>
            <a:endParaRPr lang="en-US" dirty="0"/>
          </a:p>
          <a:p>
            <a:r>
              <a:rPr lang="en-US" dirty="0"/>
              <a:t>Opportunity for ELTs and ground-based community to contribute </a:t>
            </a:r>
          </a:p>
          <a:p>
            <a:endParaRPr lang="en-US" dirty="0"/>
          </a:p>
          <a:p>
            <a:r>
              <a:rPr lang="en-US" dirty="0"/>
              <a:t>Possibility that orbiting starshade could fly sooner than </a:t>
            </a:r>
            <a:r>
              <a:rPr lang="en-US" dirty="0" err="1"/>
              <a:t>HabEx</a:t>
            </a:r>
            <a:r>
              <a:rPr lang="en-US" dirty="0"/>
              <a:t>/LUVOIR</a:t>
            </a:r>
          </a:p>
          <a:p>
            <a:r>
              <a:rPr lang="en-US" dirty="0"/>
              <a:t>Possibility that </a:t>
            </a:r>
            <a:r>
              <a:rPr lang="en-US" dirty="0" err="1"/>
              <a:t>HabEx</a:t>
            </a:r>
            <a:r>
              <a:rPr lang="en-US" dirty="0"/>
              <a:t>/LUVOIR might not meet stability or contrast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FE8ED2-3594-4768-98C9-C02DEFE31C3B}"/>
                  </a:ext>
                </a:extLst>
              </p:cNvPr>
              <p:cNvSpPr txBox="1"/>
              <p:nvPr/>
            </p:nvSpPr>
            <p:spPr>
              <a:xfrm>
                <a:off x="7427510" y="3724295"/>
                <a:ext cx="31749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𝑀𝑎𝑦𝑏𝑒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𝑜𝑝𝑡𝑖𝑚𝑖𝑠𝑡𝑖𝑐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FE8ED2-3594-4768-98C9-C02DEFE31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510" y="3724295"/>
                <a:ext cx="3174972" cy="276999"/>
              </a:xfrm>
              <a:prstGeom prst="rect">
                <a:avLst/>
              </a:prstGeom>
              <a:blipFill>
                <a:blip r:embed="rId2"/>
                <a:stretch>
                  <a:fillRect l="-2111" t="-4444" r="-211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51422-B410-E346-8B79-6FC9B064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1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c/c5/Comparison_optical_telescope_primary_mirrors.svg/1920px-Comparison_optical_telescope_primary_mirror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8" y="74596"/>
            <a:ext cx="6657392" cy="66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561" y="74596"/>
            <a:ext cx="542544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Ideal Angular resolution @550 nm:</a:t>
            </a:r>
          </a:p>
          <a:p>
            <a:r>
              <a:rPr lang="en-US" dirty="0">
                <a:solidFill>
                  <a:schemeClr val="bg1"/>
                </a:solidFill>
              </a:rPr>
              <a:t>EELT - ~3.5 mas</a:t>
            </a:r>
          </a:p>
          <a:p>
            <a:r>
              <a:rPr lang="en-US" dirty="0">
                <a:solidFill>
                  <a:schemeClr val="bg1"/>
                </a:solidFill>
              </a:rPr>
              <a:t>TMT - ~4.5 mas</a:t>
            </a:r>
          </a:p>
          <a:p>
            <a:r>
              <a:rPr lang="en-US" dirty="0">
                <a:solidFill>
                  <a:schemeClr val="bg1"/>
                </a:solidFill>
              </a:rPr>
              <a:t>GMT – ~5.6 mas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AO Performances: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MagAO</a:t>
            </a:r>
            <a:r>
              <a:rPr lang="en-US" b="1" dirty="0">
                <a:solidFill>
                  <a:schemeClr val="bg1"/>
                </a:solidFill>
              </a:rPr>
              <a:t>-X: project status and first laboratory results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600" u="sng" dirty="0">
                <a:solidFill>
                  <a:schemeClr val="bg1"/>
                </a:solidFill>
                <a:hlinkClick r:id="rId3"/>
              </a:rPr>
              <a:t>Proceedings Volume 10703, Adaptive Optics Systems VI;</a:t>
            </a:r>
            <a:r>
              <a:rPr lang="en-US" sz="1600" dirty="0">
                <a:solidFill>
                  <a:schemeClr val="bg1"/>
                </a:solidFill>
              </a:rPr>
              <a:t>  70309</a:t>
            </a:r>
          </a:p>
          <a:p>
            <a:r>
              <a:rPr lang="en-US" dirty="0">
                <a:solidFill>
                  <a:schemeClr val="bg1"/>
                </a:solidFill>
              </a:rPr>
              <a:t>80% @ 656 nm</a:t>
            </a:r>
          </a:p>
          <a:p>
            <a:r>
              <a:rPr lang="en-US" dirty="0">
                <a:solidFill>
                  <a:schemeClr val="bg1"/>
                </a:solidFill>
              </a:rPr>
              <a:t>90% @ 900 nm</a:t>
            </a:r>
          </a:p>
          <a:p>
            <a:r>
              <a:rPr lang="en-US" sz="1400" dirty="0"/>
              <a:t>0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EELT – (PCS): </a:t>
            </a:r>
          </a:p>
          <a:p>
            <a:r>
              <a:rPr lang="de-DE" dirty="0">
                <a:solidFill>
                  <a:schemeClr val="bg1"/>
                </a:solidFill>
              </a:rPr>
              <a:t>V-band [0.55um] = 40%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R-band [0.64um] = 65%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I-band [0.79um] = 80%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J-band [1.25um] = 90%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H-band [1.6um] = 90%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K-band [2.2um] = 90%</a:t>
            </a:r>
            <a:r>
              <a:rPr lang="en-US" dirty="0"/>
              <a:t>) 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Key Science Programs NOAO</a:t>
            </a:r>
          </a:p>
          <a:p>
            <a:r>
              <a:rPr lang="en-US" sz="1600" dirty="0">
                <a:solidFill>
                  <a:schemeClr val="bg1"/>
                </a:solidFill>
                <a:hlinkClick r:id="rId4"/>
              </a:rPr>
              <a:t>https://www.noao.edu/us-elt-program/astro2020swp.php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The real challenge However for ground based telescopes is </a:t>
            </a:r>
            <a:r>
              <a:rPr lang="en-US" sz="2000" b="1" u="sng" dirty="0">
                <a:solidFill>
                  <a:schemeClr val="bg1"/>
                </a:solidFill>
              </a:rPr>
              <a:t>light suppression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5FCE0C-4F51-6B40-9C51-ED3A5AB6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7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C0FB-464F-7D42-8BBD-49DA479C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MagAO-X, Males et al., Proc SPIE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034B6-672F-F743-867B-8C400FB7D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761-D5CD-4941-AAFB-AA970A2D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7FA41-8EC4-154D-AF03-32A30DCC0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87" y="1323833"/>
            <a:ext cx="10478052" cy="5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0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659" y="1621986"/>
            <a:ext cx="35797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Study Team Leads: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John Mather(GSFC)</a:t>
            </a:r>
          </a:p>
          <a:p>
            <a:r>
              <a:rPr lang="en-US" dirty="0">
                <a:solidFill>
                  <a:schemeClr val="bg1"/>
                </a:solidFill>
              </a:rPr>
              <a:t>Eliad Peretz(GSFC)</a:t>
            </a:r>
          </a:p>
          <a:p>
            <a:r>
              <a:rPr lang="en-US" dirty="0">
                <a:solidFill>
                  <a:schemeClr val="bg1"/>
                </a:solidFill>
              </a:rPr>
              <a:t>Richard Slonaker (HQ)</a:t>
            </a:r>
            <a:endParaRPr lang="en-US" b="1" u="sng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Phil Willems (</a:t>
            </a:r>
            <a:r>
              <a:rPr lang="en-US" dirty="0" err="1">
                <a:solidFill>
                  <a:schemeClr val="bg1"/>
                </a:solidFill>
              </a:rPr>
              <a:t>ExEP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Keith Warfield (</a:t>
            </a:r>
            <a:r>
              <a:rPr lang="en-US" dirty="0" err="1">
                <a:solidFill>
                  <a:schemeClr val="bg1"/>
                </a:solidFill>
              </a:rPr>
              <a:t>ExEP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endParaRPr lang="en-US" b="1" u="sng" dirty="0">
              <a:solidFill>
                <a:schemeClr val="bg1"/>
              </a:solidFill>
            </a:endParaRPr>
          </a:p>
          <a:p>
            <a:endParaRPr lang="en-US" b="1" u="sng" dirty="0">
              <a:solidFill>
                <a:schemeClr val="bg1"/>
              </a:solidFill>
            </a:endParaRPr>
          </a:p>
          <a:p>
            <a:endParaRPr lang="en-US" b="1" u="sng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0303" y="1621986"/>
            <a:ext cx="3897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chemeClr val="bg1"/>
                </a:solidFill>
              </a:rPr>
              <a:t>Starshade</a:t>
            </a:r>
            <a:r>
              <a:rPr lang="en-US" b="1" u="sng" dirty="0">
                <a:solidFill>
                  <a:schemeClr val="bg1"/>
                </a:solidFill>
              </a:rPr>
              <a:t> Technology Development: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Jon Arenberg (NG)</a:t>
            </a:r>
          </a:p>
          <a:p>
            <a:r>
              <a:rPr lang="en-US" dirty="0">
                <a:solidFill>
                  <a:schemeClr val="bg1"/>
                </a:solidFill>
              </a:rPr>
              <a:t>Stuart Shaklan (JPL)</a:t>
            </a:r>
          </a:p>
          <a:p>
            <a:r>
              <a:rPr lang="en-US" dirty="0" err="1">
                <a:solidFill>
                  <a:schemeClr val="bg1"/>
                </a:solidFill>
              </a:rPr>
              <a:t>Sergi</a:t>
            </a:r>
            <a:r>
              <a:rPr lang="en-US" dirty="0">
                <a:solidFill>
                  <a:schemeClr val="bg1"/>
                </a:solidFill>
              </a:rPr>
              <a:t> Hildebrandt (JPL)</a:t>
            </a:r>
          </a:p>
          <a:p>
            <a:r>
              <a:rPr lang="en-US" dirty="0">
                <a:solidFill>
                  <a:schemeClr val="bg1"/>
                </a:solidFill>
              </a:rPr>
              <a:t>Anthony Harness (Princeton)</a:t>
            </a:r>
          </a:p>
          <a:p>
            <a:r>
              <a:rPr lang="en-US" dirty="0">
                <a:solidFill>
                  <a:schemeClr val="bg1"/>
                </a:solidFill>
              </a:rPr>
              <a:t>Mark Lake (</a:t>
            </a:r>
            <a:r>
              <a:rPr lang="en-US" dirty="0" err="1">
                <a:solidFill>
                  <a:schemeClr val="bg1"/>
                </a:solidFill>
              </a:rPr>
              <a:t>Roccor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Dana Turse (</a:t>
            </a:r>
            <a:r>
              <a:rPr lang="en-US" dirty="0" err="1">
                <a:solidFill>
                  <a:schemeClr val="bg1"/>
                </a:solidFill>
              </a:rPr>
              <a:t>Roccor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40250" y="3727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A3641B-8F4B-4193-8439-D955A578398D}"/>
              </a:ext>
            </a:extLst>
          </p:cNvPr>
          <p:cNvSpPr/>
          <p:nvPr/>
        </p:nvSpPr>
        <p:spPr>
          <a:xfrm>
            <a:off x="9575887" y="1621986"/>
            <a:ext cx="29180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Orbital Mechanics: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Simone D’Amico (Stanford)</a:t>
            </a:r>
          </a:p>
          <a:p>
            <a:r>
              <a:rPr lang="en-US" dirty="0">
                <a:solidFill>
                  <a:schemeClr val="bg1"/>
                </a:solidFill>
              </a:rPr>
              <a:t>Adam Koenig (Stanford)</a:t>
            </a:r>
          </a:p>
          <a:p>
            <a:r>
              <a:rPr lang="en-US" dirty="0">
                <a:solidFill>
                  <a:schemeClr val="bg1"/>
                </a:solidFill>
              </a:rPr>
              <a:t>David </a:t>
            </a:r>
            <a:r>
              <a:rPr lang="en-US" dirty="0" err="1">
                <a:solidFill>
                  <a:schemeClr val="bg1"/>
                </a:solidFill>
              </a:rPr>
              <a:t>Folta</a:t>
            </a:r>
            <a:r>
              <a:rPr lang="en-US" dirty="0">
                <a:solidFill>
                  <a:schemeClr val="bg1"/>
                </a:solidFill>
              </a:rPr>
              <a:t> (GSFC)</a:t>
            </a:r>
          </a:p>
          <a:p>
            <a:r>
              <a:rPr lang="en-US" dirty="0">
                <a:solidFill>
                  <a:schemeClr val="bg1"/>
                </a:solidFill>
              </a:rPr>
              <a:t>Tiffany </a:t>
            </a:r>
            <a:r>
              <a:rPr lang="en-US" dirty="0" err="1">
                <a:solidFill>
                  <a:schemeClr val="bg1"/>
                </a:solidFill>
              </a:rPr>
              <a:t>Hoerbelt</a:t>
            </a:r>
            <a:r>
              <a:rPr lang="en-US" dirty="0">
                <a:solidFill>
                  <a:schemeClr val="bg1"/>
                </a:solidFill>
              </a:rPr>
              <a:t> (GSFC)</a:t>
            </a:r>
          </a:p>
          <a:p>
            <a:r>
              <a:rPr lang="en-US" dirty="0">
                <a:solidFill>
                  <a:schemeClr val="bg1"/>
                </a:solidFill>
              </a:rPr>
              <a:t>Robert Pritchett (GSFC)</a:t>
            </a:r>
          </a:p>
          <a:p>
            <a:r>
              <a:rPr lang="en-US" dirty="0">
                <a:solidFill>
                  <a:schemeClr val="bg1"/>
                </a:solidFill>
              </a:rPr>
              <a:t>Cassandra Webster (GSFC)</a:t>
            </a:r>
          </a:p>
          <a:p>
            <a:r>
              <a:rPr lang="en-US" dirty="0">
                <a:solidFill>
                  <a:schemeClr val="bg1"/>
                </a:solidFill>
              </a:rPr>
              <a:t>Donald </a:t>
            </a:r>
            <a:r>
              <a:rPr lang="en-US" dirty="0" err="1">
                <a:solidFill>
                  <a:schemeClr val="bg1"/>
                </a:solidFill>
              </a:rPr>
              <a:t>Dichmann</a:t>
            </a:r>
            <a:r>
              <a:rPr lang="en-US" dirty="0">
                <a:solidFill>
                  <a:schemeClr val="bg1"/>
                </a:solidFill>
              </a:rPr>
              <a:t> (GSFC)</a:t>
            </a:r>
          </a:p>
          <a:p>
            <a:r>
              <a:rPr lang="en-US" dirty="0">
                <a:solidFill>
                  <a:schemeClr val="bg1"/>
                </a:solidFill>
              </a:rPr>
              <a:t>Daniel Solomon (GSFC)</a:t>
            </a:r>
          </a:p>
          <a:p>
            <a:r>
              <a:rPr lang="en-US" dirty="0">
                <a:solidFill>
                  <a:schemeClr val="bg1"/>
                </a:solidFill>
              </a:rPr>
              <a:t>Sun-</a:t>
            </a:r>
            <a:r>
              <a:rPr lang="en-US" dirty="0" err="1">
                <a:solidFill>
                  <a:schemeClr val="bg1"/>
                </a:solidFill>
              </a:rPr>
              <a:t>Hur</a:t>
            </a:r>
            <a:r>
              <a:rPr lang="en-US" dirty="0">
                <a:solidFill>
                  <a:schemeClr val="bg1"/>
                </a:solidFill>
              </a:rPr>
              <a:t> Diaz (GSFC)</a:t>
            </a:r>
          </a:p>
          <a:p>
            <a:r>
              <a:rPr lang="en-US" dirty="0">
                <a:solidFill>
                  <a:schemeClr val="bg1"/>
                </a:solidFill>
              </a:rPr>
              <a:t>Rizwan Qureshi (GSFC)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59B349-03E5-4A43-9DB7-ED5C0E2A54AA}"/>
              </a:ext>
            </a:extLst>
          </p:cNvPr>
          <p:cNvSpPr/>
          <p:nvPr/>
        </p:nvSpPr>
        <p:spPr>
          <a:xfrm>
            <a:off x="2616113" y="1621986"/>
            <a:ext cx="35797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Science and Ground Based Telescope team: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Sara Seager (MIT)</a:t>
            </a:r>
          </a:p>
          <a:p>
            <a:r>
              <a:rPr lang="en-US" dirty="0">
                <a:solidFill>
                  <a:schemeClr val="bg1"/>
                </a:solidFill>
              </a:rPr>
              <a:t>Christopher Stark (</a:t>
            </a:r>
            <a:r>
              <a:rPr lang="en-US" dirty="0" err="1">
                <a:solidFill>
                  <a:schemeClr val="bg1"/>
                </a:solidFill>
              </a:rPr>
              <a:t>STScI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 err="1">
                <a:solidFill>
                  <a:schemeClr val="bg1"/>
                </a:solidFill>
              </a:rPr>
              <a:t>Ignas</a:t>
            </a:r>
            <a:r>
              <a:rPr lang="en-US" dirty="0">
                <a:solidFill>
                  <a:schemeClr val="bg1"/>
                </a:solidFill>
              </a:rPr>
              <a:t> Snellen (Leiden)</a:t>
            </a:r>
          </a:p>
          <a:p>
            <a:r>
              <a:rPr lang="en-US" dirty="0">
                <a:solidFill>
                  <a:schemeClr val="bg1"/>
                </a:solidFill>
              </a:rPr>
              <a:t>Michele </a:t>
            </a:r>
            <a:r>
              <a:rPr lang="en-US" dirty="0" err="1">
                <a:solidFill>
                  <a:schemeClr val="bg1"/>
                </a:solidFill>
              </a:rPr>
              <a:t>Cirasuolo</a:t>
            </a:r>
            <a:r>
              <a:rPr lang="en-US" dirty="0">
                <a:solidFill>
                  <a:schemeClr val="bg1"/>
                </a:solidFill>
              </a:rPr>
              <a:t> (EELT)</a:t>
            </a:r>
          </a:p>
          <a:p>
            <a:r>
              <a:rPr lang="en-US" dirty="0">
                <a:solidFill>
                  <a:schemeClr val="bg1"/>
                </a:solidFill>
              </a:rPr>
              <a:t>Stefan </a:t>
            </a:r>
            <a:r>
              <a:rPr lang="en-US" dirty="0" err="1">
                <a:solidFill>
                  <a:schemeClr val="bg1"/>
                </a:solidFill>
              </a:rPr>
              <a:t>Kimeswenger</a:t>
            </a:r>
            <a:r>
              <a:rPr lang="en-US" dirty="0">
                <a:solidFill>
                  <a:schemeClr val="bg1"/>
                </a:solidFill>
              </a:rPr>
              <a:t> (Innsbruck)</a:t>
            </a:r>
          </a:p>
          <a:p>
            <a:r>
              <a:rPr lang="en-US" dirty="0">
                <a:solidFill>
                  <a:schemeClr val="bg1"/>
                </a:solidFill>
              </a:rPr>
              <a:t>Norbert </a:t>
            </a:r>
            <a:r>
              <a:rPr lang="en-US" dirty="0" err="1">
                <a:solidFill>
                  <a:schemeClr val="bg1"/>
                </a:solidFill>
              </a:rPr>
              <a:t>Przybilla</a:t>
            </a:r>
            <a:r>
              <a:rPr lang="en-US" dirty="0">
                <a:solidFill>
                  <a:schemeClr val="bg1"/>
                </a:solidFill>
              </a:rPr>
              <a:t> (Innsbruck)</a:t>
            </a:r>
          </a:p>
          <a:p>
            <a:r>
              <a:rPr lang="en-US" dirty="0">
                <a:solidFill>
                  <a:schemeClr val="bg1"/>
                </a:solidFill>
              </a:rPr>
              <a:t>Wolfgang </a:t>
            </a:r>
            <a:r>
              <a:rPr lang="en-US" dirty="0" err="1">
                <a:solidFill>
                  <a:schemeClr val="bg1"/>
                </a:solidFill>
              </a:rPr>
              <a:t>Kausch</a:t>
            </a:r>
            <a:r>
              <a:rPr lang="en-US" dirty="0">
                <a:solidFill>
                  <a:schemeClr val="bg1"/>
                </a:solidFill>
              </a:rPr>
              <a:t> (Innsbruck)</a:t>
            </a:r>
          </a:p>
          <a:p>
            <a:r>
              <a:rPr lang="en-US" dirty="0">
                <a:solidFill>
                  <a:schemeClr val="bg1"/>
                </a:solidFill>
              </a:rPr>
              <a:t>Stefan Noll (DLR)</a:t>
            </a:r>
          </a:p>
          <a:p>
            <a:r>
              <a:rPr lang="en-US" dirty="0">
                <a:solidFill>
                  <a:schemeClr val="bg1"/>
                </a:solidFill>
              </a:rPr>
              <a:t>Casey </a:t>
            </a:r>
            <a:r>
              <a:rPr lang="en-US" dirty="0" err="1">
                <a:solidFill>
                  <a:schemeClr val="bg1"/>
                </a:solidFill>
              </a:rPr>
              <a:t>Lisse</a:t>
            </a:r>
            <a:r>
              <a:rPr lang="en-US" dirty="0">
                <a:solidFill>
                  <a:schemeClr val="bg1"/>
                </a:solidFill>
              </a:rPr>
              <a:t> (APL)</a:t>
            </a:r>
          </a:p>
          <a:p>
            <a:r>
              <a:rPr lang="en-US" dirty="0">
                <a:solidFill>
                  <a:schemeClr val="bg1"/>
                </a:solidFill>
              </a:rPr>
              <a:t>Randy Campbell (Keck)</a:t>
            </a:r>
          </a:p>
          <a:p>
            <a:r>
              <a:rPr lang="en-US" dirty="0">
                <a:solidFill>
                  <a:schemeClr val="bg1"/>
                </a:solidFill>
              </a:rPr>
              <a:t>John O’Meara (Keck)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F476D-EBDB-4E49-A3FE-9D90AA16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F2577-F06C-144D-A124-B2652D776892}"/>
              </a:ext>
            </a:extLst>
          </p:cNvPr>
          <p:cNvSpPr txBox="1"/>
          <p:nvPr/>
        </p:nvSpPr>
        <p:spPr>
          <a:xfrm>
            <a:off x="3698543" y="593632"/>
            <a:ext cx="491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Orbiting Starshade Teams</a:t>
            </a:r>
          </a:p>
        </p:txBody>
      </p:sp>
    </p:spTree>
    <p:extLst>
      <p:ext uri="{BB962C8B-B14F-4D97-AF65-F5344CB8AC3E}">
        <p14:creationId xmlns:p14="http://schemas.microsoft.com/office/powerpoint/2010/main" val="67492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40250" y="3727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147" y="206672"/>
            <a:ext cx="458968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</a:rPr>
              <a:t>Activities: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Begun - Feb 2018</a:t>
            </a:r>
          </a:p>
          <a:p>
            <a:r>
              <a:rPr lang="en-US" dirty="0">
                <a:solidFill>
                  <a:schemeClr val="bg1"/>
                </a:solidFill>
              </a:rPr>
              <a:t>IRAD Study -2018 (GSFC)</a:t>
            </a:r>
          </a:p>
          <a:p>
            <a:r>
              <a:rPr lang="en-US" dirty="0">
                <a:solidFill>
                  <a:schemeClr val="bg1"/>
                </a:solidFill>
              </a:rPr>
              <a:t>Team A Study – Aug 2018 (JPL)</a:t>
            </a:r>
          </a:p>
          <a:p>
            <a:r>
              <a:rPr lang="en-US" dirty="0">
                <a:solidFill>
                  <a:schemeClr val="bg1"/>
                </a:solidFill>
              </a:rPr>
              <a:t>IRAD Study -2019 (GSFC)</a:t>
            </a:r>
          </a:p>
          <a:p>
            <a:r>
              <a:rPr lang="en-US" dirty="0">
                <a:solidFill>
                  <a:schemeClr val="bg1"/>
                </a:solidFill>
              </a:rPr>
              <a:t>APD Mission Study -2019 (HQ/</a:t>
            </a:r>
            <a:r>
              <a:rPr lang="en-US" dirty="0" err="1">
                <a:solidFill>
                  <a:schemeClr val="bg1"/>
                </a:solidFill>
              </a:rPr>
              <a:t>ExEP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Science Workshop – May 2019 (GSFC)</a:t>
            </a:r>
          </a:p>
          <a:p>
            <a:r>
              <a:rPr lang="en-US" dirty="0">
                <a:solidFill>
                  <a:schemeClr val="bg1"/>
                </a:solidFill>
              </a:rPr>
              <a:t>Team-X Study – June 2019 (JPL)</a:t>
            </a:r>
          </a:p>
          <a:p>
            <a:r>
              <a:rPr lang="en-US" dirty="0">
                <a:solidFill>
                  <a:schemeClr val="bg1"/>
                </a:solidFill>
              </a:rPr>
              <a:t>Engineering Workshop -  July 2019 (GSFC)</a:t>
            </a:r>
          </a:p>
          <a:p>
            <a:r>
              <a:rPr lang="en-US" dirty="0">
                <a:solidFill>
                  <a:schemeClr val="bg1"/>
                </a:solidFill>
              </a:rPr>
              <a:t>Astro 2020 – Remote </a:t>
            </a:r>
            <a:r>
              <a:rPr lang="en-US" dirty="0" err="1">
                <a:solidFill>
                  <a:schemeClr val="bg1"/>
                </a:solidFill>
              </a:rPr>
              <a:t>Occulter</a:t>
            </a:r>
            <a:r>
              <a:rPr lang="en-US" dirty="0">
                <a:solidFill>
                  <a:schemeClr val="bg1"/>
                </a:solidFill>
              </a:rPr>
              <a:t> APC white Paper</a:t>
            </a:r>
          </a:p>
          <a:p>
            <a:r>
              <a:rPr lang="en-US" dirty="0">
                <a:solidFill>
                  <a:schemeClr val="bg1"/>
                </a:solidFill>
              </a:rPr>
              <a:t>Astro 2020 – ORCAS APC white Paper</a:t>
            </a:r>
          </a:p>
          <a:p>
            <a:r>
              <a:rPr lang="en-US" dirty="0">
                <a:solidFill>
                  <a:schemeClr val="bg1"/>
                </a:solidFill>
              </a:rPr>
              <a:t>SPIE San Diego 2019 – paper on observable sky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65DE06-78AC-4EB3-A26D-D802C0A76874}"/>
              </a:ext>
            </a:extLst>
          </p:cNvPr>
          <p:cNvSpPr/>
          <p:nvPr/>
        </p:nvSpPr>
        <p:spPr>
          <a:xfrm>
            <a:off x="4540250" y="221931"/>
            <a:ext cx="7355006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chemeClr val="bg1"/>
                </a:solidFill>
              </a:rPr>
              <a:t>IRAD Study -2018 (GSFC), Team A Study (JPL) : [study initiation]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What can be seen through the atmosphere? 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How much of the sky can be seen?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What is the required size and shape? 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Sky coverage and estimates on fuel budget?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u="sng" dirty="0">
                <a:solidFill>
                  <a:schemeClr val="bg1"/>
                </a:solidFill>
              </a:rPr>
              <a:t>IRAD Study -2019 (GSFC), APD Mission Study -2019 (HQ/</a:t>
            </a:r>
            <a:r>
              <a:rPr lang="en-US" sz="1600" u="sng" dirty="0" err="1">
                <a:solidFill>
                  <a:schemeClr val="bg1"/>
                </a:solidFill>
              </a:rPr>
              <a:t>ExEP</a:t>
            </a:r>
            <a:r>
              <a:rPr lang="en-US" sz="1600" u="sng" dirty="0">
                <a:solidFill>
                  <a:schemeClr val="bg1"/>
                </a:solidFill>
              </a:rPr>
              <a:t>), Science Workshop 2019 (GSFC)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1. Establishing Architecture A  science goals</a:t>
            </a:r>
          </a:p>
          <a:p>
            <a:r>
              <a:rPr lang="en-US" sz="1600" dirty="0">
                <a:solidFill>
                  <a:schemeClr val="bg1"/>
                </a:solidFill>
              </a:rPr>
              <a:t>2. Deriving initial engineering requirements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600" u="sng" dirty="0">
                <a:solidFill>
                  <a:schemeClr val="bg1"/>
                </a:solidFill>
              </a:rPr>
              <a:t>Team-X Study – June 2019 (JPL)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Establishing a single closed design point of reference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First cost and yield estimates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1600" u="sng" dirty="0">
                <a:solidFill>
                  <a:schemeClr val="bg1"/>
                </a:solidFill>
              </a:rPr>
              <a:t>Engineering Workshop -  July 2019 (GSFC)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Starshade</a:t>
            </a:r>
            <a:r>
              <a:rPr lang="en-US" sz="1600" dirty="0">
                <a:solidFill>
                  <a:schemeClr val="bg1"/>
                </a:solidFill>
              </a:rPr>
              <a:t> mechanical structure 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Mission Operation Concept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Current work: High Fidelity imaging and spectra simulations, Starshade Architecture trade, Detailed Mission Operation Concept. Value of split system – separating propulsion module from starshade during observations.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737EAA-49B7-CE4D-9B63-CB159F7F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1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11E4-502D-5847-A4E5-6D948E5F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en-US" dirty="0"/>
              <a:t>Key differences from other </a:t>
            </a:r>
            <a:r>
              <a:rPr lang="en-US" dirty="0" err="1"/>
              <a:t>starshades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CAB96-A089-854D-8B9F-E2DA4A3F9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877"/>
            <a:ext cx="10515600" cy="567059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ELT resolves starshade image (radius 50 mas, resolution 3 mas), AND is out of focus (40 mas diameter blur)</a:t>
            </a:r>
          </a:p>
          <a:p>
            <a:pPr lvl="1"/>
            <a:r>
              <a:rPr lang="en-US" dirty="0"/>
              <a:t>Telescope provides much of contrast</a:t>
            </a:r>
          </a:p>
          <a:p>
            <a:pPr lvl="1"/>
            <a:r>
              <a:rPr lang="en-US" dirty="0"/>
              <a:t>Greatly relaxed requirements for sun glints, holes, shape tolerances, stability</a:t>
            </a:r>
          </a:p>
          <a:p>
            <a:r>
              <a:rPr lang="en-US" dirty="0"/>
              <a:t>Extreme angular resolution separates planets, increases contrast</a:t>
            </a:r>
          </a:p>
          <a:p>
            <a:pPr lvl="1"/>
            <a:r>
              <a:rPr lang="en-US" dirty="0"/>
              <a:t>Resolves exo-zodi dust</a:t>
            </a:r>
          </a:p>
          <a:p>
            <a:pPr lvl="1"/>
            <a:r>
              <a:rPr lang="en-US" dirty="0"/>
              <a:t>Resolves background galaxies</a:t>
            </a:r>
          </a:p>
          <a:p>
            <a:r>
              <a:rPr lang="en-US" dirty="0"/>
              <a:t>More edge-on (within 1°) to Sun, to observe at meridian (not hard requirement)</a:t>
            </a:r>
          </a:p>
          <a:p>
            <a:r>
              <a:rPr lang="en-US" dirty="0"/>
              <a:t>Up to 20° tilted from line of sight</a:t>
            </a:r>
          </a:p>
          <a:p>
            <a:r>
              <a:rPr lang="en-US" dirty="0"/>
              <a:t>Too big to spin</a:t>
            </a:r>
          </a:p>
          <a:p>
            <a:r>
              <a:rPr lang="en-US" dirty="0"/>
              <a:t>Fuel limited yield (shared with other </a:t>
            </a:r>
            <a:r>
              <a:rPr lang="en-US" dirty="0" err="1"/>
              <a:t>starshades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Need super-ultralight design, might be very different from WFIRST concept</a:t>
            </a:r>
          </a:p>
          <a:p>
            <a:pPr lvl="1"/>
            <a:r>
              <a:rPr lang="en-US" dirty="0"/>
              <a:t>Split starshade from propulsion during observation</a:t>
            </a:r>
          </a:p>
          <a:p>
            <a:pPr lvl="1"/>
            <a:r>
              <a:rPr lang="en-US" dirty="0"/>
              <a:t>Need refueling</a:t>
            </a:r>
          </a:p>
          <a:p>
            <a:r>
              <a:rPr lang="en-US" dirty="0"/>
              <a:t>Propulsion during observation</a:t>
            </a:r>
          </a:p>
          <a:p>
            <a:pPr lvl="1"/>
            <a:r>
              <a:rPr lang="en-US" dirty="0"/>
              <a:t>Pulsed, due to plume brightness</a:t>
            </a:r>
          </a:p>
          <a:p>
            <a:pPr lvl="1"/>
            <a:r>
              <a:rPr lang="en-US" dirty="0"/>
              <a:t>Excitation of mechanical modes</a:t>
            </a:r>
          </a:p>
          <a:p>
            <a:r>
              <a:rPr lang="en-US" dirty="0"/>
              <a:t>Earthshine important – black surface, not dusty</a:t>
            </a:r>
          </a:p>
          <a:p>
            <a:pPr lvl="1"/>
            <a:r>
              <a:rPr lang="en-US" dirty="0"/>
              <a:t>Super-black carbon nanotubes</a:t>
            </a:r>
          </a:p>
          <a:p>
            <a:pPr lvl="1"/>
            <a:r>
              <a:rPr lang="en-US" dirty="0"/>
              <a:t>Specular black coating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5A5BB-B103-8D40-A6FE-A2E92496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7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44" y="664534"/>
            <a:ext cx="6787210" cy="5507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1544" y="0"/>
                <a:ext cx="8366136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Starshade Tolerances – Moving from 1.5 to 20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angular size – Resolved Observation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44" y="0"/>
                <a:ext cx="8366136" cy="504818"/>
              </a:xfrm>
              <a:prstGeom prst="rect">
                <a:avLst/>
              </a:prstGeom>
              <a:blipFill>
                <a:blip r:embed="rId3"/>
                <a:stretch>
                  <a:fillRect l="-583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389629" y="4826675"/>
            <a:ext cx="44125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algn="ctr"/>
            <a:r>
              <a:rPr lang="en-US" b="1" dirty="0"/>
              <a:t>UH 47 Design</a:t>
            </a:r>
          </a:p>
          <a:p>
            <a:pPr algn="ctr"/>
            <a:endParaRPr lang="en-US" sz="800" b="1" dirty="0"/>
          </a:p>
          <a:p>
            <a:pPr algn="ctr"/>
            <a:r>
              <a:rPr lang="en-US" b="1" dirty="0"/>
              <a:t>It is not going the be built the same way..</a:t>
            </a:r>
          </a:p>
          <a:p>
            <a:pPr algn="ctr"/>
            <a:endParaRPr lang="en-US" sz="800" b="1" dirty="0"/>
          </a:p>
          <a:p>
            <a:pPr algn="ctr"/>
            <a:r>
              <a:rPr lang="en-US" b="1" dirty="0"/>
              <a:t>Need to better understand the mass drivers for existing designs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4F7EE7B4-3BCD-9A48-A2E2-26AEC926C8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t="4896" b="4896"/>
          <a:stretch>
            <a:fillRect/>
          </a:stretch>
        </p:blipFill>
        <p:spPr>
          <a:xfrm>
            <a:off x="7219507" y="562121"/>
            <a:ext cx="4635796" cy="45759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0161" y="685801"/>
            <a:ext cx="766119" cy="54863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6AE18-B817-8446-9AE4-E243B00E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5C6C-6FDA-4F38-9FEC-B8649DFD5B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6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7556</TotalTime>
  <Words>1863</Words>
  <Application>Microsoft Office PowerPoint</Application>
  <PresentationFormat>Widescreen</PresentationFormat>
  <Paragraphs>381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Why work on the orbiting starshade?</vt:lpstr>
      <vt:lpstr>PowerPoint Presentation</vt:lpstr>
      <vt:lpstr>MagAO-X, Males et al., Proc SPIE 2018</vt:lpstr>
      <vt:lpstr>PowerPoint Presentation</vt:lpstr>
      <vt:lpstr>PowerPoint Presentation</vt:lpstr>
      <vt:lpstr>Key differences from other starshades</vt:lpstr>
      <vt:lpstr>PowerPoint Presentation</vt:lpstr>
      <vt:lpstr>PowerPoint Presentation</vt:lpstr>
      <vt:lpstr>Observational requirements</vt:lpstr>
      <vt:lpstr>Observational requirements</vt:lpstr>
      <vt:lpstr>Orbital requirements</vt:lpstr>
      <vt:lpstr>Observable Sky,  Dec 3rd, 2031, Mauna Kea</vt:lpstr>
      <vt:lpstr>PowerPoint Presentation</vt:lpstr>
      <vt:lpstr>Team X Concept.</vt:lpstr>
      <vt:lpstr>Observation Delta - V</vt:lpstr>
      <vt:lpstr>PowerPoint Presentation</vt:lpstr>
      <vt:lpstr>PowerPoint Presentation</vt:lpstr>
      <vt:lpstr>PowerPoint Presentation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Orbit and scheduling optimization of a remote occulter working with extremely large telescopes   Eliad Peretz, NASA Goddard Space Flight Ctr. (USA) and Cornell Univ. (USA); John C. Mather, NASA Goddard Space Flight Ctr. (USA)</dc:title>
  <dc:creator>Eliad Peretz</dc:creator>
  <cp:lastModifiedBy>Lemus, Ramon B (7310)</cp:lastModifiedBy>
  <cp:revision>131</cp:revision>
  <dcterms:created xsi:type="dcterms:W3CDTF">2019-08-08T12:39:06Z</dcterms:created>
  <dcterms:modified xsi:type="dcterms:W3CDTF">2019-09-19T22:01:50Z</dcterms:modified>
</cp:coreProperties>
</file>