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1" r:id="rId2"/>
    <p:sldMasterId id="2147483732" r:id="rId3"/>
    <p:sldMasterId id="2147483746" r:id="rId4"/>
    <p:sldMasterId id="2147483773" r:id="rId5"/>
  </p:sldMasterIdLst>
  <p:notesMasterIdLst>
    <p:notesMasterId r:id="rId24"/>
  </p:notesMasterIdLst>
  <p:handoutMasterIdLst>
    <p:handoutMasterId r:id="rId25"/>
  </p:handoutMasterIdLst>
  <p:sldIdLst>
    <p:sldId id="400" r:id="rId6"/>
    <p:sldId id="424" r:id="rId7"/>
    <p:sldId id="503" r:id="rId8"/>
    <p:sldId id="2566" r:id="rId9"/>
    <p:sldId id="2556" r:id="rId10"/>
    <p:sldId id="442" r:id="rId11"/>
    <p:sldId id="458" r:id="rId12"/>
    <p:sldId id="409" r:id="rId13"/>
    <p:sldId id="455" r:id="rId14"/>
    <p:sldId id="454" r:id="rId15"/>
    <p:sldId id="457" r:id="rId16"/>
    <p:sldId id="464" r:id="rId17"/>
    <p:sldId id="2567" r:id="rId18"/>
    <p:sldId id="348" r:id="rId19"/>
    <p:sldId id="447" r:id="rId20"/>
    <p:sldId id="402" r:id="rId21"/>
    <p:sldId id="435" r:id="rId22"/>
    <p:sldId id="437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4">
          <p15:clr>
            <a:srgbClr val="A4A3A4"/>
          </p15:clr>
        </p15:guide>
        <p15:guide id="2" orient="horz" pos="2219">
          <p15:clr>
            <a:srgbClr val="A4A3A4"/>
          </p15:clr>
        </p15:guide>
        <p15:guide id="3" orient="horz" pos="14">
          <p15:clr>
            <a:srgbClr val="A4A3A4"/>
          </p15:clr>
        </p15:guide>
        <p15:guide id="4" pos="5759">
          <p15:clr>
            <a:srgbClr val="A4A3A4"/>
          </p15:clr>
        </p15:guide>
        <p15:guide id="5" pos="28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ckwood, Gary H (7300)" initials="BGH(" lastIdx="1" clrIdx="0">
    <p:extLst>
      <p:ext uri="{19B8F6BF-5375-455C-9EA6-DF929625EA0E}">
        <p15:presenceInfo xmlns:p15="http://schemas.microsoft.com/office/powerpoint/2012/main" userId="S-1-5-21-1608413684-1126320247-1535859923-3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BA0C2F"/>
    <a:srgbClr val="53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 autoAdjust="0"/>
    <p:restoredTop sz="93223" autoAdjust="0"/>
  </p:normalViewPr>
  <p:slideViewPr>
    <p:cSldViewPr snapToGrid="0" snapToObjects="1">
      <p:cViewPr varScale="1">
        <p:scale>
          <a:sx n="100" d="100"/>
          <a:sy n="100" d="100"/>
        </p:scale>
        <p:origin x="1144" y="52"/>
      </p:cViewPr>
      <p:guideLst>
        <p:guide orient="horz" pos="4034"/>
        <p:guide orient="horz" pos="2219"/>
        <p:guide orient="horz" pos="14"/>
        <p:guide pos="5759"/>
        <p:guide pos="2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8T07:43:54.748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DF2216-3C6C-5242-8DB2-4752D4FEC615}" type="datetimeFigureOut">
              <a:rPr lang="en-US" smtClean="0">
                <a:latin typeface="Arial"/>
              </a:rPr>
              <a:pPr/>
              <a:t>9/18/2019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E00F2-CC6B-3345-A584-44341337AE23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426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/>
              </a:defRPr>
            </a:lvl1pPr>
          </a:lstStyle>
          <a:p>
            <a:fld id="{2CD6293C-6F3F-374D-A003-D3E152FC3744}" type="datetimeFigureOut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/>
              </a:defRPr>
            </a:lvl1pPr>
          </a:lstStyle>
          <a:p>
            <a:fld id="{D389288A-BD78-EC48-81B6-C08E556E1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60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8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7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4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</a:t>
            </a:r>
            <a:r>
              <a:rPr lang="en-US" baseline="0" dirty="0"/>
              <a:t> current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5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Credit:  NASA / JPL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9288A-BD78-EC48-81B6-C08E556E1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23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Credit:  NASA / JPL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9288A-BD78-EC48-81B6-C08E556E1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78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9288A-BD78-EC48-81B6-C08E556E1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79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94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2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5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5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ASA_Trio_LightBkg_CMYK_08281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2" y="2121668"/>
            <a:ext cx="2942872" cy="552384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06213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1217330" y="3392823"/>
            <a:ext cx="7498993" cy="354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1217330" y="4043798"/>
            <a:ext cx="7498993" cy="27516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 or Author(s)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1217330" y="4318968"/>
            <a:ext cx="7498993" cy="2807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Directorate, Division or Group Name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217330" y="4611772"/>
            <a:ext cx="7498993" cy="30695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56067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Name of presentation or other info goes here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476374"/>
            <a:ext cx="9144000" cy="48164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355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258933" y="76200"/>
            <a:ext cx="2808867" cy="814424"/>
            <a:chOff x="6292594" y="710022"/>
            <a:chExt cx="2808867" cy="81442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HelveticaNeue LT 75 Bold"/>
                  <a:cs typeface="HelveticaNeue LT 75 Bold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  <a:latin typeface="HelveticaNeue LT 55 Roman"/>
                  <a:cs typeface="HelveticaNeue LT 55 Roman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195132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60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BA81-1D14-41C7-A40C-CC23BBA8CDA1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3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13CE-E253-4022-B8C7-1B233BBA96F2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93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0FBC-4485-4B14-A9D0-040916CF31E4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21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2470-6340-4675-AF51-87FA0B490B6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39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This is the standard Title-and-Content Layout for slides with one-line titles, starting with a Table: 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(rarely used—not easily legible on screen) 19 </a:t>
            </a:r>
            <a:r>
              <a:rPr lang="en-US" dirty="0" err="1"/>
              <a:t>pt</a:t>
            </a:r>
            <a:r>
              <a:rPr lang="en-US" dirty="0"/>
              <a:t>, on single line spacing, with 1.5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(very rarely used) 18-pt, on single line spacing, with 1 </a:t>
            </a:r>
            <a:r>
              <a:rPr lang="en-US" dirty="0" err="1"/>
              <a:t>pt</a:t>
            </a:r>
            <a:r>
              <a:rPr lang="en-US" dirty="0"/>
              <a:t> before &amp; after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3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BDC9-AED4-4583-B2F8-CAA826A074C5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5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AE1B-BD18-4F4F-AABF-EE3E3F4EEA5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5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11018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pic>
        <p:nvPicPr>
          <p:cNvPr id="5" name="Picture 4" descr="NASA_Trio_LightBkg_CMYK_08281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3" y="5882066"/>
            <a:ext cx="2942872" cy="552384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304986" y="4353272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800" b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1316103" y="4831944"/>
            <a:ext cx="7498993" cy="354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1316103" y="5482919"/>
            <a:ext cx="7498993" cy="27516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 or Author(s)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1316103" y="5758089"/>
            <a:ext cx="7498993" cy="2807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Directorate, Division or Group Name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316103" y="6050893"/>
            <a:ext cx="7498993" cy="30695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7256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037D9-8017-48E8-9AB8-B4DDD47B89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83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955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134100" cy="64770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4A693-A0F1-4166-95A7-635B80CDC9A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64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92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761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17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fld id="{792C2FD4-5D26-448A-8390-0DE9695935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87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 userDrawn="1"/>
        </p:nvGraphicFramePr>
        <p:xfrm>
          <a:off x="0" y="0"/>
          <a:ext cx="72189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2189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561474" y="163286"/>
            <a:ext cx="3515895" cy="98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53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r>
              <a:rPr lang="en-US" sz="1053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r>
              <a:rPr lang="en-US" sz="1053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  <a:p>
            <a:endParaRPr lang="en-US" sz="526" b="1">
              <a:solidFill>
                <a:srgbClr val="000000"/>
              </a:solidFill>
              <a:latin typeface="Helvetica" charset="0"/>
            </a:endParaRPr>
          </a:p>
          <a:p>
            <a:r>
              <a:rPr lang="en-US" sz="1053" b="1">
                <a:solidFill>
                  <a:srgbClr val="000000"/>
                </a:solidFill>
                <a:latin typeface="Helvetica" charset="0"/>
              </a:rPr>
              <a:t>JPL/Caltech Proprietary – Not for Public Release</a:t>
            </a:r>
          </a:p>
          <a:p>
            <a:endParaRPr lang="en-US" sz="1053" b="1">
              <a:solidFill>
                <a:schemeClr val="accent2"/>
              </a:solidFill>
              <a:latin typeface="Helvetica" charset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629400"/>
            <a:ext cx="5334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55267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Date Goes Here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Name of presentation or other info goes here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7200" y="1476963"/>
            <a:ext cx="8248650" cy="48158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31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9" name="Picture 8" descr="JPL_RedBlack_rgb_horz_5in_160601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409031" y="6502282"/>
            <a:ext cx="561474" cy="325465"/>
          </a:xfrm>
          <a:prstGeom prst="rect">
            <a:avLst/>
          </a:prstGeom>
        </p:spPr>
      </p:pic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9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6AA1-BAD2-EB42-ABF3-9AD416FFBB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35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258933" y="76200"/>
            <a:ext cx="2808867" cy="937534"/>
            <a:chOff x="6292594" y="710022"/>
            <a:chExt cx="2808867" cy="93753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103538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SA_Trio_LightBkg_CMYK_08281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03" y="3031067"/>
            <a:ext cx="39243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17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52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BA81-1D14-41C7-A40C-CC23BBA8CDA1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17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16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07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3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This is the standard Title-and-Content Layout for slides with one-line titles, starting with a Table: 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(rarely used—not easily legible on screen) 19 </a:t>
            </a:r>
            <a:r>
              <a:rPr lang="en-US" dirty="0" err="1"/>
              <a:t>pt</a:t>
            </a:r>
            <a:r>
              <a:rPr lang="en-US" dirty="0"/>
              <a:t>, on single line spacing, with 1.5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(very rarely used) 18-pt, on single line spacing, with 1 </a:t>
            </a:r>
            <a:r>
              <a:rPr lang="en-US" dirty="0" err="1"/>
              <a:t>pt</a:t>
            </a:r>
            <a:r>
              <a:rPr lang="en-US" dirty="0"/>
              <a:t> before &amp; after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7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91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0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1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1773567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No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7200" y="1295400"/>
            <a:ext cx="8248650" cy="510539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FBC65A8-0AF1-594E-B66C-E8F1EA3CA580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81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E2FD-9837-4823-A749-2DB66BA73DE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9/18/2019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APD DPMP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E9D2-AC69-417C-B406-6BA105D37F6D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32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258933" y="76200"/>
            <a:ext cx="2808867" cy="937534"/>
            <a:chOff x="6292594" y="710022"/>
            <a:chExt cx="2808867" cy="93753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267186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7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BA81-1D14-41C7-A40C-CC23BBA8CDA1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2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87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0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This is the standard Title-and-Content Layout for slides with one-line titles, starting with a Table: 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(rarely used—not easily legible on screen) 19 </a:t>
            </a:r>
            <a:r>
              <a:rPr lang="en-US" dirty="0" err="1"/>
              <a:t>pt</a:t>
            </a:r>
            <a:r>
              <a:rPr lang="en-US" dirty="0"/>
              <a:t>, on single line spacing, with 1.5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(very rarely used) 18-pt, on single line spacing, with 1 </a:t>
            </a:r>
            <a:r>
              <a:rPr lang="en-US" dirty="0" err="1"/>
              <a:t>pt</a:t>
            </a:r>
            <a:r>
              <a:rPr lang="en-US" dirty="0"/>
              <a:t> before &amp; after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8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8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119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82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01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99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No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7200" y="1295400"/>
            <a:ext cx="8248650" cy="510539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FBC65A8-0AF1-594E-B66C-E8F1EA3CA580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17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ibrand_ColorWhite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5" y="2058235"/>
            <a:ext cx="3196457" cy="684955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58633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869750" y="3493463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>
      <p:ext uri="{BB962C8B-B14F-4D97-AF65-F5344CB8AC3E}">
        <p14:creationId xmlns:p14="http://schemas.microsoft.com/office/powerpoint/2010/main" val="1824666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599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455" y="5141017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800" b="1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572" y="5619689"/>
            <a:ext cx="7498993" cy="8044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8" name="Picture 7" descr="Tribrand_ColorWhite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5" y="6033980"/>
            <a:ext cx="3196457" cy="6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97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 spc="1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Name of presentation or other info goes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360714" y="1360714"/>
            <a:ext cx="6694715" cy="353785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1" y="5033130"/>
            <a:ext cx="8229599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1129394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rgbClr val="FFFFF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3624037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rgbClr val="FFFFF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118680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rgbClr val="FFFFF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</p:spTree>
    <p:extLst>
      <p:ext uri="{BB962C8B-B14F-4D97-AF65-F5344CB8AC3E}">
        <p14:creationId xmlns:p14="http://schemas.microsoft.com/office/powerpoint/2010/main" val="20098042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 spc="1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Name of presentation or other info goes here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35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 spc="1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7200" y="1476963"/>
            <a:ext cx="8248650" cy="481588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Name of presentation or other info goes here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463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 spc="1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78362" y="147696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54025" y="147637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Name of presentation or other info goes here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2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Name of presentation or other info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17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 spc="1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476374"/>
            <a:ext cx="9144000" cy="481647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Name of presentation or other info goes here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97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00" b="1" i="0" cap="none" spc="1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Name of presentation or other info goes here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-11854" y="1483360"/>
            <a:ext cx="9171094" cy="500951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1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Date Goes Here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Name of presentation or other info goes here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49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0" i="0" spc="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2419000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84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63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3050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 spc="1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769971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" y="38438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00" dirty="0">
                <a:solidFill>
                  <a:schemeClr val="accent2"/>
                </a:solidFill>
              </a:rPr>
              <a:t>jpl.nasa.gov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64190" y="3654169"/>
            <a:ext cx="404253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ribrand_ColorWhite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75" y="2534971"/>
            <a:ext cx="4378114" cy="9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Name of presentation or other info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60933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7200" y="1476963"/>
            <a:ext cx="8248650" cy="48158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94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Name of presentation or other info goes here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678362" y="1476963"/>
            <a:ext cx="4008438" cy="48158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454025" y="1476375"/>
            <a:ext cx="4023901" cy="48164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643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1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9" r:id="rId2"/>
    <p:sldLayoutId id="2147483696" r:id="rId3"/>
    <p:sldLayoutId id="2147483697" r:id="rId4"/>
    <p:sldLayoutId id="2147483655" r:id="rId5"/>
    <p:sldLayoutId id="2147483700" r:id="rId6"/>
    <p:sldLayoutId id="2147483658" r:id="rId7"/>
    <p:sldLayoutId id="2147483649" r:id="rId8"/>
    <p:sldLayoutId id="2147483651" r:id="rId9"/>
    <p:sldLayoutId id="2147483698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1"/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18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16-pt,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29400"/>
            <a:ext cx="5334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2000" y="76485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Arial" panose="020B0604020202020204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5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Arial" panose="020B060402020202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1"/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18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16-pt,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2284" y="39207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66800" y="6629400"/>
            <a:ext cx="70104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APD DPMP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19,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8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1"/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18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16-pt,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27812"/>
            <a:ext cx="1066800" cy="2301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2284" y="39207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066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September 27,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2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2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7.wdp"/><Relationship Id="rId3" Type="http://schemas.openxmlformats.org/officeDocument/2006/relationships/image" Target="../media/image10.jpe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64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24" Type="http://schemas.microsoft.com/office/2007/relationships/hdphoto" Target="../media/hdphoto6.wdp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2.wdp"/><Relationship Id="rId22" Type="http://schemas.microsoft.com/office/2007/relationships/hdphoto" Target="../media/hdphoto5.wdp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image" Target="../media/image31.png"/><Relationship Id="rId21" Type="http://schemas.microsoft.com/office/2007/relationships/hdphoto" Target="../media/hdphoto11.wdp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image" Target="../media/image30.jpeg"/><Relationship Id="rId16" Type="http://schemas.openxmlformats.org/officeDocument/2006/relationships/image" Target="../media/image41.tiff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5" Type="http://schemas.microsoft.com/office/2007/relationships/hdphoto" Target="../media/hdphoto10.wdp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40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Starshade Science and Industry Partnership</a:t>
            </a:r>
          </a:p>
          <a:p>
            <a:r>
              <a:rPr lang="en-US" dirty="0"/>
              <a:t>Forum #1 Introduction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206213" y="4361297"/>
            <a:ext cx="7498993" cy="275169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Gary Blackwood</a:t>
            </a:r>
          </a:p>
          <a:p>
            <a:r>
              <a:rPr lang="en-US" dirty="0"/>
              <a:t>NASA Exoplanet Exploration Program</a:t>
            </a:r>
          </a:p>
          <a:p>
            <a:endParaRPr lang="en-US" dirty="0"/>
          </a:p>
          <a:p>
            <a:r>
              <a:rPr lang="en-US" dirty="0"/>
              <a:t>September 18, 2019</a:t>
            </a:r>
          </a:p>
          <a:p>
            <a:r>
              <a:rPr lang="en-US" dirty="0"/>
              <a:t>Jet Propulsion Laboratory, Pasadena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1844" y="6496050"/>
            <a:ext cx="1107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CL # 19-1960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440" y="6489082"/>
            <a:ext cx="1944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2019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174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and Science Working Group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Context: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TSWG is a steering group for the SIP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The SIP will help S5 achieve its milestones, and, help NASA understand if S5 has the right milestones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TSWG members will: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Identify solutions to challenges faced by the S5 development activity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Propose new approaches, techniques, and research beyond planned S5 activities that can maximize </a:t>
            </a:r>
            <a:r>
              <a:rPr lang="en-US" sz="1600" dirty="0" err="1"/>
              <a:t>starshade</a:t>
            </a:r>
            <a:r>
              <a:rPr lang="en-US" sz="1600" dirty="0"/>
              <a:t> technology readiness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Document new mission concept drivers for </a:t>
            </a:r>
            <a:r>
              <a:rPr lang="en-US" sz="1600" dirty="0" err="1"/>
              <a:t>starshade</a:t>
            </a:r>
            <a:r>
              <a:rPr lang="en-US" sz="1600" dirty="0"/>
              <a:t> technology performance requirements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Maintain alignment between S5 technology development activities and future mission needs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Document findings in annual </a:t>
            </a:r>
            <a:r>
              <a:rPr lang="en-US" sz="1600" dirty="0" err="1"/>
              <a:t>Starshade</a:t>
            </a:r>
            <a:r>
              <a:rPr lang="en-US" sz="1600" dirty="0"/>
              <a:t> SIP reports to NASA APD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The TSWG will select up to four graduate students and postdocs to attend and present at each SIP forum (travel expenses reimbursed), starting with forum #2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21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 txBox="1">
            <a:spLocks/>
          </p:cNvSpPr>
          <p:nvPr/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2"/>
                </a:solidFill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4A832-BE1E-406E-B607-2813F92DE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048"/>
            <a:ext cx="8288692" cy="62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710C8-BE9D-4B34-A285-54F8A66F24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52C44D-FA2C-45F9-93D2-2BA9F155C1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Industry Subcontracts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20E22-3014-440A-8A43-A540C0E052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r>
              <a:rPr lang="en-US" sz="2000" b="1" dirty="0" err="1"/>
              <a:t>Zecoat</a:t>
            </a:r>
            <a:r>
              <a:rPr lang="en-US" sz="2000" b="1" dirty="0"/>
              <a:t> Corporation</a:t>
            </a:r>
            <a:r>
              <a:rPr lang="en-US" sz="2000" dirty="0"/>
              <a:t>, Torrance CA.  </a:t>
            </a:r>
            <a:r>
              <a:rPr lang="en-US" sz="2000" dirty="0" err="1"/>
              <a:t>Zecoat</a:t>
            </a:r>
            <a:r>
              <a:rPr lang="en-US" sz="2000" dirty="0"/>
              <a:t> will evaluate, optimize, and test performance of a specular black coating on the starshade edges to minimize solar glint.</a:t>
            </a:r>
          </a:p>
          <a:p>
            <a:pPr lvl="0">
              <a:spcAft>
                <a:spcPts val="600"/>
              </a:spcAft>
            </a:pPr>
            <a:r>
              <a:rPr lang="en-US" sz="2000" b="1" dirty="0" err="1"/>
              <a:t>Opterus</a:t>
            </a:r>
            <a:r>
              <a:rPr lang="en-US" sz="2000" b="1" dirty="0"/>
              <a:t> Research and Development Inc</a:t>
            </a:r>
            <a:r>
              <a:rPr lang="en-US" sz="2000" dirty="0"/>
              <a:t>., Fort Collins CO.  </a:t>
            </a:r>
            <a:r>
              <a:rPr lang="en-US" sz="2000" dirty="0" err="1"/>
              <a:t>Opterus</a:t>
            </a:r>
            <a:r>
              <a:rPr lang="en-US" sz="2000" dirty="0"/>
              <a:t> will evaluate creep behavior of composite material resins through test and analysis.  </a:t>
            </a:r>
          </a:p>
          <a:p>
            <a:pPr lvl="0">
              <a:spcAft>
                <a:spcPts val="600"/>
              </a:spcAft>
            </a:pPr>
            <a:r>
              <a:rPr lang="en-US" sz="2000" b="1" dirty="0" err="1"/>
              <a:t>Tendeg</a:t>
            </a:r>
            <a:r>
              <a:rPr lang="en-US" sz="2000" b="1" dirty="0"/>
              <a:t>, LLC</a:t>
            </a:r>
            <a:r>
              <a:rPr lang="en-US" sz="2000" dirty="0"/>
              <a:t>, Louisville CO. </a:t>
            </a:r>
            <a:r>
              <a:rPr lang="en-US" sz="2000" dirty="0" err="1"/>
              <a:t>Tendeg</a:t>
            </a:r>
            <a:r>
              <a:rPr lang="en-US" sz="2000" dirty="0"/>
              <a:t> will perform analysis and test of petal and PLUS deployments and petal deformations under stowage loads.</a:t>
            </a:r>
          </a:p>
          <a:p>
            <a:pPr lvl="0">
              <a:spcAft>
                <a:spcPts val="600"/>
              </a:spcAft>
            </a:pPr>
            <a:r>
              <a:rPr lang="en-US" sz="2000" b="1" dirty="0"/>
              <a:t>ATA Engineering, Inc</a:t>
            </a:r>
            <a:r>
              <a:rPr lang="en-US" sz="2000" dirty="0"/>
              <a:t>., San Diego CA.  ATA will evaluate multiple structural analysis methodologies and software and assess the benefits of the approaches using petal deployment and position error as case studies.  </a:t>
            </a:r>
          </a:p>
        </p:txBody>
      </p:sp>
    </p:spTree>
    <p:extLst>
      <p:ext uri="{BB962C8B-B14F-4D97-AF65-F5344CB8AC3E}">
        <p14:creationId xmlns:p14="http://schemas.microsoft.com/office/powerpoint/2010/main" val="81409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A7A1-703B-40BE-BA66-A2132BF5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43B1C6-B376-451D-9095-83E23F8F74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832EC5-0DA1-4AAF-8A01-D853F7211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Meeting Logistics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54644F-1588-4634-B3AD-B5BD285241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en-US" sz="2400" dirty="0"/>
              <a:t>Rebecca Gonzales – Meeting Recorder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Will be posting slides to website when released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Important Logistics: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Refreshments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Restrooms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Starshade Lab Tour / Walk or Bus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Lunch / Escort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Patio, Quiet Space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Optional Group Dinner tonight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Earthquake Procedure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Meeting protocol:  Export, Media</a:t>
            </a:r>
          </a:p>
        </p:txBody>
      </p:sp>
    </p:spTree>
    <p:extLst>
      <p:ext uri="{BB962C8B-B14F-4D97-AF65-F5344CB8AC3E}">
        <p14:creationId xmlns:p14="http://schemas.microsoft.com/office/powerpoint/2010/main" val="148148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4488" y="6054239"/>
            <a:ext cx="6334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Copyright 2019 California Institute of Technology.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35609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This work was carried out at the Jet Propulsion Laboratory, California Institute of Technology under contract with the National Aeronautics and Space Administration. © 2019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395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NASA Exoplanet Exploration Program (</a:t>
            </a:r>
            <a:r>
              <a:rPr lang="en-US" dirty="0" err="1"/>
              <a:t>ExEP</a:t>
            </a:r>
            <a:r>
              <a:rPr lang="en-US" dirty="0"/>
              <a:t>)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Program Office – Key Participants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070C0"/>
                </a:solidFill>
              </a:rPr>
              <a:t>Science and Industry Partnership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Gary Blackwood</a:t>
            </a:r>
            <a:r>
              <a:rPr lang="en-US" sz="2000" dirty="0"/>
              <a:t>, NASA </a:t>
            </a:r>
            <a:r>
              <a:rPr lang="en-US" sz="2000" dirty="0" err="1"/>
              <a:t>ExEP</a:t>
            </a:r>
            <a:r>
              <a:rPr lang="en-US" sz="2000" dirty="0"/>
              <a:t> Manager, </a:t>
            </a:r>
            <a:r>
              <a:rPr lang="en-US" sz="2000" dirty="0" err="1"/>
              <a:t>Starshade</a:t>
            </a:r>
            <a:r>
              <a:rPr lang="en-US" sz="2000" dirty="0"/>
              <a:t> SIP Chair</a:t>
            </a:r>
          </a:p>
          <a:p>
            <a:pPr>
              <a:spcBef>
                <a:spcPts val="1200"/>
              </a:spcBef>
            </a:pPr>
            <a:r>
              <a:rPr lang="en-US" sz="2000" b="1" dirty="0" err="1"/>
              <a:t>Yuriy</a:t>
            </a:r>
            <a:r>
              <a:rPr lang="en-US" sz="2000" b="1" dirty="0"/>
              <a:t> </a:t>
            </a:r>
            <a:r>
              <a:rPr lang="en-US" sz="2000" b="1" dirty="0" err="1"/>
              <a:t>Tsurkan</a:t>
            </a:r>
            <a:r>
              <a:rPr lang="en-US" sz="2000" dirty="0"/>
              <a:t>, Subcontract Manager</a:t>
            </a:r>
          </a:p>
          <a:p>
            <a:pPr>
              <a:spcBef>
                <a:spcPts val="1200"/>
              </a:spcBef>
            </a:pPr>
            <a:r>
              <a:rPr lang="en-US" sz="2000" b="1" dirty="0" err="1"/>
              <a:t>Renyu</a:t>
            </a:r>
            <a:r>
              <a:rPr lang="en-US" sz="2000" b="1" dirty="0"/>
              <a:t> Hu</a:t>
            </a:r>
            <a:r>
              <a:rPr lang="en-US" sz="2000" dirty="0"/>
              <a:t>, </a:t>
            </a:r>
            <a:r>
              <a:rPr lang="en-US" sz="2000" dirty="0" err="1"/>
              <a:t>ExEP</a:t>
            </a:r>
            <a:r>
              <a:rPr lang="en-US" sz="2000" dirty="0"/>
              <a:t> Scientist for </a:t>
            </a:r>
            <a:r>
              <a:rPr lang="en-US" sz="2000" dirty="0" err="1"/>
              <a:t>Starshade</a:t>
            </a:r>
            <a:r>
              <a:rPr lang="en-US" sz="2000" dirty="0"/>
              <a:t> Technology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b="1" dirty="0">
              <a:solidFill>
                <a:srgbClr val="0070C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 err="1">
                <a:solidFill>
                  <a:srgbClr val="0070C0"/>
                </a:solidFill>
              </a:rPr>
              <a:t>Starshade</a:t>
            </a:r>
            <a:r>
              <a:rPr lang="en-US" sz="2000" b="1" dirty="0">
                <a:solidFill>
                  <a:srgbClr val="0070C0"/>
                </a:solidFill>
              </a:rPr>
              <a:t> Technology Development Activity (S5)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Kendra Short</a:t>
            </a:r>
            <a:r>
              <a:rPr lang="en-US" sz="2000" dirty="0"/>
              <a:t>, NASA </a:t>
            </a:r>
            <a:r>
              <a:rPr lang="en-US" sz="2000" dirty="0" err="1"/>
              <a:t>ExEP</a:t>
            </a:r>
            <a:r>
              <a:rPr lang="en-US" sz="2000" dirty="0"/>
              <a:t> Deputy Manager,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Phil Willems</a:t>
            </a:r>
            <a:r>
              <a:rPr lang="en-US" sz="2000" dirty="0"/>
              <a:t>, Manager of S5, LBTI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36455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Starshade</a:t>
            </a:r>
            <a:r>
              <a:rPr lang="en-US" dirty="0"/>
              <a:t> Science and Industry Partnership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000" b="1" dirty="0"/>
              <a:t>Gary Blackwood</a:t>
            </a:r>
            <a:r>
              <a:rPr lang="en-US" sz="2000" dirty="0"/>
              <a:t>, NASA </a:t>
            </a:r>
            <a:r>
              <a:rPr lang="en-US" sz="2000" dirty="0" err="1"/>
              <a:t>ExEP</a:t>
            </a:r>
            <a:r>
              <a:rPr lang="en-US" sz="2000" dirty="0"/>
              <a:t> Manager, </a:t>
            </a:r>
            <a:r>
              <a:rPr lang="en-US" sz="2000" dirty="0" err="1"/>
              <a:t>Starshade</a:t>
            </a:r>
            <a:r>
              <a:rPr lang="en-US" sz="2000" dirty="0"/>
              <a:t> SIP Chair</a:t>
            </a:r>
          </a:p>
          <a:p>
            <a:pPr lvl="1"/>
            <a:r>
              <a:rPr lang="en-US" sz="1600" dirty="0"/>
              <a:t>Gary.blackwood@jpl.nasa.gov</a:t>
            </a:r>
          </a:p>
          <a:p>
            <a:pPr lvl="1"/>
            <a:r>
              <a:rPr lang="en-US" sz="1600" dirty="0"/>
              <a:t>W:  818 354 6263</a:t>
            </a:r>
          </a:p>
          <a:p>
            <a:pPr lvl="1"/>
            <a:r>
              <a:rPr lang="en-US" sz="1600" dirty="0"/>
              <a:t>M:  818 458 0507</a:t>
            </a:r>
            <a:endParaRPr lang="en-US" sz="2000" b="1" dirty="0"/>
          </a:p>
          <a:p>
            <a:r>
              <a:rPr lang="en-US" sz="2000" b="1" dirty="0" err="1"/>
              <a:t>Yuriy</a:t>
            </a:r>
            <a:r>
              <a:rPr lang="en-US" sz="2000" b="1" dirty="0"/>
              <a:t> </a:t>
            </a:r>
            <a:r>
              <a:rPr lang="en-US" sz="2000" b="1" dirty="0" err="1"/>
              <a:t>Tsurkan</a:t>
            </a:r>
            <a:r>
              <a:rPr lang="en-US" sz="2000" dirty="0"/>
              <a:t>, Subcontract Manager</a:t>
            </a:r>
          </a:p>
          <a:p>
            <a:pPr lvl="1"/>
            <a:r>
              <a:rPr lang="en-US" sz="1600" dirty="0"/>
              <a:t>Yuriy.Tsurkan@jpl.nasa.gov</a:t>
            </a:r>
          </a:p>
          <a:p>
            <a:pPr lvl="1"/>
            <a:r>
              <a:rPr lang="en-US" sz="1600" dirty="0"/>
              <a:t>W:  818 393-8052</a:t>
            </a:r>
          </a:p>
          <a:p>
            <a:pPr lvl="1"/>
            <a:r>
              <a:rPr lang="en-US" sz="1600" dirty="0"/>
              <a:t>M:  747 261-8928</a:t>
            </a:r>
            <a:endParaRPr lang="en-US" sz="2000" b="1" dirty="0"/>
          </a:p>
          <a:p>
            <a:r>
              <a:rPr lang="en-US" sz="2000" b="1" dirty="0" err="1"/>
              <a:t>Renyu</a:t>
            </a:r>
            <a:r>
              <a:rPr lang="en-US" sz="2000" b="1" dirty="0"/>
              <a:t> Hu</a:t>
            </a:r>
            <a:r>
              <a:rPr lang="en-US" sz="2000" dirty="0"/>
              <a:t>, </a:t>
            </a:r>
            <a:r>
              <a:rPr lang="en-US" sz="2000" dirty="0" err="1"/>
              <a:t>ExEP</a:t>
            </a:r>
            <a:r>
              <a:rPr lang="en-US" sz="2000" dirty="0"/>
              <a:t> </a:t>
            </a:r>
            <a:r>
              <a:rPr lang="en-US" sz="2000" dirty="0" err="1"/>
              <a:t>Starshade</a:t>
            </a:r>
            <a:r>
              <a:rPr lang="en-US" sz="2000" dirty="0"/>
              <a:t> Scientist</a:t>
            </a:r>
          </a:p>
          <a:p>
            <a:pPr lvl="1"/>
            <a:r>
              <a:rPr lang="en-US" sz="1600" dirty="0"/>
              <a:t>Renyu.Hu@jpl.nasa.gov</a:t>
            </a:r>
          </a:p>
          <a:p>
            <a:pPr lvl="1"/>
            <a:r>
              <a:rPr lang="en-US" sz="1600" dirty="0"/>
              <a:t>W:  818 354 6090</a:t>
            </a:r>
            <a:endParaRPr lang="en-US" sz="2000" dirty="0"/>
          </a:p>
          <a:p>
            <a:pPr lvl="1"/>
            <a:r>
              <a:rPr lang="en-US" sz="1600" dirty="0"/>
              <a:t>M:  818 281-9459</a:t>
            </a:r>
          </a:p>
          <a:p>
            <a:r>
              <a:rPr lang="en-US" sz="2000" b="1" dirty="0"/>
              <a:t>Kendra Short</a:t>
            </a:r>
            <a:r>
              <a:rPr lang="en-US" sz="2000" dirty="0"/>
              <a:t>, S5 acting Manager, NASA </a:t>
            </a:r>
            <a:r>
              <a:rPr lang="en-US" sz="2000" dirty="0" err="1"/>
              <a:t>ExEP</a:t>
            </a:r>
            <a:r>
              <a:rPr lang="en-US" sz="2000" dirty="0"/>
              <a:t> Deputy Manager</a:t>
            </a:r>
          </a:p>
          <a:p>
            <a:pPr lvl="1"/>
            <a:r>
              <a:rPr lang="en-US" sz="1600" dirty="0"/>
              <a:t>Kendra.Short@jpl.nasa.gov</a:t>
            </a:r>
          </a:p>
          <a:p>
            <a:pPr lvl="1"/>
            <a:r>
              <a:rPr lang="en-US" sz="1600" dirty="0"/>
              <a:t>W:  818 354 9286</a:t>
            </a:r>
            <a:endParaRPr lang="en-US" sz="2000" dirty="0"/>
          </a:p>
          <a:p>
            <a:pPr lvl="1"/>
            <a:r>
              <a:rPr lang="en-US" sz="1600" dirty="0"/>
              <a:t>M:  818 634 3918</a:t>
            </a:r>
            <a:endParaRPr lang="en-US" sz="2000" dirty="0"/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2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NASA Headquarters Leadership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070C0"/>
                </a:solidFill>
              </a:rPr>
              <a:t>Astrophysics Division</a:t>
            </a:r>
          </a:p>
          <a:p>
            <a:pPr>
              <a:spcBef>
                <a:spcPts val="1200"/>
              </a:spcBef>
            </a:pPr>
            <a:r>
              <a:rPr lang="en-US" sz="2000" b="1" dirty="0" err="1"/>
              <a:t>Shahid</a:t>
            </a:r>
            <a:r>
              <a:rPr lang="en-US" sz="2000" b="1" dirty="0"/>
              <a:t> Habib</a:t>
            </a:r>
            <a:r>
              <a:rPr lang="en-US" sz="2000" dirty="0"/>
              <a:t>, Program Executive for </a:t>
            </a:r>
            <a:r>
              <a:rPr lang="en-US" sz="2000" dirty="0" err="1"/>
              <a:t>ExEP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b="1" dirty="0"/>
              <a:t>Douglas Hudgins</a:t>
            </a:r>
            <a:r>
              <a:rPr lang="en-US" sz="2000" dirty="0"/>
              <a:t>, Program Scientist for </a:t>
            </a:r>
            <a:r>
              <a:rPr lang="en-US" sz="2000" dirty="0" err="1"/>
              <a:t>ExEP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b="1" dirty="0"/>
              <a:t>Martin Still</a:t>
            </a:r>
            <a:r>
              <a:rPr lang="en-US" sz="2000" dirty="0"/>
              <a:t>, Deputy Program Scientist for </a:t>
            </a:r>
            <a:r>
              <a:rPr lang="en-US" sz="2000" dirty="0" err="1"/>
              <a:t>ExEP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b="1" dirty="0"/>
              <a:t>Nasser </a:t>
            </a:r>
            <a:r>
              <a:rPr lang="en-US" sz="2000" b="1" dirty="0" err="1"/>
              <a:t>Barghouty</a:t>
            </a:r>
            <a:r>
              <a:rPr lang="en-US" sz="2000" b="1" dirty="0"/>
              <a:t>, </a:t>
            </a:r>
            <a:r>
              <a:rPr lang="en-US" sz="2000" dirty="0"/>
              <a:t>Division Technology Lead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Jeff </a:t>
            </a:r>
            <a:r>
              <a:rPr lang="en-US" sz="2000" b="1" dirty="0" err="1"/>
              <a:t>Volosin</a:t>
            </a:r>
            <a:r>
              <a:rPr lang="en-US" sz="2000" dirty="0"/>
              <a:t>, Deputy Division Director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Paul Hertz</a:t>
            </a:r>
            <a:r>
              <a:rPr lang="en-US" sz="2000" dirty="0"/>
              <a:t>, Division Director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Motivation for </a:t>
            </a:r>
            <a:r>
              <a:rPr lang="en-US" dirty="0" err="1"/>
              <a:t>Starshade</a:t>
            </a:r>
            <a:r>
              <a:rPr lang="en-US" dirty="0"/>
              <a:t> Science and </a:t>
            </a:r>
            <a:br>
              <a:rPr lang="en-US" dirty="0"/>
            </a:br>
            <a:r>
              <a:rPr lang="en-US" dirty="0"/>
              <a:t>Industry Partnership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57200" y="1476963"/>
            <a:ext cx="8248650" cy="4815887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The purpose of the Starshade SIP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is to maximize the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technology readiness level of starshades to enable potential future exoplanet science missions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15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oplan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" y="10497"/>
            <a:ext cx="9201150" cy="68675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/>
        </p:spPr>
      </p:pic>
      <p:sp>
        <p:nvSpPr>
          <p:cNvPr id="5" name="TextBox 4"/>
          <p:cNvSpPr txBox="1"/>
          <p:nvPr/>
        </p:nvSpPr>
        <p:spPr>
          <a:xfrm>
            <a:off x="1600014" y="2634571"/>
            <a:ext cx="1316037" cy="30777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Spitzer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3839" y="1967819"/>
            <a:ext cx="1316037" cy="30777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Kepler</a:t>
            </a:r>
          </a:p>
        </p:txBody>
      </p:sp>
      <p:pic>
        <p:nvPicPr>
          <p:cNvPr id="8" name="Picture 18" descr="Hubb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441">
            <a:off x="952265" y="3536634"/>
            <a:ext cx="1551372" cy="132930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Spitzer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824">
            <a:off x="2357637" y="2963148"/>
            <a:ext cx="1163555" cy="96222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4315774" y="1363416"/>
            <a:ext cx="1317625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TESS</a:t>
            </a:r>
          </a:p>
        </p:txBody>
      </p:sp>
      <p:pic>
        <p:nvPicPr>
          <p:cNvPr id="41" name="Picture 23" descr="TE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2569">
            <a:off x="4795498" y="1707175"/>
            <a:ext cx="878664" cy="67633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4927" y="1255199"/>
            <a:ext cx="1676400" cy="5857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Missions</a:t>
            </a:r>
          </a:p>
        </p:txBody>
      </p:sp>
      <p:pic>
        <p:nvPicPr>
          <p:cNvPr id="14" name="Picture 12" descr="Exoplane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7" y="655124"/>
            <a:ext cx="2797175" cy="88423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ihandform 6"/>
          <p:cNvSpPr/>
          <p:nvPr/>
        </p:nvSpPr>
        <p:spPr>
          <a:xfrm rot="200012">
            <a:off x="5049952" y="1131372"/>
            <a:ext cx="3270250" cy="3021012"/>
          </a:xfrm>
          <a:custGeom>
            <a:avLst/>
            <a:gdLst>
              <a:gd name="connsiteX0" fmla="*/ 43543 w 3977196"/>
              <a:gd name="connsiteY0" fmla="*/ 4261834 h 4261834"/>
              <a:gd name="connsiteX1" fmla="*/ 1291772 w 3977196"/>
              <a:gd name="connsiteY1" fmla="*/ 2345948 h 4261834"/>
              <a:gd name="connsiteX2" fmla="*/ 2525486 w 3977196"/>
              <a:gd name="connsiteY2" fmla="*/ 821948 h 4261834"/>
              <a:gd name="connsiteX3" fmla="*/ 3512457 w 3977196"/>
              <a:gd name="connsiteY3" fmla="*/ 96234 h 4261834"/>
              <a:gd name="connsiteX4" fmla="*/ 3976915 w 3977196"/>
              <a:gd name="connsiteY4" fmla="*/ 96234 h 4261834"/>
              <a:gd name="connsiteX5" fmla="*/ 3585029 w 3977196"/>
              <a:gd name="connsiteY5" fmla="*/ 909034 h 4261834"/>
              <a:gd name="connsiteX6" fmla="*/ 3846286 w 3977196"/>
              <a:gd name="connsiteY6" fmla="*/ 342977 h 4261834"/>
              <a:gd name="connsiteX7" fmla="*/ 3381829 w 3977196"/>
              <a:gd name="connsiteY7" fmla="*/ 372005 h 4261834"/>
              <a:gd name="connsiteX8" fmla="*/ 2119086 w 3977196"/>
              <a:gd name="connsiteY8" fmla="*/ 1562177 h 4261834"/>
              <a:gd name="connsiteX9" fmla="*/ 0 w 3977196"/>
              <a:gd name="connsiteY9" fmla="*/ 4203777 h 42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7196" h="4261834">
                <a:moveTo>
                  <a:pt x="43543" y="4261834"/>
                </a:moveTo>
                <a:cubicBezTo>
                  <a:pt x="460829" y="3590548"/>
                  <a:pt x="878115" y="2919262"/>
                  <a:pt x="1291772" y="2345948"/>
                </a:cubicBezTo>
                <a:cubicBezTo>
                  <a:pt x="1705429" y="1772634"/>
                  <a:pt x="2155372" y="1196900"/>
                  <a:pt x="2525486" y="821948"/>
                </a:cubicBezTo>
                <a:cubicBezTo>
                  <a:pt x="2895600" y="446996"/>
                  <a:pt x="3270552" y="217186"/>
                  <a:pt x="3512457" y="96234"/>
                </a:cubicBezTo>
                <a:cubicBezTo>
                  <a:pt x="3754362" y="-24718"/>
                  <a:pt x="3964820" y="-39233"/>
                  <a:pt x="3976915" y="96234"/>
                </a:cubicBezTo>
                <a:cubicBezTo>
                  <a:pt x="3989010" y="231701"/>
                  <a:pt x="3606801" y="867910"/>
                  <a:pt x="3585029" y="909034"/>
                </a:cubicBezTo>
                <a:cubicBezTo>
                  <a:pt x="3563258" y="950158"/>
                  <a:pt x="3880153" y="432482"/>
                  <a:pt x="3846286" y="342977"/>
                </a:cubicBezTo>
                <a:cubicBezTo>
                  <a:pt x="3812419" y="253472"/>
                  <a:pt x="3669696" y="168805"/>
                  <a:pt x="3381829" y="372005"/>
                </a:cubicBezTo>
                <a:cubicBezTo>
                  <a:pt x="3093962" y="575205"/>
                  <a:pt x="2682724" y="923548"/>
                  <a:pt x="2119086" y="1562177"/>
                </a:cubicBezTo>
                <a:cubicBezTo>
                  <a:pt x="1555448" y="2200806"/>
                  <a:pt x="777724" y="3202291"/>
                  <a:pt x="0" y="4203777"/>
                </a:cubicBezTo>
              </a:path>
            </a:pathLst>
          </a:custGeom>
          <a:solidFill>
            <a:srgbClr val="CCECFF">
              <a:alpha val="46667"/>
            </a:srgbClr>
          </a:solidFill>
          <a:ln w="9525">
            <a:solidFill>
              <a:schemeClr val="accent1">
                <a:alpha val="16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2928">
            <a:off x="7452687" y="1090517"/>
            <a:ext cx="716663" cy="71849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20"/>
          <p:cNvSpPr txBox="1"/>
          <p:nvPr/>
        </p:nvSpPr>
        <p:spPr>
          <a:xfrm>
            <a:off x="7190870" y="1091744"/>
            <a:ext cx="76191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PLATO</a:t>
            </a:r>
          </a:p>
        </p:txBody>
      </p:sp>
      <p:sp>
        <p:nvSpPr>
          <p:cNvPr id="21" name="Textfeld 18"/>
          <p:cNvSpPr txBox="1"/>
          <p:nvPr/>
        </p:nvSpPr>
        <p:spPr>
          <a:xfrm>
            <a:off x="5611247" y="2215874"/>
            <a:ext cx="1025525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CHEOPS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4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22" name="Picture 10" descr="http://www.cnes.fr/automne_modules_files/standard/public/p8189_94272ddfbc29a521d648908bb865c30ccorot_illustr3_de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3484">
            <a:off x="4455168" y="3312623"/>
            <a:ext cx="1135750" cy="165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2759" y="4272586"/>
            <a:ext cx="949299" cy="5232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NASA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Missions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5422" y="4254020"/>
            <a:ext cx="1507780" cy="5232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Non-NASA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Missions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054934"/>
            <a:ext cx="2232855" cy="83099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NASA/ESA Partnership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NASA/ESA/CSA Partnership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CNES/ESA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ESA/Swiss Space Office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389" y="3220356"/>
            <a:ext cx="1316037" cy="30777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Hubble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1</a:t>
            </a:r>
          </a:p>
        </p:txBody>
      </p:sp>
      <p:sp>
        <p:nvSpPr>
          <p:cNvPr id="27" name="Textfeld 21"/>
          <p:cNvSpPr txBox="1"/>
          <p:nvPr/>
        </p:nvSpPr>
        <p:spPr>
          <a:xfrm>
            <a:off x="4147782" y="3473227"/>
            <a:ext cx="947739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CoRoT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2929847" y="5941497"/>
            <a:ext cx="1793875" cy="46196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Arial" charset="0"/>
              </a:rPr>
              <a:t>Large Binocular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Arial" charset="0"/>
              </a:rPr>
              <a:t>Telescope</a:t>
            </a: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36" y="5262557"/>
            <a:ext cx="886410" cy="72974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4788233" y="6017624"/>
            <a:ext cx="716761" cy="27699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Arial" charset="0"/>
              </a:rPr>
              <a:t>WIYN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6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54" y="5286438"/>
            <a:ext cx="959246" cy="79158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 bwMode="auto">
          <a:xfrm>
            <a:off x="7297421" y="266665"/>
            <a:ext cx="1140754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WFIRST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17818" y="3192220"/>
            <a:ext cx="787180" cy="52322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HabEx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5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36" name="TextBox 31"/>
          <p:cNvSpPr txBox="1">
            <a:spLocks noChangeArrowheads="1"/>
          </p:cNvSpPr>
          <p:nvPr/>
        </p:nvSpPr>
        <p:spPr bwMode="auto">
          <a:xfrm>
            <a:off x="952613" y="5819457"/>
            <a:ext cx="1745763" cy="2762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Arial" charset="0"/>
              </a:rPr>
              <a:t>W. M. Keck Observatory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02800" y="6371564"/>
            <a:ext cx="4786250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Ground Telescopes with NASA participation</a:t>
            </a:r>
          </a:p>
        </p:txBody>
      </p:sp>
      <p:pic>
        <p:nvPicPr>
          <p:cNvPr id="38" name="Picture 2" descr="http://wfirst.gsfc.nasa.gov/images/Wfirst_MC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562">
            <a:off x="7759717" y="499386"/>
            <a:ext cx="1420818" cy="800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8176643" y="4118698"/>
            <a:ext cx="644315" cy="30777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OST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35" y="4036191"/>
            <a:ext cx="1059482" cy="94513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E5EEF6"/>
              </a:clrFrom>
              <a:clrTo>
                <a:srgbClr val="E5E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854">
            <a:off x="5611897" y="2731298"/>
            <a:ext cx="669633" cy="66963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7494">
            <a:off x="6455100" y="1745251"/>
            <a:ext cx="597158" cy="69564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37" y="2564598"/>
            <a:ext cx="803221" cy="76677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270370" y="1932889"/>
            <a:ext cx="970996" cy="30777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LUVOIR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5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4230">
            <a:off x="8026612" y="3059635"/>
            <a:ext cx="567378" cy="113170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555022" y="3232587"/>
            <a:ext cx="1310506" cy="73866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Starshade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Rendezvous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51" name="Textfeld 18"/>
          <p:cNvSpPr txBox="1"/>
          <p:nvPr/>
        </p:nvSpPr>
        <p:spPr>
          <a:xfrm>
            <a:off x="5195791" y="2824001"/>
            <a:ext cx="629949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Gaia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96745" y="6319470"/>
            <a:ext cx="2579552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2020 Decadal Survey Studies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NSF Partnership (NN-EXPLORE)</a:t>
            </a:r>
          </a:p>
        </p:txBody>
      </p:sp>
      <p:pic>
        <p:nvPicPr>
          <p:cNvPr id="9" name="Picture 19" descr="JWST.png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456">
            <a:off x="5730097" y="574442"/>
            <a:ext cx="1420557" cy="105367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51157" y="686561"/>
            <a:ext cx="962369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JWST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149">
            <a:off x="7333331" y="2008575"/>
            <a:ext cx="2904908" cy="16340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7902">
            <a:off x="3664680" y="2076624"/>
            <a:ext cx="615546" cy="1283143"/>
          </a:xfrm>
          <a:prstGeom prst="rect">
            <a:avLst/>
          </a:prstGeom>
        </p:spPr>
      </p:pic>
      <p:sp>
        <p:nvSpPr>
          <p:cNvPr id="53" name="TextBox 31"/>
          <p:cNvSpPr txBox="1">
            <a:spLocks noChangeArrowheads="1"/>
          </p:cNvSpPr>
          <p:nvPr/>
        </p:nvSpPr>
        <p:spPr bwMode="auto">
          <a:xfrm>
            <a:off x="5656855" y="6008040"/>
            <a:ext cx="1202690" cy="27699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Arial" charset="0"/>
              </a:rPr>
              <a:t>SMARTS 1.5m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6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72" y="5293910"/>
            <a:ext cx="811916" cy="6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6C48E8-DB7F-4428-93AA-DBA56DF1D2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EFE44-CC64-47D1-A262-96934D708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8CCE-F427-4F90-B240-6C04FBF3C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0B505-5A34-8746-A5A9-793D5E51FFC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4FFE9-D80A-45E9-B1E4-7C030962B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NASA Exoplanet Exploration Program</a:t>
            </a:r>
          </a:p>
        </p:txBody>
      </p:sp>
      <p:sp>
        <p:nvSpPr>
          <p:cNvPr id="5" name="Down Arrow 4"/>
          <p:cNvSpPr>
            <a:spLocks noChangeArrowheads="1"/>
          </p:cNvSpPr>
          <p:nvPr/>
        </p:nvSpPr>
        <p:spPr bwMode="auto">
          <a:xfrm>
            <a:off x="4465320" y="1514479"/>
            <a:ext cx="457200" cy="157659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3585A"/>
          </a:solidFill>
          <a:ln>
            <a:noFill/>
          </a:ln>
          <a:ex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Bent Arrow 5"/>
          <p:cNvSpPr/>
          <p:nvPr/>
        </p:nvSpPr>
        <p:spPr bwMode="auto">
          <a:xfrm rot="10800000" flipH="1">
            <a:off x="4674042" y="1099837"/>
            <a:ext cx="710099" cy="1129794"/>
          </a:xfrm>
          <a:prstGeom prst="bentArrow">
            <a:avLst/>
          </a:prstGeom>
          <a:solidFill>
            <a:srgbClr val="535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074" y="1076845"/>
            <a:ext cx="4359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Space Missions and Concept Studies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06943" y="3065628"/>
            <a:ext cx="3967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Supporting Research &amp; Technology</a:t>
            </a:r>
          </a:p>
        </p:txBody>
      </p:sp>
      <p:sp>
        <p:nvSpPr>
          <p:cNvPr id="9" name="Bent Arrow 8"/>
          <p:cNvSpPr/>
          <p:nvPr/>
        </p:nvSpPr>
        <p:spPr bwMode="auto">
          <a:xfrm rot="16200000" flipH="1" flipV="1">
            <a:off x="6164799" y="2082427"/>
            <a:ext cx="342667" cy="3186585"/>
          </a:xfrm>
          <a:prstGeom prst="bentArrow">
            <a:avLst>
              <a:gd name="adj1" fmla="val 49999"/>
              <a:gd name="adj2" fmla="val 50000"/>
              <a:gd name="adj3" fmla="val 25000"/>
              <a:gd name="adj4" fmla="val 43750"/>
            </a:avLst>
          </a:prstGeom>
          <a:solidFill>
            <a:srgbClr val="535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Bent Arrow 9"/>
          <p:cNvSpPr/>
          <p:nvPr/>
        </p:nvSpPr>
        <p:spPr bwMode="auto">
          <a:xfrm rot="16200000" flipH="1">
            <a:off x="2885377" y="2098063"/>
            <a:ext cx="320694" cy="3136540"/>
          </a:xfrm>
          <a:prstGeom prst="bentArrow">
            <a:avLst>
              <a:gd name="adj1" fmla="val 49999"/>
              <a:gd name="adj2" fmla="val 50000"/>
              <a:gd name="adj3" fmla="val 25000"/>
              <a:gd name="adj4" fmla="val 43750"/>
            </a:avLst>
          </a:prstGeom>
          <a:solidFill>
            <a:srgbClr val="535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40"/>
          <p:cNvSpPr txBox="1">
            <a:spLocks noChangeArrowheads="1"/>
          </p:cNvSpPr>
          <p:nvPr/>
        </p:nvSpPr>
        <p:spPr bwMode="auto">
          <a:xfrm>
            <a:off x="304232" y="3781730"/>
            <a:ext cx="24695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Key Sustaining Research</a:t>
            </a:r>
          </a:p>
        </p:txBody>
      </p:sp>
      <p:sp>
        <p:nvSpPr>
          <p:cNvPr id="12" name="TextBox 31"/>
          <p:cNvSpPr txBox="1">
            <a:spLocks noChangeArrowheads="1"/>
          </p:cNvSpPr>
          <p:nvPr/>
        </p:nvSpPr>
        <p:spPr bwMode="auto">
          <a:xfrm>
            <a:off x="-95149" y="6206157"/>
            <a:ext cx="188060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Large Binocular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Telescope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Interferometer</a:t>
            </a: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1440403" y="5092566"/>
            <a:ext cx="14531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Keck Observatory</a:t>
            </a:r>
          </a:p>
        </p:txBody>
      </p:sp>
      <p:sp>
        <p:nvSpPr>
          <p:cNvPr id="15" name="TextBox 37"/>
          <p:cNvSpPr txBox="1">
            <a:spLocks noChangeArrowheads="1"/>
          </p:cNvSpPr>
          <p:nvPr/>
        </p:nvSpPr>
        <p:spPr bwMode="auto">
          <a:xfrm>
            <a:off x="3538555" y="3949318"/>
            <a:ext cx="2472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Technology Development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192760" y="6147563"/>
            <a:ext cx="26748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Archives, Tools, Sagan Program, Professional Engagement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7546" y="3868264"/>
            <a:ext cx="2568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NASA Exoplanet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Science Institute (NExScI)</a:t>
            </a:r>
          </a:p>
        </p:txBody>
      </p:sp>
      <p:sp>
        <p:nvSpPr>
          <p:cNvPr id="20" name="Down Arrow 7"/>
          <p:cNvSpPr>
            <a:spLocks noChangeArrowheads="1"/>
          </p:cNvSpPr>
          <p:nvPr/>
        </p:nvSpPr>
        <p:spPr bwMode="auto">
          <a:xfrm>
            <a:off x="4462282" y="3376262"/>
            <a:ext cx="457200" cy="6346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3585A"/>
          </a:solidFill>
          <a:ln>
            <a:noFill/>
          </a:ln>
          <a:ex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237555" y="5087080"/>
            <a:ext cx="12242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NN-EXPLORE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33"/>
          <a:stretch/>
        </p:blipFill>
        <p:spPr>
          <a:xfrm>
            <a:off x="346909" y="4268354"/>
            <a:ext cx="999862" cy="79332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5513152" y="1048675"/>
            <a:ext cx="3478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Exoplanet Communications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1694" y="1558828"/>
            <a:ext cx="11717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Kepler K2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596814" y="1417473"/>
            <a:ext cx="2867499" cy="1810082"/>
            <a:chOff x="1706769" y="1388538"/>
            <a:chExt cx="2867499" cy="1810082"/>
          </a:xfrm>
        </p:grpSpPr>
        <p:grpSp>
          <p:nvGrpSpPr>
            <p:cNvPr id="42" name="Group 41"/>
            <p:cNvGrpSpPr/>
            <p:nvPr/>
          </p:nvGrpSpPr>
          <p:grpSpPr>
            <a:xfrm>
              <a:off x="2139556" y="1388538"/>
              <a:ext cx="2070492" cy="1615164"/>
              <a:chOff x="2161992" y="1388538"/>
              <a:chExt cx="2070492" cy="1615164"/>
            </a:xfrm>
          </p:grpSpPr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>
                <a:off x="2161992" y="1388538"/>
                <a:ext cx="207049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Large- and Probe-Scale Mission Concepts</a:t>
                </a: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0738"/>
              <a:stretch/>
            </p:blipFill>
            <p:spPr>
              <a:xfrm>
                <a:off x="2976358" y="2033360"/>
                <a:ext cx="944954" cy="970342"/>
              </a:xfrm>
              <a:prstGeom prst="rect">
                <a:avLst/>
              </a:prstGeom>
            </p:spPr>
          </p:pic>
        </p:grpSp>
        <p:sp>
          <p:nvSpPr>
            <p:cNvPr id="41" name="TextBox 40"/>
            <p:cNvSpPr txBox="1">
              <a:spLocks noChangeArrowheads="1"/>
            </p:cNvSpPr>
            <p:nvPr/>
          </p:nvSpPr>
          <p:spPr bwMode="auto">
            <a:xfrm>
              <a:off x="1706769" y="2937010"/>
              <a:ext cx="115554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Coronagraph</a:t>
              </a:r>
            </a:p>
          </p:txBody>
        </p: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3613245" y="2732587"/>
              <a:ext cx="9610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Starshade</a:t>
              </a:r>
            </a:p>
          </p:txBody>
        </p:sp>
      </p:grpSp>
      <p:sp>
        <p:nvSpPr>
          <p:cNvPr id="46" name="Bent Arrow 45"/>
          <p:cNvSpPr/>
          <p:nvPr/>
        </p:nvSpPr>
        <p:spPr bwMode="auto">
          <a:xfrm rot="10800000">
            <a:off x="3973908" y="1104548"/>
            <a:ext cx="704374" cy="1129794"/>
          </a:xfrm>
          <a:prstGeom prst="bentArrow">
            <a:avLst/>
          </a:prstGeom>
          <a:solidFill>
            <a:srgbClr val="535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50" name="Picture 11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232" y="5432148"/>
            <a:ext cx="1035463" cy="8093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49" b="5856"/>
          <a:stretch/>
        </p:blipFill>
        <p:spPr bwMode="auto">
          <a:xfrm>
            <a:off x="1687457" y="4264025"/>
            <a:ext cx="909672" cy="800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8202">
            <a:off x="700842" y="1869172"/>
            <a:ext cx="707669" cy="14751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2" b="100000" l="6103" r="99296">
                        <a14:foregroundMark x1="87089" y1="76087" x2="87089" y2="76087"/>
                        <a14:foregroundMark x1="77934" y1="73234" x2="77934" y2="73234"/>
                        <a14:foregroundMark x1="25352" y1="94837" x2="25352" y2="94837"/>
                        <a14:foregroundMark x1="18779" y1="93614" x2="18779" y2="93614"/>
                        <a14:foregroundMark x1="41315" y1="94837" x2="41315" y2="94837"/>
                        <a14:foregroundMark x1="14554" y1="94158" x2="14554" y2="94158"/>
                        <a14:backgroundMark x1="19014" y1="7065" x2="19014" y2="7065"/>
                        <a14:backgroundMark x1="93427" y1="5571" x2="93427" y2="5571"/>
                        <a14:backgroundMark x1="91080" y1="92255" x2="91080" y2="92255"/>
                        <a14:backgroundMark x1="7981" y1="96739" x2="7981" y2="9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4742">
            <a:off x="1949463" y="1922020"/>
            <a:ext cx="640344" cy="1106323"/>
          </a:xfrm>
          <a:prstGeom prst="rect">
            <a:avLst/>
          </a:prstGeom>
        </p:spPr>
      </p:pic>
      <p:sp>
        <p:nvSpPr>
          <p:cNvPr id="5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66057" y="6492875"/>
            <a:ext cx="2091559" cy="365125"/>
          </a:xfr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Arial Narrow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 Narrow" pitchFamily="34" charset="0"/>
              </a:rPr>
              <a:t>12</a:t>
            </a:r>
          </a:p>
        </p:txBody>
      </p:sp>
      <p:sp>
        <p:nvSpPr>
          <p:cNvPr id="53" name="TextBox 30"/>
          <p:cNvSpPr txBox="1">
            <a:spLocks noChangeArrowheads="1"/>
          </p:cNvSpPr>
          <p:nvPr/>
        </p:nvSpPr>
        <p:spPr bwMode="auto">
          <a:xfrm>
            <a:off x="1473528" y="6241509"/>
            <a:ext cx="14531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High Resolution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Imaging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39" y="5432148"/>
            <a:ext cx="975673" cy="80170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2769859" y="6194704"/>
            <a:ext cx="188601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Coronagraph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Development</a:t>
            </a: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4499070" y="6179264"/>
            <a:ext cx="176328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Starshade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Technology Development (S5)</a:t>
            </a: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271" y="5232527"/>
            <a:ext cx="1474773" cy="98803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299" y="5387074"/>
            <a:ext cx="1160543" cy="80942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5" name="Picture 6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066" y="4493230"/>
            <a:ext cx="711375" cy="554486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0E888D-E278-1840-BB7D-5D6B2A3B03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28" b="94872" l="25070" r="96936">
                        <a14:foregroundMark x1="59053" y1="43590" x2="59053" y2="43590"/>
                        <a14:foregroundMark x1="37883" y1="37607" x2="37883" y2="37607"/>
                        <a14:foregroundMark x1="80501" y1="68803" x2="80501" y2="68803"/>
                        <a14:foregroundMark x1="78830" y1="91880" x2="78830" y2="91880"/>
                        <a14:foregroundMark x1="95543" y1="75214" x2="95543" y2="75214"/>
                        <a14:foregroundMark x1="35933" y1="52564" x2="35933" y2="52564"/>
                        <a14:foregroundMark x1="37326" y1="68376" x2="37326" y2="68376"/>
                        <a14:foregroundMark x1="40390" y1="76496" x2="40390" y2="76496"/>
                        <a14:foregroundMark x1="75766" y1="71368" x2="75766" y2="71368"/>
                        <a14:foregroundMark x1="77716" y1="61538" x2="77716" y2="61538"/>
                        <a14:foregroundMark x1="89694" y1="59402" x2="89694" y2="59402"/>
                        <a14:foregroundMark x1="91922" y1="81624" x2="91922" y2="81624"/>
                        <a14:foregroundMark x1="71309" y1="89744" x2="71309" y2="89744"/>
                        <a14:foregroundMark x1="70752" y1="61538" x2="70752" y2="61538"/>
                        <a14:foregroundMark x1="75209" y1="57692" x2="75209" y2="57692"/>
                        <a14:foregroundMark x1="94708" y1="60684" x2="94708" y2="60684"/>
                        <a14:foregroundMark x1="94150" y1="88462" x2="94150" y2="88462"/>
                        <a14:foregroundMark x1="72702" y1="94872" x2="72702" y2="94872"/>
                        <a14:foregroundMark x1="96936" y1="73077" x2="96936" y2="73077"/>
                        <a14:foregroundMark x1="36769" y1="76923" x2="36769" y2="76923"/>
                        <a14:foregroundMark x1="35097" y1="23504" x2="35097" y2="23504"/>
                        <a14:foregroundMark x1="51532" y1="21368" x2="51532" y2="21368"/>
                        <a14:foregroundMark x1="66574" y1="23077" x2="66574" y2="23077"/>
                        <a14:foregroundMark x1="80501" y1="25214" x2="80501" y2="25214"/>
                        <a14:foregroundMark x1="79666" y1="18803" x2="79666" y2="18803"/>
                        <a14:foregroundMark x1="71588" y1="18803" x2="71588" y2="18803"/>
                        <a14:foregroundMark x1="64345" y1="19658" x2="64345" y2="19658"/>
                        <a14:foregroundMark x1="60446" y1="19658" x2="60446" y2="19658"/>
                        <a14:foregroundMark x1="55432" y1="19658" x2="55432" y2="19658"/>
                        <a14:foregroundMark x1="47911" y1="17949" x2="47911" y2="17949"/>
                        <a14:foregroundMark x1="45125" y1="17521" x2="45125" y2="17521"/>
                        <a14:foregroundMark x1="37326" y1="17949" x2="37326" y2="17949"/>
                        <a14:foregroundMark x1="59889" y1="17094" x2="59889" y2="17094"/>
                        <a14:foregroundMark x1="77716" y1="17094" x2="77716" y2="17094"/>
                        <a14:foregroundMark x1="33148" y1="69658" x2="33148" y2="69658"/>
                        <a14:foregroundMark x1="31755" y1="47863" x2="31755" y2="47863"/>
                        <a14:foregroundMark x1="32312" y1="32051" x2="32312" y2="32051"/>
                        <a14:foregroundMark x1="30641" y1="20513" x2="30641" y2="20513"/>
                        <a14:foregroundMark x1="28969" y1="17949" x2="28969" y2="17949"/>
                        <a14:foregroundMark x1="27577" y1="29487" x2="27577" y2="29487"/>
                        <a14:foregroundMark x1="29248" y1="76923" x2="29248" y2="76923"/>
                        <a14:foregroundMark x1="27298" y1="80769" x2="27298" y2="80769"/>
                        <a14:foregroundMark x1="26741" y1="76068" x2="26741" y2="76068"/>
                        <a14:foregroundMark x1="26741" y1="67521" x2="26741" y2="67521"/>
                        <a14:foregroundMark x1="26741" y1="60256" x2="26741" y2="60256"/>
                        <a14:foregroundMark x1="25905" y1="87179" x2="25905" y2="87179"/>
                        <a14:foregroundMark x1="27298" y1="15812" x2="27298" y2="15812"/>
                        <a14:foregroundMark x1="38440" y1="8547" x2="38440" y2="8547"/>
                        <a14:foregroundMark x1="34540" y1="10684" x2="34540" y2="10684"/>
                        <a14:foregroundMark x1="26741" y1="11538" x2="26741" y2="11538"/>
                        <a14:foregroundMark x1="26741" y1="18376" x2="26741" y2="18376"/>
                        <a14:foregroundMark x1="26741" y1="26496" x2="26741" y2="26496"/>
                        <a14:foregroundMark x1="26184" y1="19658" x2="26184" y2="19658"/>
                        <a14:foregroundMark x1="25905" y1="27778" x2="25905" y2="27778"/>
                        <a14:foregroundMark x1="25905" y1="32906" x2="25905" y2="32906"/>
                        <a14:backgroundMark x1="98886" y1="42308" x2="98886" y2="42308"/>
                        <a14:backgroundMark x1="40947" y1="95299" x2="40947" y2="95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482" t="15990" b="3048"/>
          <a:stretch/>
        </p:blipFill>
        <p:spPr>
          <a:xfrm>
            <a:off x="4815996" y="4479237"/>
            <a:ext cx="1159184" cy="79709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063241-EC03-A24A-A78D-030184984CD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484" y="4500573"/>
            <a:ext cx="700191" cy="55410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/>
          <a:srcRect t="12401" b="7177"/>
          <a:stretch/>
        </p:blipFill>
        <p:spPr>
          <a:xfrm>
            <a:off x="6397896" y="5387074"/>
            <a:ext cx="2225270" cy="77541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8"/>
          <a:srcRect l="8816" t="5716" r="1640" b="14372"/>
          <a:stretch/>
        </p:blipFill>
        <p:spPr>
          <a:xfrm>
            <a:off x="6397896" y="4441827"/>
            <a:ext cx="1322406" cy="87319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27" name="Picture 1" descr="image00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82" y="1552910"/>
            <a:ext cx="2039730" cy="131929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56" l="0" r="100000">
                        <a14:backgroundMark x1="9756" y1="4467" x2="9756" y2="4467"/>
                        <a14:backgroundMark x1="91289" y1="6186" x2="91289" y2="6186"/>
                        <a14:backgroundMark x1="11498" y1="94845" x2="11498" y2="94845"/>
                        <a14:backgroundMark x1="93728" y1="94845" x2="93728" y2="9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954" y="4506707"/>
            <a:ext cx="733212" cy="7434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00755" y="1552910"/>
            <a:ext cx="1296897" cy="18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5" grpId="0"/>
      <p:bldP spid="17" grpId="0"/>
      <p:bldP spid="19" grpId="0"/>
      <p:bldP spid="20" grpId="0" animBg="1"/>
      <p:bldP spid="24" grpId="0"/>
      <p:bldP spid="26" grpId="0"/>
      <p:bldP spid="34" grpId="0"/>
      <p:bldP spid="46" grpId="0" animBg="1"/>
      <p:bldP spid="55" grpId="0"/>
      <p:bldP spid="53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0B505-5A34-8746-A5A9-793D5E51FFC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https://exoplanets.nasa.gov/exep/technology/starshade/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Starshade</a:t>
            </a:r>
            <a:r>
              <a:rPr lang="en-US" dirty="0"/>
              <a:t> SIP – Terms of Reference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55" y="1401893"/>
            <a:ext cx="3815650" cy="4964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13" y="5938927"/>
            <a:ext cx="3576113" cy="656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35" y="1411552"/>
            <a:ext cx="3803375" cy="49546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50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120DF-A85B-4484-8B78-56CF2B9D1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FA343-A5DE-4C13-9F35-F8107F39B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Starshade</a:t>
            </a:r>
            <a:r>
              <a:rPr lang="en-US" dirty="0"/>
              <a:t> Science and Industry Partnership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4A7CEB-9722-4295-A108-B902B41CCD9C}"/>
              </a:ext>
            </a:extLst>
          </p:cNvPr>
          <p:cNvSpPr/>
          <p:nvPr/>
        </p:nvSpPr>
        <p:spPr>
          <a:xfrm>
            <a:off x="348848" y="1572491"/>
            <a:ext cx="5837207" cy="476016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C25090-ABB9-431E-B383-3EEC10AC373A}"/>
              </a:ext>
            </a:extLst>
          </p:cNvPr>
          <p:cNvSpPr/>
          <p:nvPr/>
        </p:nvSpPr>
        <p:spPr>
          <a:xfrm>
            <a:off x="6709046" y="2899728"/>
            <a:ext cx="2258132" cy="170949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Starshade</a:t>
            </a:r>
            <a:r>
              <a:rPr lang="en-US" dirty="0">
                <a:solidFill>
                  <a:schemeClr val="tx1"/>
                </a:solidFill>
              </a:rPr>
              <a:t> Technology Development Activity (S5)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B509A7-12BF-4782-9248-2E1B83023C31}"/>
              </a:ext>
            </a:extLst>
          </p:cNvPr>
          <p:cNvSpPr/>
          <p:nvPr/>
        </p:nvSpPr>
        <p:spPr>
          <a:xfrm>
            <a:off x="3460663" y="3479430"/>
            <a:ext cx="2258132" cy="170949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SIP Industry Subcontracts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1F421A-7857-4B76-BF4F-16E0A135C71D}"/>
              </a:ext>
            </a:extLst>
          </p:cNvPr>
          <p:cNvSpPr/>
          <p:nvPr/>
        </p:nvSpPr>
        <p:spPr>
          <a:xfrm>
            <a:off x="764335" y="2624684"/>
            <a:ext cx="2258132" cy="170949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Technology and Science Working Group (TSWG)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061B5-500A-4804-A339-695E7E637AED}"/>
              </a:ext>
            </a:extLst>
          </p:cNvPr>
          <p:cNvSpPr txBox="1"/>
          <p:nvPr/>
        </p:nvSpPr>
        <p:spPr>
          <a:xfrm>
            <a:off x="2927454" y="164415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SIP</a:t>
            </a:r>
          </a:p>
        </p:txBody>
      </p:sp>
      <p:cxnSp>
        <p:nvCxnSpPr>
          <p:cNvPr id="4" name="Straight Arrow Connector 3"/>
          <p:cNvCxnSpPr>
            <a:endCxn id="9" idx="2"/>
          </p:cNvCxnSpPr>
          <p:nvPr/>
        </p:nvCxnSpPr>
        <p:spPr>
          <a:xfrm>
            <a:off x="6156991" y="3754474"/>
            <a:ext cx="552055" cy="0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E0569818-0B6E-43BD-AA5E-2A26A12EFC9B}"/>
              </a:ext>
            </a:extLst>
          </p:cNvPr>
          <p:cNvSpPr/>
          <p:nvPr/>
        </p:nvSpPr>
        <p:spPr>
          <a:xfrm>
            <a:off x="6186055" y="3862808"/>
            <a:ext cx="552055" cy="32482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780B9E95-5AC8-4A8A-B813-11B94648D274}"/>
              </a:ext>
            </a:extLst>
          </p:cNvPr>
          <p:cNvSpPr/>
          <p:nvPr/>
        </p:nvSpPr>
        <p:spPr>
          <a:xfrm rot="10638093">
            <a:off x="6149651" y="3218855"/>
            <a:ext cx="552055" cy="32482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4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Expected Outcomes of the </a:t>
            </a:r>
            <a:r>
              <a:rPr lang="en-US" dirty="0" err="1"/>
              <a:t>Starshade</a:t>
            </a:r>
            <a:r>
              <a:rPr lang="en-US" dirty="0"/>
              <a:t> SIP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Identify </a:t>
            </a:r>
            <a:r>
              <a:rPr lang="en-US" sz="2000" b="1" dirty="0"/>
              <a:t>solutions to challenges</a:t>
            </a:r>
            <a:r>
              <a:rPr lang="en-US" sz="2000" dirty="0"/>
              <a:t> faced by the S5 development activity;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Propose </a:t>
            </a:r>
            <a:r>
              <a:rPr lang="en-US" sz="2000" b="1" dirty="0"/>
              <a:t>new approaches, techniques, and research </a:t>
            </a:r>
            <a:r>
              <a:rPr lang="en-US" sz="2000" dirty="0"/>
              <a:t>beyond planned S5 activities that can maximize </a:t>
            </a:r>
            <a:r>
              <a:rPr lang="en-US" sz="2000" dirty="0" err="1"/>
              <a:t>starshade</a:t>
            </a:r>
            <a:r>
              <a:rPr lang="en-US" sz="2000" dirty="0"/>
              <a:t> technology readiness;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Document </a:t>
            </a:r>
            <a:r>
              <a:rPr lang="en-US" sz="2000" b="1" dirty="0"/>
              <a:t>new mission concept drivers </a:t>
            </a:r>
            <a:r>
              <a:rPr lang="en-US" sz="2000" dirty="0"/>
              <a:t>for </a:t>
            </a:r>
            <a:r>
              <a:rPr lang="en-US" sz="2000" dirty="0" err="1"/>
              <a:t>starshade</a:t>
            </a:r>
            <a:r>
              <a:rPr lang="en-US" sz="2000" dirty="0"/>
              <a:t> technology performance requirements;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/>
              <a:t>Maintain alignment </a:t>
            </a:r>
            <a:r>
              <a:rPr lang="en-US" sz="2000" dirty="0"/>
              <a:t>between S5 technology development activities and future mission needs;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b="1" dirty="0"/>
              <a:t>Facilitate</a:t>
            </a:r>
            <a:r>
              <a:rPr lang="en-US" sz="2000" dirty="0"/>
              <a:t> groups of investigators to communicate research, new technology, and new mission concepts across disciplinary, organizational, and geographic boundaries;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Enable </a:t>
            </a:r>
            <a:r>
              <a:rPr lang="en-US" sz="2000" b="1" dirty="0"/>
              <a:t>continued participation</a:t>
            </a:r>
            <a:r>
              <a:rPr lang="en-US" sz="2000" dirty="0"/>
              <a:t> of the community in NASA’s </a:t>
            </a:r>
            <a:r>
              <a:rPr lang="en-US" sz="2000" dirty="0" err="1"/>
              <a:t>starshade</a:t>
            </a:r>
            <a:r>
              <a:rPr lang="en-US" sz="2000" dirty="0"/>
              <a:t> technology development activities.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12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Congratulations and Welcome!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and Science Working Group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74135" y="49726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 Chair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5" y="2141881"/>
            <a:ext cx="8181042" cy="2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SA-JPL White Templates">
  <a:themeElements>
    <a:clrScheme name="JPL Color Palette">
      <a:dk1>
        <a:sysClr val="windowText" lastClr="000000"/>
      </a:dk1>
      <a:lt1>
        <a:sysClr val="window" lastClr="FFFFFF"/>
      </a:lt1>
      <a:dk2>
        <a:srgbClr val="EEF0F3"/>
      </a:dk2>
      <a:lt2>
        <a:srgbClr val="75787B"/>
      </a:lt2>
      <a:accent1>
        <a:srgbClr val="32373B"/>
      </a:accent1>
      <a:accent2>
        <a:srgbClr val="BA0C2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rshade template[1] (Read-Only)" id="{74ADB58C-792B-9941-A7BB-CF6F39E613CD}" vid="{089C5B0C-1A96-6C4E-8865-5DADABC6969E}"/>
    </a:ext>
  </a:extLst>
</a:theme>
</file>

<file path=ppt/theme/theme4.xml><?xml version="1.0" encoding="utf-8"?>
<a:theme xmlns:a="http://schemas.openxmlformats.org/drawingml/2006/main" name="1_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rshade template[1] (Read-Only)" id="{74ADB58C-792B-9941-A7BB-CF6F39E613CD}" vid="{089C5B0C-1A96-6C4E-8865-5DADABC6969E}"/>
    </a:ext>
  </a:extLst>
</a:theme>
</file>

<file path=ppt/theme/theme5.xml><?xml version="1.0" encoding="utf-8"?>
<a:theme xmlns:a="http://schemas.openxmlformats.org/drawingml/2006/main" name="NASA-JPL_Template_Black_4-3_vA3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14388</TotalTime>
  <Words>778</Words>
  <Application>Microsoft Office PowerPoint</Application>
  <PresentationFormat>On-screen Show (4:3)</PresentationFormat>
  <Paragraphs>187</Paragraphs>
  <Slides>18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ＭＳ Ｐゴシック</vt:lpstr>
      <vt:lpstr>ＭＳ Ｐゴシック</vt:lpstr>
      <vt:lpstr>Arial</vt:lpstr>
      <vt:lpstr>Arial Narrow</vt:lpstr>
      <vt:lpstr>Arial Unicode MS</vt:lpstr>
      <vt:lpstr>Calibri</vt:lpstr>
      <vt:lpstr>Garamond</vt:lpstr>
      <vt:lpstr>Helvetica</vt:lpstr>
      <vt:lpstr>HelveticaNeue LT 55 Roman</vt:lpstr>
      <vt:lpstr>HelveticaNeue LT 75 Bold</vt:lpstr>
      <vt:lpstr>Verdana</vt:lpstr>
      <vt:lpstr>NASA-JPL White Templates</vt:lpstr>
      <vt:lpstr>ExEP template_print</vt:lpstr>
      <vt:lpstr>3_ExEP template_print</vt:lpstr>
      <vt:lpstr>1_ExEP template_print</vt:lpstr>
      <vt:lpstr>NASA-JPL_Template_Black_4-3_vA3</vt:lpstr>
      <vt:lpstr>Photo Editor Photo</vt:lpstr>
      <vt:lpstr>PowerPoint Presentation</vt:lpstr>
      <vt:lpstr>Motivation for Starshade Science and  Industry Partnership</vt:lpstr>
      <vt:lpstr>PowerPoint Presentation</vt:lpstr>
      <vt:lpstr>PowerPoint Presentation</vt:lpstr>
      <vt:lpstr>NASA Exoplanet Exploration Program</vt:lpstr>
      <vt:lpstr>Starshade SIP – Terms of Reference</vt:lpstr>
      <vt:lpstr>Starshade Science and Industry Partnership</vt:lpstr>
      <vt:lpstr>Expected Outcomes of the Starshade SIP</vt:lpstr>
      <vt:lpstr>Technology and Science Working Group</vt:lpstr>
      <vt:lpstr>Technology and Science Working Group</vt:lpstr>
      <vt:lpstr>PowerPoint Presentation</vt:lpstr>
      <vt:lpstr>Industry Subcontracts</vt:lpstr>
      <vt:lpstr>Other Meeting Logistics</vt:lpstr>
      <vt:lpstr>PowerPoint Presentation</vt:lpstr>
      <vt:lpstr>Acknowledgements</vt:lpstr>
      <vt:lpstr>Program Office – Key Participants</vt:lpstr>
      <vt:lpstr>Contact Information</vt:lpstr>
      <vt:lpstr>NASA Headquarters Leadership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JPL</dc:creator>
  <cp:lastModifiedBy>Lemus, Ramon B (7310)</cp:lastModifiedBy>
  <cp:revision>861</cp:revision>
  <cp:lastPrinted>2018-12-18T17:36:23Z</cp:lastPrinted>
  <dcterms:created xsi:type="dcterms:W3CDTF">2014-09-14T21:06:57Z</dcterms:created>
  <dcterms:modified xsi:type="dcterms:W3CDTF">2019-09-18T15:48:23Z</dcterms:modified>
</cp:coreProperties>
</file>