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8"/>
  </p:notesMasterIdLst>
  <p:sldIdLst>
    <p:sldId id="321" r:id="rId2"/>
    <p:sldId id="332" r:id="rId3"/>
    <p:sldId id="333" r:id="rId4"/>
    <p:sldId id="334" r:id="rId5"/>
    <p:sldId id="335" r:id="rId6"/>
    <p:sldId id="336" r:id="rId7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3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04" autoAdjust="0"/>
    <p:restoredTop sz="94980" autoAdjust="0"/>
  </p:normalViewPr>
  <p:slideViewPr>
    <p:cSldViewPr snapToGrid="0">
      <p:cViewPr varScale="1">
        <p:scale>
          <a:sx n="131" d="100"/>
          <a:sy n="131" d="100"/>
        </p:scale>
        <p:origin x="704" y="184"/>
      </p:cViewPr>
      <p:guideLst>
        <p:guide orient="horz" pos="2160"/>
        <p:guide pos="439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7" d="100"/>
        <a:sy n="8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4BCA1A71-B28E-4F6E-945E-ED62424B0B14}" type="datetimeFigureOut">
              <a:rPr lang="en-US" smtClean="0"/>
              <a:pPr/>
              <a:t>11/11/19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D25D5C30-B392-4A01-A909-9767D67A13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428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D5C30-B392-4A01-A909-9767D67A13D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913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166688"/>
            <a:ext cx="9144000" cy="427037"/>
          </a:xfrm>
          <a:prstGeom prst="rect">
            <a:avLst/>
          </a:prstGeom>
        </p:spPr>
        <p:txBody>
          <a:bodyPr/>
          <a:lstStyle>
            <a:lvl1pPr algn="ctr">
              <a:defRPr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6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7E34F-677E-49D5-9D46-202CE2178F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0" y="6626831"/>
            <a:ext cx="9144000" cy="231169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 sz="900" i="1" dirty="0">
                <a:latin typeface="Arial Narrow" pitchFamily="34" charset="0"/>
              </a:rPr>
              <a:t>The technical data in this document is controlled under the U.S. Export Regulations, release to foreign persons may require an export authorization.</a:t>
            </a:r>
          </a:p>
        </p:txBody>
      </p:sp>
    </p:spTree>
    <p:extLst>
      <p:ext uri="{BB962C8B-B14F-4D97-AF65-F5344CB8AC3E}">
        <p14:creationId xmlns:p14="http://schemas.microsoft.com/office/powerpoint/2010/main" val="708695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-1588" y="0"/>
          <a:ext cx="688976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" name="Photo Editor Photo" r:id="rId3" imgW="1523810" imgH="1380952" progId="">
                  <p:embed/>
                </p:oleObj>
              </mc:Choice>
              <mc:Fallback>
                <p:oleObj name="Photo Editor Photo" r:id="rId3" imgW="1523810" imgH="1380952" progId="">
                  <p:embed/>
                  <p:pic>
                    <p:nvPicPr>
                      <p:cNvPr id="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588" y="0"/>
                        <a:ext cx="688976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8" descr="It's a Rocky World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471114" y="164387"/>
            <a:ext cx="5334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0" descr="Untitled-1 copy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762000"/>
            <a:ext cx="9144000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6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990033"/>
                </a:solidFill>
              </a:defRPr>
            </a:lvl1pPr>
          </a:lstStyle>
          <a:p>
            <a:pPr>
              <a:defRPr/>
            </a:pPr>
            <a:r>
              <a:rPr lang="en-US" dirty="0"/>
              <a:t> </a:t>
            </a:r>
            <a:fld id="{9E782428-623B-40D4-9E9F-6B12AF644E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6602008" y="639375"/>
            <a:ext cx="24865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Exoplanet</a:t>
            </a:r>
            <a:r>
              <a:rPr lang="en-US" sz="1200" b="1" baseline="0" dirty="0"/>
              <a:t> Exploration Program</a:t>
            </a:r>
            <a:endParaRPr lang="en-US" sz="1200" b="1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0" y="6626831"/>
            <a:ext cx="9144000" cy="231169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2060"/>
                </a:solidFill>
              </a:defRPr>
            </a:lvl1pPr>
          </a:lstStyle>
          <a:p>
            <a:r>
              <a:rPr lang="en-US" sz="900" i="1" dirty="0">
                <a:latin typeface="Arial Narrow" pitchFamily="34" charset="0"/>
              </a:rPr>
              <a:t>The technical data in this document is controlled under the U.S. Export Regulations, release to foreign persons may require an export authorization.</a:t>
            </a:r>
          </a:p>
        </p:txBody>
      </p:sp>
    </p:spTree>
    <p:extLst>
      <p:ext uri="{BB962C8B-B14F-4D97-AF65-F5344CB8AC3E}">
        <p14:creationId xmlns:p14="http://schemas.microsoft.com/office/powerpoint/2010/main" val="1654386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-1588" y="0"/>
          <a:ext cx="688976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7" name="Photo Editor Photo" r:id="rId3" imgW="1523810" imgH="1380952" progId="">
                  <p:embed/>
                </p:oleObj>
              </mc:Choice>
              <mc:Fallback>
                <p:oleObj name="Photo Editor Photo" r:id="rId3" imgW="1523810" imgH="1380952" progId="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588" y="0"/>
                        <a:ext cx="688976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8" descr="It's a Rocky World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440292" y="143839"/>
            <a:ext cx="5334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Untitled-1 copy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762000"/>
            <a:ext cx="9144000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6688"/>
            <a:ext cx="9144000" cy="427037"/>
          </a:xfrm>
          <a:prstGeom prst="rect">
            <a:avLst/>
          </a:prstGeom>
        </p:spPr>
        <p:txBody>
          <a:bodyPr/>
          <a:lstStyle>
            <a:lvl1pPr algn="ctr">
              <a:defRPr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5" y="988422"/>
            <a:ext cx="7772400" cy="1520408"/>
          </a:xfrm>
        </p:spPr>
        <p:txBody>
          <a:bodyPr/>
          <a:lstStyle>
            <a:lvl1pPr>
              <a:defRPr sz="1600">
                <a:solidFill>
                  <a:srgbClr val="002060"/>
                </a:solidFill>
              </a:defRPr>
            </a:lvl1pPr>
            <a:lvl2pPr>
              <a:defRPr sz="1600">
                <a:solidFill>
                  <a:srgbClr val="002060"/>
                </a:solidFill>
              </a:defRPr>
            </a:lvl2pPr>
            <a:lvl3pPr>
              <a:defRPr sz="16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6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 </a:t>
            </a:r>
            <a:fld id="{035724EA-4E6B-4951-9DFC-3085201F6B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6602008" y="639375"/>
            <a:ext cx="24865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Exoplanet</a:t>
            </a:r>
            <a:r>
              <a:rPr lang="en-US" sz="1200" b="1" baseline="0" dirty="0"/>
              <a:t> Exploration Program</a:t>
            </a:r>
            <a:endParaRPr lang="en-US" sz="1200" b="1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0" y="6626831"/>
            <a:ext cx="9144000" cy="231169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2060"/>
                </a:solidFill>
              </a:defRPr>
            </a:lvl1pPr>
          </a:lstStyle>
          <a:p>
            <a:r>
              <a:rPr lang="en-US" sz="900" i="1" dirty="0">
                <a:latin typeface="Arial Narrow" pitchFamily="34" charset="0"/>
              </a:rPr>
              <a:t>The technical data in this document is controlled under the U.S. Export Regulations, release to foreign persons may require an export authorization.</a:t>
            </a:r>
          </a:p>
        </p:txBody>
      </p:sp>
    </p:spTree>
    <p:extLst>
      <p:ext uri="{BB962C8B-B14F-4D97-AF65-F5344CB8AC3E}">
        <p14:creationId xmlns:p14="http://schemas.microsoft.com/office/powerpoint/2010/main" val="2031976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686800" y="6400800"/>
            <a:ext cx="384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tint val="75000"/>
                  </a:schemeClr>
                </a:solidFill>
                <a:effectLst/>
              </a:defRPr>
            </a:lvl1pPr>
          </a:lstStyle>
          <a:p>
            <a:fld id="{FF414434-328A-4F99-9651-E6CF5735F4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9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066800"/>
            <a:ext cx="7772400" cy="168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43" name="Picture 8" descr="It's a Rocky World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375650" y="142875"/>
            <a:ext cx="5334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6"/>
          <p:cNvSpPr>
            <a:spLocks noGrp="1"/>
          </p:cNvSpPr>
          <p:nvPr userDrawn="1">
            <p:ph type="sldNum" sz="quarter" idx="4"/>
          </p:nvPr>
        </p:nvSpPr>
        <p:spPr>
          <a:xfrm>
            <a:off x="8686800" y="6629400"/>
            <a:ext cx="457200" cy="228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>
                <a:solidFill>
                  <a:srgbClr val="990033"/>
                </a:solidFill>
                <a:latin typeface="Calibri" pitchFamily="34" charset="0"/>
                <a:ea typeface="ＭＳ Ｐゴシック" pitchFamily="-108" charset="-128"/>
                <a:cs typeface="+mn-cs"/>
              </a:defRPr>
            </a:lvl1pPr>
          </a:lstStyle>
          <a:p>
            <a:pPr>
              <a:defRPr/>
            </a:pPr>
            <a:fld id="{8D34EDCA-CB3F-40F2-A82C-09B03B64C5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47" name="Picture 10" descr="Untitled-1 copy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762000"/>
            <a:ext cx="9144000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 userDrawn="1"/>
        </p:nvSpPr>
        <p:spPr>
          <a:xfrm>
            <a:off x="6602008" y="639375"/>
            <a:ext cx="24865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Exoplanet</a:t>
            </a:r>
            <a:r>
              <a:rPr lang="en-US" sz="1200" b="1" baseline="0" dirty="0"/>
              <a:t> Exploration Program</a:t>
            </a:r>
            <a:endParaRPr lang="en-US" sz="1200" b="1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0" y="6626831"/>
            <a:ext cx="9144000" cy="231169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 sz="900" i="1" dirty="0">
                <a:latin typeface="Arial Narrow" pitchFamily="34" charset="0"/>
              </a:rPr>
              <a:t>The technical data in this document is controlled under the U.S. Export Regulations, release to foreign persons may require an export authorization.</a:t>
            </a:r>
          </a:p>
        </p:txBody>
      </p:sp>
      <p:pic>
        <p:nvPicPr>
          <p:cNvPr id="10" name="Picture 9" descr="Tribrand_ColorWhiteText_RGB_small_040615.eps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547" y="129114"/>
            <a:ext cx="3196457" cy="684955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 userDrawn="1"/>
        </p:nvSpPr>
        <p:spPr>
          <a:xfrm>
            <a:off x="0" y="166688"/>
            <a:ext cx="9144000" cy="42703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790015"/>
                </a:solidFill>
                <a:latin typeface="+mn-lt"/>
                <a:ea typeface="ＭＳ Ｐゴシック" pitchFamily="-107" charset="-128"/>
                <a:cs typeface="ＭＳ Ｐゴシック" pitchFamily="-107" charset="-128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790015"/>
                </a:solidFill>
                <a:latin typeface="Calibri" pitchFamily="-106" charset="0"/>
                <a:ea typeface="ＭＳ Ｐゴシック" pitchFamily="-107" charset="-128"/>
                <a:cs typeface="ＭＳ Ｐゴシック" pitchFamily="-107" charset="-128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790015"/>
                </a:solidFill>
                <a:latin typeface="Calibri" pitchFamily="-106" charset="0"/>
                <a:ea typeface="ＭＳ Ｐゴシック" pitchFamily="-107" charset="-128"/>
                <a:cs typeface="ＭＳ Ｐゴシック" pitchFamily="-107" charset="-128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790015"/>
                </a:solidFill>
                <a:latin typeface="Calibri" pitchFamily="-106" charset="0"/>
                <a:ea typeface="ＭＳ Ｐゴシック" pitchFamily="-107" charset="-128"/>
                <a:cs typeface="ＭＳ Ｐゴシック" pitchFamily="-107" charset="-128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790015"/>
                </a:solidFill>
                <a:latin typeface="Calibri" pitchFamily="-106" charset="0"/>
                <a:ea typeface="ＭＳ Ｐゴシック" pitchFamily="-107" charset="-128"/>
                <a:cs typeface="ＭＳ Ｐゴシック" pitchFamily="-107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790015"/>
                </a:solidFill>
                <a:latin typeface="Calibri" pitchFamily="-10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790015"/>
                </a:solidFill>
                <a:latin typeface="Calibri" pitchFamily="-10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790015"/>
                </a:solidFill>
                <a:latin typeface="Calibri" pitchFamily="-10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790015"/>
                </a:solidFill>
                <a:latin typeface="Calibri" pitchFamily="-106" charset="0"/>
              </a:defRPr>
            </a:lvl9pPr>
          </a:lstStyle>
          <a:p>
            <a:r>
              <a:rPr lang="en-US" kern="0"/>
              <a:t>Click to edit Master title style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975715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9" r:id="rId4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>
          <a:solidFill>
            <a:srgbClr val="790015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>
          <a:solidFill>
            <a:srgbClr val="790015"/>
          </a:solidFill>
          <a:latin typeface="Calibri" pitchFamily="-106" charset="0"/>
          <a:ea typeface="ＭＳ Ｐゴシック" pitchFamily="-107" charset="-128"/>
          <a:cs typeface="ＭＳ Ｐゴシック" pitchFamily="-107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>
          <a:solidFill>
            <a:srgbClr val="790015"/>
          </a:solidFill>
          <a:latin typeface="Calibri" pitchFamily="-106" charset="0"/>
          <a:ea typeface="ＭＳ Ｐゴシック" pitchFamily="-107" charset="-128"/>
          <a:cs typeface="ＭＳ Ｐゴシック" pitchFamily="-107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>
          <a:solidFill>
            <a:srgbClr val="790015"/>
          </a:solidFill>
          <a:latin typeface="Calibri" pitchFamily="-106" charset="0"/>
          <a:ea typeface="ＭＳ Ｐゴシック" pitchFamily="-107" charset="-128"/>
          <a:cs typeface="ＭＳ Ｐゴシック" pitchFamily="-107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>
          <a:solidFill>
            <a:srgbClr val="790015"/>
          </a:solidFill>
          <a:latin typeface="Calibri" pitchFamily="-106" charset="0"/>
          <a:ea typeface="ＭＳ Ｐゴシック" pitchFamily="-107" charset="-128"/>
          <a:cs typeface="ＭＳ Ｐゴシック" pitchFamily="-107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rgbClr val="790015"/>
          </a:solidFill>
          <a:latin typeface="Calibri" pitchFamily="-10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rgbClr val="790015"/>
          </a:solidFill>
          <a:latin typeface="Calibri" pitchFamily="-10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rgbClr val="790015"/>
          </a:solidFill>
          <a:latin typeface="Calibri" pitchFamily="-10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rgbClr val="790015"/>
          </a:solidFill>
          <a:latin typeface="Calibri" pitchFamily="-10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b="1">
          <a:solidFill>
            <a:srgbClr val="002060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060"/>
          </a:solidFill>
          <a:latin typeface="+mn-lt"/>
          <a:ea typeface="ＭＳ Ｐゴシック" pitchFamily="-106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rgbClr val="002060"/>
          </a:solidFill>
          <a:latin typeface="+mn-lt"/>
          <a:ea typeface="ＭＳ Ｐゴシック" pitchFamily="-106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060"/>
          </a:solidFill>
          <a:latin typeface="+mn-lt"/>
          <a:ea typeface="ＭＳ Ｐゴシック" pitchFamily="-106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rgbClr val="002060"/>
          </a:solidFill>
          <a:latin typeface="+mn-lt"/>
          <a:ea typeface="ＭＳ Ｐゴシック" pitchFamily="-106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  <a:ea typeface="ＭＳ Ｐゴシック" pitchFamily="-106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  <a:ea typeface="ＭＳ Ｐゴシック" pitchFamily="-106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  <a:ea typeface="ＭＳ Ｐゴシック" pitchFamily="-106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  <a:ea typeface="ＭＳ Ｐゴシック" pitchFamily="-106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if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</a:t>
            </a:r>
            <a:fld id="{9E782428-623B-40D4-9E9F-6B12AF644E31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75098" y="6511452"/>
            <a:ext cx="8608979" cy="235896"/>
          </a:xfrm>
        </p:spPr>
        <p:txBody>
          <a:bodyPr/>
          <a:lstStyle/>
          <a:p>
            <a:r>
              <a:rPr lang="en-US" sz="900" i="1" dirty="0">
                <a:latin typeface="Arial Narrow" pitchFamily="34" charset="0"/>
              </a:rPr>
              <a:t>This research was carried out at the Jet Propulsion Laboratory, California Institute of Technology, under a contract with the National Aeronautics ands Space Administration. </a:t>
            </a:r>
            <a:r>
              <a:rPr lang="de-DE" sz="900" dirty="0"/>
              <a:t>© </a:t>
            </a:r>
            <a:r>
              <a:rPr lang="en-US" sz="900" i="1" dirty="0">
                <a:latin typeface="Arial Narrow" pitchFamily="34" charset="0"/>
              </a:rPr>
              <a:t>2019      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CL#19-4897</a:t>
            </a:r>
            <a:endParaRPr lang="en-US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44027" y="1836821"/>
            <a:ext cx="3455947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S5 Error Budget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</a:rPr>
              <a:t>Presentation to SIP</a:t>
            </a:r>
          </a:p>
          <a:p>
            <a:pPr algn="ctr"/>
            <a:endParaRPr lang="en-US" sz="2000" b="1" dirty="0">
              <a:solidFill>
                <a:srgbClr val="C00000"/>
              </a:solidFill>
            </a:endParaRPr>
          </a:p>
          <a:p>
            <a:pPr algn="ctr"/>
            <a:endParaRPr lang="en-US" sz="2000" b="1" dirty="0">
              <a:solidFill>
                <a:srgbClr val="C00000"/>
              </a:solidFill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</a:rPr>
              <a:t>Doug </a:t>
            </a:r>
            <a:r>
              <a:rPr lang="en-US" sz="2000" b="1" dirty="0" err="1">
                <a:solidFill>
                  <a:srgbClr val="002060"/>
                </a:solidFill>
              </a:rPr>
              <a:t>Lisman</a:t>
            </a:r>
            <a:r>
              <a:rPr lang="en-US" sz="2000" b="1" dirty="0">
                <a:solidFill>
                  <a:srgbClr val="002060"/>
                </a:solidFill>
              </a:rPr>
              <a:t>, Phil Willems</a:t>
            </a:r>
          </a:p>
          <a:p>
            <a:pPr algn="ctr"/>
            <a:r>
              <a:rPr lang="en-US" sz="2000" b="1" dirty="0">
                <a:solidFill>
                  <a:srgbClr val="002060"/>
                </a:solidFill>
              </a:rPr>
              <a:t>August 08, 2019</a:t>
            </a:r>
          </a:p>
        </p:txBody>
      </p:sp>
    </p:spTree>
    <p:extLst>
      <p:ext uri="{BB962C8B-B14F-4D97-AF65-F5344CB8AC3E}">
        <p14:creationId xmlns:p14="http://schemas.microsoft.com/office/powerpoint/2010/main" val="1688956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" y="934634"/>
            <a:ext cx="9144000" cy="4327330"/>
          </a:xfrm>
        </p:spPr>
        <p:txBody>
          <a:bodyPr/>
          <a:lstStyle/>
          <a:p>
            <a:pPr marL="234950" indent="-234950"/>
            <a:r>
              <a:rPr lang="en-US" sz="1800" dirty="0">
                <a:latin typeface="Times New Roman" charset="0"/>
                <a:ea typeface="Times New Roman" charset="0"/>
                <a:cs typeface="Times New Roman" charset="0"/>
              </a:rPr>
              <a:t>A top level S5 error budget is presented herein that identifies all 8 of the Key Performance </a:t>
            </a:r>
            <a:r>
              <a:rPr lang="en-US" sz="1800" dirty="0" err="1">
                <a:latin typeface="Times New Roman" charset="0"/>
                <a:ea typeface="Times New Roman" charset="0"/>
                <a:cs typeface="Times New Roman" charset="0"/>
              </a:rPr>
              <a:t>Paramters</a:t>
            </a:r>
            <a:r>
              <a:rPr lang="en-US" sz="1800" dirty="0">
                <a:latin typeface="Times New Roman" charset="0"/>
                <a:ea typeface="Times New Roman" charset="0"/>
                <a:cs typeface="Times New Roman" charset="0"/>
              </a:rPr>
              <a:t> (KPPs) whose verification is the S5 focus</a:t>
            </a:r>
          </a:p>
          <a:p>
            <a:pPr marL="635000" lvl="1" indent="-234950"/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Rolls up from a detailed error budget maintained by Stuart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Shaklan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1400" dirty="0">
                <a:latin typeface="Times New Roman" charset="0"/>
                <a:ea typeface="Times New Roman" charset="0"/>
                <a:cs typeface="Times New Roman" charset="0"/>
              </a:rPr>
              <a:t>(</a:t>
            </a:r>
            <a:r>
              <a:rPr lang="en-US" sz="1400" dirty="0" err="1">
                <a:latin typeface="Times New Roman" charset="0"/>
                <a:ea typeface="Times New Roman" charset="0"/>
                <a:cs typeface="Times New Roman" charset="0"/>
              </a:rPr>
              <a:t>Shaklan</a:t>
            </a:r>
            <a:r>
              <a:rPr lang="en-US" sz="1400" dirty="0">
                <a:latin typeface="Times New Roman" charset="0"/>
                <a:ea typeface="Times New Roman" charset="0"/>
                <a:cs typeface="Times New Roman" charset="0"/>
              </a:rPr>
              <a:t> et al, 2017 SPIE Vol 104001)</a:t>
            </a:r>
            <a:endParaRPr lang="en-US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234950" indent="-234950"/>
            <a:r>
              <a:rPr lang="en-US" sz="1800" dirty="0">
                <a:latin typeface="Times New Roman" charset="0"/>
                <a:ea typeface="Times New Roman" charset="0"/>
                <a:cs typeface="Times New Roman" charset="0"/>
              </a:rPr>
              <a:t>Instrument contrast drives 7 of the 8 S5 KPPs and is conservatively allocated at 1E-10 to not drive integration times</a:t>
            </a:r>
          </a:p>
          <a:p>
            <a:pPr marL="635000" lvl="1" indent="-234950"/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Instrument contrast is defined as the energy ratio of the residual starlight at any point in the telescope focal plane relative to the starlight at the same point without the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starshade</a:t>
            </a:r>
            <a:endParaRPr lang="en-US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234950" indent="-234950"/>
            <a:r>
              <a:rPr lang="en-US" sz="1800" dirty="0">
                <a:latin typeface="Times New Roman" charset="0"/>
                <a:ea typeface="Times New Roman" charset="0"/>
                <a:cs typeface="Times New Roman" charset="0"/>
              </a:rPr>
              <a:t>The S5 Error Budget is referenced to the WFIRST Rendezvous Mission but also carries reserve instrument contrast to address the </a:t>
            </a:r>
            <a:r>
              <a:rPr lang="en-US" sz="1800" dirty="0" err="1">
                <a:latin typeface="Times New Roman" charset="0"/>
                <a:ea typeface="Times New Roman" charset="0"/>
                <a:cs typeface="Times New Roman" charset="0"/>
              </a:rPr>
              <a:t>HabEx</a:t>
            </a:r>
            <a:r>
              <a:rPr lang="en-US" sz="1800" dirty="0">
                <a:latin typeface="Times New Roman" charset="0"/>
                <a:ea typeface="Times New Roman" charset="0"/>
                <a:cs typeface="Times New Roman" charset="0"/>
              </a:rPr>
              <a:t> Mission</a:t>
            </a:r>
          </a:p>
          <a:p>
            <a:pPr marL="635000" lvl="1" indent="-234950"/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HabEx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is slightly more sensitive to shape errors due to operating at 1.36 </a:t>
            </a:r>
            <a:r>
              <a:rPr lang="en-US" dirty="0">
                <a:latin typeface="Symbol" charset="2"/>
                <a:ea typeface="Symbol" charset="2"/>
                <a:cs typeface="Symbol" charset="2"/>
              </a:rPr>
              <a:t>l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/D IWA vs. 1.5 </a:t>
            </a:r>
            <a:r>
              <a:rPr lang="en-US" dirty="0">
                <a:latin typeface="Symbol" charset="2"/>
                <a:ea typeface="Symbol" charset="2"/>
                <a:cs typeface="Symbol" charset="2"/>
              </a:rPr>
              <a:t>l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/D</a:t>
            </a:r>
          </a:p>
          <a:p>
            <a:pPr marL="234950" indent="-234950"/>
            <a:r>
              <a:rPr lang="en-US" sz="1800" dirty="0">
                <a:latin typeface="Times New Roman" charset="0"/>
                <a:ea typeface="Times New Roman" charset="0"/>
                <a:cs typeface="Times New Roman" charset="0"/>
              </a:rPr>
              <a:t>The S5 Error Budget carries large margins and a status is given</a:t>
            </a:r>
          </a:p>
          <a:p>
            <a:pPr marL="234950" indent="-234950"/>
            <a:r>
              <a:rPr lang="en-US" sz="1800" dirty="0">
                <a:latin typeface="Times New Roman" charset="0"/>
                <a:ea typeface="Times New Roman" charset="0"/>
                <a:cs typeface="Times New Roman" charset="0"/>
              </a:rPr>
              <a:t>A top-down Monte Carlo analysis is also discussed</a:t>
            </a:r>
          </a:p>
          <a:p>
            <a:pPr marL="635000" lvl="1" indent="-234950"/>
            <a:endParaRPr lang="en-US" sz="18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234950" indent="-234950"/>
            <a:endParaRPr lang="en-US" sz="18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</a:t>
            </a:r>
            <a:fld id="{9E782428-623B-40D4-9E9F-6B12AF644E3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872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Mechanical Shape Error Roll-Up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 </a:t>
            </a:r>
            <a:fld id="{035724EA-4E6B-4951-9DFC-3085201F6BA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519" y="1051485"/>
            <a:ext cx="8770367" cy="3964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108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S5 Top Level Error Budget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 </a:t>
            </a:r>
            <a:fld id="{035724EA-4E6B-4951-9DFC-3085201F6BAC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84103" y="925089"/>
            <a:ext cx="8853779" cy="5713475"/>
            <a:chOff x="184103" y="925089"/>
            <a:chExt cx="8853779" cy="571347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9454E3D-B9E7-AF4E-810D-53BE5CEC07DA}"/>
                </a:ext>
              </a:extLst>
            </p:cNvPr>
            <p:cNvSpPr/>
            <p:nvPr/>
          </p:nvSpPr>
          <p:spPr bwMode="auto">
            <a:xfrm>
              <a:off x="4829714" y="3585906"/>
              <a:ext cx="1532986" cy="232538"/>
            </a:xfrm>
            <a:prstGeom prst="rect">
              <a:avLst/>
            </a:prstGeom>
            <a:solidFill>
              <a:srgbClr val="E5C9E7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Flight dev. m</a:t>
              </a:r>
              <a:r>
                <a:rPr lang="en-US" sz="800" b="1" dirty="0" err="1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argin</a:t>
              </a:r>
              <a:r>
                <a:rPr lang="en-US" sz="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 ≥</a:t>
              </a: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100% margin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4</a:t>
              </a: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 x 10</a:t>
              </a:r>
              <a:r>
                <a:rPr kumimoji="0" lang="en-US" sz="8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-11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29BF049-7195-9A49-A9E3-077BF3923C2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872283" y="4207723"/>
              <a:ext cx="427713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8058623A-E423-9C41-B328-2024723866E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355584" y="4205319"/>
              <a:ext cx="0" cy="24082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C54F286-9FE7-6E47-A0D7-EDD2BB6D6D6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154934" y="4199563"/>
              <a:ext cx="0" cy="15660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970EBBA-C353-0840-AFA3-CEA5855BEB0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555426" y="1283314"/>
              <a:ext cx="406569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F7FFABC-BDEE-7447-93BB-7821622FD46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621122" y="1278845"/>
              <a:ext cx="0" cy="35220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B39567A-E0B9-A740-9BB0-D76E0C779338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2555426" y="1283314"/>
              <a:ext cx="6927" cy="34773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1684D97-53DA-314B-B0B4-645C6028E90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671448" y="2603386"/>
              <a:ext cx="3918505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25F377-9623-394E-87C2-15F9C38857B4}"/>
                </a:ext>
              </a:extLst>
            </p:cNvPr>
            <p:cNvSpPr/>
            <p:nvPr/>
          </p:nvSpPr>
          <p:spPr bwMode="auto">
            <a:xfrm>
              <a:off x="5805682" y="1365585"/>
              <a:ext cx="1640827" cy="301978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Study Circumstellar Disks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02C8E01-D06C-4F4C-A274-38563A15C6A7}"/>
                </a:ext>
              </a:extLst>
            </p:cNvPr>
            <p:cNvSpPr/>
            <p:nvPr/>
          </p:nvSpPr>
          <p:spPr bwMode="auto">
            <a:xfrm>
              <a:off x="1698172" y="1358362"/>
              <a:ext cx="1602801" cy="293671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Study metallicity of Gas Giants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544FA836-312F-2749-BD4D-03FACDF7AEF8}"/>
                </a:ext>
              </a:extLst>
            </p:cNvPr>
            <p:cNvCxnSpPr>
              <a:cxnSpLocks/>
              <a:stCxn id="92" idx="2"/>
            </p:cNvCxnSpPr>
            <p:nvPr/>
          </p:nvCxnSpPr>
          <p:spPr bwMode="auto">
            <a:xfrm>
              <a:off x="4559938" y="1183246"/>
              <a:ext cx="13504" cy="3530089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D541981A-3807-5E45-8430-31D30783BB8F}"/>
                </a:ext>
              </a:extLst>
            </p:cNvPr>
            <p:cNvSpPr/>
            <p:nvPr/>
          </p:nvSpPr>
          <p:spPr bwMode="auto">
            <a:xfrm>
              <a:off x="3326247" y="1751543"/>
              <a:ext cx="2498458" cy="379500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Limit p</a:t>
              </a:r>
              <a:r>
                <a:rPr kumimoji="0" lang="en-US" sz="9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hotometric</a:t>
              </a:r>
              <a:r>
                <a:rPr lang="en-US" sz="9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 noise at IWA to  ≤ </a:t>
              </a: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2-20X planet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Calibrate s</a:t>
              </a:r>
              <a:r>
                <a:rPr kumimoji="0" lang="en-US" sz="9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ystematic</a:t>
              </a:r>
              <a:r>
                <a:rPr lang="en-US" sz="9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 noise to</a:t>
              </a: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 ≤ 1-10% 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54B2493-2C79-A647-8C12-BC8836941638}"/>
                </a:ext>
              </a:extLst>
            </p:cNvPr>
            <p:cNvSpPr/>
            <p:nvPr/>
          </p:nvSpPr>
          <p:spPr bwMode="auto">
            <a:xfrm>
              <a:off x="3669552" y="1364170"/>
              <a:ext cx="1830058" cy="28786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Detect &amp; Characterize Earth 2.0</a:t>
              </a:r>
              <a:endPara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Planet/star flux ratio ≤ 4 x 10</a:t>
              </a:r>
              <a:r>
                <a:rPr kumimoji="0" lang="en-US" sz="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-11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A60DD960-A30A-0C45-B1C2-B6EAF0863ED0}"/>
                </a:ext>
              </a:extLst>
            </p:cNvPr>
            <p:cNvSpPr/>
            <p:nvPr/>
          </p:nvSpPr>
          <p:spPr bwMode="auto">
            <a:xfrm>
              <a:off x="4085475" y="2708479"/>
              <a:ext cx="984177" cy="412596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Instrument Contrast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1 x 10</a:t>
              </a:r>
              <a:r>
                <a:rPr kumimoji="0" lang="en-US" sz="9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-10</a:t>
              </a: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4DB967C-AD13-9547-A6FF-522DFC3BDE0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928575" y="2600019"/>
              <a:ext cx="0" cy="169451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4E7BFF8-EB8A-614F-998A-ADF5490E2D1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612510" y="2206446"/>
              <a:ext cx="0" cy="55057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E516274-FB25-E947-9B65-DC4F317A27B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517509" y="2620312"/>
              <a:ext cx="0" cy="21542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1C4BE1F-0AAE-894F-AF10-86C1E444844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872283" y="4199563"/>
              <a:ext cx="0" cy="13936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8214B8F4-CCA9-6645-B881-52BF3DB9770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632052" y="2619533"/>
              <a:ext cx="0" cy="138849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1FF37766-3B52-7540-9D36-CFCDEBACA911}"/>
                </a:ext>
              </a:extLst>
            </p:cNvPr>
            <p:cNvSpPr/>
            <p:nvPr/>
          </p:nvSpPr>
          <p:spPr bwMode="auto">
            <a:xfrm>
              <a:off x="3973526" y="4284697"/>
              <a:ext cx="1217522" cy="252194"/>
            </a:xfrm>
            <a:prstGeom prst="rect">
              <a:avLst/>
            </a:prstGeom>
            <a:solidFill>
              <a:srgbClr val="FFC00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Mechanical Shape Error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2.1</a:t>
              </a: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 x 10</a:t>
              </a:r>
              <a:r>
                <a:rPr kumimoji="0" lang="en-US" sz="8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-11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7E2D628-2E45-9A4F-9345-6F1BC9793A43}"/>
                </a:ext>
              </a:extLst>
            </p:cNvPr>
            <p:cNvSpPr txBox="1"/>
            <p:nvPr/>
          </p:nvSpPr>
          <p:spPr>
            <a:xfrm>
              <a:off x="308837" y="1352432"/>
              <a:ext cx="150425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Science investigations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BFAD05F-7522-4746-885E-FC6E3626D967}"/>
                </a:ext>
              </a:extLst>
            </p:cNvPr>
            <p:cNvSpPr/>
            <p:nvPr/>
          </p:nvSpPr>
          <p:spPr bwMode="auto">
            <a:xfrm>
              <a:off x="5187453" y="2696204"/>
              <a:ext cx="889199" cy="470848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Sunlight thru micrometeoroid holes</a:t>
              </a:r>
              <a:endParaRPr lang="en-US" sz="700" i="1" dirty="0">
                <a:solidFill>
                  <a:srgbClr val="002060"/>
                </a:solidFill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7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V &gt; 31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(after</a:t>
              </a:r>
              <a:r>
                <a:rPr lang="en-US" sz="700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 multi-bounces)</a:t>
              </a:r>
              <a:endParaRPr kumimoji="0" lang="en-US" sz="70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6A18F77-48F7-8742-ABE4-2892718762D7}"/>
                </a:ext>
              </a:extLst>
            </p:cNvPr>
            <p:cNvSpPr/>
            <p:nvPr/>
          </p:nvSpPr>
          <p:spPr bwMode="auto">
            <a:xfrm>
              <a:off x="1087740" y="4279631"/>
              <a:ext cx="1555374" cy="244028"/>
            </a:xfrm>
            <a:prstGeom prst="rect">
              <a:avLst/>
            </a:prstGeom>
            <a:solidFill>
              <a:srgbClr val="FFC00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7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Sta</a:t>
              </a:r>
              <a:r>
                <a:rPr lang="en-US" sz="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rlight thru m</a:t>
              </a:r>
              <a:r>
                <a:rPr kumimoji="0" lang="en-US" sz="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icrometeoroid</a:t>
              </a: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 holes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0.1 x 10</a:t>
              </a:r>
              <a:r>
                <a:rPr kumimoji="0" lang="en-US" sz="8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-11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13D6E90-CD72-824C-84FD-7137C907DFDE}"/>
                </a:ext>
              </a:extLst>
            </p:cNvPr>
            <p:cNvSpPr/>
            <p:nvPr/>
          </p:nvSpPr>
          <p:spPr bwMode="auto">
            <a:xfrm>
              <a:off x="2786347" y="4284696"/>
              <a:ext cx="1072282" cy="245213"/>
            </a:xfrm>
            <a:prstGeom prst="rect">
              <a:avLst/>
            </a:prstGeom>
            <a:solidFill>
              <a:srgbClr val="FFC00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Nominal specified shape</a:t>
              </a:r>
              <a:endPara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0.4 x 10</a:t>
              </a:r>
              <a:r>
                <a:rPr kumimoji="0" lang="en-US" sz="8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-11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AB6749C-86B3-344C-814C-2847144ADD87}"/>
                </a:ext>
              </a:extLst>
            </p:cNvPr>
            <p:cNvSpPr/>
            <p:nvPr/>
          </p:nvSpPr>
          <p:spPr bwMode="auto">
            <a:xfrm>
              <a:off x="3052257" y="2707989"/>
              <a:ext cx="921269" cy="421983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7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Solar Edge Scatter </a:t>
              </a:r>
              <a:endPara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V &gt; 25 mags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in 2 lobes at IWA</a:t>
              </a:r>
              <a:endParaRPr kumimoji="0" lang="en-US" sz="700" i="0" u="none" strike="noStrike" kern="120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887E741F-0FA0-8A4A-A785-B9A7C4E2712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72056" y="2598972"/>
              <a:ext cx="0" cy="21542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6644C9DF-D30B-A846-9A5E-2C393445699B}"/>
                </a:ext>
              </a:extLst>
            </p:cNvPr>
            <p:cNvSpPr/>
            <p:nvPr/>
          </p:nvSpPr>
          <p:spPr bwMode="auto">
            <a:xfrm>
              <a:off x="184103" y="2705458"/>
              <a:ext cx="586436" cy="429428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Other stars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700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(galactic and extra-galactic)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V &gt; 30</a:t>
              </a:r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902F700-84AC-5248-BA6A-F0E45FC107C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671448" y="2598972"/>
              <a:ext cx="0" cy="23110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4F94BD6D-FF40-9643-9A0E-8235FD9CD686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1168482" y="2203498"/>
              <a:ext cx="3149" cy="56818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5EAFE149-61AE-C24F-A432-B28DFC2EB4BB}"/>
                </a:ext>
              </a:extLst>
            </p:cNvPr>
            <p:cNvSpPr/>
            <p:nvPr/>
          </p:nvSpPr>
          <p:spPr bwMode="auto">
            <a:xfrm>
              <a:off x="866659" y="2710355"/>
              <a:ext cx="603646" cy="424531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Solar </a:t>
              </a:r>
              <a:r>
                <a:rPr kumimoji="0" lang="en-US" sz="7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Zodi</a:t>
              </a:r>
              <a:endPara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lang="en-US" sz="700" b="1" dirty="0">
                <a:solidFill>
                  <a:srgbClr val="002060"/>
                </a:solidFill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V &gt; 29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per PSF at 760 nm</a:t>
              </a:r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75495562-1C28-5147-978C-C9F1476F07A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583374" y="2617260"/>
              <a:ext cx="0" cy="21542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5C1EF326-E830-4240-BE44-D2AB607D2373}"/>
                </a:ext>
              </a:extLst>
            </p:cNvPr>
            <p:cNvSpPr/>
            <p:nvPr/>
          </p:nvSpPr>
          <p:spPr bwMode="auto">
            <a:xfrm>
              <a:off x="2279698" y="2709632"/>
              <a:ext cx="693515" cy="439223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Reflected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bright bodies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V &gt; 30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700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V&gt; 32 99% of time</a:t>
              </a:r>
              <a:endParaRPr kumimoji="0" lang="en-US" sz="7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2E8AF0B-35F7-4A4F-85CD-A317596BD54C}"/>
                </a:ext>
              </a:extLst>
            </p:cNvPr>
            <p:cNvSpPr txBox="1"/>
            <p:nvPr/>
          </p:nvSpPr>
          <p:spPr>
            <a:xfrm>
              <a:off x="2451793" y="3252175"/>
              <a:ext cx="50643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KPP 1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14366F-2115-BE4C-9E79-379328E77C81}"/>
                </a:ext>
              </a:extLst>
            </p:cNvPr>
            <p:cNvSpPr txBox="1"/>
            <p:nvPr/>
          </p:nvSpPr>
          <p:spPr>
            <a:xfrm>
              <a:off x="6305024" y="3250482"/>
              <a:ext cx="49918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KPP 2  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8C9DB2D8-6FD4-FA49-BA6E-2EA8CDA20EDD}"/>
                </a:ext>
              </a:extLst>
            </p:cNvPr>
            <p:cNvSpPr txBox="1"/>
            <p:nvPr/>
          </p:nvSpPr>
          <p:spPr>
            <a:xfrm>
              <a:off x="7656447" y="4099231"/>
              <a:ext cx="66083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KPP 4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C2B9585-E750-4D4F-982D-AF6E512069A8}"/>
                </a:ext>
              </a:extLst>
            </p:cNvPr>
            <p:cNvSpPr txBox="1"/>
            <p:nvPr/>
          </p:nvSpPr>
          <p:spPr>
            <a:xfrm>
              <a:off x="2988931" y="2538045"/>
              <a:ext cx="53786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KPP 3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8FDBEE68-C3AA-FF4A-8AA8-0959186BC19E}"/>
                </a:ext>
              </a:extLst>
            </p:cNvPr>
            <p:cNvSpPr txBox="1"/>
            <p:nvPr/>
          </p:nvSpPr>
          <p:spPr>
            <a:xfrm>
              <a:off x="734648" y="4974792"/>
              <a:ext cx="56618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KPP 5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6714A9DA-75CD-A840-9E83-0A9708473602}"/>
                </a:ext>
              </a:extLst>
            </p:cNvPr>
            <p:cNvSpPr txBox="1"/>
            <p:nvPr/>
          </p:nvSpPr>
          <p:spPr>
            <a:xfrm>
              <a:off x="3549191" y="4996764"/>
              <a:ext cx="50840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KPP 6</a:t>
              </a:r>
            </a:p>
          </p:txBody>
        </p: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8F226FFC-EB4E-7848-804D-C97FB2F4B98E}"/>
                </a:ext>
              </a:extLst>
            </p:cNvPr>
            <p:cNvCxnSpPr>
              <a:cxnSpLocks/>
              <a:endCxn id="16" idx="1"/>
            </p:cNvCxnSpPr>
            <p:nvPr/>
          </p:nvCxnSpPr>
          <p:spPr bwMode="auto">
            <a:xfrm>
              <a:off x="6896100" y="4408229"/>
              <a:ext cx="130840" cy="8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D717827C-3FB2-CA48-8E47-A583A93E76FB}"/>
                </a:ext>
              </a:extLst>
            </p:cNvPr>
            <p:cNvSpPr/>
            <p:nvPr/>
          </p:nvSpPr>
          <p:spPr bwMode="auto">
            <a:xfrm>
              <a:off x="7026940" y="4286721"/>
              <a:ext cx="1057439" cy="243188"/>
            </a:xfrm>
            <a:prstGeom prst="rect">
              <a:avLst/>
            </a:prstGeom>
            <a:solidFill>
              <a:srgbClr val="FFC00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Lateral Formation Sensing </a:t>
              </a: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≤ ± 30 cm</a:t>
              </a:r>
              <a:endPara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DB9BC530-B825-3E4E-BCC0-E4F3B018758C}"/>
                </a:ext>
              </a:extLst>
            </p:cNvPr>
            <p:cNvSpPr/>
            <p:nvPr/>
          </p:nvSpPr>
          <p:spPr bwMode="auto">
            <a:xfrm>
              <a:off x="3692489" y="4713335"/>
              <a:ext cx="1761906" cy="251563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L</a:t>
              </a:r>
              <a:r>
                <a:rPr kumimoji="0" lang="en-US" sz="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aunch</a:t>
              </a: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, cruise</a:t>
              </a:r>
              <a:r>
                <a:rPr lang="en-US" sz="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 &amp; non-thermal stability</a:t>
              </a:r>
              <a:endPara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0.1 x 10</a:t>
              </a:r>
              <a:r>
                <a:rPr kumimoji="0" lang="en-US" sz="8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-11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8332B4AE-958F-5D4C-ADE6-80787E400AEE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1654692" y="5067732"/>
              <a:ext cx="0" cy="126290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E3C800DC-668F-9646-8E37-497A305F4706}"/>
                </a:ext>
              </a:extLst>
            </p:cNvPr>
            <p:cNvSpPr/>
            <p:nvPr/>
          </p:nvSpPr>
          <p:spPr bwMode="auto">
            <a:xfrm>
              <a:off x="6204776" y="2697531"/>
              <a:ext cx="836516" cy="432441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Sunlight leakage thru optical shield flaps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V &gt; 32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AC6394BE-9D8F-1A4C-97D0-B83C97F17E65}"/>
                </a:ext>
              </a:extLst>
            </p:cNvPr>
            <p:cNvSpPr/>
            <p:nvPr/>
          </p:nvSpPr>
          <p:spPr bwMode="auto">
            <a:xfrm>
              <a:off x="1593874" y="2704900"/>
              <a:ext cx="589727" cy="435442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7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Exo-</a:t>
              </a:r>
              <a:r>
                <a:rPr kumimoji="0" lang="en-US" sz="7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Zodi</a:t>
              </a:r>
              <a:endPara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V &gt; 28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per PSF at 1.5X solar density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5AFC52A9-8793-EE48-99EE-324639F1A3D9}"/>
                </a:ext>
              </a:extLst>
            </p:cNvPr>
            <p:cNvSpPr txBox="1"/>
            <p:nvPr/>
          </p:nvSpPr>
          <p:spPr>
            <a:xfrm>
              <a:off x="4055504" y="5218258"/>
              <a:ext cx="10278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defRPr/>
              </a:pPr>
              <a:r>
                <a:rPr lang="en-US" sz="900" b="1" i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KPP</a:t>
              </a:r>
            </a:p>
            <a:p>
              <a:pPr algn="ctr">
                <a:defRPr/>
              </a:pPr>
              <a:r>
                <a:rPr lang="en-US" sz="900" b="1" i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Threshold </a:t>
              </a:r>
              <a:r>
                <a:rPr kumimoji="0" lang="en-US" sz="900" b="1" i="1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Values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E3491B43-363A-F349-8D00-E0531084D344}"/>
                </a:ext>
              </a:extLst>
            </p:cNvPr>
            <p:cNvSpPr/>
            <p:nvPr/>
          </p:nvSpPr>
          <p:spPr bwMode="auto">
            <a:xfrm>
              <a:off x="5319072" y="4282035"/>
              <a:ext cx="1577028" cy="252388"/>
            </a:xfrm>
            <a:prstGeom prst="rect">
              <a:avLst/>
            </a:prstGeom>
            <a:solidFill>
              <a:srgbClr val="FFC00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Lateral Formation Control ≤ ± 1m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1 x 10</a:t>
              </a:r>
              <a:r>
                <a:rPr kumimoji="0" lang="en-US" sz="8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-11</a:t>
              </a:r>
              <a:endPara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E3FE2349-C5B5-124A-8B4E-DD421C100BE5}"/>
                </a:ext>
              </a:extLst>
            </p:cNvPr>
            <p:cNvSpPr/>
            <p:nvPr/>
          </p:nvSpPr>
          <p:spPr bwMode="auto">
            <a:xfrm>
              <a:off x="3200400" y="925089"/>
              <a:ext cx="2719075" cy="258157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WFIRST-</a:t>
              </a:r>
              <a:r>
                <a:rPr kumimoji="0" lang="en-US" sz="1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Starshade</a:t>
              </a: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 Rendezvous </a:t>
              </a:r>
              <a:r>
                <a:rPr lang="en-US" sz="10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at 1.52 </a:t>
              </a:r>
              <a:r>
                <a:rPr lang="en-US" sz="1000" b="1" dirty="0">
                  <a:solidFill>
                    <a:srgbClr val="002060"/>
                  </a:solidFill>
                  <a:latin typeface="Symbol" pitchFamily="2" charset="2"/>
                  <a:ea typeface="Arial Narrow" charset="0"/>
                  <a:cs typeface="Times New Roman" panose="02020603050405020304" pitchFamily="18" charset="0"/>
                </a:rPr>
                <a:t>l</a:t>
              </a:r>
              <a:r>
                <a:rPr lang="en-US" sz="10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/D IWA</a:t>
              </a:r>
              <a:endPara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DC6ED572-FEB9-8244-81AD-54D609DD4A73}"/>
                </a:ext>
              </a:extLst>
            </p:cNvPr>
            <p:cNvSpPr/>
            <p:nvPr/>
          </p:nvSpPr>
          <p:spPr bwMode="auto">
            <a:xfrm>
              <a:off x="4085474" y="2305067"/>
              <a:ext cx="984177" cy="226758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Starshade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FB8993A4-219E-FD41-A7E3-EE3ACEC8036C}"/>
                </a:ext>
              </a:extLst>
            </p:cNvPr>
            <p:cNvSpPr/>
            <p:nvPr/>
          </p:nvSpPr>
          <p:spPr bwMode="auto">
            <a:xfrm>
              <a:off x="619352" y="2310769"/>
              <a:ext cx="1104559" cy="213048"/>
            </a:xfrm>
            <a:prstGeom prst="rect">
              <a:avLst/>
            </a:prstGeom>
            <a:solidFill>
              <a:srgbClr val="FFFF7C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Background</a:t>
              </a:r>
            </a:p>
          </p:txBody>
        </p: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090CD345-3D7E-7945-BB36-61625F32384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72056" y="2605415"/>
              <a:ext cx="1467780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80DD828E-E7C3-C94C-8B16-1795B8F2BB1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168482" y="2221214"/>
              <a:ext cx="7459363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36D9F18B-9231-8F44-B66B-FB6BB5297B38}"/>
                </a:ext>
              </a:extLst>
            </p:cNvPr>
            <p:cNvSpPr/>
            <p:nvPr/>
          </p:nvSpPr>
          <p:spPr bwMode="auto">
            <a:xfrm>
              <a:off x="7121142" y="2334947"/>
              <a:ext cx="963602" cy="198009"/>
            </a:xfrm>
            <a:prstGeom prst="rect">
              <a:avLst/>
            </a:prstGeom>
            <a:solidFill>
              <a:srgbClr val="FFFF7C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Telescope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860B7530-95D2-0340-9FAA-77B2A6324297}"/>
                </a:ext>
              </a:extLst>
            </p:cNvPr>
            <p:cNvSpPr/>
            <p:nvPr/>
          </p:nvSpPr>
          <p:spPr bwMode="auto">
            <a:xfrm>
              <a:off x="4824032" y="3244025"/>
              <a:ext cx="1538667" cy="234498"/>
            </a:xfrm>
            <a:prstGeom prst="rect">
              <a:avLst/>
            </a:prstGeom>
            <a:solidFill>
              <a:srgbClr val="E5C9E7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Model validation </a:t>
              </a:r>
              <a:r>
                <a:rPr lang="en-US" sz="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accuracy ≤ 25%</a:t>
              </a:r>
              <a:endPara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00" b="1" dirty="0">
                  <a:solidFill>
                    <a:srgbClr val="C0000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2</a:t>
              </a: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 x 10</a:t>
              </a:r>
              <a:r>
                <a:rPr kumimoji="0" lang="en-US" sz="8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-11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7F5309D9-2710-CB43-8632-B616FED5F674}"/>
                </a:ext>
              </a:extLst>
            </p:cNvPr>
            <p:cNvSpPr/>
            <p:nvPr/>
          </p:nvSpPr>
          <p:spPr bwMode="auto">
            <a:xfrm>
              <a:off x="2885570" y="3238157"/>
              <a:ext cx="1444395" cy="243090"/>
            </a:xfrm>
            <a:prstGeom prst="rect">
              <a:avLst/>
            </a:prstGeom>
            <a:solidFill>
              <a:srgbClr val="E5C9E7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Verify </a:t>
              </a: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in lab at subscale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(</a:t>
              </a:r>
              <a:r>
                <a:rPr lang="en-US" sz="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no hidden physics)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7E16D406-E368-9447-83E0-A0FD90F9381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329965" y="3359702"/>
              <a:ext cx="494067" cy="157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F2015959-8D6C-F242-8476-024482435ED1}"/>
                </a:ext>
              </a:extLst>
            </p:cNvPr>
            <p:cNvSpPr/>
            <p:nvPr/>
          </p:nvSpPr>
          <p:spPr bwMode="auto">
            <a:xfrm>
              <a:off x="2885570" y="3585124"/>
              <a:ext cx="1438051" cy="241504"/>
            </a:xfrm>
            <a:prstGeom prst="rect">
              <a:avLst/>
            </a:prstGeom>
            <a:solidFill>
              <a:srgbClr val="E5C9E7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HabEx</a:t>
              </a: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 reserve at </a:t>
              </a:r>
              <a:r>
                <a:rPr lang="en-US" sz="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1.36 </a:t>
              </a:r>
              <a:r>
                <a:rPr lang="en-US" sz="800" b="1" dirty="0">
                  <a:solidFill>
                    <a:srgbClr val="002060"/>
                  </a:solidFill>
                  <a:latin typeface="Symbol" pitchFamily="2" charset="2"/>
                  <a:ea typeface="Arial Narrow" charset="0"/>
                  <a:cs typeface="Times New Roman" panose="02020603050405020304" pitchFamily="18" charset="0"/>
                </a:rPr>
                <a:t>l</a:t>
              </a:r>
              <a:r>
                <a:rPr lang="en-US" sz="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/D IWA</a:t>
              </a:r>
              <a:r>
                <a:rPr lang="en-US" sz="7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 </a:t>
              </a:r>
              <a:endPara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0.4 x 10</a:t>
              </a:r>
              <a:r>
                <a:rPr kumimoji="0" lang="en-US" sz="8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-11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722CBEF-E51E-6B4B-A1B0-AB809AAB79A5}"/>
                </a:ext>
              </a:extLst>
            </p:cNvPr>
            <p:cNvCxnSpPr>
              <a:cxnSpLocks/>
              <a:stCxn id="12" idx="1"/>
            </p:cNvCxnSpPr>
            <p:nvPr/>
          </p:nvCxnSpPr>
          <p:spPr bwMode="auto">
            <a:xfrm flipH="1">
              <a:off x="4323621" y="3702175"/>
              <a:ext cx="506093" cy="3701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172A69C4-1007-594B-88FB-4C41E7A900B7}"/>
                </a:ext>
              </a:extLst>
            </p:cNvPr>
            <p:cNvSpPr/>
            <p:nvPr/>
          </p:nvSpPr>
          <p:spPr bwMode="auto">
            <a:xfrm>
              <a:off x="3894992" y="3897847"/>
              <a:ext cx="1358591" cy="236814"/>
            </a:xfrm>
            <a:prstGeom prst="rect">
              <a:avLst/>
            </a:prstGeom>
            <a:solidFill>
              <a:srgbClr val="FFC00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Allocated Instrument Contrast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3.6 x 10</a:t>
              </a:r>
              <a:r>
                <a:rPr kumimoji="0" lang="en-US" sz="8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-11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2370C8C-F344-F944-8A02-608AA1BEA9C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551047" y="4610015"/>
              <a:ext cx="437509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703A0B12-64D9-D241-BFD0-1ADAE66EF36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555905" y="4612617"/>
              <a:ext cx="0" cy="45511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DACE5001-E3CE-8E4F-A444-398B51C88D1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26143" y="4612617"/>
              <a:ext cx="0" cy="45809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F5E64DCF-4341-2440-9911-81DFAD347C21}"/>
                </a:ext>
              </a:extLst>
            </p:cNvPr>
            <p:cNvSpPr/>
            <p:nvPr/>
          </p:nvSpPr>
          <p:spPr bwMode="auto">
            <a:xfrm>
              <a:off x="2115981" y="4710199"/>
              <a:ext cx="824412" cy="249887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Petal Shape</a:t>
              </a:r>
              <a:endPara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1.8</a:t>
              </a: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 x 10</a:t>
              </a:r>
              <a:r>
                <a:rPr kumimoji="0" lang="en-US" sz="8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-11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E33E1C23-DF80-F546-B654-CED2DA1E607C}"/>
                </a:ext>
              </a:extLst>
            </p:cNvPr>
            <p:cNvSpPr/>
            <p:nvPr/>
          </p:nvSpPr>
          <p:spPr bwMode="auto">
            <a:xfrm>
              <a:off x="6526471" y="4708136"/>
              <a:ext cx="806295" cy="251950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Petal Position</a:t>
              </a:r>
              <a:endPara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0.2 x 10</a:t>
              </a:r>
              <a:r>
                <a:rPr kumimoji="0" lang="en-US" sz="8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-11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73659623-900F-EB4F-81FF-6B284B394FB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650433" y="5059759"/>
              <a:ext cx="1769377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038C09F9-1A8F-5942-A11C-A0F63EF12B4F}"/>
                </a:ext>
              </a:extLst>
            </p:cNvPr>
            <p:cNvSpPr txBox="1"/>
            <p:nvPr/>
          </p:nvSpPr>
          <p:spPr>
            <a:xfrm>
              <a:off x="5173381" y="4989544"/>
              <a:ext cx="56618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KPP </a:t>
              </a:r>
              <a:r>
                <a:rPr lang="en-US" sz="9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71030F71-A1BF-4942-AF48-015B59821F52}"/>
                </a:ext>
              </a:extLst>
            </p:cNvPr>
            <p:cNvSpPr txBox="1"/>
            <p:nvPr/>
          </p:nvSpPr>
          <p:spPr>
            <a:xfrm>
              <a:off x="7808878" y="5004151"/>
              <a:ext cx="50840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KPP </a:t>
              </a:r>
              <a:r>
                <a:rPr lang="en-US" sz="9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D9800A29-C1F1-CF42-B62A-E2893CCFDEB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957041" y="5059630"/>
              <a:ext cx="0" cy="1230661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C236DCED-FC83-A948-AB68-FF73A766508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602943" y="5067732"/>
              <a:ext cx="3327" cy="124064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79CD942C-E603-2243-999F-CE0254974953}"/>
                </a:ext>
              </a:extLst>
            </p:cNvPr>
            <p:cNvSpPr/>
            <p:nvPr/>
          </p:nvSpPr>
          <p:spPr bwMode="auto">
            <a:xfrm>
              <a:off x="7055878" y="5186517"/>
              <a:ext cx="1197864" cy="391993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O</a:t>
              </a: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n-orbit thermal stability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dirty="0">
                  <a:solidFill>
                    <a:srgbClr val="C0000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≤ ± 200 µm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0.1 x 10</a:t>
              </a:r>
              <a:r>
                <a:rPr kumimoji="0" lang="en-US" sz="8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-11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1" i="0" u="none" strike="noStrike" kern="120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AA6DE230-47F1-DB4E-AE2A-388B92540DE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949224" y="5059630"/>
              <a:ext cx="1661165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6B70A26E-6890-4E4B-BB1F-AB76A6EDDEA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407624" y="5059630"/>
              <a:ext cx="0" cy="143938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58EE8407-9A76-FF4E-9F13-1FC5BFD1CB9E}"/>
                </a:ext>
              </a:extLst>
            </p:cNvPr>
            <p:cNvSpPr/>
            <p:nvPr/>
          </p:nvSpPr>
          <p:spPr bwMode="auto">
            <a:xfrm>
              <a:off x="2747522" y="5167759"/>
              <a:ext cx="1197384" cy="410751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O</a:t>
              </a: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n-orbit thermal stability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dirty="0">
                  <a:solidFill>
                    <a:srgbClr val="C0000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≤ ± 80 µm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0.8 x 10</a:t>
              </a:r>
              <a:r>
                <a:rPr kumimoji="0" lang="en-US" sz="9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-11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1" i="0" u="none" strike="noStrike" kern="120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79BEE925-5691-9044-9CB8-636118EFD99C}"/>
                </a:ext>
              </a:extLst>
            </p:cNvPr>
            <p:cNvSpPr/>
            <p:nvPr/>
          </p:nvSpPr>
          <p:spPr bwMode="auto">
            <a:xfrm>
              <a:off x="5161507" y="5168478"/>
              <a:ext cx="1618488" cy="419156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Pre-launch (Mfr., AI&amp;T &amp; storage)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dirty="0">
                  <a:solidFill>
                    <a:srgbClr val="C0000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≤ ± 300 µm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0.1 x 10</a:t>
              </a:r>
              <a:r>
                <a:rPr kumimoji="0" lang="en-US" sz="9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-11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1" i="0" u="none" strike="noStrike" kern="120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C19448E9-9406-C34C-902C-85292366943F}"/>
                </a:ext>
              </a:extLst>
            </p:cNvPr>
            <p:cNvSpPr txBox="1"/>
            <p:nvPr/>
          </p:nvSpPr>
          <p:spPr>
            <a:xfrm>
              <a:off x="4249344" y="5845591"/>
              <a:ext cx="70724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defRPr/>
              </a:pPr>
              <a:r>
                <a:rPr kumimoji="0" lang="en-US" sz="900" b="1" i="1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KPP Goals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0380D7F3-C465-154B-BD21-65CD7B50C637}"/>
                </a:ext>
              </a:extLst>
            </p:cNvPr>
            <p:cNvSpPr txBox="1"/>
            <p:nvPr/>
          </p:nvSpPr>
          <p:spPr>
            <a:xfrm>
              <a:off x="4014370" y="6275601"/>
              <a:ext cx="1217001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defRPr/>
              </a:pPr>
              <a:r>
                <a:rPr kumimoji="0" lang="en-US" sz="900" b="1" i="1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Nominal CBE Values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1C3B7B09-DE95-454D-A3E8-182BC6EA534E}"/>
                </a:ext>
              </a:extLst>
            </p:cNvPr>
            <p:cNvSpPr txBox="1"/>
            <p:nvPr/>
          </p:nvSpPr>
          <p:spPr>
            <a:xfrm>
              <a:off x="4133990" y="6403595"/>
              <a:ext cx="966931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defRPr/>
              </a:pPr>
              <a:r>
                <a:rPr kumimoji="0" lang="en-US" sz="900" i="1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Basis of estimate</a:t>
              </a:r>
            </a:p>
          </p:txBody>
        </p: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6C8784DE-2840-3F41-839A-0ADF6E2DE17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627845" y="2231088"/>
              <a:ext cx="0" cy="138849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E27CA624-F957-5B45-96BA-B7DA8EE7C6D7}"/>
                </a:ext>
              </a:extLst>
            </p:cNvPr>
            <p:cNvSpPr txBox="1"/>
            <p:nvPr/>
          </p:nvSpPr>
          <p:spPr>
            <a:xfrm>
              <a:off x="1335865" y="5876772"/>
              <a:ext cx="675018" cy="1384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t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≤ ± 50 µm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E5690957-2DEA-204D-B38C-31EE7FAEAD6A}"/>
                </a:ext>
              </a:extLst>
            </p:cNvPr>
            <p:cNvSpPr txBox="1"/>
            <p:nvPr/>
          </p:nvSpPr>
          <p:spPr>
            <a:xfrm>
              <a:off x="1306654" y="6307938"/>
              <a:ext cx="703609" cy="1384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t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≤ ± 40 µm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99AD231-3415-9A45-A316-DEC1B57E0C45}"/>
                </a:ext>
              </a:extLst>
            </p:cNvPr>
            <p:cNvSpPr txBox="1"/>
            <p:nvPr/>
          </p:nvSpPr>
          <p:spPr>
            <a:xfrm>
              <a:off x="638799" y="6391017"/>
              <a:ext cx="203646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kumimoji="0" lang="en-US" sz="900" i="1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TDEM-09 measurements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87FEDD5C-5E54-3047-9C0B-AB01EC4B707B}"/>
                </a:ext>
              </a:extLst>
            </p:cNvPr>
            <p:cNvSpPr txBox="1"/>
            <p:nvPr/>
          </p:nvSpPr>
          <p:spPr>
            <a:xfrm>
              <a:off x="3026727" y="5887633"/>
              <a:ext cx="761791" cy="1384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t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≤ ± 40 µm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47782D72-86E7-A346-AAC8-362BC6249E39}"/>
                </a:ext>
              </a:extLst>
            </p:cNvPr>
            <p:cNvSpPr txBox="1"/>
            <p:nvPr/>
          </p:nvSpPr>
          <p:spPr>
            <a:xfrm>
              <a:off x="3026728" y="6323528"/>
              <a:ext cx="761791" cy="1384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t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≤ ± 20 µm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8F3561C1-7BC7-7447-A16E-BE976097433A}"/>
                </a:ext>
              </a:extLst>
            </p:cNvPr>
            <p:cNvSpPr txBox="1"/>
            <p:nvPr/>
          </p:nvSpPr>
          <p:spPr>
            <a:xfrm>
              <a:off x="2705146" y="6407732"/>
              <a:ext cx="141974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kumimoji="0" lang="en-US" sz="900" i="1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Unvalidated models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C740DF81-390A-9340-87CB-25A83AB3736E}"/>
                </a:ext>
              </a:extLst>
            </p:cNvPr>
            <p:cNvSpPr txBox="1"/>
            <p:nvPr/>
          </p:nvSpPr>
          <p:spPr>
            <a:xfrm>
              <a:off x="5623912" y="5889137"/>
              <a:ext cx="761791" cy="1384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t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≤ ± 212 µm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81985AEE-8175-264E-BB78-6B6A307354F8}"/>
                </a:ext>
              </a:extLst>
            </p:cNvPr>
            <p:cNvSpPr txBox="1"/>
            <p:nvPr/>
          </p:nvSpPr>
          <p:spPr>
            <a:xfrm>
              <a:off x="5631795" y="6317871"/>
              <a:ext cx="761791" cy="1384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t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≤ ± 170 µm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BCA76C9E-E0E7-5B44-88B9-CA73A20043B3}"/>
                </a:ext>
              </a:extLst>
            </p:cNvPr>
            <p:cNvSpPr txBox="1"/>
            <p:nvPr/>
          </p:nvSpPr>
          <p:spPr>
            <a:xfrm>
              <a:off x="5327964" y="6403595"/>
              <a:ext cx="135314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kumimoji="0" lang="en-US" sz="900" i="1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TDEM-10 measurements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77C302CD-5363-AE4F-AF83-C819EAAD30AE}"/>
                </a:ext>
              </a:extLst>
            </p:cNvPr>
            <p:cNvSpPr txBox="1"/>
            <p:nvPr/>
          </p:nvSpPr>
          <p:spPr>
            <a:xfrm>
              <a:off x="7225374" y="5882580"/>
              <a:ext cx="761791" cy="1384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t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≤ ± 100 µm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B384FA06-9E03-044A-8829-EF5746174979}"/>
                </a:ext>
              </a:extLst>
            </p:cNvPr>
            <p:cNvSpPr txBox="1"/>
            <p:nvPr/>
          </p:nvSpPr>
          <p:spPr>
            <a:xfrm>
              <a:off x="7225374" y="6308377"/>
              <a:ext cx="761791" cy="1384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t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≤ ± 50 µm</a:t>
              </a: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6FF3905B-C9F4-E449-A926-617D0FF78B10}"/>
                </a:ext>
              </a:extLst>
            </p:cNvPr>
            <p:cNvSpPr txBox="1"/>
            <p:nvPr/>
          </p:nvSpPr>
          <p:spPr>
            <a:xfrm>
              <a:off x="6902635" y="6383807"/>
              <a:ext cx="141974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kumimoji="0" lang="en-US" sz="900" i="1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Unvalidated models</a:t>
              </a: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D80087D9-058B-D141-9CA9-017FFB194C8F}"/>
                </a:ext>
              </a:extLst>
            </p:cNvPr>
            <p:cNvSpPr txBox="1"/>
            <p:nvPr/>
          </p:nvSpPr>
          <p:spPr>
            <a:xfrm>
              <a:off x="1590734" y="6076423"/>
              <a:ext cx="273511" cy="13734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25%</a:t>
              </a: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636D9A0E-3347-5C43-B995-3AAD04D9064E}"/>
                </a:ext>
              </a:extLst>
            </p:cNvPr>
            <p:cNvSpPr txBox="1"/>
            <p:nvPr/>
          </p:nvSpPr>
          <p:spPr>
            <a:xfrm>
              <a:off x="5886580" y="6099404"/>
              <a:ext cx="273511" cy="13734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25%</a:t>
              </a: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A5437750-C213-CE4E-AC57-8F25CE71E20E}"/>
                </a:ext>
              </a:extLst>
            </p:cNvPr>
            <p:cNvSpPr txBox="1"/>
            <p:nvPr/>
          </p:nvSpPr>
          <p:spPr>
            <a:xfrm>
              <a:off x="3290326" y="6096174"/>
              <a:ext cx="337872" cy="1384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100</a:t>
              </a:r>
              <a:r>
                <a:rPr kumimoji="0" lang="en-US" sz="90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%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52B9A78D-6819-0E4C-8E38-32C99C74FD4F}"/>
                </a:ext>
              </a:extLst>
            </p:cNvPr>
            <p:cNvSpPr txBox="1"/>
            <p:nvPr/>
          </p:nvSpPr>
          <p:spPr>
            <a:xfrm>
              <a:off x="7485874" y="6102928"/>
              <a:ext cx="337872" cy="1384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100</a:t>
              </a:r>
              <a:r>
                <a:rPr kumimoji="0" lang="en-US" sz="90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%</a:t>
              </a: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1807180C-9EF1-2447-86D5-C5939CD38556}"/>
                </a:ext>
              </a:extLst>
            </p:cNvPr>
            <p:cNvSpPr txBox="1"/>
            <p:nvPr/>
          </p:nvSpPr>
          <p:spPr>
            <a:xfrm>
              <a:off x="4003790" y="6098591"/>
              <a:ext cx="1189930" cy="1384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>
                <a:defRPr/>
              </a:pPr>
              <a:r>
                <a:rPr kumimoji="0" lang="en-US" sz="900" i="1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Contingency or MUFs</a:t>
              </a: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555117DF-65BE-B04A-9678-87D7955890AB}"/>
                </a:ext>
              </a:extLst>
            </p:cNvPr>
            <p:cNvSpPr txBox="1"/>
            <p:nvPr/>
          </p:nvSpPr>
          <p:spPr>
            <a:xfrm>
              <a:off x="4395700" y="5668089"/>
              <a:ext cx="399693" cy="1384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>
                <a:defRPr/>
              </a:pPr>
              <a:r>
                <a:rPr kumimoji="0" lang="en-US" sz="900" i="1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Margin</a:t>
              </a: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477CEE5C-74F9-DC43-8BE7-591E41103A6C}"/>
                </a:ext>
              </a:extLst>
            </p:cNvPr>
            <p:cNvSpPr txBox="1"/>
            <p:nvPr/>
          </p:nvSpPr>
          <p:spPr>
            <a:xfrm>
              <a:off x="1569654" y="5685014"/>
              <a:ext cx="273511" cy="13734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41</a:t>
              </a:r>
              <a:r>
                <a:rPr kumimoji="0" lang="en-US" sz="90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%</a:t>
              </a: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F73E9477-D52A-7D4E-BAE6-5936BE6A3D74}"/>
                </a:ext>
              </a:extLst>
            </p:cNvPr>
            <p:cNvSpPr txBox="1"/>
            <p:nvPr/>
          </p:nvSpPr>
          <p:spPr>
            <a:xfrm>
              <a:off x="3289494" y="5694606"/>
              <a:ext cx="337872" cy="1384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100</a:t>
              </a:r>
              <a:r>
                <a:rPr kumimoji="0" lang="en-US" sz="90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%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EA0CC755-8CB5-9041-9D29-946C94D4C607}"/>
                </a:ext>
              </a:extLst>
            </p:cNvPr>
            <p:cNvSpPr txBox="1"/>
            <p:nvPr/>
          </p:nvSpPr>
          <p:spPr>
            <a:xfrm>
              <a:off x="7495643" y="5679924"/>
              <a:ext cx="337872" cy="1384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100</a:t>
              </a:r>
              <a:r>
                <a:rPr kumimoji="0" lang="en-US" sz="90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%</a:t>
              </a: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7262574A-4237-1D40-BFF8-205E446DBC7C}"/>
                </a:ext>
              </a:extLst>
            </p:cNvPr>
            <p:cNvSpPr txBox="1"/>
            <p:nvPr/>
          </p:nvSpPr>
          <p:spPr>
            <a:xfrm>
              <a:off x="5868245" y="5679581"/>
              <a:ext cx="273511" cy="13734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41</a:t>
              </a:r>
              <a:r>
                <a:rPr kumimoji="0" lang="en-US" sz="90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%</a:t>
              </a: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AF121326-907F-0040-8C18-0321F29B714B}"/>
                </a:ext>
              </a:extLst>
            </p:cNvPr>
            <p:cNvSpPr/>
            <p:nvPr/>
          </p:nvSpPr>
          <p:spPr bwMode="auto">
            <a:xfrm>
              <a:off x="782018" y="5177070"/>
              <a:ext cx="1615903" cy="410563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Pre-launch (Mfr., AI&amp;T &amp; storage)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dirty="0">
                  <a:solidFill>
                    <a:srgbClr val="C00000"/>
                  </a:solidFill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≤ ± 70 µm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1 x 10</a:t>
              </a:r>
              <a:r>
                <a:rPr kumimoji="0" lang="en-US" sz="9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-11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1" i="0" u="none" strike="noStrike" kern="120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77727DB9-9F1A-C843-BADA-C5FE4BE01D5D}"/>
                </a:ext>
              </a:extLst>
            </p:cNvPr>
            <p:cNvSpPr/>
            <p:nvPr/>
          </p:nvSpPr>
          <p:spPr bwMode="auto">
            <a:xfrm>
              <a:off x="7140275" y="2693329"/>
              <a:ext cx="944469" cy="442335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Detector Noise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Read Noise: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Dark Current: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Cosmic Rays: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Arial Narrow" charset="0"/>
                <a:cs typeface="Times New Roman" panose="02020603050405020304" pitchFamily="18" charset="0"/>
              </a:endParaRP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B3831EDF-9372-E046-8217-92A2091BDCF1}"/>
                </a:ext>
              </a:extLst>
            </p:cNvPr>
            <p:cNvSpPr/>
            <p:nvPr/>
          </p:nvSpPr>
          <p:spPr bwMode="auto">
            <a:xfrm>
              <a:off x="8219232" y="2321455"/>
              <a:ext cx="818650" cy="189352"/>
            </a:xfrm>
            <a:prstGeom prst="rect">
              <a:avLst/>
            </a:prstGeom>
            <a:solidFill>
              <a:srgbClr val="FFFF7C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Narrow" charset="0"/>
                  <a:cs typeface="Times New Roman" panose="02020603050405020304" pitchFamily="18" charset="0"/>
                </a:rPr>
                <a:t>Time Variant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7875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S5 Error Budget Margins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 </a:t>
            </a:r>
            <a:fld id="{035724EA-4E6B-4951-9DFC-3085201F6BAC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9070" y="2180691"/>
            <a:ext cx="5882341" cy="437013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35066" y="857252"/>
            <a:ext cx="894842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>
              <a:buFont typeface="Arial" charset="0"/>
              <a:buChar char="•"/>
            </a:pPr>
            <a:r>
              <a:rPr lang="en-US" sz="1600" dirty="0">
                <a:latin typeface="Times New Roman" charset="0"/>
                <a:ea typeface="Times New Roman" charset="0"/>
                <a:cs typeface="Times New Roman" charset="0"/>
              </a:rPr>
              <a:t>Mechanical shape errors (KPP 5-8) are allocated large margins (allocated &amp; unallocated)</a:t>
            </a:r>
          </a:p>
          <a:p>
            <a:pPr marL="174625" indent="-174625">
              <a:buFont typeface="Arial" charset="0"/>
              <a:buChar char="•"/>
            </a:pPr>
            <a:r>
              <a:rPr lang="en-US" sz="1600" dirty="0">
                <a:latin typeface="Times New Roman" charset="0"/>
                <a:ea typeface="Times New Roman" charset="0"/>
                <a:cs typeface="Times New Roman" charset="0"/>
              </a:rPr>
              <a:t>One motivation to carry large margins was to cover uncertain performance of low-cost, readily available shape metrology systems (both room temp and over temperature systems) </a:t>
            </a:r>
          </a:p>
          <a:p>
            <a:pPr marL="174625" indent="-174625">
              <a:buFont typeface="Arial" charset="0"/>
              <a:buChar char="•"/>
            </a:pPr>
            <a:r>
              <a:rPr lang="en-US" sz="1600" dirty="0">
                <a:latin typeface="Times New Roman" charset="0"/>
                <a:ea typeface="Times New Roman" charset="0"/>
                <a:cs typeface="Times New Roman" charset="0"/>
              </a:rPr>
              <a:t>But, our low-cost metrology is performing beyond expectation</a:t>
            </a:r>
          </a:p>
          <a:p>
            <a:pPr marL="174625" indent="-174625">
              <a:buFont typeface="Arial" charset="0"/>
              <a:buChar char="•"/>
            </a:pPr>
            <a:r>
              <a:rPr lang="en-US" sz="1600" dirty="0">
                <a:latin typeface="Times New Roman" charset="0"/>
                <a:ea typeface="Times New Roman" charset="0"/>
                <a:cs typeface="Times New Roman" charset="0"/>
              </a:rPr>
              <a:t>We currently expect to not consume the margin</a:t>
            </a:r>
          </a:p>
        </p:txBody>
      </p:sp>
    </p:spTree>
    <p:extLst>
      <p:ext uri="{BB962C8B-B14F-4D97-AF65-F5344CB8AC3E}">
        <p14:creationId xmlns:p14="http://schemas.microsoft.com/office/powerpoint/2010/main" val="799231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Top-Down Monte </a:t>
            </a:r>
            <a:r>
              <a:rPr lang="en-US"/>
              <a:t>Carlo 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712" y="941358"/>
            <a:ext cx="8931093" cy="2769981"/>
          </a:xfrm>
        </p:spPr>
        <p:txBody>
          <a:bodyPr/>
          <a:lstStyle/>
          <a:p>
            <a:pPr marL="234950" indent="-234950"/>
            <a:r>
              <a:rPr lang="en-US" sz="1800" dirty="0">
                <a:latin typeface="Times New Roman" charset="0"/>
                <a:ea typeface="Times New Roman" charset="0"/>
                <a:cs typeface="Times New Roman" charset="0"/>
              </a:rPr>
              <a:t>The error budget adds the nominal field separately and does not capture the mixing term between the nominal field and perturbations</a:t>
            </a:r>
          </a:p>
          <a:p>
            <a:pPr marL="635000" lvl="1" indent="-234950"/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(Nominal + Perturbation)</a:t>
            </a:r>
            <a:r>
              <a:rPr lang="en-US" baseline="30000" dirty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= Nominal</a:t>
            </a:r>
            <a:r>
              <a:rPr lang="en-US" baseline="30000" dirty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+ Perturbation</a:t>
            </a:r>
            <a:r>
              <a:rPr lang="en-US" baseline="30000" dirty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+ 2*Nominal*Perturbation </a:t>
            </a:r>
          </a:p>
          <a:p>
            <a:pPr marL="234950" indent="-234950"/>
            <a:r>
              <a:rPr lang="en-US" sz="1800" dirty="0">
                <a:latin typeface="Times New Roman" charset="0"/>
                <a:ea typeface="Times New Roman" charset="0"/>
                <a:cs typeface="Times New Roman" charset="0"/>
              </a:rPr>
              <a:t>For this reason we conducted a top-down Monte Carlo (MC) simulation that includes all mixing terms in 2018</a:t>
            </a:r>
          </a:p>
          <a:p>
            <a:pPr marL="234950" indent="-234950"/>
            <a:r>
              <a:rPr lang="en-US" sz="1800" dirty="0">
                <a:latin typeface="Times New Roman" charset="0"/>
                <a:ea typeface="Times New Roman" charset="0"/>
                <a:cs typeface="Times New Roman" charset="0"/>
              </a:rPr>
              <a:t>The MC simulation confirmed the mean value predicted by the error budget but shows a broader distribution</a:t>
            </a:r>
          </a:p>
          <a:p>
            <a:pPr marL="234950" indent="-234950"/>
            <a:r>
              <a:rPr lang="en-US" sz="1800" dirty="0">
                <a:latin typeface="Times New Roman" charset="0"/>
                <a:ea typeface="Times New Roman" charset="0"/>
                <a:cs typeface="Times New Roman" charset="0"/>
              </a:rPr>
              <a:t>The MC result shows that we have 99% confidence to meet the allocated mechanical shape error with max expected errors (CBE + contingency) and 100% margin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 </a:t>
            </a:r>
            <a:fld id="{035724EA-4E6B-4951-9DFC-3085201F6BAC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049295"/>
      </p:ext>
    </p:extLst>
  </p:cSld>
  <p:clrMapOvr>
    <a:masterClrMapping/>
  </p:clrMapOvr>
</p:sld>
</file>

<file path=ppt/theme/theme1.xml><?xml version="1.0" encoding="utf-8"?>
<a:theme xmlns:a="http://schemas.openxmlformats.org/drawingml/2006/main" name="1_TPF">
  <a:themeElements>
    <a:clrScheme name="1_TPF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PF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>
            <a:ln>
              <a:noFill/>
            </a:ln>
            <a:solidFill>
              <a:schemeClr val="accent2"/>
            </a:solidFill>
            <a:effectLst/>
            <a:latin typeface="Arial" pitchFamily="-10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>
            <a:ln>
              <a:noFill/>
            </a:ln>
            <a:solidFill>
              <a:schemeClr val="accent2"/>
            </a:solidFill>
            <a:effectLst/>
            <a:latin typeface="Arial" pitchFamily="-106" charset="0"/>
          </a:defRPr>
        </a:defPPr>
      </a:lstStyle>
    </a:lnDef>
  </a:objectDefaults>
  <a:extraClrSchemeLst>
    <a:extraClrScheme>
      <a:clrScheme name="1_TP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PF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PF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PF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PF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PF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PF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PF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PF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PF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PF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PF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102355</TotalTime>
  <Words>793</Words>
  <Application>Microsoft Macintosh PowerPoint</Application>
  <PresentationFormat>On-screen Show (4:3)</PresentationFormat>
  <Paragraphs>149</Paragraphs>
  <Slides>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ＭＳ Ｐゴシック</vt:lpstr>
      <vt:lpstr>Arial</vt:lpstr>
      <vt:lpstr>Arial Narrow</vt:lpstr>
      <vt:lpstr>Calibri</vt:lpstr>
      <vt:lpstr>Symbol</vt:lpstr>
      <vt:lpstr>Times New Roman</vt:lpstr>
      <vt:lpstr>1_TPF</vt:lpstr>
      <vt:lpstr>Photo Editor Photo</vt:lpstr>
      <vt:lpstr>PowerPoint Presentation</vt:lpstr>
      <vt:lpstr>Overview</vt:lpstr>
      <vt:lpstr>Mechanical Shape Error Roll-Up</vt:lpstr>
      <vt:lpstr>S5 Top Level Error Budget</vt:lpstr>
      <vt:lpstr>S5 Error Budget Margins</vt:lpstr>
      <vt:lpstr>Top-Down Monte Carlo Simulation</vt:lpstr>
    </vt:vector>
  </TitlesOfParts>
  <Company>JPL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Ozyildirim, Samantha (2745)</dc:creator>
  <cp:lastModifiedBy>Microsoft Office User</cp:lastModifiedBy>
  <cp:revision>348</cp:revision>
  <cp:lastPrinted>2018-10-08T22:20:27Z</cp:lastPrinted>
  <dcterms:created xsi:type="dcterms:W3CDTF">2013-02-20T00:26:34Z</dcterms:created>
  <dcterms:modified xsi:type="dcterms:W3CDTF">2019-11-11T18:31:16Z</dcterms:modified>
</cp:coreProperties>
</file>