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235" autoAdjust="0"/>
  </p:normalViewPr>
  <p:slideViewPr>
    <p:cSldViewPr snapToGrid="0" snapToObjects="1">
      <p:cViewPr varScale="1">
        <p:scale>
          <a:sx n="84" d="100"/>
          <a:sy n="84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BC6F3-8E62-1245-880E-93E7F83EC09B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DEF50-C8AD-1C42-B19A-125A4D3E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5805-9486-D44E-AB34-FC82D71791C5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8BC3-77DB-E444-B8D0-E4A2A5596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1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Directly imaging a planet is hard and often ends up with a non detection, which is why rigorously defining upper-limits is important.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It is common practice to define an upper-limit from the </a:t>
            </a:r>
            <a:r>
              <a:rPr lang="en">
                <a:solidFill>
                  <a:schemeClr val="dk1"/>
                </a:solidFill>
              </a:rPr>
              <a:t>contrast curve (5 sigma planet-to-star flux ratio), which is a </a:t>
            </a:r>
            <a:r>
              <a:rPr lang="en"/>
              <a:t>detection threshold, not an upper limit.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Upper limits are rigorously defined from the brightness posterior of a planet given an observation.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 figure on the right shows the simulated posteriors of a planet at a known location as a function of the measured signal there. The orange area shows the 98% confidence interval. A 3sig and a -1sig measurement should obviously result in different upper-limits, which is not the case when using a contrast curve. A Bayesian upper limit fully exploit the information contained in the data.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Upper limits are scientifically very important, they are used to: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Constrain the planet color when the planet is known but undetected in some spectral band.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Define mass upper limits of hypothetical planet in a gap and constrain gap formation/planet accretion models.</a:t>
            </a:r>
          </a:p>
          <a:p>
            <a:pPr marL="457200" lvl="0" indent="-298450">
              <a:spcBef>
                <a:spcPts val="0"/>
              </a:spcBef>
              <a:buSzPts val="1100"/>
              <a:buChar char="-"/>
            </a:pPr>
            <a:r>
              <a:rPr lang="en"/>
              <a:t>Combine RV detections (and mass lower limit) with direct imaging data (mass upper limit) to more derive planet mass and orbital parameters.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Kick-off meetings brainstorm and reach a concensus:</a:t>
            </a:r>
          </a:p>
          <a:p>
            <a:pPr>
              <a:defRPr sz="1900"/>
            </a:pPr>
            <a:r>
              <a:t>	- telecons since the participants are geographically distributed</a:t>
            </a:r>
          </a:p>
          <a:p>
            <a:pPr>
              <a:defRPr sz="1900"/>
            </a:pPr>
            <a:r>
              <a:t>	- only a few key researchers to discuss the idea of this HCI data challenge</a:t>
            </a:r>
          </a:p>
          <a:p>
            <a:pPr>
              <a:defRPr sz="1900"/>
            </a:pPr>
            <a:r>
              <a:t>	- duration of the challenge, time for submissions (couple of months probably)</a:t>
            </a:r>
          </a:p>
          <a:p>
            <a:pPr>
              <a:defRPr sz="1900"/>
            </a:pPr>
            <a:r>
              <a:t>	- website with the defined scope, rules, datasets, and leaderboard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r>
              <a:t>Post-processing algorithms don’t need to be open-source. But datasets and metrics must be!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r>
              <a:t>1-day workshop to be funded by the Grenoble Alpes Data Institute. In principle to be hosted in France/Europe. 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r>
              <a:t>The data challenge could lead to a review-type paper on post-processing algorithms for HCI presenting the results of our community challenge</a:t>
            </a:r>
          </a:p>
          <a:p>
            <a:pPr>
              <a:defRPr sz="1900"/>
            </a:pPr>
            <a:endParaRPr/>
          </a:p>
          <a:p>
            <a:pPr>
              <a:defRPr sz="1900"/>
            </a:pPr>
            <a:r>
              <a:t>From the lessons learned with this domain data challenge we will prepare a more focused Kaggle-style competition open to any data scientist or machine learning researcher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4383-798E-5243-881F-706FC02DC3BC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62D9-5AC3-004D-AE0D-16CB681D0B0E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D8F3-C4DC-AA4C-BF0D-DF44B70BD40A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812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81C-3CB1-FA46-83B4-159B2D4115B7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5952-5549-2C46-9123-483FC118F1DE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B3A7-19B2-6B4E-B067-200FC14E54AA}" type="datetime1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1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4F6-17B0-B544-80A9-ACAABA860125}" type="datetime1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3C39-FC85-D74B-9A09-310EF9E70F97}" type="datetime1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7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C5F0-A222-E64E-8E81-5866E5BCCE8C}" type="datetime1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6453-CB4C-3E4E-A50C-989F21B62882}" type="datetime1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7F02-F2B0-2341-B593-DA3BA6320D27}" type="datetime1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5125-173C-294A-8FDC-3559F9A78102}" type="datetime1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F2A38-89C3-D046-BD9F-4A609694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2321" y="334319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SAG19: Signal Detection Theory and Rigorous Performance Metrics for Exoplanet Imaging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92321" y="2225549"/>
            <a:ext cx="7772400" cy="10326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Chairs: </a:t>
            </a:r>
            <a:r>
              <a:rPr lang="en-US" sz="2400" dirty="0" err="1" smtClean="0">
                <a:solidFill>
                  <a:srgbClr val="000000"/>
                </a:solidFill>
              </a:rPr>
              <a:t>Dimitri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Mawet</a:t>
            </a:r>
            <a:r>
              <a:rPr lang="en-US" sz="2400" dirty="0" smtClean="0">
                <a:solidFill>
                  <a:srgbClr val="000000"/>
                </a:solidFill>
              </a:rPr>
              <a:t> (Caltech) and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Rebecca Jensen-Clem </a:t>
            </a:r>
            <a:r>
              <a:rPr lang="en-US" sz="2400" dirty="0" smtClean="0">
                <a:solidFill>
                  <a:srgbClr val="000000"/>
                </a:solidFill>
              </a:rPr>
              <a:t>(UC </a:t>
            </a:r>
            <a:r>
              <a:rPr lang="en-US" sz="2400" dirty="0" smtClean="0">
                <a:solidFill>
                  <a:srgbClr val="000000"/>
                </a:solidFill>
              </a:rPr>
              <a:t>Berkeley)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214" y="3639104"/>
            <a:ext cx="80125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Team members: Olivier </a:t>
            </a:r>
            <a:r>
              <a:rPr lang="en-US" dirty="0" err="1">
                <a:solidFill>
                  <a:srgbClr val="000000"/>
                </a:solidFill>
              </a:rPr>
              <a:t>Absil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ULg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Ruslan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Belikov</a:t>
            </a:r>
            <a:r>
              <a:rPr lang="en-US" dirty="0">
                <a:solidFill>
                  <a:srgbClr val="000000"/>
                </a:solidFill>
              </a:rPr>
              <a:t> (NASA AMES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Steve Bryson (NASA AMES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 err="1"/>
              <a:t>Faustine</a:t>
            </a:r>
            <a:r>
              <a:rPr lang="en-US" dirty="0"/>
              <a:t> </a:t>
            </a:r>
            <a:r>
              <a:rPr lang="en-US" dirty="0" err="1"/>
              <a:t>Cantalloube</a:t>
            </a:r>
            <a:r>
              <a:rPr lang="en-US" dirty="0"/>
              <a:t> (MPIA</a:t>
            </a:r>
            <a:r>
              <a:rPr lang="en-US" dirty="0" smtClean="0"/>
              <a:t>),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Elodie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Choquet</a:t>
            </a:r>
            <a:r>
              <a:rPr lang="en-US" dirty="0">
                <a:solidFill>
                  <a:srgbClr val="000000"/>
                </a:solidFill>
              </a:rPr>
              <a:t> (JPL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  <a:r>
              <a:rPr lang="en-US" dirty="0">
                <a:solidFill>
                  <a:srgbClr val="000000"/>
                </a:solidFill>
              </a:rPr>
              <a:t> Brendan </a:t>
            </a:r>
            <a:r>
              <a:rPr lang="en-US" dirty="0" err="1">
                <a:solidFill>
                  <a:srgbClr val="000000"/>
                </a:solidFill>
              </a:rPr>
              <a:t>Crill</a:t>
            </a:r>
            <a:r>
              <a:rPr lang="en-US" dirty="0">
                <a:solidFill>
                  <a:srgbClr val="000000"/>
                </a:solidFill>
              </a:rPr>
              <a:t> (JPL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Thayne Currie (Subaru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Tiffany Glassman (Northrop), </a:t>
            </a:r>
            <a:r>
              <a:rPr lang="en-US" dirty="0" smtClean="0">
                <a:solidFill>
                  <a:srgbClr val="000000"/>
                </a:solidFill>
              </a:rPr>
              <a:t>Carlos </a:t>
            </a:r>
            <a:r>
              <a:rPr lang="en-US" dirty="0">
                <a:solidFill>
                  <a:srgbClr val="000000"/>
                </a:solidFill>
              </a:rPr>
              <a:t>Gomez (</a:t>
            </a:r>
            <a:r>
              <a:rPr lang="en-US" dirty="0" err="1">
                <a:solidFill>
                  <a:srgbClr val="000000"/>
                </a:solidFill>
              </a:rPr>
              <a:t>ULg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>
                <a:solidFill>
                  <a:srgbClr val="000000"/>
                </a:solidFill>
              </a:rPr>
              <a:t>M. </a:t>
            </a:r>
            <a:r>
              <a:rPr lang="en-US" dirty="0" err="1">
                <a:solidFill>
                  <a:srgbClr val="000000"/>
                </a:solidFill>
              </a:rPr>
              <a:t>Kenworthy</a:t>
            </a:r>
            <a:r>
              <a:rPr lang="en-US" dirty="0">
                <a:solidFill>
                  <a:srgbClr val="000000"/>
                </a:solidFill>
              </a:rPr>
              <a:t> (Leiden)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John </a:t>
            </a:r>
            <a:r>
              <a:rPr lang="en-US" dirty="0" err="1">
                <a:solidFill>
                  <a:srgbClr val="000000"/>
                </a:solidFill>
              </a:rPr>
              <a:t>Krist</a:t>
            </a:r>
            <a:r>
              <a:rPr lang="en-US" dirty="0">
                <a:solidFill>
                  <a:srgbClr val="000000"/>
                </a:solidFill>
              </a:rPr>
              <a:t> (JPL)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Christian </a:t>
            </a:r>
            <a:r>
              <a:rPr lang="en-US" dirty="0" err="1" smtClean="0">
                <a:solidFill>
                  <a:srgbClr val="000000"/>
                </a:solidFill>
              </a:rPr>
              <a:t>Marois</a:t>
            </a:r>
            <a:r>
              <a:rPr lang="en-US" dirty="0" smtClean="0">
                <a:solidFill>
                  <a:srgbClr val="000000"/>
                </a:solidFill>
              </a:rPr>
              <a:t> (NRC), Johan </a:t>
            </a:r>
            <a:r>
              <a:rPr lang="en-US" dirty="0" err="1">
                <a:solidFill>
                  <a:srgbClr val="000000"/>
                </a:solidFill>
              </a:rPr>
              <a:t>Mazoyer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STScI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Tiffany </a:t>
            </a:r>
            <a:r>
              <a:rPr lang="en-US" dirty="0" err="1" smtClean="0">
                <a:solidFill>
                  <a:srgbClr val="000000"/>
                </a:solidFill>
              </a:rPr>
              <a:t>Meshkat</a:t>
            </a:r>
            <a:r>
              <a:rPr lang="en-US" dirty="0" smtClean="0">
                <a:solidFill>
                  <a:srgbClr val="000000"/>
                </a:solidFill>
              </a:rPr>
              <a:t> (JPL), T.J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Rodigas</a:t>
            </a:r>
            <a:r>
              <a:rPr lang="en-US" dirty="0">
                <a:solidFill>
                  <a:srgbClr val="000000"/>
                </a:solidFill>
              </a:rPr>
              <a:t> (Carnegie DTM)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Garreth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Ruane</a:t>
            </a:r>
            <a:r>
              <a:rPr lang="en-US" dirty="0">
                <a:solidFill>
                  <a:srgbClr val="000000"/>
                </a:solidFill>
              </a:rPr>
              <a:t> (Caltech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  <a:r>
              <a:rPr lang="en-US" dirty="0">
                <a:solidFill>
                  <a:srgbClr val="000000"/>
                </a:solidFill>
              </a:rPr>
              <a:t> Jean-Baptiste </a:t>
            </a:r>
            <a:r>
              <a:rPr lang="en-US" dirty="0" err="1">
                <a:solidFill>
                  <a:srgbClr val="000000"/>
                </a:solidFill>
              </a:rPr>
              <a:t>Ruffio</a:t>
            </a:r>
            <a:r>
              <a:rPr lang="en-US" dirty="0">
                <a:solidFill>
                  <a:srgbClr val="000000"/>
                </a:solidFill>
              </a:rPr>
              <a:t> (Stanford)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Angelle</a:t>
            </a:r>
            <a:r>
              <a:rPr lang="en-US" dirty="0">
                <a:solidFill>
                  <a:srgbClr val="000000"/>
                </a:solidFill>
              </a:rPr>
              <a:t> Tanner (MSU)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John </a:t>
            </a:r>
            <a:r>
              <a:rPr lang="en-US" dirty="0" err="1">
                <a:solidFill>
                  <a:srgbClr val="000000"/>
                </a:solidFill>
              </a:rPr>
              <a:t>Trauger</a:t>
            </a:r>
            <a:r>
              <a:rPr lang="en-US" dirty="0">
                <a:solidFill>
                  <a:srgbClr val="000000"/>
                </a:solidFill>
              </a:rPr>
              <a:t> (JPL)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Maggie Turnbull (SETI</a:t>
            </a:r>
            <a:r>
              <a:rPr lang="en-US" dirty="0" smtClean="0">
                <a:solidFill>
                  <a:srgbClr val="000000"/>
                </a:solidFill>
              </a:rPr>
              <a:t>), </a:t>
            </a:r>
            <a:r>
              <a:rPr lang="en-US" dirty="0"/>
              <a:t>Marie </a:t>
            </a:r>
            <a:r>
              <a:rPr lang="en-US" dirty="0" err="1" smtClean="0"/>
              <a:t>Ygouf</a:t>
            </a:r>
            <a:r>
              <a:rPr lang="en-US" dirty="0" smtClean="0"/>
              <a:t> (IPAC)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8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25072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500" dirty="0"/>
              <a:t>Bayesian upper limits for direct imaging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5394300" cy="91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0000"/>
                </a:solidFill>
              </a:rPr>
              <a:t>Problem</a:t>
            </a:r>
            <a:r>
              <a:rPr lang="en" sz="2400" dirty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In the case </a:t>
            </a:r>
            <a:r>
              <a:rPr lang="en-US" sz="2400" dirty="0" smtClean="0">
                <a:solidFill>
                  <a:srgbClr val="FF0000"/>
                </a:solidFill>
              </a:rPr>
              <a:t>of a non-detection, how do we place rigorous upper limits?</a:t>
            </a:r>
            <a:endParaRPr lang="en" sz="24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151" y="1412448"/>
            <a:ext cx="3124625" cy="204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176" y="3461500"/>
            <a:ext cx="3124625" cy="20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5386983" y="5302500"/>
            <a:ext cx="3622725" cy="142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</a:rPr>
              <a:t>Fig.: Brightness posterior of a planet at a known location and 98% upper-limit as a function measured brightness (-1𝝈,0,1𝝈,3𝝈).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11700" y="3571740"/>
            <a:ext cx="4732800" cy="246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b="1" dirty="0"/>
              <a:t>Applications</a:t>
            </a:r>
            <a:r>
              <a:rPr lang="en" sz="2000" dirty="0"/>
              <a:t>: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Mass upper limit from non-detection.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Constraining models of disk gap formation.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●"/>
            </a:pPr>
            <a:r>
              <a:rPr lang="en" sz="2000" dirty="0"/>
              <a:t>Combining RV detection and direct imaging upper-limits.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2451033"/>
            <a:ext cx="4988400" cy="1038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000" dirty="0"/>
              <a:t>An upper limit is defined from the brightness posterior of a planet given the </a:t>
            </a:r>
            <a:r>
              <a:rPr lang="en" sz="2000" dirty="0" smtClean="0"/>
              <a:t>observation</a:t>
            </a:r>
            <a:r>
              <a:rPr lang="en-US" sz="2000" dirty="0" smtClean="0"/>
              <a:t>, not from the contrast curve</a:t>
            </a:r>
            <a:endParaRPr lang="en" sz="2000" dirty="0"/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61" name="Shape 61"/>
          <p:cNvSpPr txBox="1"/>
          <p:nvPr/>
        </p:nvSpPr>
        <p:spPr>
          <a:xfrm>
            <a:off x="360250" y="5614867"/>
            <a:ext cx="4701000" cy="9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Credit: Ruffio et al., in prep.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135550" y="4754767"/>
            <a:ext cx="539700" cy="42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98%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5264575" y="3086467"/>
            <a:ext cx="1585200" cy="5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Likelihood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849775" y="3086467"/>
            <a:ext cx="1585200" cy="5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Posterior</a:t>
            </a:r>
          </a:p>
        </p:txBody>
      </p:sp>
      <p:cxnSp>
        <p:nvCxnSpPr>
          <p:cNvPr id="65" name="Shape 65"/>
          <p:cNvCxnSpPr/>
          <p:nvPr/>
        </p:nvCxnSpPr>
        <p:spPr>
          <a:xfrm rot="10800000" flipH="1">
            <a:off x="5824975" y="3013100"/>
            <a:ext cx="509100" cy="22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66"/>
          <p:cNvCxnSpPr/>
          <p:nvPr/>
        </p:nvCxnSpPr>
        <p:spPr>
          <a:xfrm>
            <a:off x="5997450" y="3461667"/>
            <a:ext cx="517500" cy="1471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" name="Shape 67"/>
          <p:cNvCxnSpPr/>
          <p:nvPr/>
        </p:nvCxnSpPr>
        <p:spPr>
          <a:xfrm flipH="1">
            <a:off x="6843013" y="3533667"/>
            <a:ext cx="390900" cy="230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/>
          <p:nvPr/>
        </p:nvCxnSpPr>
        <p:spPr>
          <a:xfrm rot="10800000">
            <a:off x="6782713" y="2620467"/>
            <a:ext cx="451200" cy="614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1684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0"/>
          <a:stretch/>
        </p:blipFill>
        <p:spPr>
          <a:xfrm>
            <a:off x="463705" y="942316"/>
            <a:ext cx="3442986" cy="2769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7"/>
          <a:stretch/>
        </p:blipFill>
        <p:spPr>
          <a:xfrm>
            <a:off x="5312539" y="1042934"/>
            <a:ext cx="2935551" cy="306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777" y="133999"/>
            <a:ext cx="8367380" cy="70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3000"/>
              </a:lnSpc>
              <a:spcBef>
                <a:spcPts val="1089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2400" b="1" dirty="0" smtClean="0">
                <a:latin typeface="Bitstream Vera Sans" pitchFamily="16" charset="0"/>
              </a:rPr>
              <a:t>Deriving Realistic Uncertainties, Assessing Limits on Exoplanet Properties from Spectral Extraction</a:t>
            </a:r>
            <a:endParaRPr lang="en-US" sz="2400" b="1" dirty="0">
              <a:latin typeface="Bitstream Vera Sans" pitchFamily="1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659" y="3739383"/>
            <a:ext cx="3647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089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200" b="1" dirty="0" smtClean="0">
                <a:latin typeface="Bitstream Vera Sans" pitchFamily="16" charset="0"/>
              </a:rPr>
              <a:t>Forward-Modeling of beta Pic b GPI detection with A-LOCI (reduction by T. Currie)</a:t>
            </a:r>
            <a:endParaRPr lang="en-US" sz="1200" b="1" dirty="0">
              <a:latin typeface="Bitstream Vera Sans" pitchFamily="1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6665" y="3595198"/>
            <a:ext cx="3726354" cy="25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3000"/>
              </a:lnSpc>
              <a:spcBef>
                <a:spcPts val="1089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200" b="1" dirty="0" smtClean="0">
                <a:latin typeface="Bitstream Vera Sans" pitchFamily="16" charset="0"/>
              </a:rPr>
              <a:t>Spectral Retrieval with KLIP-FM (</a:t>
            </a:r>
            <a:r>
              <a:rPr lang="en-US" sz="1200" b="1" dirty="0" err="1" smtClean="0">
                <a:latin typeface="Bitstream Vera Sans" pitchFamily="16" charset="0"/>
              </a:rPr>
              <a:t>Pueyo</a:t>
            </a:r>
            <a:r>
              <a:rPr lang="en-US" sz="1200" b="1" dirty="0" smtClean="0">
                <a:latin typeface="Bitstream Vera Sans" pitchFamily="16" charset="0"/>
              </a:rPr>
              <a:t> 2016)</a:t>
            </a:r>
            <a:endParaRPr lang="en-US" sz="1200" b="1" dirty="0">
              <a:latin typeface="Bitstream Vera Sans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466" y="4357320"/>
            <a:ext cx="337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PSF Subtraction methods corrupt astrophysical signal (planet, disk)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Significant mitigation advances </a:t>
            </a:r>
            <a:r>
              <a:rPr lang="en-US" sz="1600" dirty="0" smtClean="0"/>
              <a:t>in </a:t>
            </a:r>
            <a:r>
              <a:rPr lang="en-US" sz="1600" dirty="0" smtClean="0"/>
              <a:t>in </a:t>
            </a:r>
            <a:r>
              <a:rPr lang="en-US" sz="1600" dirty="0" smtClean="0"/>
              <a:t>IFS data through forward-</a:t>
            </a:r>
            <a:r>
              <a:rPr lang="en-US" sz="1600" dirty="0" smtClean="0"/>
              <a:t>modeling: Marois</a:t>
            </a:r>
            <a:r>
              <a:rPr lang="en-US" sz="1600" dirty="0"/>
              <a:t>+</a:t>
            </a:r>
            <a:r>
              <a:rPr lang="en-US" sz="1600" dirty="0" smtClean="0"/>
              <a:t>10,14</a:t>
            </a:r>
            <a:r>
              <a:rPr lang="en-US" sz="1600" dirty="0" smtClean="0"/>
              <a:t>; </a:t>
            </a:r>
            <a:r>
              <a:rPr lang="en-US" sz="1600" dirty="0" smtClean="0"/>
              <a:t>Currie+15</a:t>
            </a:r>
            <a:r>
              <a:rPr lang="en-US" sz="1600" dirty="0" smtClean="0"/>
              <a:t>; </a:t>
            </a:r>
            <a:r>
              <a:rPr lang="en-US" sz="1600" dirty="0" smtClean="0"/>
              <a:t>Pueyo+16, Ruffio+17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71869" y="3942719"/>
            <a:ext cx="4852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</a:t>
            </a:r>
            <a:r>
              <a:rPr lang="en-US" sz="1600" dirty="0" smtClean="0"/>
              <a:t>: Need a comprehensive assessment of the precision limits from spectral extraction through forward-modeling that also </a:t>
            </a:r>
            <a:r>
              <a:rPr lang="en-US" sz="1600" dirty="0" smtClean="0"/>
              <a:t>considers: </a:t>
            </a:r>
          </a:p>
          <a:p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Small sample statistics </a:t>
            </a:r>
            <a:r>
              <a:rPr lang="en-US" sz="1600" dirty="0" smtClean="0"/>
              <a:t>&amp; </a:t>
            </a:r>
            <a:r>
              <a:rPr lang="en-US" sz="1600" dirty="0" smtClean="0"/>
              <a:t>uncertain noise distribution at small angles key for </a:t>
            </a:r>
            <a:r>
              <a:rPr lang="en-US" sz="1600" dirty="0" err="1" smtClean="0"/>
              <a:t>exo</a:t>
            </a:r>
            <a:r>
              <a:rPr lang="en-US" sz="1600" dirty="0" smtClean="0"/>
              <a:t>-Earth detection (</a:t>
            </a:r>
            <a:r>
              <a:rPr lang="en-US" sz="1600" dirty="0" err="1" smtClean="0"/>
              <a:t>Mawet</a:t>
            </a:r>
            <a:r>
              <a:rPr lang="en-US" sz="1600" dirty="0" smtClean="0"/>
              <a:t> et al. 2014; Jensen-Clem et al. 2018), spectral covariance (Greco &amp; Brandt 2016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sz="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How </a:t>
            </a:r>
            <a:r>
              <a:rPr lang="en-US" sz="1600" dirty="0" smtClean="0"/>
              <a:t>does this affect science goals (e.g. atmosphere retrieval, </a:t>
            </a:r>
            <a:r>
              <a:rPr lang="en-US" sz="1600" dirty="0" err="1" smtClean="0"/>
              <a:t>biosignature</a:t>
            </a:r>
            <a:r>
              <a:rPr lang="en-US" sz="1600" dirty="0" smtClean="0"/>
              <a:t> detection)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6"/>
          <a:stretch/>
        </p:blipFill>
        <p:spPr>
          <a:xfrm>
            <a:off x="4299452" y="1041115"/>
            <a:ext cx="4359889" cy="2589617"/>
          </a:xfrm>
          <a:prstGeom prst="rect">
            <a:avLst/>
          </a:prstGeom>
        </p:spPr>
      </p:pic>
      <p:sp>
        <p:nvSpPr>
          <p:cNvPr id="12" name="Shape 61"/>
          <p:cNvSpPr txBox="1"/>
          <p:nvPr/>
        </p:nvSpPr>
        <p:spPr>
          <a:xfrm>
            <a:off x="361820" y="5991676"/>
            <a:ext cx="4701000" cy="9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Slide Credit: T. Currie</a:t>
            </a:r>
            <a:endParaRPr lang="en" sz="1800" dirty="0">
              <a:solidFill>
                <a:schemeClr val="dk1"/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446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CI data challenge"/>
          <p:cNvSpPr txBox="1">
            <a:spLocks noGrp="1"/>
          </p:cNvSpPr>
          <p:nvPr>
            <p:ph type="title"/>
          </p:nvPr>
        </p:nvSpPr>
        <p:spPr>
          <a:xfrm>
            <a:off x="457200" y="121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479044">
              <a:defRPr sz="6560"/>
            </a:lvl1pPr>
          </a:lstStyle>
          <a:p>
            <a:r>
              <a:rPr lang="en-US" sz="3500" dirty="0" smtClean="0"/>
              <a:t>The high </a:t>
            </a:r>
            <a:r>
              <a:rPr lang="en-US" sz="3500" dirty="0"/>
              <a:t>c</a:t>
            </a:r>
            <a:r>
              <a:rPr lang="en-US" sz="3500" dirty="0" smtClean="0"/>
              <a:t>ontrast </a:t>
            </a:r>
            <a:r>
              <a:rPr lang="en-US" sz="3500" dirty="0"/>
              <a:t>i</a:t>
            </a:r>
            <a:r>
              <a:rPr lang="en-US" sz="3500" dirty="0" smtClean="0"/>
              <a:t>maging </a:t>
            </a:r>
            <a:r>
              <a:rPr sz="3500" dirty="0" smtClean="0"/>
              <a:t>data </a:t>
            </a:r>
            <a:r>
              <a:rPr sz="3500" dirty="0"/>
              <a:t>challenge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8246" y="6148727"/>
            <a:ext cx="2338491" cy="58462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. A. Gomez Gonzalez @"/>
          <p:cNvSpPr txBox="1"/>
          <p:nvPr/>
        </p:nvSpPr>
        <p:spPr>
          <a:xfrm>
            <a:off x="4104350" y="6236851"/>
            <a:ext cx="2495133" cy="408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lnSpc>
                <a:spcPct val="117999"/>
              </a:lnSpc>
              <a:defRPr sz="1900">
                <a:solidFill>
                  <a:srgbClr val="5E5E5E"/>
                </a:solidFill>
              </a:defRPr>
            </a:lvl1pPr>
          </a:lstStyle>
          <a:p>
            <a:r>
              <a:rPr dirty="0"/>
              <a:t>C. A. Gomez Gonzalez @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8496"/>
            <a:ext cx="8229600" cy="538057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Three stages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Focused kick-off meeting(s) by </a:t>
            </a:r>
            <a:r>
              <a:rPr lang="en-US" sz="2400" dirty="0" err="1" smtClean="0"/>
              <a:t>telecon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Open participation period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One-day workshop to present results at the Grenoble </a:t>
            </a:r>
            <a:r>
              <a:rPr lang="en-US" sz="2400" dirty="0" err="1" smtClean="0"/>
              <a:t>Aples</a:t>
            </a:r>
            <a:r>
              <a:rPr lang="en-US" sz="2400" dirty="0" smtClean="0"/>
              <a:t> Data Institute</a:t>
            </a:r>
          </a:p>
          <a:p>
            <a:pPr marL="971550" lvl="1" indent="-514350">
              <a:buFont typeface="+mj-lt"/>
              <a:buAutoNum type="arabicPeriod"/>
            </a:pPr>
            <a:endParaRPr lang="en-US" sz="1500" dirty="0" smtClean="0"/>
          </a:p>
          <a:p>
            <a:pPr marL="571500" indent="-514350"/>
            <a:r>
              <a:rPr lang="en-US" sz="2600" dirty="0" smtClean="0"/>
              <a:t>Key points to be defined by consensus:</a:t>
            </a:r>
            <a:endParaRPr lang="en-US" sz="2600" dirty="0"/>
          </a:p>
          <a:p>
            <a:pPr marL="971550" lvl="1" indent="-514350"/>
            <a:r>
              <a:rPr lang="en-US" sz="2400" dirty="0" smtClean="0"/>
              <a:t>Standardized, open source datasets and metrics</a:t>
            </a:r>
          </a:p>
          <a:p>
            <a:pPr marL="971550" lvl="1" indent="-514350"/>
            <a:r>
              <a:rPr lang="en-US" sz="2400" dirty="0" smtClean="0"/>
              <a:t>Sub-tasks and scenarios, e.g. observing strategy</a:t>
            </a:r>
          </a:p>
          <a:p>
            <a:pPr marL="971550" lvl="1" indent="-514350"/>
            <a:r>
              <a:rPr lang="en-US" sz="2400" dirty="0" smtClean="0"/>
              <a:t>Detection </a:t>
            </a:r>
            <a:r>
              <a:rPr lang="en-US" sz="2400" dirty="0" err="1" smtClean="0"/>
              <a:t>vs</a:t>
            </a:r>
            <a:r>
              <a:rPr lang="en-US" sz="2400" dirty="0" smtClean="0"/>
              <a:t> characterization (</a:t>
            </a:r>
            <a:r>
              <a:rPr lang="en-US" sz="2400" dirty="0" err="1" smtClean="0"/>
              <a:t>param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, error bars)</a:t>
            </a:r>
          </a:p>
          <a:p>
            <a:pPr marL="971550" lvl="1" indent="-514350"/>
            <a:endParaRPr lang="en-US" sz="1500" dirty="0" smtClean="0"/>
          </a:p>
          <a:p>
            <a:pPr marL="571500" indent="-514350"/>
            <a:r>
              <a:rPr lang="en-US" sz="2600" dirty="0" smtClean="0"/>
              <a:t>From lessons learned, open to data science/ML communities</a:t>
            </a:r>
          </a:p>
        </p:txBody>
      </p:sp>
    </p:spTree>
    <p:extLst>
      <p:ext uri="{BB962C8B-B14F-4D97-AF65-F5344CB8AC3E}">
        <p14:creationId xmlns:p14="http://schemas.microsoft.com/office/powerpoint/2010/main" val="35096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Several papers published / submitted / in prep:</a:t>
            </a:r>
          </a:p>
          <a:p>
            <a:pPr lvl="1"/>
            <a:r>
              <a:rPr lang="en-US" dirty="0"/>
              <a:t>R. Jensen-Clem, D. </a:t>
            </a:r>
            <a:r>
              <a:rPr lang="en-US" dirty="0" err="1"/>
              <a:t>Mawet</a:t>
            </a:r>
            <a:r>
              <a:rPr lang="en-US" dirty="0"/>
              <a:t>, et al. </a:t>
            </a:r>
            <a:r>
              <a:rPr lang="en-US" dirty="0" smtClean="0"/>
              <a:t>“A </a:t>
            </a:r>
            <a:r>
              <a:rPr lang="en-US" dirty="0"/>
              <a:t>New Standard for Assessing the Performance of High Contrast Imaging </a:t>
            </a:r>
            <a:r>
              <a:rPr lang="en-US" dirty="0" smtClean="0"/>
              <a:t>Systems,” </a:t>
            </a:r>
            <a:r>
              <a:rPr lang="en-US" dirty="0"/>
              <a:t>2018, AJ, 155 19</a:t>
            </a:r>
          </a:p>
          <a:p>
            <a:pPr lvl="1"/>
            <a:r>
              <a:rPr lang="en-US" dirty="0" smtClean="0"/>
              <a:t>D. </a:t>
            </a:r>
            <a:r>
              <a:rPr lang="en-US" dirty="0" err="1" smtClean="0"/>
              <a:t>Mawet</a:t>
            </a:r>
            <a:r>
              <a:rPr lang="en-US" dirty="0" smtClean="0"/>
              <a:t> et al. “Deep dive on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 err="1" smtClean="0"/>
              <a:t>Eridani</a:t>
            </a:r>
            <a:r>
              <a:rPr lang="en-US" dirty="0" smtClean="0"/>
              <a:t> with Keck MS-band Vortex </a:t>
            </a:r>
            <a:r>
              <a:rPr lang="en-US" dirty="0" err="1" smtClean="0"/>
              <a:t>Coronagraphy</a:t>
            </a:r>
            <a:r>
              <a:rPr lang="en-US" dirty="0" smtClean="0"/>
              <a:t> and Radial Velocities,” submitted to AJ</a:t>
            </a:r>
          </a:p>
          <a:p>
            <a:pPr lvl="1"/>
            <a:r>
              <a:rPr lang="en-US" dirty="0" err="1" smtClean="0"/>
              <a:t>Ruffio</a:t>
            </a:r>
            <a:r>
              <a:rPr lang="en-US" dirty="0" smtClean="0"/>
              <a:t> et al. in prep on Bayesian upper limits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Close-out after data challenge by the end of the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F2A38-89C3-D046-BD9F-4A609694A1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845</Words>
  <Application>Microsoft Macintosh PowerPoint</Application>
  <PresentationFormat>On-screen Show (4:3)</PresentationFormat>
  <Paragraphs>71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Bayesian upper limits for direct imaging </vt:lpstr>
      <vt:lpstr>PowerPoint Presentation</vt:lpstr>
      <vt:lpstr>The high contrast imaging data challenge</vt:lpstr>
      <vt:lpstr>Summary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Jensen-Clem</dc:creator>
  <cp:lastModifiedBy>Rebecca Jensen-Clem</cp:lastModifiedBy>
  <cp:revision>22</cp:revision>
  <dcterms:created xsi:type="dcterms:W3CDTF">2017-06-12T17:13:38Z</dcterms:created>
  <dcterms:modified xsi:type="dcterms:W3CDTF">2018-01-07T18:46:48Z</dcterms:modified>
</cp:coreProperties>
</file>