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  <p:sldMasterId id="2147483717" r:id="rId3"/>
    <p:sldMasterId id="2147483769" r:id="rId4"/>
    <p:sldMasterId id="2147483807" r:id="rId5"/>
  </p:sldMasterIdLst>
  <p:notesMasterIdLst>
    <p:notesMasterId r:id="rId26"/>
  </p:notesMasterIdLst>
  <p:sldIdLst>
    <p:sldId id="318" r:id="rId6"/>
    <p:sldId id="364" r:id="rId7"/>
    <p:sldId id="375" r:id="rId8"/>
    <p:sldId id="379" r:id="rId9"/>
    <p:sldId id="378" r:id="rId10"/>
    <p:sldId id="377" r:id="rId11"/>
    <p:sldId id="374" r:id="rId12"/>
    <p:sldId id="371" r:id="rId13"/>
    <p:sldId id="370" r:id="rId14"/>
    <p:sldId id="372" r:id="rId15"/>
    <p:sldId id="373" r:id="rId16"/>
    <p:sldId id="366" r:id="rId17"/>
    <p:sldId id="359" r:id="rId18"/>
    <p:sldId id="353" r:id="rId19"/>
    <p:sldId id="361" r:id="rId20"/>
    <p:sldId id="369" r:id="rId21"/>
    <p:sldId id="367" r:id="rId22"/>
    <p:sldId id="357" r:id="rId23"/>
    <p:sldId id="368" r:id="rId24"/>
    <p:sldId id="363" r:id="rId25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egler, Nick (3830)" initials="SN(" lastIdx="4" clrIdx="0">
    <p:extLst/>
  </p:cmAuthor>
  <p:cmAuthor id="2" name="bcrill@gmail.com" initials="b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A80000"/>
    <a:srgbClr val="9B3625"/>
    <a:srgbClr val="0000FF"/>
    <a:srgbClr val="FF6600"/>
    <a:srgbClr val="A0B9BC"/>
    <a:srgbClr val="A9C0C3"/>
    <a:srgbClr val="95B1B5"/>
    <a:srgbClr val="9E9AB0"/>
    <a:srgbClr val="8E8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98" autoAdjust="0"/>
    <p:restoredTop sz="93945" autoAdjust="0"/>
  </p:normalViewPr>
  <p:slideViewPr>
    <p:cSldViewPr>
      <p:cViewPr varScale="1">
        <p:scale>
          <a:sx n="99" d="100"/>
          <a:sy n="99" d="100"/>
        </p:scale>
        <p:origin x="4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55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9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notesMaster" Target="notesMasters/notesMaster1.xml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1173"/>
          </a:xfrm>
          <a:prstGeom prst="rect">
            <a:avLst/>
          </a:prstGeom>
        </p:spPr>
        <p:txBody>
          <a:bodyPr vert="horz" lIns="91436" tIns="45719" rIns="91436" bIns="4571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437" y="0"/>
            <a:ext cx="3038372" cy="461173"/>
          </a:xfrm>
          <a:prstGeom prst="rect">
            <a:avLst/>
          </a:prstGeom>
        </p:spPr>
        <p:txBody>
          <a:bodyPr vert="horz" lIns="91436" tIns="45719" rIns="91436" bIns="45719" rtlCol="0"/>
          <a:lstStyle>
            <a:lvl1pPr algn="r">
              <a:defRPr sz="1300"/>
            </a:lvl1pPr>
          </a:lstStyle>
          <a:p>
            <a:fld id="{40EFB96E-A466-4BD1-9EC6-BA7918D004D3}" type="datetimeFigureOut">
              <a:rPr lang="en-US" smtClean="0"/>
              <a:t>1/4/18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3738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19" rIns="91436" bIns="457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387453"/>
            <a:ext cx="5608319" cy="4155288"/>
          </a:xfrm>
          <a:prstGeom prst="rect">
            <a:avLst/>
          </a:prstGeom>
        </p:spPr>
        <p:txBody>
          <a:bodyPr vert="horz" lIns="91436" tIns="45719" rIns="91436" bIns="4571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3324"/>
            <a:ext cx="3038372" cy="461173"/>
          </a:xfrm>
          <a:prstGeom prst="rect">
            <a:avLst/>
          </a:prstGeom>
        </p:spPr>
        <p:txBody>
          <a:bodyPr vert="horz" lIns="91436" tIns="45719" rIns="91436" bIns="4571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437" y="8773324"/>
            <a:ext cx="3038372" cy="461173"/>
          </a:xfrm>
          <a:prstGeom prst="rect">
            <a:avLst/>
          </a:prstGeom>
        </p:spPr>
        <p:txBody>
          <a:bodyPr vert="horz" lIns="91436" tIns="45719" rIns="91436" bIns="45719" rtlCol="0" anchor="b"/>
          <a:lstStyle>
            <a:lvl1pPr algn="r">
              <a:defRPr sz="1300"/>
            </a:lvl1pPr>
          </a:lstStyle>
          <a:p>
            <a:fld id="{0D549F62-332D-4BA9-92E5-C045E2815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65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49F62-332D-4BA9-92E5-C045E28150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18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49F62-332D-4BA9-92E5-C045E28150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67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49F62-332D-4BA9-92E5-C045E28150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76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49F62-332D-4BA9-92E5-C045E28150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41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49F62-332D-4BA9-92E5-C045E28150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32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49F62-332D-4BA9-92E5-C045E28150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0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Independent Trade Evaluation Team (TET) will establish the trade criteria and evaluate trade options</a:t>
            </a:r>
          </a:p>
          <a:p>
            <a:pPr lvl="1"/>
            <a:r>
              <a:rPr lang="en-US" sz="1400" dirty="0" smtClean="0"/>
              <a:t>Kendra Short (</a:t>
            </a:r>
            <a:r>
              <a:rPr lang="en-US" sz="1400" dirty="0" err="1" smtClean="0"/>
              <a:t>ExEP</a:t>
            </a:r>
            <a:r>
              <a:rPr lang="en-US" sz="1400" dirty="0" smtClean="0"/>
              <a:t>), Nick Siegler (</a:t>
            </a:r>
            <a:r>
              <a:rPr lang="en-US" sz="1400" dirty="0" err="1" smtClean="0"/>
              <a:t>ExEP</a:t>
            </a:r>
            <a:r>
              <a:rPr lang="en-US" sz="1400" dirty="0" smtClean="0"/>
              <a:t>), Joe Pitman (</a:t>
            </a:r>
            <a:r>
              <a:rPr lang="en-US" sz="1400" dirty="0" err="1" smtClean="0"/>
              <a:t>ExEP</a:t>
            </a:r>
            <a:r>
              <a:rPr lang="en-US" sz="1400" dirty="0" smtClean="0"/>
              <a:t> TAC), Keith </a:t>
            </a:r>
            <a:r>
              <a:rPr lang="en-US" sz="1400" dirty="0" err="1" smtClean="0"/>
              <a:t>Belvin</a:t>
            </a:r>
            <a:r>
              <a:rPr lang="en-US" sz="1400" dirty="0" smtClean="0"/>
              <a:t> (STMD), Sergio Pellegrino (Caltech), Keats </a:t>
            </a:r>
            <a:r>
              <a:rPr lang="en-US" sz="1400" dirty="0" err="1" smtClean="0"/>
              <a:t>Wilkie</a:t>
            </a:r>
            <a:r>
              <a:rPr lang="en-US" sz="1400" dirty="0" smtClean="0"/>
              <a:t> (</a:t>
            </a:r>
            <a:r>
              <a:rPr lang="en-US" sz="1400" dirty="0" err="1" smtClean="0"/>
              <a:t>LaRC</a:t>
            </a:r>
            <a:r>
              <a:rPr lang="en-US" sz="1400" dirty="0" smtClean="0"/>
              <a:t>), Kim Aaron (JPL), Dale Hoffman (retired NGAS)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49F62-332D-4BA9-92E5-C045E28150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32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49F62-332D-4BA9-92E5-C045E28150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51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49F62-332D-4BA9-92E5-C045E28150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56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49F62-332D-4BA9-92E5-C045E28150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98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49F62-332D-4BA9-92E5-C045E28150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90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49F62-332D-4BA9-92E5-C045E28150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83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0668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0886" y="182563"/>
            <a:ext cx="9144000" cy="427037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7E34F-677E-49D5-9D46-202CE2178F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626831"/>
            <a:ext cx="9144000" cy="23116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sz="900" i="1" smtClean="0">
                <a:latin typeface="Arial Narrow" pitchFamily="34" charset="0"/>
              </a:rPr>
              <a:t>(#)</a:t>
            </a:r>
            <a:endParaRPr lang="en-US" sz="900" i="1" dirty="0">
              <a:latin typeface="Arial Narrow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133600" y="228600"/>
            <a:ext cx="54102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994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(#)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901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(#)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32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103533" cy="8669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(#)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21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(#)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292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(#)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75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(#)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576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(#)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894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(#)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398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228600"/>
            <a:ext cx="7772400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</a:t>
            </a:r>
            <a:fld id="{BC845DDB-A6A6-4FD2-8950-1DA07BEC68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65620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781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</a:t>
            </a:r>
            <a:fld id="{FA2BB0F0-83BF-A643-8876-BB0D3F1111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707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786853"/>
              </p:ext>
            </p:extLst>
          </p:nvPr>
        </p:nvGraphicFramePr>
        <p:xfrm>
          <a:off x="-1588" y="-1"/>
          <a:ext cx="763588" cy="689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5" name="Photo Editor Photo" r:id="rId3" imgW="1523810" imgH="1380952" progId="">
                  <p:embed/>
                </p:oleObj>
              </mc:Choice>
              <mc:Fallback>
                <p:oleObj name="Photo Editor Photo" r:id="rId3" imgW="1523810" imgH="1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8" y="-1"/>
                        <a:ext cx="763588" cy="6896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8" descr="It's a Rocky World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40292" y="143839"/>
            <a:ext cx="533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Untitled-1 copy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62000"/>
            <a:ext cx="9144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6688"/>
            <a:ext cx="9144000" cy="427037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9B3625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</a:t>
            </a:r>
            <a:fld id="{035724EA-4E6B-4951-9DFC-3085201F6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602008" y="639375"/>
            <a:ext cx="2486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Exoplanet</a:t>
            </a:r>
            <a:r>
              <a:rPr lang="en-US" sz="1200" b="1" baseline="0" dirty="0" smtClean="0"/>
              <a:t> Exploration Program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957940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0668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0886" y="182563"/>
            <a:ext cx="9144000" cy="427037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7E34F-677E-49D5-9D46-202CE2178F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626831"/>
            <a:ext cx="9144000" cy="23116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sz="900" i="1" smtClean="0">
                <a:latin typeface="Arial Narrow" pitchFamily="34" charset="0"/>
              </a:rPr>
              <a:t>(#)</a:t>
            </a:r>
            <a:endParaRPr lang="en-US" sz="900" i="1" dirty="0">
              <a:latin typeface="Arial Narrow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133600" y="228600"/>
            <a:ext cx="54102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256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/>
          </p:nvPr>
        </p:nvGraphicFramePr>
        <p:xfrm>
          <a:off x="-1588" y="-1"/>
          <a:ext cx="763588" cy="689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1" name="Photo Editor Photo" r:id="rId3" imgW="1523810" imgH="1380952" progId="">
                  <p:embed/>
                </p:oleObj>
              </mc:Choice>
              <mc:Fallback>
                <p:oleObj name="Photo Editor Photo" r:id="rId3" imgW="1523810" imgH="1380952" progId="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8" y="-1"/>
                        <a:ext cx="763588" cy="6896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8" descr="It's a Rocky World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40292" y="143839"/>
            <a:ext cx="533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Untitled-1 copy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62000"/>
            <a:ext cx="9144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6688"/>
            <a:ext cx="9144000" cy="427037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C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</a:t>
            </a:r>
            <a:fld id="{035724EA-4E6B-4951-9DFC-3085201F6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602008" y="639375"/>
            <a:ext cx="2486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Exoplanet</a:t>
            </a:r>
            <a:r>
              <a:rPr lang="en-US" sz="1200" b="1" baseline="0" dirty="0" smtClean="0"/>
              <a:t> Exploration Program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798102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0668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0886" y="182563"/>
            <a:ext cx="9144000" cy="427037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7E34F-677E-49D5-9D46-202CE2178F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626831"/>
            <a:ext cx="9144000" cy="23116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sz="900" i="1" smtClean="0">
                <a:solidFill>
                  <a:srgbClr val="000000"/>
                </a:solidFill>
                <a:latin typeface="Arial Narrow" pitchFamily="34" charset="0"/>
              </a:rPr>
              <a:t>(#)</a:t>
            </a:r>
            <a:endParaRPr lang="en-US" sz="900" i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133600" y="228600"/>
            <a:ext cx="54102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40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/>
          </p:nvPr>
        </p:nvGraphicFramePr>
        <p:xfrm>
          <a:off x="-1588" y="-1"/>
          <a:ext cx="763588" cy="689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8" name="Photo Editor Photo" r:id="rId3" imgW="1523810" imgH="1380952" progId="">
                  <p:embed/>
                </p:oleObj>
              </mc:Choice>
              <mc:Fallback>
                <p:oleObj name="Photo Editor Photo" r:id="rId3" imgW="1523810" imgH="1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8" y="-1"/>
                        <a:ext cx="763588" cy="6896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8" descr="It's a Rocky World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40292" y="143839"/>
            <a:ext cx="533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Untitled-1 copy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62000"/>
            <a:ext cx="9144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6688"/>
            <a:ext cx="9144000" cy="427037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</a:t>
            </a:r>
            <a:fld id="{035724EA-4E6B-4951-9DFC-3085201F6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602008" y="639375"/>
            <a:ext cx="2486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0000"/>
                </a:solidFill>
              </a:rPr>
              <a:t>Exoplanet</a:t>
            </a:r>
            <a:r>
              <a:rPr lang="en-US" sz="1200" b="1" dirty="0" smtClean="0">
                <a:solidFill>
                  <a:srgbClr val="000000"/>
                </a:solidFill>
              </a:rPr>
              <a:t> Exploration Program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35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0668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0886" y="182563"/>
            <a:ext cx="9144000" cy="427037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7E34F-677E-49D5-9D46-202CE2178F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626831"/>
            <a:ext cx="9144000" cy="23116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sz="900" i="1" smtClean="0">
                <a:solidFill>
                  <a:srgbClr val="000000"/>
                </a:solidFill>
                <a:latin typeface="Arial Narrow" pitchFamily="34" charset="0"/>
              </a:rPr>
              <a:t>(#)</a:t>
            </a:r>
            <a:endParaRPr lang="en-US" sz="900" i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133600" y="228600"/>
            <a:ext cx="54102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61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/>
          </p:nvPr>
        </p:nvGraphicFramePr>
        <p:xfrm>
          <a:off x="-1588" y="-1"/>
          <a:ext cx="763588" cy="689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48" name="Photo Editor Photo" r:id="rId3" imgW="1523810" imgH="1380952" progId="">
                  <p:embed/>
                </p:oleObj>
              </mc:Choice>
              <mc:Fallback>
                <p:oleObj name="Photo Editor Photo" r:id="rId3" imgW="1523810" imgH="1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8" y="-1"/>
                        <a:ext cx="763588" cy="6896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8" descr="It's a Rocky World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40292" y="143839"/>
            <a:ext cx="533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Untitled-1 copy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62000"/>
            <a:ext cx="9144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6688"/>
            <a:ext cx="9144000" cy="427037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</a:t>
            </a:r>
            <a:fld id="{035724EA-4E6B-4951-9DFC-3085201F6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602008" y="639375"/>
            <a:ext cx="2486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Exoplanet Exploration Program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7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779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103533" cy="8669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(#)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545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(#)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385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1.png"/><Relationship Id="rId7" Type="http://schemas.openxmlformats.org/officeDocument/2006/relationships/image" Target="../media/image2.jpeg"/><Relationship Id="rId8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6" Type="http://schemas.openxmlformats.org/officeDocument/2006/relationships/image" Target="../media/image1.png"/><Relationship Id="rId7" Type="http://schemas.openxmlformats.org/officeDocument/2006/relationships/image" Target="../media/image2.jpeg"/><Relationship Id="rId8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4" Type="http://schemas.openxmlformats.org/officeDocument/2006/relationships/vmlDrawing" Target="../drawings/vmlDrawing5.vml"/><Relationship Id="rId5" Type="http://schemas.openxmlformats.org/officeDocument/2006/relationships/oleObject" Target="../embeddings/oleObject5.bin"/><Relationship Id="rId6" Type="http://schemas.openxmlformats.org/officeDocument/2006/relationships/image" Target="../media/image1.png"/><Relationship Id="rId7" Type="http://schemas.openxmlformats.org/officeDocument/2006/relationships/image" Target="../media/image2.jpeg"/><Relationship Id="rId8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19.xml"/><Relationship Id="rId14" Type="http://schemas.openxmlformats.org/officeDocument/2006/relationships/theme" Target="../theme/theme4.xml"/><Relationship Id="rId15" Type="http://schemas.openxmlformats.org/officeDocument/2006/relationships/vmlDrawing" Target="../drawings/vmlDrawing7.vml"/><Relationship Id="rId16" Type="http://schemas.openxmlformats.org/officeDocument/2006/relationships/image" Target="../media/image2.jpeg"/><Relationship Id="rId17" Type="http://schemas.openxmlformats.org/officeDocument/2006/relationships/oleObject" Target="../embeddings/oleObject7.bin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4" Type="http://schemas.openxmlformats.org/officeDocument/2006/relationships/vmlDrawing" Target="../drawings/vmlDrawing8.vml"/><Relationship Id="rId5" Type="http://schemas.openxmlformats.org/officeDocument/2006/relationships/oleObject" Target="../embeddings/oleObject8.bin"/><Relationship Id="rId6" Type="http://schemas.openxmlformats.org/officeDocument/2006/relationships/image" Target="../media/image1.png"/><Relationship Id="rId7" Type="http://schemas.openxmlformats.org/officeDocument/2006/relationships/image" Target="../media/image2.jpeg"/><Relationship Id="rId8" Type="http://schemas.openxmlformats.org/officeDocument/2006/relationships/image" Target="../media/image3.jpeg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066800"/>
            <a:ext cx="7772400" cy="152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graphicFrame>
        <p:nvGraphicFramePr>
          <p:cNvPr id="1238" name="Object 214"/>
          <p:cNvGraphicFramePr>
            <a:graphicFrameLocks noChangeAspect="1"/>
          </p:cNvGraphicFramePr>
          <p:nvPr/>
        </p:nvGraphicFramePr>
        <p:xfrm>
          <a:off x="-1588" y="0"/>
          <a:ext cx="688976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4" name="Photo Editor Photo" r:id="rId5" imgW="1523810" imgH="1380952" progId="">
                  <p:embed/>
                </p:oleObj>
              </mc:Choice>
              <mc:Fallback>
                <p:oleObj name="Photo Editor Photo" r:id="rId5" imgW="1523810" imgH="1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8" y="0"/>
                        <a:ext cx="688976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43" name="Picture 8" descr="It's a Rocky World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75650" y="142875"/>
            <a:ext cx="533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6"/>
          <p:cNvSpPr>
            <a:spLocks noGrp="1"/>
          </p:cNvSpPr>
          <p:nvPr userDrawn="1">
            <p:ph type="sldNum" sz="quarter" idx="4"/>
          </p:nvPr>
        </p:nvSpPr>
        <p:spPr>
          <a:xfrm>
            <a:off x="8686800" y="6629400"/>
            <a:ext cx="4572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rgbClr val="990033"/>
                </a:solidFill>
                <a:latin typeface="Calibri" pitchFamily="34" charset="0"/>
                <a:ea typeface="ＭＳ Ｐゴシック" pitchFamily="-108" charset="-128"/>
                <a:cs typeface="+mn-cs"/>
              </a:defRPr>
            </a:lvl1pPr>
          </a:lstStyle>
          <a:p>
            <a:pPr>
              <a:defRPr/>
            </a:pPr>
            <a:fld id="{8D34EDCA-CB3F-40F2-A82C-09B03B64C5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47" name="Picture 10" descr="Untitled-1 copy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62000"/>
            <a:ext cx="9144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 userDrawn="1"/>
        </p:nvSpPr>
        <p:spPr>
          <a:xfrm>
            <a:off x="6602008" y="639375"/>
            <a:ext cx="2486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Exoplanet</a:t>
            </a:r>
            <a:r>
              <a:rPr lang="en-US" sz="1200" b="1" baseline="0" dirty="0" smtClean="0"/>
              <a:t> Exploration Program</a:t>
            </a:r>
            <a:endParaRPr lang="en-US" sz="1200" b="1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626831"/>
            <a:ext cx="9144000" cy="23116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sz="900" i="1" smtClean="0">
                <a:latin typeface="Arial Narrow" pitchFamily="34" charset="0"/>
              </a:rPr>
              <a:t>(#)</a:t>
            </a:r>
            <a:endParaRPr lang="en-US" sz="900" i="1" dirty="0">
              <a:latin typeface="Arial Narrow" pitchFamily="34" charset="0"/>
            </a:endParaRPr>
          </a:p>
        </p:txBody>
      </p:sp>
      <p:sp>
        <p:nvSpPr>
          <p:cNvPr id="10" name="Title 5"/>
          <p:cNvSpPr txBox="1">
            <a:spLocks/>
          </p:cNvSpPr>
          <p:nvPr userDrawn="1"/>
        </p:nvSpPr>
        <p:spPr>
          <a:xfrm>
            <a:off x="0" y="166688"/>
            <a:ext cx="9144000" cy="4270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9pPr>
          </a:lstStyle>
          <a:p>
            <a:endParaRPr lang="en-US" kern="0" dirty="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106363"/>
            <a:ext cx="9144000" cy="4270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9pPr>
          </a:lstStyle>
          <a:p>
            <a:r>
              <a:rPr lang="en-US" kern="0" dirty="0" smtClean="0"/>
              <a:t>Click to edit Master title style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1836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790015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790015"/>
          </a:solidFill>
          <a:latin typeface="Calibri" pitchFamily="-106" charset="0"/>
          <a:ea typeface="ＭＳ Ｐゴシック" pitchFamily="-107" charset="-128"/>
          <a:cs typeface="ＭＳ Ｐゴシック" pitchFamily="-107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790015"/>
          </a:solidFill>
          <a:latin typeface="Calibri" pitchFamily="-106" charset="0"/>
          <a:ea typeface="ＭＳ Ｐゴシック" pitchFamily="-107" charset="-128"/>
          <a:cs typeface="ＭＳ Ｐゴシック" pitchFamily="-107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790015"/>
          </a:solidFill>
          <a:latin typeface="Calibri" pitchFamily="-106" charset="0"/>
          <a:ea typeface="ＭＳ Ｐゴシック" pitchFamily="-107" charset="-128"/>
          <a:cs typeface="ＭＳ Ｐゴシック" pitchFamily="-107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790015"/>
          </a:solidFill>
          <a:latin typeface="Calibri" pitchFamily="-106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90015"/>
          </a:solidFill>
          <a:latin typeface="Calibri" pitchFamily="-10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90015"/>
          </a:solidFill>
          <a:latin typeface="Calibri" pitchFamily="-10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90015"/>
          </a:solidFill>
          <a:latin typeface="Calibri" pitchFamily="-10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90015"/>
          </a:solidFill>
          <a:latin typeface="Calibri" pitchFamily="-10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1600" b="1">
          <a:solidFill>
            <a:srgbClr val="00206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002060"/>
          </a:solidFill>
          <a:latin typeface="+mn-lt"/>
          <a:ea typeface="ＭＳ Ｐゴシック" pitchFamily="-106" charset="-128"/>
          <a:cs typeface="ＭＳ Ｐゴシック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002060"/>
          </a:solidFill>
          <a:latin typeface="+mn-lt"/>
          <a:ea typeface="ＭＳ Ｐゴシック" pitchFamily="-106" charset="-128"/>
          <a:cs typeface="ＭＳ Ｐゴシック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002060"/>
          </a:solidFill>
          <a:latin typeface="+mn-lt"/>
          <a:ea typeface="ＭＳ Ｐゴシック" pitchFamily="-106" charset="-128"/>
          <a:cs typeface="ＭＳ Ｐゴシック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2060"/>
          </a:solidFill>
          <a:latin typeface="+mn-lt"/>
          <a:ea typeface="ＭＳ Ｐゴシック" pitchFamily="-106" charset="-128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  <a:ea typeface="ＭＳ Ｐゴシック" pitchFamily="-106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  <a:ea typeface="ＭＳ Ｐゴシック" pitchFamily="-106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  <a:ea typeface="ＭＳ Ｐゴシック" pitchFamily="-106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066800"/>
            <a:ext cx="7772400" cy="152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aphicFrame>
        <p:nvGraphicFramePr>
          <p:cNvPr id="1238" name="Object 214"/>
          <p:cNvGraphicFramePr>
            <a:graphicFrameLocks noChangeAspect="1"/>
          </p:cNvGraphicFramePr>
          <p:nvPr/>
        </p:nvGraphicFramePr>
        <p:xfrm>
          <a:off x="-1588" y="0"/>
          <a:ext cx="688976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5" name="Photo Editor Photo" r:id="rId5" imgW="1523810" imgH="1380952" progId="">
                  <p:embed/>
                </p:oleObj>
              </mc:Choice>
              <mc:Fallback>
                <p:oleObj name="Photo Editor Photo" r:id="rId5" imgW="1523810" imgH="1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8" y="0"/>
                        <a:ext cx="688976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43" name="Picture 8" descr="It's a Rocky World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75650" y="142875"/>
            <a:ext cx="533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6"/>
          <p:cNvSpPr>
            <a:spLocks noGrp="1"/>
          </p:cNvSpPr>
          <p:nvPr userDrawn="1">
            <p:ph type="sldNum" sz="quarter" idx="4"/>
          </p:nvPr>
        </p:nvSpPr>
        <p:spPr>
          <a:xfrm>
            <a:off x="8686800" y="6629400"/>
            <a:ext cx="4572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rgbClr val="990033"/>
                </a:solidFill>
                <a:latin typeface="Calibri" pitchFamily="34" charset="0"/>
                <a:ea typeface="ＭＳ Ｐゴシック" pitchFamily="-108" charset="-128"/>
                <a:cs typeface="+mn-cs"/>
              </a:defRPr>
            </a:lvl1pPr>
          </a:lstStyle>
          <a:p>
            <a:pPr>
              <a:defRPr/>
            </a:pPr>
            <a:fld id="{8D34EDCA-CB3F-40F2-A82C-09B03B64C5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47" name="Picture 10" descr="Untitled-1 copy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62000"/>
            <a:ext cx="9144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 userDrawn="1"/>
        </p:nvSpPr>
        <p:spPr>
          <a:xfrm>
            <a:off x="6602008" y="639375"/>
            <a:ext cx="2486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0000"/>
                </a:solidFill>
              </a:rPr>
              <a:t>Exoplanet</a:t>
            </a:r>
            <a:r>
              <a:rPr lang="en-US" sz="1200" b="1" dirty="0" smtClean="0">
                <a:solidFill>
                  <a:srgbClr val="000000"/>
                </a:solidFill>
              </a:rPr>
              <a:t> Exploration Program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626831"/>
            <a:ext cx="9144000" cy="23116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sz="900" i="1" smtClean="0">
                <a:solidFill>
                  <a:srgbClr val="000000"/>
                </a:solidFill>
                <a:latin typeface="Arial Narrow" pitchFamily="34" charset="0"/>
              </a:rPr>
              <a:t>(#)</a:t>
            </a:r>
            <a:endParaRPr lang="en-US" sz="900" i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0" name="Title 5"/>
          <p:cNvSpPr txBox="1">
            <a:spLocks/>
          </p:cNvSpPr>
          <p:nvPr userDrawn="1"/>
        </p:nvSpPr>
        <p:spPr>
          <a:xfrm>
            <a:off x="0" y="166688"/>
            <a:ext cx="9144000" cy="4270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9pPr>
          </a:lstStyle>
          <a:p>
            <a:endParaRPr lang="en-US" kern="0" dirty="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106363"/>
            <a:ext cx="9144000" cy="4270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9pPr>
          </a:lstStyle>
          <a:p>
            <a:r>
              <a:rPr lang="en-US" kern="0" dirty="0" smtClean="0"/>
              <a:t>Click to edit Master title style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4672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790015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790015"/>
          </a:solidFill>
          <a:latin typeface="Calibri" pitchFamily="-106" charset="0"/>
          <a:ea typeface="ＭＳ Ｐゴシック" pitchFamily="-107" charset="-128"/>
          <a:cs typeface="ＭＳ Ｐゴシック" pitchFamily="-107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790015"/>
          </a:solidFill>
          <a:latin typeface="Calibri" pitchFamily="-106" charset="0"/>
          <a:ea typeface="ＭＳ Ｐゴシック" pitchFamily="-107" charset="-128"/>
          <a:cs typeface="ＭＳ Ｐゴシック" pitchFamily="-107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790015"/>
          </a:solidFill>
          <a:latin typeface="Calibri" pitchFamily="-106" charset="0"/>
          <a:ea typeface="ＭＳ Ｐゴシック" pitchFamily="-107" charset="-128"/>
          <a:cs typeface="ＭＳ Ｐゴシック" pitchFamily="-107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790015"/>
          </a:solidFill>
          <a:latin typeface="Calibri" pitchFamily="-106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790015"/>
          </a:solidFill>
          <a:latin typeface="Calibri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790015"/>
          </a:solidFill>
          <a:latin typeface="Calibri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790015"/>
          </a:solidFill>
          <a:latin typeface="Calibri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790015"/>
          </a:solidFill>
          <a:latin typeface="Calibri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rgbClr val="00206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2060"/>
          </a:solidFill>
          <a:latin typeface="+mn-lt"/>
          <a:ea typeface="ＭＳ Ｐゴシック" pitchFamily="-106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02060"/>
          </a:solidFill>
          <a:latin typeface="+mn-lt"/>
          <a:ea typeface="ＭＳ Ｐゴシック" pitchFamily="-106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2060"/>
          </a:solidFill>
          <a:latin typeface="+mn-lt"/>
          <a:ea typeface="ＭＳ Ｐゴシック" pitchFamily="-106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2060"/>
          </a:solidFill>
          <a:latin typeface="+mn-lt"/>
          <a:ea typeface="ＭＳ Ｐゴシック" pitchFamily="-106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066800"/>
            <a:ext cx="7772400" cy="152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aphicFrame>
        <p:nvGraphicFramePr>
          <p:cNvPr id="1238" name="Object 214"/>
          <p:cNvGraphicFramePr>
            <a:graphicFrameLocks noChangeAspect="1"/>
          </p:cNvGraphicFramePr>
          <p:nvPr/>
        </p:nvGraphicFramePr>
        <p:xfrm>
          <a:off x="-1588" y="0"/>
          <a:ext cx="688976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5" name="Photo Editor Photo" r:id="rId5" imgW="1523810" imgH="1380952" progId="">
                  <p:embed/>
                </p:oleObj>
              </mc:Choice>
              <mc:Fallback>
                <p:oleObj name="Photo Editor Photo" r:id="rId5" imgW="1523810" imgH="1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8" y="0"/>
                        <a:ext cx="688976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43" name="Picture 8" descr="It's a Rocky World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75650" y="142875"/>
            <a:ext cx="533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6"/>
          <p:cNvSpPr>
            <a:spLocks noGrp="1"/>
          </p:cNvSpPr>
          <p:nvPr userDrawn="1">
            <p:ph type="sldNum" sz="quarter" idx="4"/>
          </p:nvPr>
        </p:nvSpPr>
        <p:spPr>
          <a:xfrm>
            <a:off x="8686800" y="6629400"/>
            <a:ext cx="4572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rgbClr val="990033"/>
                </a:solidFill>
                <a:latin typeface="Calibri" pitchFamily="34" charset="0"/>
                <a:ea typeface="ＭＳ Ｐゴシック" pitchFamily="-108" charset="-128"/>
                <a:cs typeface="+mn-cs"/>
              </a:defRPr>
            </a:lvl1pPr>
          </a:lstStyle>
          <a:p>
            <a:pPr>
              <a:defRPr/>
            </a:pPr>
            <a:fld id="{8D34EDCA-CB3F-40F2-A82C-09B03B64C5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47" name="Picture 10" descr="Untitled-1 copy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62000"/>
            <a:ext cx="9144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 userDrawn="1"/>
        </p:nvSpPr>
        <p:spPr>
          <a:xfrm>
            <a:off x="6602008" y="639375"/>
            <a:ext cx="2486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0000"/>
                </a:solidFill>
              </a:rPr>
              <a:t>Exoplanet</a:t>
            </a:r>
            <a:r>
              <a:rPr lang="en-US" sz="1200" b="1" dirty="0" smtClean="0">
                <a:solidFill>
                  <a:srgbClr val="000000"/>
                </a:solidFill>
              </a:rPr>
              <a:t> Exploration Program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626831"/>
            <a:ext cx="9144000" cy="23116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sz="900" i="1" smtClean="0">
                <a:solidFill>
                  <a:srgbClr val="000000"/>
                </a:solidFill>
                <a:latin typeface="Arial Narrow" pitchFamily="34" charset="0"/>
              </a:rPr>
              <a:t>(#)</a:t>
            </a:r>
            <a:endParaRPr lang="en-US" sz="900" i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0" name="Title 5"/>
          <p:cNvSpPr txBox="1">
            <a:spLocks/>
          </p:cNvSpPr>
          <p:nvPr userDrawn="1"/>
        </p:nvSpPr>
        <p:spPr>
          <a:xfrm>
            <a:off x="0" y="166688"/>
            <a:ext cx="9144000" cy="4270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9pPr>
          </a:lstStyle>
          <a:p>
            <a:endParaRPr lang="en-US" kern="0" dirty="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106363"/>
            <a:ext cx="9144000" cy="4270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9pPr>
          </a:lstStyle>
          <a:p>
            <a:r>
              <a:rPr lang="en-US" kern="0" dirty="0" smtClean="0"/>
              <a:t>Click to edit Master title style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87929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790015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790015"/>
          </a:solidFill>
          <a:latin typeface="Calibri" pitchFamily="-106" charset="0"/>
          <a:ea typeface="ＭＳ Ｐゴシック" pitchFamily="-107" charset="-128"/>
          <a:cs typeface="ＭＳ Ｐゴシック" pitchFamily="-107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790015"/>
          </a:solidFill>
          <a:latin typeface="Calibri" pitchFamily="-106" charset="0"/>
          <a:ea typeface="ＭＳ Ｐゴシック" pitchFamily="-107" charset="-128"/>
          <a:cs typeface="ＭＳ Ｐゴシック" pitchFamily="-107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790015"/>
          </a:solidFill>
          <a:latin typeface="Calibri" pitchFamily="-106" charset="0"/>
          <a:ea typeface="ＭＳ Ｐゴシック" pitchFamily="-107" charset="-128"/>
          <a:cs typeface="ＭＳ Ｐゴシック" pitchFamily="-107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790015"/>
          </a:solidFill>
          <a:latin typeface="Calibri" pitchFamily="-106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790015"/>
          </a:solidFill>
          <a:latin typeface="Calibri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790015"/>
          </a:solidFill>
          <a:latin typeface="Calibri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790015"/>
          </a:solidFill>
          <a:latin typeface="Calibri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790015"/>
          </a:solidFill>
          <a:latin typeface="Calibri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rgbClr val="00206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2060"/>
          </a:solidFill>
          <a:latin typeface="+mn-lt"/>
          <a:ea typeface="ＭＳ Ｐゴシック" pitchFamily="-106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02060"/>
          </a:solidFill>
          <a:latin typeface="+mn-lt"/>
          <a:ea typeface="ＭＳ Ｐゴシック" pitchFamily="-106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2060"/>
          </a:solidFill>
          <a:latin typeface="+mn-lt"/>
          <a:ea typeface="ＭＳ Ｐゴシック" pitchFamily="-106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2060"/>
          </a:solidFill>
          <a:latin typeface="+mn-lt"/>
          <a:ea typeface="ＭＳ Ｐゴシック" pitchFamily="-106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2115"/>
            <a:ext cx="8229600" cy="5144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241257"/>
            <a:ext cx="7103533" cy="8669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306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86000" y="3429000"/>
            <a:ext cx="4572000" cy="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57200" y="1108184"/>
            <a:ext cx="8716617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t's a Rocky World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11208" y="143838"/>
            <a:ext cx="962484" cy="77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14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571555425"/>
              </p:ext>
            </p:extLst>
          </p:nvPr>
        </p:nvGraphicFramePr>
        <p:xfrm>
          <a:off x="0" y="137327"/>
          <a:ext cx="1003798" cy="906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" name="Photo Editor Photo" r:id="rId17" imgW="1523810" imgH="1380952" progId="">
                  <p:embed/>
                </p:oleObj>
              </mc:Choice>
              <mc:Fallback>
                <p:oleObj name="Photo Editor Photo" r:id="rId17" imgW="1523810" imgH="1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7327"/>
                        <a:ext cx="1003798" cy="9066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 userDrawn="1"/>
        </p:nvSpPr>
        <p:spPr>
          <a:xfrm>
            <a:off x="7097608" y="871644"/>
            <a:ext cx="2076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arrow" charset="0"/>
                <a:ea typeface="Arial Narrow" charset="0"/>
                <a:cs typeface="Arial Narrow" charset="0"/>
              </a:rPr>
              <a:t>Exoplanet Exploration Program</a:t>
            </a:r>
            <a:endParaRPr lang="en-US" sz="1200" b="1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42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0090"/>
        </a:buClr>
        <a:buFont typeface="Arial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0090"/>
        </a:buClr>
        <a:buFont typeface="Calibri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0090"/>
        </a:buClr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0090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0090"/>
        </a:buClr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066800"/>
            <a:ext cx="7772400" cy="152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aphicFrame>
        <p:nvGraphicFramePr>
          <p:cNvPr id="1238" name="Object 214"/>
          <p:cNvGraphicFramePr>
            <a:graphicFrameLocks noChangeAspect="1"/>
          </p:cNvGraphicFramePr>
          <p:nvPr/>
        </p:nvGraphicFramePr>
        <p:xfrm>
          <a:off x="-1588" y="0"/>
          <a:ext cx="688976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17" name="Photo Editor Photo" r:id="rId5" imgW="1523810" imgH="1380952" progId="">
                  <p:embed/>
                </p:oleObj>
              </mc:Choice>
              <mc:Fallback>
                <p:oleObj name="Photo Editor Photo" r:id="rId5" imgW="1523810" imgH="1380952" progId="">
                  <p:embed/>
                  <p:pic>
                    <p:nvPicPr>
                      <p:cNvPr id="1238" name="Object 2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8" y="0"/>
                        <a:ext cx="688976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43" name="Picture 8" descr="It's a Rocky World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75650" y="142875"/>
            <a:ext cx="533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6"/>
          <p:cNvSpPr>
            <a:spLocks noGrp="1"/>
          </p:cNvSpPr>
          <p:nvPr userDrawn="1">
            <p:ph type="sldNum" sz="quarter" idx="4"/>
          </p:nvPr>
        </p:nvSpPr>
        <p:spPr>
          <a:xfrm>
            <a:off x="8686800" y="6629400"/>
            <a:ext cx="4572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rgbClr val="990033"/>
                </a:solidFill>
                <a:latin typeface="Calibri" pitchFamily="34" charset="0"/>
                <a:ea typeface="ＭＳ Ｐゴシック" pitchFamily="-108" charset="-128"/>
                <a:cs typeface="+mn-cs"/>
              </a:defRPr>
            </a:lvl1pPr>
          </a:lstStyle>
          <a:p>
            <a:pPr>
              <a:defRPr/>
            </a:pPr>
            <a:fld id="{8D34EDCA-CB3F-40F2-A82C-09B03B64C5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47" name="Picture 10" descr="Untitled-1 copy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62000"/>
            <a:ext cx="9144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 userDrawn="1"/>
        </p:nvSpPr>
        <p:spPr>
          <a:xfrm>
            <a:off x="6602008" y="639375"/>
            <a:ext cx="2486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Exoplanet</a:t>
            </a:r>
            <a:r>
              <a:rPr lang="en-US" sz="1200" b="1" baseline="0" dirty="0" smtClean="0"/>
              <a:t> Exploration Program</a:t>
            </a:r>
            <a:endParaRPr lang="en-US" sz="1200" b="1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626831"/>
            <a:ext cx="9144000" cy="23116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sz="900" i="1" smtClean="0">
                <a:latin typeface="Arial Narrow" pitchFamily="34" charset="0"/>
              </a:rPr>
              <a:t>(#)</a:t>
            </a:r>
            <a:endParaRPr lang="en-US" sz="900" i="1" dirty="0">
              <a:latin typeface="Arial Narrow" pitchFamily="34" charset="0"/>
            </a:endParaRPr>
          </a:p>
        </p:txBody>
      </p:sp>
      <p:sp>
        <p:nvSpPr>
          <p:cNvPr id="10" name="Title 5"/>
          <p:cNvSpPr txBox="1">
            <a:spLocks/>
          </p:cNvSpPr>
          <p:nvPr userDrawn="1"/>
        </p:nvSpPr>
        <p:spPr>
          <a:xfrm>
            <a:off x="0" y="166688"/>
            <a:ext cx="9144000" cy="4270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9pPr>
          </a:lstStyle>
          <a:p>
            <a:endParaRPr lang="en-US" kern="0" dirty="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106363"/>
            <a:ext cx="9144000" cy="4270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90015"/>
                </a:solidFill>
                <a:latin typeface="Calibri" pitchFamily="-106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90015"/>
                </a:solidFill>
                <a:latin typeface="Calibri" pitchFamily="-106" charset="0"/>
              </a:defRPr>
            </a:lvl9pPr>
          </a:lstStyle>
          <a:p>
            <a:r>
              <a:rPr lang="en-US" kern="0" dirty="0" smtClean="0"/>
              <a:t>Click to edit Master title style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76017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790015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790015"/>
          </a:solidFill>
          <a:latin typeface="Calibri" pitchFamily="-106" charset="0"/>
          <a:ea typeface="ＭＳ Ｐゴシック" pitchFamily="-107" charset="-128"/>
          <a:cs typeface="ＭＳ Ｐゴシック" pitchFamily="-107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790015"/>
          </a:solidFill>
          <a:latin typeface="Calibri" pitchFamily="-106" charset="0"/>
          <a:ea typeface="ＭＳ Ｐゴシック" pitchFamily="-107" charset="-128"/>
          <a:cs typeface="ＭＳ Ｐゴシック" pitchFamily="-107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790015"/>
          </a:solidFill>
          <a:latin typeface="Calibri" pitchFamily="-106" charset="0"/>
          <a:ea typeface="ＭＳ Ｐゴシック" pitchFamily="-107" charset="-128"/>
          <a:cs typeface="ＭＳ Ｐゴシック" pitchFamily="-107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790015"/>
          </a:solidFill>
          <a:latin typeface="Calibri" pitchFamily="-106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790015"/>
          </a:solidFill>
          <a:latin typeface="Calibri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790015"/>
          </a:solidFill>
          <a:latin typeface="Calibri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790015"/>
          </a:solidFill>
          <a:latin typeface="Calibri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790015"/>
          </a:solidFill>
          <a:latin typeface="Calibri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rgbClr val="00206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2060"/>
          </a:solidFill>
          <a:latin typeface="+mn-lt"/>
          <a:ea typeface="ＭＳ Ｐゴシック" pitchFamily="-106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02060"/>
          </a:solidFill>
          <a:latin typeface="+mn-lt"/>
          <a:ea typeface="ＭＳ Ｐゴシック" pitchFamily="-106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2060"/>
          </a:solidFill>
          <a:latin typeface="+mn-lt"/>
          <a:ea typeface="ＭＳ Ｐゴシック" pitchFamily="-106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2060"/>
          </a:solidFill>
          <a:latin typeface="+mn-lt"/>
          <a:ea typeface="ＭＳ Ｐゴシック" pitchFamily="-106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49.tiff"/><Relationship Id="rId5" Type="http://schemas.openxmlformats.org/officeDocument/2006/relationships/image" Target="../media/image50.tiff"/><Relationship Id="rId6" Type="http://schemas.openxmlformats.org/officeDocument/2006/relationships/image" Target="../media/image51.tiff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52.png"/><Relationship Id="rId5" Type="http://schemas.openxmlformats.org/officeDocument/2006/relationships/image" Target="../media/image53.jpeg"/><Relationship Id="rId6" Type="http://schemas.openxmlformats.org/officeDocument/2006/relationships/image" Target="../media/image54.tiff"/><Relationship Id="rId7" Type="http://schemas.openxmlformats.org/officeDocument/2006/relationships/image" Target="../media/image55.tiff"/><Relationship Id="rId8" Type="http://schemas.openxmlformats.org/officeDocument/2006/relationships/image" Target="../media/image56.tiff"/><Relationship Id="rId9" Type="http://schemas.openxmlformats.org/officeDocument/2006/relationships/image" Target="../media/image57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exoplanets.nasa.gov/exep/technology/gap-lists/" TargetMode="External"/><Relationship Id="rId3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xoplanets.nasa.gov/exep/technology/gap-lists/" TargetMode="External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33.gif"/><Relationship Id="rId5" Type="http://schemas.openxmlformats.org/officeDocument/2006/relationships/image" Target="../media/image41.png"/><Relationship Id="rId6" Type="http://schemas.openxmlformats.org/officeDocument/2006/relationships/image" Target="../media/image66.png"/><Relationship Id="rId7" Type="http://schemas.openxmlformats.org/officeDocument/2006/relationships/image" Target="../media/image26.png"/><Relationship Id="rId8" Type="http://schemas.openxmlformats.org/officeDocument/2006/relationships/image" Target="../media/image28.png"/><Relationship Id="rId9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xoplanets.nasa.gov/exep/technology/TDEM-awards/" TargetMode="External"/><Relationship Id="rId4" Type="http://schemas.openxmlformats.org/officeDocument/2006/relationships/hyperlink" Target="https://exoplanets.nasa.gov/system/internal_resources/details/original/746_Bendek_TDEM_Final_Report_signed.pdf" TargetMode="External"/><Relationship Id="rId5" Type="http://schemas.openxmlformats.org/officeDocument/2006/relationships/image" Target="../media/image4.tiff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hdphoto3.wdp"/><Relationship Id="rId20" Type="http://schemas.openxmlformats.org/officeDocument/2006/relationships/hyperlink" Target="NWO_deployment.wmv" TargetMode="External"/><Relationship Id="rId21" Type="http://schemas.openxmlformats.org/officeDocument/2006/relationships/image" Target="../media/image16.png"/><Relationship Id="rId22" Type="http://schemas.microsoft.com/office/2007/relationships/hdphoto" Target="../media/hdphoto8.wdp"/><Relationship Id="rId10" Type="http://schemas.openxmlformats.org/officeDocument/2006/relationships/image" Target="../media/image10.png"/><Relationship Id="rId11" Type="http://schemas.microsoft.com/office/2007/relationships/hdphoto" Target="../media/hdphoto4.wdp"/><Relationship Id="rId12" Type="http://schemas.openxmlformats.org/officeDocument/2006/relationships/image" Target="../media/image11.png"/><Relationship Id="rId13" Type="http://schemas.microsoft.com/office/2007/relationships/hdphoto" Target="../media/hdphoto5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6.wdp"/><Relationship Id="rId18" Type="http://schemas.openxmlformats.org/officeDocument/2006/relationships/image" Target="../media/image15.png"/><Relationship Id="rId19" Type="http://schemas.microsoft.com/office/2007/relationships/hdphoto" Target="../media/hdphoto7.wdp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microsoft.com/office/2007/relationships/hdphoto" Target="../media/hdphoto1.wdp"/><Relationship Id="rId6" Type="http://schemas.openxmlformats.org/officeDocument/2006/relationships/image" Target="../media/image8.png"/><Relationship Id="rId7" Type="http://schemas.microsoft.com/office/2007/relationships/hdphoto" Target="../media/hdphoto2.wdp"/><Relationship Id="rId8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20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xoplanets.nasa.gov/exep/technology/tech_colloquium/" TargetMode="External"/><Relationship Id="rId4" Type="http://schemas.openxmlformats.org/officeDocument/2006/relationships/hyperlink" Target="https://exoplanets.nasa.gov/exep/technology/gap-lists/" TargetMode="External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exoplanets.nasa.gov/exep/technology/gap-lists/" TargetMode="Externa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6" Type="http://schemas.openxmlformats.org/officeDocument/2006/relationships/image" Target="../media/image30.jp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gif"/><Relationship Id="rId10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7" Type="http://schemas.openxmlformats.org/officeDocument/2006/relationships/image" Target="../media/image43.png"/><Relationship Id="rId8" Type="http://schemas.openxmlformats.org/officeDocument/2006/relationships/image" Target="../media/image44.jpeg"/><Relationship Id="rId9" Type="http://schemas.openxmlformats.org/officeDocument/2006/relationships/image" Target="../media/image45.png"/><Relationship Id="rId10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62000" y="1752600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xoplanet Exploration Program Technology Update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143000" y="3733800"/>
            <a:ext cx="6781800" cy="1752600"/>
          </a:xfrm>
        </p:spPr>
        <p:txBody>
          <a:bodyPr>
            <a:noAutofit/>
          </a:bodyPr>
          <a:lstStyle/>
          <a:p>
            <a:r>
              <a:rPr lang="en-US" sz="2000" dirty="0" smtClean="0"/>
              <a:t>Brendan Crill</a:t>
            </a:r>
          </a:p>
          <a:p>
            <a:r>
              <a:rPr lang="en-US" sz="2000" dirty="0" smtClean="0"/>
              <a:t>Deputy Program Chief Technologist</a:t>
            </a:r>
          </a:p>
          <a:p>
            <a:r>
              <a:rPr lang="en-US" sz="2000" dirty="0" smtClean="0"/>
              <a:t>Exoplanet </a:t>
            </a:r>
            <a:r>
              <a:rPr lang="en-US" sz="2000" dirty="0"/>
              <a:t>Exploration </a:t>
            </a:r>
            <a:r>
              <a:rPr lang="en-US" sz="2000" dirty="0" smtClean="0"/>
              <a:t>Program</a:t>
            </a:r>
          </a:p>
          <a:p>
            <a:r>
              <a:rPr lang="en-US" sz="2000" dirty="0" smtClean="0"/>
              <a:t>Jet Propulsion Laboratory  / California Institute of Technology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 err="1" smtClean="0"/>
              <a:t>ExoPAG</a:t>
            </a:r>
            <a:r>
              <a:rPr lang="en-US" sz="2000" dirty="0" smtClean="0"/>
              <a:t> EC </a:t>
            </a:r>
            <a:r>
              <a:rPr lang="en-US" sz="2000" dirty="0" err="1" smtClean="0"/>
              <a:t>Telecon</a:t>
            </a:r>
            <a:endParaRPr lang="en-US" sz="2000" dirty="0"/>
          </a:p>
          <a:p>
            <a:r>
              <a:rPr lang="en-US" sz="2000" dirty="0" smtClean="0"/>
              <a:t>7 January 2018</a:t>
            </a:r>
          </a:p>
          <a:p>
            <a:r>
              <a:rPr lang="en-US" sz="1400" b="0" dirty="0" smtClean="0"/>
              <a:t>Cleared for public release</a:t>
            </a:r>
            <a:endParaRPr lang="en-US" sz="1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419100" y="6506289"/>
            <a:ext cx="8305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verdana" panose="020B0604030504040204" pitchFamily="34" charset="0"/>
              </a:rPr>
              <a:t>Copyright </a:t>
            </a:r>
            <a:r>
              <a:rPr lang="en-US" sz="800" dirty="0" smtClean="0">
                <a:latin typeface="verdana" panose="020B0604030504040204" pitchFamily="34" charset="0"/>
              </a:rPr>
              <a:t>2017 </a:t>
            </a:r>
            <a:r>
              <a:rPr lang="en-US" sz="800" dirty="0">
                <a:latin typeface="verdana" panose="020B0604030504040204" pitchFamily="34" charset="0"/>
              </a:rPr>
              <a:t>California Institute of Technology. U.S. Government sponsorship </a:t>
            </a:r>
            <a:r>
              <a:rPr lang="en-US" sz="800" dirty="0" smtClean="0">
                <a:latin typeface="verdana" panose="020B0604030504040204" pitchFamily="34" charset="0"/>
              </a:rPr>
              <a:t>acknowledged.</a:t>
            </a:r>
            <a:r>
              <a:rPr lang="en-US" sz="800" dirty="0">
                <a:latin typeface="verdana" panose="020B0604030504040204" pitchFamily="34" charset="0"/>
              </a:rPr>
              <a:t> </a:t>
            </a:r>
            <a:endParaRPr lang="en-US" sz="800" dirty="0"/>
          </a:p>
        </p:txBody>
      </p:sp>
      <p:sp>
        <p:nvSpPr>
          <p:cNvPr id="8" name="Rectangle 7"/>
          <p:cNvSpPr/>
          <p:nvPr/>
        </p:nvSpPr>
        <p:spPr>
          <a:xfrm>
            <a:off x="914400" y="304800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/>
              <a:t>Jet </a:t>
            </a:r>
            <a:r>
              <a:rPr lang="en-US" sz="1600" b="1" dirty="0"/>
              <a:t>Propulsion </a:t>
            </a:r>
            <a:r>
              <a:rPr lang="en-US" sz="1600" b="1" dirty="0" smtClean="0"/>
              <a:t>Laboratory</a:t>
            </a:r>
          </a:p>
          <a:p>
            <a:r>
              <a:rPr lang="en-US" sz="1000" b="1" dirty="0" smtClean="0"/>
              <a:t>California </a:t>
            </a:r>
            <a:r>
              <a:rPr lang="en-US" sz="1000" b="1" dirty="0"/>
              <a:t>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148264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1000" y="0"/>
            <a:ext cx="9525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ftr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949" y="1600200"/>
            <a:ext cx="2117723" cy="2159016"/>
          </a:xfrm>
          <a:prstGeom prst="rect">
            <a:avLst/>
          </a:prstGeom>
          <a:ln>
            <a:solidFill>
              <a:srgbClr val="9E9AB0"/>
            </a:solidFill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040" y="1975600"/>
            <a:ext cx="161355" cy="1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52864" y="4338155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 </a:t>
            </a:r>
            <a:r>
              <a:rPr lang="en-US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26245" y="1274616"/>
            <a:ext cx="231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b="1" u="sng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Angular Resolution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1727" y="765733"/>
            <a:ext cx="2959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endParaRPr lang="en-US" b="1" u="sng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491915" y="1288468"/>
            <a:ext cx="900907" cy="360149"/>
          </a:xfrm>
          <a:prstGeom prst="line">
            <a:avLst/>
          </a:prstGeom>
          <a:solidFill>
            <a:srgbClr val="EBEBF3"/>
          </a:solidFill>
          <a:ln w="190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4572000" y="3785130"/>
            <a:ext cx="721597" cy="550695"/>
          </a:xfrm>
          <a:prstGeom prst="line">
            <a:avLst/>
          </a:prstGeom>
          <a:solidFill>
            <a:srgbClr val="EBEBF3"/>
          </a:solidFill>
          <a:ln w="190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5680123" y="1459282"/>
            <a:ext cx="746122" cy="221649"/>
          </a:xfrm>
          <a:prstGeom prst="line">
            <a:avLst/>
          </a:prstGeom>
          <a:solidFill>
            <a:srgbClr val="EBEBF3"/>
          </a:solidFill>
          <a:ln w="190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6838761" y="3485030"/>
            <a:ext cx="1488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CG-14: Mid-IR Large </a:t>
            </a:r>
            <a:br>
              <a:rPr lang="en-US" sz="1200" b="1" dirty="0" smtClean="0">
                <a:solidFill>
                  <a:srgbClr val="00B0F0"/>
                </a:solidFill>
              </a:rPr>
            </a:br>
            <a:r>
              <a:rPr lang="en-US" sz="1200" b="1" dirty="0" smtClean="0">
                <a:solidFill>
                  <a:srgbClr val="00B0F0"/>
                </a:solidFill>
              </a:rPr>
              <a:t>Aperture Telescopes</a:t>
            </a:r>
            <a:endParaRPr lang="en-US" sz="1200" b="1" dirty="0">
              <a:solidFill>
                <a:srgbClr val="00B0F0"/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0" y="152400"/>
            <a:ext cx="9143999" cy="6920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defRPr/>
            </a:pPr>
            <a:r>
              <a:rPr lang="en-US" dirty="0" smtClean="0">
                <a:solidFill>
                  <a:prstClr val="white"/>
                </a:solidFill>
              </a:rPr>
              <a:t>Mid-IR Coronagraph/Telescope Technology Gaps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19600" y="6352401"/>
            <a:ext cx="2387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CG-13: </a:t>
            </a:r>
            <a:r>
              <a:rPr lang="en-US" sz="1200" b="1" dirty="0" smtClean="0">
                <a:solidFill>
                  <a:srgbClr val="00B0F0"/>
                </a:solidFill>
              </a:rPr>
              <a:t>Low </a:t>
            </a:r>
            <a:r>
              <a:rPr lang="en-US" sz="1200" b="1" dirty="0" smtClean="0">
                <a:solidFill>
                  <a:srgbClr val="00B0F0"/>
                </a:solidFill>
              </a:rPr>
              <a:t>noise Mid-IR detectors</a:t>
            </a:r>
            <a:endParaRPr lang="en-US" sz="1200" b="1" dirty="0">
              <a:solidFill>
                <a:srgbClr val="00B0F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6814" y="2236077"/>
            <a:ext cx="2621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CG-15: Mid Infrared  </a:t>
            </a:r>
            <a:br>
              <a:rPr lang="en-US" sz="1200" b="1" dirty="0" smtClean="0">
                <a:solidFill>
                  <a:srgbClr val="00B0F0"/>
                </a:solidFill>
              </a:rPr>
            </a:br>
            <a:r>
              <a:rPr lang="en-US" sz="1200" b="1" dirty="0" smtClean="0">
                <a:solidFill>
                  <a:srgbClr val="00B0F0"/>
                </a:solidFill>
              </a:rPr>
              <a:t>Coronagraph Optics and Architecture</a:t>
            </a:r>
            <a:endParaRPr lang="en-US" sz="1200" b="1" dirty="0">
              <a:solidFill>
                <a:srgbClr val="00B0F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21" y="1367963"/>
            <a:ext cx="2343908" cy="86811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34033" y="4252444"/>
            <a:ext cx="1394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CG-16: </a:t>
            </a:r>
            <a:r>
              <a:rPr lang="en-US" sz="1200" b="1" smtClean="0">
                <a:solidFill>
                  <a:srgbClr val="00B0F0"/>
                </a:solidFill>
              </a:rPr>
              <a:t>Cryogenic </a:t>
            </a:r>
            <a:br>
              <a:rPr lang="en-US" sz="1200" b="1" smtClean="0">
                <a:solidFill>
                  <a:srgbClr val="00B0F0"/>
                </a:solidFill>
              </a:rPr>
            </a:br>
            <a:r>
              <a:rPr lang="en-US" sz="1200" b="1" smtClean="0">
                <a:solidFill>
                  <a:srgbClr val="00B0F0"/>
                </a:solidFill>
              </a:rPr>
              <a:t>Deformable Mirror</a:t>
            </a:r>
            <a:endParaRPr lang="en-US" sz="1200" b="1" dirty="0">
              <a:solidFill>
                <a:srgbClr val="00B0F0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742" y="4676553"/>
            <a:ext cx="2284884" cy="171408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245" y="1720814"/>
            <a:ext cx="1935818" cy="1791234"/>
          </a:xfrm>
          <a:prstGeom prst="rect">
            <a:avLst/>
          </a:prstGeom>
        </p:spPr>
      </p:pic>
      <p:pic>
        <p:nvPicPr>
          <p:cNvPr id="39" name="Picture 38"/>
          <p:cNvPicPr/>
          <p:nvPr/>
        </p:nvPicPr>
        <p:blipFill>
          <a:blip r:embed="rId7"/>
          <a:stretch>
            <a:fillRect/>
          </a:stretch>
        </p:blipFill>
        <p:spPr>
          <a:xfrm>
            <a:off x="768693" y="3151432"/>
            <a:ext cx="1536263" cy="105881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47695" y="6588446"/>
            <a:ext cx="3914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M-4: Ultra-stable </a:t>
            </a:r>
            <a:r>
              <a:rPr lang="en-US" sz="1200" b="1" dirty="0" smtClean="0">
                <a:solidFill>
                  <a:srgbClr val="00B0F0"/>
                </a:solidFill>
              </a:rPr>
              <a:t>Mid-IR </a:t>
            </a:r>
            <a:r>
              <a:rPr lang="en-US" sz="1200" b="1" dirty="0" smtClean="0">
                <a:solidFill>
                  <a:srgbClr val="00B0F0"/>
                </a:solidFill>
              </a:rPr>
              <a:t>detectors for transit spectroscopy</a:t>
            </a:r>
            <a:endParaRPr lang="en-US" sz="1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1" grpId="0"/>
      <p:bldP spid="33" grpId="0"/>
      <p:bldP spid="35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33400" y="0"/>
            <a:ext cx="96774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ftr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949" y="1600200"/>
            <a:ext cx="2117723" cy="2159016"/>
          </a:xfrm>
          <a:prstGeom prst="rect">
            <a:avLst/>
          </a:prstGeom>
          <a:ln>
            <a:solidFill>
              <a:srgbClr val="9E9AB0"/>
            </a:solidFill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040" y="1975600"/>
            <a:ext cx="161355" cy="1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80123" y="4692503"/>
            <a:ext cx="2974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b="1" u="sng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UV Detection </a:t>
            </a:r>
            <a:r>
              <a:rPr lang="en-US" dirty="0"/>
              <a:t>Sensitivity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1727" y="765733"/>
            <a:ext cx="2959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b="1" u="sng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 Contrast</a:t>
            </a:r>
            <a:endParaRPr lang="en-US" b="1" u="sng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491915" y="1288468"/>
            <a:ext cx="900907" cy="360149"/>
          </a:xfrm>
          <a:prstGeom prst="line">
            <a:avLst/>
          </a:prstGeom>
          <a:solidFill>
            <a:srgbClr val="EBEBF3"/>
          </a:solidFill>
          <a:ln w="190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 flipV="1">
            <a:off x="4953002" y="3759220"/>
            <a:ext cx="1877876" cy="986448"/>
          </a:xfrm>
          <a:prstGeom prst="line">
            <a:avLst/>
          </a:prstGeom>
          <a:solidFill>
            <a:srgbClr val="EBEBF3"/>
          </a:solidFill>
          <a:ln w="190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5680123" y="1162014"/>
            <a:ext cx="683524" cy="518917"/>
          </a:xfrm>
          <a:prstGeom prst="line">
            <a:avLst/>
          </a:prstGeom>
          <a:solidFill>
            <a:srgbClr val="EBEBF3"/>
          </a:solidFill>
          <a:ln w="190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458219" y="2811452"/>
            <a:ext cx="1231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CG-10 UV/V/NIR</a:t>
            </a:r>
            <a:br>
              <a:rPr lang="en-US" sz="1200" b="1" dirty="0" smtClean="0">
                <a:solidFill>
                  <a:srgbClr val="00B0F0"/>
                </a:solidFill>
              </a:rPr>
            </a:br>
            <a:r>
              <a:rPr lang="en-US" sz="1200" b="1" dirty="0" smtClean="0">
                <a:solidFill>
                  <a:srgbClr val="00B0F0"/>
                </a:solidFill>
              </a:rPr>
              <a:t>mirror coatings</a:t>
            </a:r>
            <a:endParaRPr lang="en-US" sz="1200" b="1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1986" y="5850449"/>
            <a:ext cx="2681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M-1: Ground-based Ultra-high precision Radial </a:t>
            </a:r>
            <a:r>
              <a:rPr lang="en-US" sz="1200" b="1" dirty="0" err="1" smtClean="0">
                <a:solidFill>
                  <a:srgbClr val="00B0F0"/>
                </a:solidFill>
              </a:rPr>
              <a:t>Velociity</a:t>
            </a:r>
            <a:endParaRPr lang="en-US" sz="1200" b="1" dirty="0">
              <a:solidFill>
                <a:srgbClr val="00B0F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52400"/>
            <a:ext cx="9143999" cy="6920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defRPr/>
            </a:pPr>
            <a:r>
              <a:rPr lang="en-US" dirty="0" smtClean="0">
                <a:solidFill>
                  <a:prstClr val="white"/>
                </a:solidFill>
              </a:rPr>
              <a:t>Other Technology Gaps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68603" y="6263408"/>
            <a:ext cx="2522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CG-12: Ultra-low noise UV detectors </a:t>
            </a:r>
            <a:endParaRPr lang="en-US" sz="1200" b="1" dirty="0">
              <a:solidFill>
                <a:srgbClr val="00B0F0"/>
              </a:solidFill>
            </a:endParaRPr>
          </a:p>
        </p:txBody>
      </p:sp>
      <p:pic>
        <p:nvPicPr>
          <p:cNvPr id="16" name="Picture 2" descr="he HPF and NEID instruments, with critical elements of the environmental control sy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31" y="4618143"/>
            <a:ext cx="2743200" cy="114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old-coated primary mirror ED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8" y="1162014"/>
            <a:ext cx="2286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5264" y="5133865"/>
            <a:ext cx="1191024" cy="10575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7041" y="5243876"/>
            <a:ext cx="1612900" cy="7160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-413477" y="3780804"/>
            <a:ext cx="3227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b="1" u="sng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Radial Stellar </a:t>
            </a:r>
            <a:br>
              <a:rPr lang="en-US" dirty="0"/>
            </a:br>
            <a:r>
              <a:rPr lang="en-US" dirty="0"/>
              <a:t>Motion Sensitivity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59237" y="621132"/>
            <a:ext cx="3227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b="1" u="sng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Tangential Stellar </a:t>
            </a:r>
            <a:br>
              <a:rPr lang="en-US" dirty="0"/>
            </a:br>
            <a:r>
              <a:rPr lang="en-US" dirty="0"/>
              <a:t>Motion Sensitivity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 flipH="1">
            <a:off x="2057357" y="3490185"/>
            <a:ext cx="1429592" cy="492055"/>
          </a:xfrm>
          <a:prstGeom prst="line">
            <a:avLst/>
          </a:prstGeom>
          <a:solidFill>
            <a:srgbClr val="EBEBF3"/>
          </a:solidFill>
          <a:ln w="190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-93631" y="5988949"/>
            <a:ext cx="2022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M-2: Laser Frequency Combs</a:t>
            </a:r>
            <a:br>
              <a:rPr lang="en-US" sz="1200" b="1" dirty="0" smtClean="0">
                <a:solidFill>
                  <a:srgbClr val="00B0F0"/>
                </a:solidFill>
              </a:rPr>
            </a:br>
            <a:r>
              <a:rPr lang="en-US" sz="1200" b="1" dirty="0" smtClean="0">
                <a:solidFill>
                  <a:srgbClr val="00B0F0"/>
                </a:solidFill>
              </a:rPr>
              <a:t> for Space-based EPRV</a:t>
            </a:r>
            <a:br>
              <a:rPr lang="en-US" sz="1200" b="1" dirty="0" smtClean="0">
                <a:solidFill>
                  <a:srgbClr val="00B0F0"/>
                </a:solidFill>
              </a:rPr>
            </a:br>
            <a:endParaRPr lang="en-US" sz="1200" b="1" dirty="0">
              <a:solidFill>
                <a:srgbClr val="00B0F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8" y="4476950"/>
            <a:ext cx="1905000" cy="141075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4639" y="1675844"/>
            <a:ext cx="1866333" cy="158638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748323" y="3108041"/>
            <a:ext cx="12436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M-3: Astrometry</a:t>
            </a:r>
            <a:endParaRPr lang="en-US" sz="1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4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913942"/>
            <a:ext cx="242504" cy="229176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610" y="4532947"/>
            <a:ext cx="215002" cy="20324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Investments in ExEP Technologies</a:t>
            </a:r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686800" y="6629400"/>
            <a:ext cx="4572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  </a:t>
            </a:r>
            <a:fld id="{035724EA-4E6B-4951-9DFC-3085201F6BA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24600" y="381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12697" y="1318078"/>
            <a:ext cx="3158498" cy="341632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sz="2000" b="1" dirty="0" smtClean="0">
                <a:solidFill>
                  <a:srgbClr val="0CA808"/>
                </a:solidFill>
              </a:rPr>
              <a:t>SAT / APRA</a:t>
            </a:r>
          </a:p>
          <a:p>
            <a:endParaRPr lang="en-US" sz="800" b="1" dirty="0" smtClean="0">
              <a:solidFill>
                <a:srgbClr val="00B050"/>
              </a:solidFill>
            </a:endParaRPr>
          </a:p>
          <a:p>
            <a:r>
              <a:rPr lang="en-US" sz="2000" b="1" dirty="0">
                <a:solidFill>
                  <a:srgbClr val="00B050"/>
                </a:solidFill>
              </a:rPr>
              <a:t>	</a:t>
            </a:r>
            <a:r>
              <a:rPr lang="en-US" sz="2000" b="1" dirty="0" smtClean="0">
                <a:solidFill>
                  <a:srgbClr val="0070C0"/>
                </a:solidFill>
              </a:rPr>
              <a:t>directed</a:t>
            </a:r>
          </a:p>
          <a:p>
            <a:endParaRPr lang="en-US" sz="800" b="1" dirty="0" smtClean="0">
              <a:solidFill>
                <a:srgbClr val="0070C0"/>
              </a:solidFill>
            </a:endParaRPr>
          </a:p>
          <a:p>
            <a:r>
              <a:rPr lang="en-US" sz="2000" b="1" dirty="0">
                <a:solidFill>
                  <a:srgbClr val="0070C0"/>
                </a:solidFill>
              </a:rPr>
              <a:t>	</a:t>
            </a:r>
            <a:r>
              <a:rPr lang="en-US" sz="2000" b="1" dirty="0" smtClean="0">
                <a:solidFill>
                  <a:srgbClr val="7030A0"/>
                </a:solidFill>
              </a:rPr>
              <a:t>mission or          	mission concept</a:t>
            </a:r>
          </a:p>
          <a:p>
            <a:endParaRPr lang="en-US" sz="2000" b="1" dirty="0">
              <a:solidFill>
                <a:srgbClr val="7030A0"/>
              </a:solidFill>
            </a:endParaRPr>
          </a:p>
          <a:p>
            <a:endParaRPr lang="en-US" sz="2000" b="1" dirty="0" smtClean="0">
              <a:solidFill>
                <a:srgbClr val="7030A0"/>
              </a:solidFill>
            </a:endParaRPr>
          </a:p>
          <a:p>
            <a:endParaRPr lang="en-US" sz="2000" b="1" dirty="0">
              <a:solidFill>
                <a:srgbClr val="7030A0"/>
              </a:solidFill>
            </a:endParaRPr>
          </a:p>
          <a:p>
            <a:endParaRPr lang="en-US" sz="2000" b="1" dirty="0" smtClean="0">
              <a:solidFill>
                <a:srgbClr val="7030A0"/>
              </a:solidFill>
            </a:endParaRPr>
          </a:p>
          <a:p>
            <a:endParaRPr lang="en-US" sz="2000" b="1" dirty="0">
              <a:solidFill>
                <a:srgbClr val="7030A0"/>
              </a:solidFill>
            </a:endParaRPr>
          </a:p>
          <a:p>
            <a:endParaRPr lang="en-US" sz="2000" b="1" dirty="0" smtClean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2411769"/>
            <a:ext cx="328024" cy="3082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776" y="1371600"/>
            <a:ext cx="353528" cy="3258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147" y="1803444"/>
            <a:ext cx="352425" cy="32472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325693" y="2941260"/>
            <a:ext cx="2302425" cy="40011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000" b="1" dirty="0"/>
              <a:t>funded to </a:t>
            </a:r>
            <a:r>
              <a:rPr lang="en-US" sz="2000" b="1" dirty="0" smtClean="0"/>
              <a:t>TRL 5 *</a:t>
            </a:r>
            <a:endParaRPr lang="en-US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6344743" y="3484799"/>
            <a:ext cx="2375971" cy="1015663"/>
          </a:xfrm>
          <a:prstGeom prst="rect">
            <a:avLst/>
          </a:prstGeom>
          <a:ln w="38100">
            <a:solidFill>
              <a:schemeClr val="tx1"/>
            </a:solidFill>
            <a:prstDash val="sysDash"/>
          </a:ln>
        </p:spPr>
        <p:txBody>
          <a:bodyPr wrap="none">
            <a:spAutoFit/>
          </a:bodyPr>
          <a:lstStyle/>
          <a:p>
            <a:r>
              <a:rPr lang="en-US" sz="2000" b="1" dirty="0"/>
              <a:t>funded to </a:t>
            </a:r>
            <a:r>
              <a:rPr lang="en-US" sz="2000" b="1" dirty="0" smtClean="0"/>
              <a:t>TRL 5 * </a:t>
            </a:r>
          </a:p>
          <a:p>
            <a:r>
              <a:rPr lang="en-US" sz="2000" b="1" dirty="0" smtClean="0"/>
              <a:t>for some mission </a:t>
            </a:r>
          </a:p>
          <a:p>
            <a:r>
              <a:rPr lang="en-US" sz="2000" b="1" dirty="0" smtClean="0"/>
              <a:t>architectures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172200" y="6477000"/>
            <a:ext cx="2980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 for an </a:t>
            </a:r>
            <a:r>
              <a:rPr lang="en-US" sz="1400" dirty="0" err="1" smtClean="0"/>
              <a:t>exo</a:t>
            </a:r>
            <a:r>
              <a:rPr lang="en-US" sz="1400" dirty="0" smtClean="0"/>
              <a:t>-Earth imaging mission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600200"/>
            <a:ext cx="215002" cy="2032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600200"/>
            <a:ext cx="242504" cy="22917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334851"/>
              </p:ext>
            </p:extLst>
          </p:nvPr>
        </p:nvGraphicFramePr>
        <p:xfrm>
          <a:off x="213601" y="1225274"/>
          <a:ext cx="3200400" cy="54041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69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934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07851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Tech. 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sng" strike="noStrike" dirty="0" smtClean="0">
                          <a:effectLst/>
                        </a:rPr>
                        <a:t>Technology Title</a:t>
                      </a:r>
                      <a:endParaRPr lang="en-US" sz="1100" b="0" i="0" u="sng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7851">
                <a:tc vMerge="1">
                  <a:txBody>
                    <a:bodyPr/>
                    <a:lstStyle/>
                    <a:p>
                      <a:pPr algn="l" fontAlgn="b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Coronagraph Architecture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is-IS" sz="1100" u="none" strike="noStrike" dirty="0">
                          <a:effectLst/>
                        </a:rPr>
                        <a:t>S-2</a:t>
                      </a:r>
                      <a:endParaRPr lang="is-I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Starlight Suppression and Model Validation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S-1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Controlling Scattered Sunlight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bg-BG" sz="1100" u="none" strike="noStrike" dirty="0">
                          <a:effectLst/>
                        </a:rPr>
                        <a:t>S-3</a:t>
                      </a:r>
                      <a:endParaRPr lang="bg-BG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Lateral Formation Sensing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u="none" strike="noStrike" dirty="0">
                          <a:effectLst/>
                        </a:rPr>
                        <a:t>S-5</a:t>
                      </a:r>
                      <a:endParaRPr lang="uk-U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Petal Positioning Accuracy and Opaque Structure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bg-BG" sz="1100" u="none" strike="noStrike" dirty="0">
                          <a:effectLst/>
                        </a:rPr>
                        <a:t>S-4</a:t>
                      </a:r>
                      <a:endParaRPr lang="bg-BG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Petal Shape and Stability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CG-3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Deformable Mirrors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Large Aperture Primary Mirrors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Mirror </a:t>
                      </a:r>
                      <a:r>
                        <a:rPr lang="en-US" sz="1100" u="none" strike="noStrike" dirty="0" smtClean="0">
                          <a:effectLst/>
                        </a:rPr>
                        <a:t>Segment Phasing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CG-7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Telescope Vibration </a:t>
                      </a:r>
                      <a:r>
                        <a:rPr lang="en-US" sz="1100" u="none" strike="noStrike" dirty="0" smtClean="0">
                          <a:effectLst/>
                        </a:rPr>
                        <a:t>Sense/Control</a:t>
                      </a:r>
                      <a:r>
                        <a:rPr lang="en-US" sz="1100" u="none" strike="noStrike" baseline="0" dirty="0" smtClean="0">
                          <a:effectLst/>
                        </a:rPr>
                        <a:t> or Reduction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CG-9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Ultra-Low Noise Near-Infrared Detectors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CG-5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Wavefront Sensing and Control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CG-8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Ultra-Low Noise Visible Detectors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M-4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Ultra-Stable Mid-IR detector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 smtClean="0">
                          <a:effectLst/>
                        </a:rPr>
                        <a:t>M-3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Astrometry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CG-4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Data Post-Processing Algorithms and Techniques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CG-10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Mirror Coatings for UV/NIR/Vis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 smtClean="0">
                          <a:effectLst/>
                        </a:rPr>
                        <a:t>M-2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Space-based Laser Frequency </a:t>
                      </a:r>
                      <a:r>
                        <a:rPr lang="en-US" sz="1100" u="none" strike="noStrike" dirty="0" smtClean="0">
                          <a:effectLst/>
                        </a:rPr>
                        <a:t>Combs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CG-13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Ultra Low-noise Mid-IR </a:t>
                      </a:r>
                      <a:r>
                        <a:rPr lang="en-US" sz="1100" u="none" strike="noStrike" dirty="0">
                          <a:effectLst/>
                        </a:rPr>
                        <a:t>detectors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>
                          <a:effectLst/>
                        </a:rPr>
                        <a:t>M-1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Extreme Precision Ground-based Radial Velocity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CG-14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Mid-IR Large Aperture Telescopes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CG-15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Mid-IR Coronagraph Optics and Architecture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CG-16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Cryogenic Deformable mirror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CG-12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Ultra-Low Noise UV Detectors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</a:tbl>
          </a:graphicData>
        </a:graphic>
      </p:graphicFrame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955" y="1600200"/>
            <a:ext cx="224045" cy="2105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189" y="1859529"/>
            <a:ext cx="215002" cy="20324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859529"/>
            <a:ext cx="242504" cy="22917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048" y="2066284"/>
            <a:ext cx="215002" cy="20324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2066284"/>
            <a:ext cx="242504" cy="22917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722" y="2274759"/>
            <a:ext cx="215002" cy="20324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2274759"/>
            <a:ext cx="242504" cy="22917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722" y="2490822"/>
            <a:ext cx="215002" cy="20324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2490822"/>
            <a:ext cx="242504" cy="22917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722" y="2706885"/>
            <a:ext cx="215002" cy="20324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2706885"/>
            <a:ext cx="242504" cy="22917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955" y="2267479"/>
            <a:ext cx="224045" cy="21052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722" y="2913429"/>
            <a:ext cx="215002" cy="20324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955" y="2908853"/>
            <a:ext cx="224045" cy="21052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113943"/>
            <a:ext cx="242504" cy="22917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955" y="3130845"/>
            <a:ext cx="224045" cy="2105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500" y="3113943"/>
            <a:ext cx="215002" cy="20324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322800"/>
            <a:ext cx="242504" cy="22917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955" y="3339702"/>
            <a:ext cx="224045" cy="21052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533325"/>
            <a:ext cx="242504" cy="22917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955" y="3550227"/>
            <a:ext cx="224045" cy="21052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048" y="3707580"/>
            <a:ext cx="215002" cy="20324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955" y="3904275"/>
            <a:ext cx="224045" cy="210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955" y="4097530"/>
            <a:ext cx="224045" cy="210525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048" y="4130187"/>
            <a:ext cx="215002" cy="20324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955" y="4333432"/>
            <a:ext cx="224045" cy="210525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955" y="4734398"/>
            <a:ext cx="224045" cy="21052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722" y="4971376"/>
            <a:ext cx="215002" cy="20324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4971376"/>
            <a:ext cx="242504" cy="22917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019" y="5609320"/>
            <a:ext cx="215002" cy="20324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5609320"/>
            <a:ext cx="242504" cy="22917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500" y="6426155"/>
            <a:ext cx="215002" cy="2032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79500" y="1645466"/>
            <a:ext cx="1083412" cy="2140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3484677" y="1848416"/>
            <a:ext cx="1083412" cy="21854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3479500" y="2066157"/>
            <a:ext cx="1083412" cy="21854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3480722" y="2267636"/>
            <a:ext cx="1083412" cy="21854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3479674" y="2479630"/>
            <a:ext cx="1083412" cy="21854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3488588" y="2697179"/>
            <a:ext cx="1083412" cy="21854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3483485" y="2891587"/>
            <a:ext cx="1083412" cy="21854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3495195" y="3111466"/>
            <a:ext cx="1083412" cy="21854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3477724" y="3523603"/>
            <a:ext cx="1083412" cy="21854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3477724" y="3724402"/>
            <a:ext cx="1083412" cy="21854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3477724" y="3922017"/>
            <a:ext cx="1083412" cy="21854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3476388" y="4110768"/>
            <a:ext cx="1083412" cy="21854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4" name="Table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737667"/>
              </p:ext>
            </p:extLst>
          </p:nvPr>
        </p:nvGraphicFramePr>
        <p:xfrm>
          <a:off x="6293776" y="5005295"/>
          <a:ext cx="1426303" cy="4157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63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Carried</a:t>
                      </a:r>
                      <a:r>
                        <a:rPr lang="en-US" sz="1100" b="1" u="none" strike="noStrike" baseline="0" dirty="0" smtClean="0">
                          <a:effectLst/>
                        </a:rPr>
                        <a:t> over from 2017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New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to list in 2018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6" name="Rectangle 85"/>
          <p:cNvSpPr/>
          <p:nvPr/>
        </p:nvSpPr>
        <p:spPr>
          <a:xfrm>
            <a:off x="3458954" y="4764274"/>
            <a:ext cx="1083412" cy="21854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5207544"/>
            <a:ext cx="224045" cy="210525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883" y="5731234"/>
            <a:ext cx="224045" cy="21052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604" y="5924206"/>
            <a:ext cx="224045" cy="210525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603" y="6173006"/>
            <a:ext cx="224045" cy="210525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249" y="5411577"/>
            <a:ext cx="224045" cy="2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4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5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9" grpId="0" animBg="1"/>
      <p:bldP spid="80" grpId="0" animBg="1"/>
      <p:bldP spid="81" grpId="0" animBg="1"/>
      <p:bldP spid="82" grpId="0" animBg="1"/>
      <p:bldP spid="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2018 Technology List published on ExEP </a:t>
            </a:r>
            <a:r>
              <a:rPr lang="en-US" dirty="0"/>
              <a:t>website</a:t>
            </a:r>
            <a:br>
              <a:rPr lang="en-US" dirty="0"/>
            </a:br>
            <a:r>
              <a:rPr lang="en-US" sz="2000" dirty="0">
                <a:hlinkClick r:id="rId2"/>
              </a:rPr>
              <a:t>https://exoplanets.nasa.gov/exep/technology/gap-lists</a:t>
            </a:r>
            <a:r>
              <a:rPr lang="en-US" sz="2000" dirty="0" smtClean="0">
                <a:hlinkClick r:id="rId2"/>
              </a:rPr>
              <a:t>/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SAT Amendment was released on NSPIRES on Nov. 19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Please note that there is a Mandatory </a:t>
            </a:r>
            <a:r>
              <a:rPr lang="en-US" dirty="0" smtClean="0"/>
              <a:t>NOI </a:t>
            </a:r>
            <a:r>
              <a:rPr lang="en-US" dirty="0"/>
              <a:t>for </a:t>
            </a:r>
            <a:r>
              <a:rPr lang="en-US" dirty="0" smtClean="0"/>
              <a:t>SAT proposals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due January 25, 2018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Draft </a:t>
            </a:r>
            <a:r>
              <a:rPr lang="en-US" dirty="0" smtClean="0"/>
              <a:t>2018 </a:t>
            </a:r>
            <a:r>
              <a:rPr lang="en-US" dirty="0" smtClean="0"/>
              <a:t>update to ExEP Technology Plan Appendix </a:t>
            </a:r>
            <a:r>
              <a:rPr lang="en-US" dirty="0" smtClean="0"/>
              <a:t>coming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796155"/>
            <a:ext cx="1557231" cy="202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Additional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ExEP’s</a:t>
            </a:r>
            <a:r>
              <a:rPr lang="en-US" dirty="0"/>
              <a:t> </a:t>
            </a:r>
            <a:r>
              <a:rPr lang="en-US" sz="3200" dirty="0" smtClean="0"/>
              <a:t>Technology </a:t>
            </a:r>
            <a:r>
              <a:rPr lang="en-US" sz="3200" dirty="0"/>
              <a:t>F</a:t>
            </a:r>
            <a:r>
              <a:rPr lang="en-US" sz="3200" dirty="0" smtClean="0"/>
              <a:t>ocus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77334"/>
            <a:ext cx="8077200" cy="3699466"/>
          </a:xfrm>
        </p:spPr>
        <p:txBody>
          <a:bodyPr/>
          <a:lstStyle/>
          <a:p>
            <a:r>
              <a:rPr lang="en-US" sz="2000" dirty="0" smtClean="0"/>
              <a:t>The driving </a:t>
            </a:r>
            <a:r>
              <a:rPr lang="en-US" sz="2000" dirty="0" err="1" smtClean="0"/>
              <a:t>ExEP</a:t>
            </a:r>
            <a:r>
              <a:rPr lang="en-US" sz="2000" dirty="0" smtClean="0"/>
              <a:t> science goals are to: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Discover planets around other stars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Characterize their properties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Identify candidates that could harbor life 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r>
              <a:rPr lang="en-US" sz="2000" dirty="0" smtClean="0"/>
              <a:t>As </a:t>
            </a:r>
            <a:r>
              <a:rPr lang="en-US" sz="2000" dirty="0"/>
              <a:t>recommended in </a:t>
            </a:r>
            <a:r>
              <a:rPr lang="en-US" sz="2000" dirty="0" smtClean="0"/>
              <a:t>the 2010 </a:t>
            </a:r>
            <a:r>
              <a:rPr lang="en-US" sz="2000" dirty="0"/>
              <a:t>Astrophysics Decadal </a:t>
            </a:r>
            <a:r>
              <a:rPr lang="en-US" sz="2000" dirty="0" smtClean="0"/>
              <a:t>Survey and planned in </a:t>
            </a:r>
            <a:r>
              <a:rPr lang="en-US" sz="2000" dirty="0"/>
              <a:t>NASA’s Astrophysics Implementation </a:t>
            </a:r>
            <a:r>
              <a:rPr lang="en-US" sz="2000" dirty="0" smtClean="0"/>
              <a:t>Plan, the  </a:t>
            </a:r>
            <a:r>
              <a:rPr lang="en-US" sz="2000" dirty="0" err="1"/>
              <a:t>ExEP</a:t>
            </a:r>
            <a:r>
              <a:rPr lang="en-US" sz="2000" dirty="0"/>
              <a:t> develops technologies that </a:t>
            </a:r>
            <a:r>
              <a:rPr lang="en-US" sz="2000" dirty="0" smtClean="0"/>
              <a:t>will enable the direct </a:t>
            </a:r>
            <a:r>
              <a:rPr lang="en-US" sz="2000" dirty="0"/>
              <a:t>imaging </a:t>
            </a:r>
            <a:r>
              <a:rPr lang="en-US" sz="2000" dirty="0" smtClean="0"/>
              <a:t>and </a:t>
            </a:r>
            <a:r>
              <a:rPr lang="en-US" sz="2000" dirty="0"/>
              <a:t>characterization of </a:t>
            </a:r>
            <a:r>
              <a:rPr lang="en-US" sz="2000" dirty="0" smtClean="0"/>
              <a:t>exoplanets in the habitable zone of Sun-like stars.</a:t>
            </a:r>
            <a:endParaRPr lang="en-US" sz="20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</a:t>
            </a:r>
            <a:fld id="{035724EA-4E6B-4951-9DFC-3085201F6BA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 descr="Screen Shot 2014-05-14 at 8.07.44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4560238"/>
            <a:ext cx="1524000" cy="218346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4478952"/>
            <a:ext cx="1711007" cy="22171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904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ExEP Technology List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825" y="1323975"/>
            <a:ext cx="7496175" cy="1571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956" y="3246452"/>
            <a:ext cx="601204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24 technologies currently tracked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Technology List posted here: </a:t>
            </a:r>
            <a:br>
              <a:rPr lang="en-US" sz="2400" b="1" dirty="0"/>
            </a:br>
            <a:r>
              <a:rPr lang="en-US" sz="1600" b="1" dirty="0" smtClean="0">
                <a:hlinkClick r:id="rId3"/>
              </a:rPr>
              <a:t>https</a:t>
            </a:r>
            <a:r>
              <a:rPr lang="en-US" sz="1600" b="1" dirty="0">
                <a:hlinkClick r:id="rId3"/>
              </a:rPr>
              <a:t>://exoplanets.nasa.gov/exep/technology/gap-lists</a:t>
            </a:r>
            <a:r>
              <a:rPr lang="en-US" sz="1600" b="1" dirty="0" smtClean="0">
                <a:hlinkClick r:id="rId3"/>
              </a:rPr>
              <a:t>/</a:t>
            </a:r>
            <a:r>
              <a:rPr lang="en-US" sz="1600" b="1" dirty="0" smtClean="0"/>
              <a:t>  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More detail coming soon in the Technology Plan Appendix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95625"/>
            <a:ext cx="2750956" cy="357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5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nsiegler\Documents\Presentations\Others\LUVOIR\ATLAST\ATLAST Deployed Rev A11 2014-02-11B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5" y="1784284"/>
            <a:ext cx="2483152" cy="139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faculty.virginia.edu/rwoclass/astr1230/im/GemN-primary-man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68" y="2063453"/>
            <a:ext cx="1305550" cy="88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2167163" y="2689948"/>
            <a:ext cx="5833836" cy="4168051"/>
          </a:xfrm>
          <a:prstGeom prst="roundRect">
            <a:avLst/>
          </a:prstGeom>
          <a:solidFill>
            <a:srgbClr val="FF7E7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1" name="Bevel 20"/>
          <p:cNvSpPr/>
          <p:nvPr/>
        </p:nvSpPr>
        <p:spPr>
          <a:xfrm>
            <a:off x="6144561" y="4131066"/>
            <a:ext cx="1807746" cy="993419"/>
          </a:xfrm>
          <a:prstGeom prst="bevel">
            <a:avLst/>
          </a:prstGeom>
          <a:solidFill>
            <a:srgbClr val="76D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Watch List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ExEP Technology Selection and Prioritization Process</a:t>
            </a:r>
            <a:endParaRPr lang="en-US" dirty="0"/>
          </a:p>
        </p:txBody>
      </p:sp>
      <p:sp>
        <p:nvSpPr>
          <p:cNvPr id="3" name="Bent Arrow 2"/>
          <p:cNvSpPr/>
          <p:nvPr/>
        </p:nvSpPr>
        <p:spPr>
          <a:xfrm>
            <a:off x="990600" y="3367331"/>
            <a:ext cx="1562100" cy="447113"/>
          </a:xfrm>
          <a:prstGeom prst="bentArrow">
            <a:avLst/>
          </a:prstGeom>
          <a:solidFill>
            <a:srgbClr val="76D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  </a:t>
            </a:r>
            <a:fld id="{035724EA-4E6B-4951-9DFC-3085201F6BA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4750259" y="6143400"/>
            <a:ext cx="3250740" cy="463932"/>
          </a:xfrm>
          <a:prstGeom prst="rightArrow">
            <a:avLst/>
          </a:prstGeom>
          <a:solidFill>
            <a:srgbClr val="76D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Bevel 5"/>
          <p:cNvSpPr/>
          <p:nvPr/>
        </p:nvSpPr>
        <p:spPr>
          <a:xfrm>
            <a:off x="2552700" y="5943600"/>
            <a:ext cx="2253920" cy="913041"/>
          </a:xfrm>
          <a:prstGeom prst="bevel">
            <a:avLst/>
          </a:prstGeom>
          <a:solidFill>
            <a:srgbClr val="76D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ExEP Technology List 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029200" y="2861952"/>
            <a:ext cx="892829" cy="463932"/>
          </a:xfrm>
          <a:prstGeom prst="rightArrow">
            <a:avLst/>
          </a:prstGeom>
          <a:solidFill>
            <a:srgbClr val="76D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Down Arrow 7"/>
          <p:cNvSpPr/>
          <p:nvPr/>
        </p:nvSpPr>
        <p:spPr>
          <a:xfrm rot="18439187">
            <a:off x="7342964" y="5024063"/>
            <a:ext cx="457200" cy="928982"/>
          </a:xfrm>
          <a:prstGeom prst="downArrow">
            <a:avLst/>
          </a:prstGeom>
          <a:solidFill>
            <a:srgbClr val="76D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Right Arrow 8"/>
          <p:cNvSpPr/>
          <p:nvPr/>
        </p:nvSpPr>
        <p:spPr>
          <a:xfrm rot="2700000">
            <a:off x="4713629" y="3715740"/>
            <a:ext cx="1793089" cy="463932"/>
          </a:xfrm>
          <a:prstGeom prst="rightArrow">
            <a:avLst/>
          </a:prstGeom>
          <a:solidFill>
            <a:srgbClr val="76D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Down Arrow 9"/>
          <p:cNvSpPr/>
          <p:nvPr/>
        </p:nvSpPr>
        <p:spPr>
          <a:xfrm>
            <a:off x="3467637" y="5410200"/>
            <a:ext cx="457200" cy="609600"/>
          </a:xfrm>
          <a:prstGeom prst="downArrow">
            <a:avLst/>
          </a:prstGeom>
          <a:solidFill>
            <a:srgbClr val="76D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Rounded Rectangle 11"/>
          <p:cNvSpPr/>
          <p:nvPr/>
        </p:nvSpPr>
        <p:spPr>
          <a:xfrm>
            <a:off x="1066800" y="1294277"/>
            <a:ext cx="2653057" cy="838200"/>
          </a:xfrm>
          <a:prstGeom prst="roundRect">
            <a:avLst/>
          </a:prstGeom>
          <a:solidFill>
            <a:srgbClr val="FF7E7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New technology recommendations  from exoplanet community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683"/>
          <a:stretch/>
        </p:blipFill>
        <p:spPr bwMode="auto">
          <a:xfrm>
            <a:off x="4244627" y="1136688"/>
            <a:ext cx="595478" cy="58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17358705">
            <a:off x="201750" y="1076948"/>
            <a:ext cx="698648" cy="98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96428" y="3810000"/>
            <a:ext cx="2012592" cy="946906"/>
          </a:xfrm>
          <a:prstGeom prst="roundRect">
            <a:avLst/>
          </a:prstGeom>
          <a:solidFill>
            <a:srgbClr val="FF7E7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Reviewed by     (1) APD Program Offices and        (2) </a:t>
            </a:r>
            <a:r>
              <a:rPr lang="en-US" sz="1600" b="1" dirty="0" err="1" smtClean="0">
                <a:solidFill>
                  <a:schemeClr val="tx1"/>
                </a:solidFill>
              </a:rPr>
              <a:t>Exo</a:t>
            </a:r>
            <a:r>
              <a:rPr lang="en-US" sz="1600" b="1" dirty="0" smtClean="0">
                <a:solidFill>
                  <a:schemeClr val="tx1"/>
                </a:solidFill>
              </a:rPr>
              <a:t>-TAC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4074" y="3602900"/>
            <a:ext cx="2348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No, but could still benefit</a:t>
            </a:r>
            <a:br>
              <a:rPr lang="en-US" sz="1400" b="1" dirty="0" smtClean="0"/>
            </a:br>
            <a:r>
              <a:rPr lang="en-US" sz="1400" b="1" dirty="0" smtClean="0"/>
              <a:t>exoplanet science  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874726" y="4147969"/>
            <a:ext cx="493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Yes</a:t>
            </a:r>
            <a:endParaRPr lang="en-US" sz="1400" b="1" dirty="0"/>
          </a:p>
        </p:txBody>
      </p:sp>
      <p:pic>
        <p:nvPicPr>
          <p:cNvPr id="18" name="Picture 17"/>
          <p:cNvPicPr/>
          <p:nvPr/>
        </p:nvPicPr>
        <p:blipFill>
          <a:blip r:embed="rId7"/>
          <a:stretch>
            <a:fillRect/>
          </a:stretch>
        </p:blipFill>
        <p:spPr>
          <a:xfrm>
            <a:off x="7370420" y="1119514"/>
            <a:ext cx="1163775" cy="902064"/>
          </a:xfrm>
          <a:prstGeom prst="rect">
            <a:avLst/>
          </a:prstGeom>
        </p:spPr>
      </p:pic>
      <p:pic>
        <p:nvPicPr>
          <p:cNvPr id="19" name="Picture 18" descr="vortexmas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914" y="1806036"/>
            <a:ext cx="844018" cy="632719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2479867" y="4554534"/>
            <a:ext cx="2820079" cy="853926"/>
          </a:xfrm>
          <a:prstGeom prst="rect">
            <a:avLst/>
          </a:prstGeom>
          <a:solidFill>
            <a:srgbClr val="76D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Accepted and Prioritized: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(Impact, Urgency, and Trend)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69" y="5343319"/>
            <a:ext cx="1081406" cy="140649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5163673" y="2689948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No</a:t>
            </a:r>
            <a:endParaRPr lang="en-US" sz="1400" b="1" dirty="0"/>
          </a:p>
        </p:txBody>
      </p:sp>
      <p:sp>
        <p:nvSpPr>
          <p:cNvPr id="27" name="Oval 26"/>
          <p:cNvSpPr/>
          <p:nvPr/>
        </p:nvSpPr>
        <p:spPr>
          <a:xfrm>
            <a:off x="5947284" y="2845233"/>
            <a:ext cx="1520317" cy="583767"/>
          </a:xfrm>
          <a:prstGeom prst="ellipse">
            <a:avLst/>
          </a:prstGeom>
          <a:solidFill>
            <a:srgbClr val="76D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Not accepted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067300" y="1304967"/>
            <a:ext cx="2209800" cy="838200"/>
          </a:xfrm>
          <a:prstGeom prst="roundRect">
            <a:avLst/>
          </a:prstGeom>
          <a:solidFill>
            <a:srgbClr val="FF7E7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Technologies carried over from previous year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667000" y="2143167"/>
            <a:ext cx="1101825" cy="627353"/>
          </a:xfrm>
          <a:prstGeom prst="straightConnector1">
            <a:avLst/>
          </a:prstGeom>
          <a:ln w="38100">
            <a:solidFill>
              <a:srgbClr val="76D6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789318" y="2143167"/>
            <a:ext cx="2230484" cy="632263"/>
          </a:xfrm>
          <a:prstGeom prst="straightConnector1">
            <a:avLst/>
          </a:prstGeom>
          <a:ln w="38100">
            <a:solidFill>
              <a:srgbClr val="76D6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059211" y="5785703"/>
            <a:ext cx="1081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Tech Plan Appendix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2" name="Down Arrow 31"/>
          <p:cNvSpPr/>
          <p:nvPr/>
        </p:nvSpPr>
        <p:spPr>
          <a:xfrm rot="5400000">
            <a:off x="1940753" y="5984443"/>
            <a:ext cx="457200" cy="766693"/>
          </a:xfrm>
          <a:prstGeom prst="downArrow">
            <a:avLst/>
          </a:prstGeom>
          <a:solidFill>
            <a:srgbClr val="76D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Rounded Rectangle 32"/>
          <p:cNvSpPr/>
          <p:nvPr/>
        </p:nvSpPr>
        <p:spPr>
          <a:xfrm>
            <a:off x="195193" y="6004668"/>
            <a:ext cx="1590813" cy="767939"/>
          </a:xfrm>
          <a:prstGeom prst="roundRect">
            <a:avLst/>
          </a:prstGeom>
          <a:solidFill>
            <a:srgbClr val="FF7E7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Informs SAT/TDEM Call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3467637" y="3917280"/>
            <a:ext cx="457200" cy="801703"/>
          </a:xfrm>
          <a:prstGeom prst="downArrow">
            <a:avLst/>
          </a:prstGeom>
          <a:solidFill>
            <a:srgbClr val="76D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5" name="Rectangle 34"/>
          <p:cNvSpPr/>
          <p:nvPr/>
        </p:nvSpPr>
        <p:spPr>
          <a:xfrm>
            <a:off x="2552700" y="2765865"/>
            <a:ext cx="2514600" cy="1330421"/>
          </a:xfrm>
          <a:prstGeom prst="rect">
            <a:avLst/>
          </a:prstGeom>
          <a:solidFill>
            <a:srgbClr val="76D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Selection Criteria:  </a:t>
            </a:r>
            <a:r>
              <a:rPr lang="en-US" sz="1600" dirty="0" smtClean="0">
                <a:solidFill>
                  <a:schemeClr val="tx1"/>
                </a:solidFill>
              </a:rPr>
              <a:t>Enables or enhances direct detection and/or characterization of exoplanets?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122808" y="5769857"/>
            <a:ext cx="2212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/>
              <a:t>Reviewed by Exo-TAC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670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5" grpId="0" animBg="1"/>
      <p:bldP spid="16" grpId="0"/>
      <p:bldP spid="17" grpId="0"/>
      <p:bldP spid="22" grpId="0" animBg="1"/>
      <p:bldP spid="26" grpId="0"/>
      <p:bldP spid="27" grpId="0" animBg="1"/>
      <p:bldP spid="28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2018 ExEP Prioritized Technology List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86208"/>
              </p:ext>
            </p:extLst>
          </p:nvPr>
        </p:nvGraphicFramePr>
        <p:xfrm>
          <a:off x="1752600" y="1295400"/>
          <a:ext cx="5410200" cy="54041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69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934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07851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Tech. 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sng" strike="noStrike" dirty="0" smtClean="0">
                          <a:effectLst/>
                        </a:rPr>
                        <a:t>Technology Title</a:t>
                      </a:r>
                      <a:endParaRPr lang="en-US" sz="1100" b="0" i="0" u="sng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sng" strike="noStrike">
                          <a:effectLst/>
                        </a:rPr>
                        <a:t>Impact</a:t>
                      </a:r>
                      <a:endParaRPr lang="en-US" sz="1100" b="0" i="0" u="sng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sng" strike="noStrike" dirty="0">
                          <a:effectLst/>
                        </a:rPr>
                        <a:t>Urgency</a:t>
                      </a:r>
                      <a:endParaRPr lang="en-US" sz="1100" b="0" i="0" u="sng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sng" strike="noStrike">
                          <a:effectLst/>
                        </a:rPr>
                        <a:t>Trend</a:t>
                      </a:r>
                      <a:endParaRPr lang="en-US" sz="1100" b="0" i="0" u="sng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2018 Score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2017</a:t>
                      </a:r>
                      <a:r>
                        <a:rPr lang="en-US" sz="1100" b="1" i="0" u="sng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sk-SK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Score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7851">
                <a:tc vMerge="1">
                  <a:txBody>
                    <a:bodyPr/>
                    <a:lstStyle/>
                    <a:p>
                      <a:pPr algn="l" fontAlgn="b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weight:</a:t>
                      </a:r>
                      <a:endParaRPr lang="en-US" sz="1100" b="0" i="1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u="none" strike="noStrike" dirty="0">
                          <a:effectLst/>
                        </a:rPr>
                        <a:t> </a:t>
                      </a:r>
                      <a:r>
                        <a:rPr lang="sk-SK" sz="1100" u="none" strike="noStrike" dirty="0" smtClean="0">
                          <a:effectLst/>
                        </a:rPr>
                        <a:t>10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u="none" strike="noStrike" dirty="0" smtClean="0">
                          <a:effectLst/>
                        </a:rPr>
                        <a:t>10</a:t>
                      </a:r>
                      <a:r>
                        <a:rPr lang="sk-SK" sz="1100" u="none" strike="noStrike" dirty="0">
                          <a:effectLst/>
                        </a:rPr>
                        <a:t> 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u="none" strike="noStrike" dirty="0" smtClean="0">
                          <a:effectLst/>
                        </a:rPr>
                        <a:t>5</a:t>
                      </a:r>
                      <a:r>
                        <a:rPr lang="sk-SK" sz="1100" u="none" strike="noStrike" dirty="0">
                          <a:effectLst/>
                        </a:rPr>
                        <a:t> 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Coronagraph Architecture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 dirty="0">
                          <a:effectLst/>
                        </a:rPr>
                        <a:t>2</a:t>
                      </a:r>
                      <a:endParaRPr lang="is-I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90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is-IS" sz="1100" u="none" strike="noStrike" dirty="0">
                          <a:effectLst/>
                        </a:rPr>
                        <a:t>S-2</a:t>
                      </a:r>
                      <a:endParaRPr lang="is-I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Starlight Suppression and Model Validation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>
                          <a:effectLst/>
                        </a:rPr>
                        <a:t>2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90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S-1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Controlling Scattered Sunlight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>
                          <a:effectLst/>
                        </a:rPr>
                        <a:t>2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90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bg-BG" sz="1100" u="none" strike="noStrike" dirty="0">
                          <a:effectLst/>
                        </a:rPr>
                        <a:t>S-3</a:t>
                      </a:r>
                      <a:endParaRPr lang="bg-BG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Lateral Formation Sensing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>
                          <a:effectLst/>
                        </a:rPr>
                        <a:t>2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90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u="none" strike="noStrike" dirty="0">
                          <a:effectLst/>
                        </a:rPr>
                        <a:t>S-5</a:t>
                      </a:r>
                      <a:endParaRPr lang="uk-U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Petal Positioning Accuracy and Opaque Structure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>
                          <a:effectLst/>
                        </a:rPr>
                        <a:t>2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90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bg-BG" sz="1100" u="none" strike="noStrike" dirty="0">
                          <a:effectLst/>
                        </a:rPr>
                        <a:t>S-4</a:t>
                      </a:r>
                      <a:endParaRPr lang="bg-BG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Petal Shape and Stability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 dirty="0">
                          <a:effectLst/>
                        </a:rPr>
                        <a:t>2</a:t>
                      </a:r>
                      <a:endParaRPr lang="is-I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90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CG-3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Deformable Mirrors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>
                          <a:effectLst/>
                        </a:rPr>
                        <a:t>2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90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Large Aperture Primary Mirrors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85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Mirror </a:t>
                      </a:r>
                      <a:r>
                        <a:rPr lang="en-US" sz="1100" u="none" strike="noStrike" dirty="0" smtClean="0">
                          <a:effectLst/>
                        </a:rPr>
                        <a:t>Segment Phasing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85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CG-7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Telescope Vibration </a:t>
                      </a:r>
                      <a:r>
                        <a:rPr lang="en-US" sz="1100" u="none" strike="noStrike" dirty="0" smtClean="0">
                          <a:effectLst/>
                        </a:rPr>
                        <a:t>Sense/Control</a:t>
                      </a:r>
                      <a:r>
                        <a:rPr lang="en-US" sz="1100" u="none" strike="noStrike" baseline="0" dirty="0" smtClean="0">
                          <a:effectLst/>
                        </a:rPr>
                        <a:t> or Reduction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85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CG-9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Ultra-Low Noise Near-Infrared Detectors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85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CG-5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Wavefront Sensing and Control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>
                          <a:effectLst/>
                        </a:rPr>
                        <a:t>2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80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CG-8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Ultra-Low Noise Visible Detectors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>
                          <a:effectLst/>
                        </a:rPr>
                        <a:t>2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80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M-4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Ultra-Stable Mid-IR detector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  <a:endParaRPr lang="is-I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 smtClean="0">
                          <a:effectLst/>
                        </a:rPr>
                        <a:t>M-3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Astrometry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is-I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75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CG-4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Data Post-Processing Algorithms and Techniques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>
                          <a:effectLst/>
                        </a:rPr>
                        <a:t>2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>
                          <a:effectLst/>
                        </a:rPr>
                        <a:t>2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CG-10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Mirror Coatings for UV/NIR/Vis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>
                          <a:effectLst/>
                        </a:rPr>
                        <a:t>2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 smtClean="0">
                          <a:effectLst/>
                        </a:rPr>
                        <a:t>M-2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Space-based Laser Frequency </a:t>
                      </a:r>
                      <a:r>
                        <a:rPr lang="en-US" sz="1100" u="none" strike="noStrike" dirty="0" smtClean="0">
                          <a:effectLst/>
                        </a:rPr>
                        <a:t>Combs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is-I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>
                          <a:effectLst/>
                        </a:rPr>
                        <a:t>2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</a:t>
                      </a:r>
                      <a:r>
                        <a:rPr lang="en-US" sz="1100" b="1" u="none" strike="noStrike" dirty="0" smtClean="0">
                          <a:effectLst/>
                        </a:rPr>
                        <a:t>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CG-13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Ultra Low-noise Mid-IR </a:t>
                      </a:r>
                      <a:r>
                        <a:rPr lang="en-US" sz="1100" u="none" strike="noStrike" dirty="0">
                          <a:effectLst/>
                        </a:rPr>
                        <a:t>detectors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>
                          <a:effectLst/>
                        </a:rPr>
                        <a:t>2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70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>
                          <a:effectLst/>
                        </a:rPr>
                        <a:t>M-1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Extreme Precision Ground-based Radial Velocity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>
                          <a:effectLst/>
                        </a:rPr>
                        <a:t>2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65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CG-14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Mid-IR Large Aperture Telescopes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>
                          <a:effectLst/>
                        </a:rPr>
                        <a:t>2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65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CG-15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Mid-IR Coronagraph Optics and Architecture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>
                          <a:effectLst/>
                        </a:rPr>
                        <a:t>2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65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CG-16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Cryogenic Deformable mirror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>
                          <a:effectLst/>
                        </a:rPr>
                        <a:t>2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65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CG-12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Ultra-Low Noise UV Detectors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 dirty="0">
                          <a:effectLst/>
                        </a:rPr>
                        <a:t>2</a:t>
                      </a:r>
                      <a:endParaRPr lang="is-I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u="none" strike="noStrike" dirty="0">
                          <a:effectLst/>
                        </a:rPr>
                        <a:t>2</a:t>
                      </a:r>
                      <a:endParaRPr lang="is-I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60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740248"/>
              </p:ext>
            </p:extLst>
          </p:nvPr>
        </p:nvGraphicFramePr>
        <p:xfrm>
          <a:off x="7380981" y="6283824"/>
          <a:ext cx="1426303" cy="4157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63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Carried</a:t>
                      </a:r>
                      <a:r>
                        <a:rPr lang="en-US" sz="1100" b="1" u="none" strike="noStrike" baseline="0" dirty="0" smtClean="0">
                          <a:effectLst/>
                        </a:rPr>
                        <a:t> over from 2017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New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to list in 2018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12" marR="12012" marT="1201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869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Impact, Urgency, Trend Prioritization Scoring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32463"/>
            <a:ext cx="7623313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8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 Technology Updates since Last </a:t>
            </a:r>
            <a:r>
              <a:rPr lang="en-US" dirty="0" err="1" smtClean="0"/>
              <a:t>ExoPAG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2115"/>
            <a:ext cx="6629400" cy="564588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Active TDEM news </a:t>
            </a:r>
            <a:r>
              <a:rPr lang="en-US" sz="1900" dirty="0" smtClean="0">
                <a:hlinkClick r:id="rId3"/>
              </a:rPr>
              <a:t>https</a:t>
            </a:r>
            <a:r>
              <a:rPr lang="en-US" sz="1900" dirty="0">
                <a:hlinkClick r:id="rId3"/>
              </a:rPr>
              <a:t>://exoplanets.nasa.gov/exep/technology/TDEM-awards</a:t>
            </a:r>
            <a:r>
              <a:rPr lang="en-US" sz="1900" dirty="0" smtClean="0">
                <a:hlinkClick r:id="rId3"/>
              </a:rPr>
              <a:t>/</a:t>
            </a:r>
            <a:endParaRPr lang="en-US" sz="1900" dirty="0" smtClean="0"/>
          </a:p>
          <a:p>
            <a:pPr marL="857250" lvl="1" indent="-457200"/>
            <a:r>
              <a:rPr lang="en-US" dirty="0" smtClean="0"/>
              <a:t>TDEM-13 PI Eduardo </a:t>
            </a:r>
            <a:r>
              <a:rPr lang="en-US" dirty="0" err="1" smtClean="0"/>
              <a:t>Bendek</a:t>
            </a:r>
            <a:r>
              <a:rPr lang="en-US" dirty="0" smtClean="0"/>
              <a:t> completed: </a:t>
            </a:r>
            <a:br>
              <a:rPr lang="en-US" dirty="0" smtClean="0"/>
            </a:br>
            <a:r>
              <a:rPr lang="en-US" dirty="0" smtClean="0"/>
              <a:t>Demonstrated </a:t>
            </a:r>
            <a:r>
              <a:rPr lang="en-US" dirty="0" err="1" smtClean="0"/>
              <a:t>microarcsecond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astrometry with a diffractive pupil</a:t>
            </a:r>
            <a:br>
              <a:rPr lang="en-US" dirty="0" smtClean="0"/>
            </a:br>
            <a:r>
              <a:rPr lang="en-US" dirty="0" smtClean="0"/>
              <a:t>and demonstrated an in-air PIAA </a:t>
            </a:r>
            <a:br>
              <a:rPr lang="en-US" dirty="0" smtClean="0"/>
            </a:br>
            <a:r>
              <a:rPr lang="en-US" dirty="0" smtClean="0"/>
              <a:t>coronagraph with same pupil</a:t>
            </a:r>
            <a:br>
              <a:rPr lang="en-US" dirty="0" smtClean="0"/>
            </a:br>
            <a:r>
              <a:rPr lang="en-US" dirty="0" smtClean="0">
                <a:hlinkClick r:id="rId4"/>
              </a:rPr>
              <a:t>Final report </a:t>
            </a:r>
            <a:r>
              <a:rPr lang="en-US" dirty="0" smtClean="0"/>
              <a:t>reviewed and approved </a:t>
            </a:r>
            <a:br>
              <a:rPr lang="en-US" dirty="0" smtClean="0"/>
            </a:br>
            <a:r>
              <a:rPr lang="en-US" dirty="0" smtClean="0"/>
              <a:t>by </a:t>
            </a:r>
            <a:r>
              <a:rPr lang="en-US" dirty="0" err="1" smtClean="0"/>
              <a:t>ExoTAC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  <a:p>
            <a:pPr marL="857250" lvl="1" indent="-457200"/>
            <a:r>
              <a:rPr lang="en-US" dirty="0" smtClean="0"/>
              <a:t>TDEM-14 PI Gene Serabyn first light in HCIT:</a:t>
            </a:r>
            <a:br>
              <a:rPr lang="en-US" dirty="0" smtClean="0"/>
            </a:br>
            <a:r>
              <a:rPr lang="en-US" dirty="0" smtClean="0"/>
              <a:t>first round of testing a charge-4 </a:t>
            </a:r>
            <a:r>
              <a:rPr lang="en-US" dirty="0"/>
              <a:t>vortex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coronagraph achieved 5.1×10</a:t>
            </a:r>
            <a:r>
              <a:rPr lang="en-US" baseline="30000" dirty="0" smtClean="0"/>
              <a:t>-8</a:t>
            </a:r>
            <a:r>
              <a:rPr lang="en-US" dirty="0" smtClean="0"/>
              <a:t> </a:t>
            </a:r>
            <a:r>
              <a:rPr lang="en-US" dirty="0"/>
              <a:t>contrast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at </a:t>
            </a:r>
            <a:r>
              <a:rPr lang="en-US" dirty="0"/>
              <a:t>2% </a:t>
            </a:r>
            <a:r>
              <a:rPr lang="en-US" dirty="0" smtClean="0"/>
              <a:t>band around</a:t>
            </a:r>
            <a:br>
              <a:rPr lang="en-US" dirty="0" smtClean="0"/>
            </a:br>
            <a:r>
              <a:rPr lang="en-US" dirty="0" smtClean="0"/>
              <a:t>550 nm, </a:t>
            </a:r>
            <a:r>
              <a:rPr lang="en-US" dirty="0"/>
              <a:t>centered at 550 nm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spanning </a:t>
            </a:r>
            <a:r>
              <a:rPr lang="en-US" dirty="0"/>
              <a:t>3-9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dirty="0" smtClean="0"/>
              <a:t>/D; incoherent light leak</a:t>
            </a:r>
            <a:br>
              <a:rPr lang="en-US" dirty="0" smtClean="0"/>
            </a:br>
            <a:r>
              <a:rPr lang="en-US" dirty="0" smtClean="0"/>
              <a:t>identified, aiming for 10</a:t>
            </a:r>
            <a:r>
              <a:rPr lang="en-US" baseline="30000" dirty="0" smtClean="0"/>
              <a:t>-9</a:t>
            </a:r>
            <a:r>
              <a:rPr lang="en-US" dirty="0" smtClean="0"/>
              <a:t> contrast in</a:t>
            </a:r>
            <a:br>
              <a:rPr lang="en-US" dirty="0" smtClean="0"/>
            </a:br>
            <a:r>
              <a:rPr lang="en-US" dirty="0" smtClean="0"/>
              <a:t>next run</a:t>
            </a:r>
          </a:p>
        </p:txBody>
      </p:sp>
      <p:pic>
        <p:nvPicPr>
          <p:cNvPr id="4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6077184" y="1875083"/>
            <a:ext cx="2609616" cy="2601912"/>
          </a:xfrm>
          <a:prstGeom prst="rect">
            <a:avLst/>
          </a:prstGeom>
        </p:spPr>
      </p:pic>
      <p:pic>
        <p:nvPicPr>
          <p:cNvPr id="5" name="Picture 4" descr="Total_NI_it393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40" y="4502040"/>
            <a:ext cx="2147638" cy="240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6915"/>
            <a:ext cx="9144000" cy="427037"/>
          </a:xfrm>
        </p:spPr>
        <p:txBody>
          <a:bodyPr>
            <a:noAutofit/>
          </a:bodyPr>
          <a:lstStyle/>
          <a:p>
            <a:r>
              <a:rPr lang="en-US" sz="2400" dirty="0"/>
              <a:t>Technology Selection and Prioritization Process</a:t>
            </a:r>
            <a:br>
              <a:rPr lang="en-US" sz="2400" dirty="0"/>
            </a:br>
            <a:r>
              <a:rPr lang="en-US" sz="2400" dirty="0"/>
              <a:t>for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44235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222217"/>
              </p:ext>
            </p:extLst>
          </p:nvPr>
        </p:nvGraphicFramePr>
        <p:xfrm>
          <a:off x="76200" y="1226285"/>
          <a:ext cx="8915401" cy="5562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9930">
                  <a:extLst>
                    <a:ext uri="{9D8B030D-6E8A-4147-A177-3AD203B41FA5}">
                      <a16:colId xmlns="" xmlns:a16="http://schemas.microsoft.com/office/drawing/2014/main" val="1268658072"/>
                    </a:ext>
                  </a:extLst>
                </a:gridCol>
                <a:gridCol w="7320596">
                  <a:extLst>
                    <a:ext uri="{9D8B030D-6E8A-4147-A177-3AD203B41FA5}">
                      <a16:colId xmlns="" xmlns:a16="http://schemas.microsoft.com/office/drawing/2014/main" val="2794509120"/>
                    </a:ext>
                  </a:extLst>
                </a:gridCol>
                <a:gridCol w="1094875">
                  <a:extLst>
                    <a:ext uri="{9D8B030D-6E8A-4147-A177-3AD203B41FA5}">
                      <a16:colId xmlns="" xmlns:a16="http://schemas.microsoft.com/office/drawing/2014/main" val="3879423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Activity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17149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Technology needs input window opens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06/18/17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23184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e</a:t>
                      </a:r>
                      <a:r>
                        <a:rPr lang="en-US" sz="1400" dirty="0" smtClean="0"/>
                        <a:t>mail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ExoPAG</a:t>
                      </a:r>
                      <a:r>
                        <a:rPr lang="en-US" sz="1400" baseline="0" dirty="0" smtClean="0"/>
                        <a:t> announce: T</a:t>
                      </a:r>
                      <a:r>
                        <a:rPr lang="en-US" sz="1400" dirty="0" smtClean="0"/>
                        <a:t>echnology Gap Lists, input forms, process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explanation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06/09/17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5737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presentation at </a:t>
                      </a:r>
                      <a:r>
                        <a:rPr lang="en-US" sz="1400" baseline="0" dirty="0" smtClean="0"/>
                        <a:t>June </a:t>
                      </a:r>
                      <a:r>
                        <a:rPr lang="en-US" sz="1400" baseline="0" dirty="0" err="1" smtClean="0"/>
                        <a:t>ExoPAG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06/18/17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0430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Technology window closes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08/28/17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43687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Technology Selection and Prioritization Criteria Review by APD</a:t>
                      </a:r>
                      <a:r>
                        <a:rPr lang="en-US" sz="1600" b="0" baseline="0" dirty="0" smtClean="0"/>
                        <a:t> Program Offices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08/25/17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69569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Selection and Prioritization</a:t>
                      </a:r>
                      <a:r>
                        <a:rPr lang="en-US" sz="1600" b="0" baseline="0" dirty="0" smtClean="0"/>
                        <a:t> Criteria Review by </a:t>
                      </a:r>
                      <a:r>
                        <a:rPr lang="en-US" sz="1600" b="0" baseline="0" dirty="0" err="1" smtClean="0"/>
                        <a:t>ExoTAC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09/15/17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Technology List</a:t>
                      </a:r>
                      <a:r>
                        <a:rPr lang="en-US" sz="1600" b="0" baseline="0" dirty="0" smtClean="0"/>
                        <a:t> </a:t>
                      </a:r>
                      <a:r>
                        <a:rPr lang="en-US" sz="1600" b="0" dirty="0" smtClean="0"/>
                        <a:t>Assessment Review</a:t>
                      </a:r>
                      <a:r>
                        <a:rPr lang="en-US" sz="1600" b="0" baseline="0" dirty="0" smtClean="0"/>
                        <a:t> by APD Program Offices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09/25/17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90630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Technology List Assessment Review </a:t>
                      </a:r>
                      <a:r>
                        <a:rPr lang="en-US" sz="1600" b="0" baseline="0" dirty="0" smtClean="0"/>
                        <a:t>by </a:t>
                      </a:r>
                      <a:r>
                        <a:rPr lang="en-US" sz="1600" b="0" baseline="0" dirty="0" err="1" smtClean="0"/>
                        <a:t>ExoTAC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10/16/17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Technology Lists inform TDEM Amendment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Early Nov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58357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/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600" dirty="0" smtClean="0"/>
                        <a:t>Technology Amendment released through NSPIRES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11/16/18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97902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ExEP</a:t>
                      </a:r>
                      <a:r>
                        <a:rPr lang="en-US" sz="1600" baseline="0" dirty="0" smtClean="0"/>
                        <a:t> Technology Plan Appendix updated and released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01/06/18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85939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1600" dirty="0" smtClean="0"/>
                        <a:t>Presentation at January ExoPAG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01/06/18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41574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600" dirty="0" smtClean="0"/>
                        <a:t>TDEM Proposal Deadline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03/15/18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45259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/>
                      <a:r>
                        <a:rPr lang="en-US" sz="1600" dirty="0" smtClean="0"/>
                        <a:t>11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600" dirty="0" smtClean="0"/>
                        <a:t>TDEM</a:t>
                      </a:r>
                      <a:r>
                        <a:rPr lang="en-US" sz="1600" baseline="0" dirty="0" smtClean="0"/>
                        <a:t> Awards Selected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Aug 2018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6631894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39000" y="154126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✓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17142" y="267045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✓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08163" y="298543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✓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0205" y="335988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✓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72247" y="374597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✓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81226" y="414539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✓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72246" y="450598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✓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5987" y="488813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✓</a:t>
            </a:r>
            <a:endParaRPr lang="en-US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 Technology Updates since Last </a:t>
            </a:r>
            <a:r>
              <a:rPr lang="en-US" dirty="0" err="1" smtClean="0"/>
              <a:t>ExoPAG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2115"/>
            <a:ext cx="8229600" cy="564588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Active TDEM news (cont’d)</a:t>
            </a:r>
          </a:p>
          <a:p>
            <a:pPr marL="857250" lvl="1" indent="-457200"/>
            <a:r>
              <a:rPr lang="en-US" dirty="0" smtClean="0"/>
              <a:t>TDEM-15 Jim Breckinridge providing input to WFIRST-CGI, HabEx, and LUVOIR regarding effects of polarization aberration on coronagraph performance.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New TDEM awards</a:t>
            </a:r>
          </a:p>
          <a:p>
            <a:pPr lvl="1"/>
            <a:r>
              <a:rPr lang="en-US" dirty="0" smtClean="0"/>
              <a:t>TDEM-16 PI John Trauger: Super Lyot Coronagraph</a:t>
            </a:r>
          </a:p>
          <a:p>
            <a:pPr lvl="1"/>
            <a:r>
              <a:rPr lang="en-US" dirty="0" smtClean="0"/>
              <a:t>TDEM-16 PI Rus Belikov: PIAACMC</a:t>
            </a:r>
          </a:p>
          <a:p>
            <a:pPr lvl="1"/>
            <a:r>
              <a:rPr lang="en-US" dirty="0" smtClean="0"/>
              <a:t>TDEM-16 PI Rus Belikov: Multi-star wavefront control</a:t>
            </a:r>
          </a:p>
          <a:p>
            <a:pPr lvl="2"/>
            <a:r>
              <a:rPr lang="en-US" dirty="0" smtClean="0"/>
              <a:t>Belikov Milestone Whitepapers </a:t>
            </a:r>
            <a:r>
              <a:rPr lang="en-US" dirty="0"/>
              <a:t>currently under review by </a:t>
            </a:r>
            <a:r>
              <a:rPr lang="en-US" dirty="0" err="1" smtClean="0"/>
              <a:t>ExoTAC</a:t>
            </a:r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224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1" y="6443246"/>
            <a:ext cx="3048000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FFFF00"/>
                </a:solidFill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Wrapped petals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68632" y="6441009"/>
            <a:ext cx="3540151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Folded </a:t>
            </a:r>
            <a:r>
              <a:rPr lang="en-US" dirty="0"/>
              <a:t>petals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9" y="5045509"/>
            <a:ext cx="3579292" cy="14314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808" b="98522" l="22078" r="745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00" t="4028" r="23868" b="1805"/>
          <a:stretch/>
        </p:blipFill>
        <p:spPr>
          <a:xfrm>
            <a:off x="889984" y="2252666"/>
            <a:ext cx="402071" cy="438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98" b="98535" l="107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2786" r="1563" b="1342"/>
          <a:stretch/>
        </p:blipFill>
        <p:spPr>
          <a:xfrm>
            <a:off x="2254607" y="2240212"/>
            <a:ext cx="991355" cy="5989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45" b="98294" l="3738" r="981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1" t="3334" r="4337" b="3704"/>
          <a:stretch/>
        </p:blipFill>
        <p:spPr>
          <a:xfrm>
            <a:off x="1033249" y="2761028"/>
            <a:ext cx="1681034" cy="998673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66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116" y="3689891"/>
            <a:ext cx="2349300" cy="1355618"/>
          </a:xfrm>
          <a:prstGeom prst="ellipse">
            <a:avLst/>
          </a:prstGeom>
        </p:spPr>
      </p:pic>
      <p:pic>
        <p:nvPicPr>
          <p:cNvPr id="16" name="Picture 8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68996" y="2459865"/>
            <a:ext cx="338056" cy="900687"/>
          </a:xfrm>
          <a:prstGeom prst="rect">
            <a:avLst/>
          </a:prstGeom>
          <a:noFill/>
        </p:spPr>
      </p:pic>
      <p:pic>
        <p:nvPicPr>
          <p:cNvPr id="22" name="Picture 88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1200" y="2505057"/>
            <a:ext cx="1303009" cy="901715"/>
          </a:xfrm>
          <a:prstGeom prst="rect">
            <a:avLst/>
          </a:prstGeom>
          <a:noFill/>
        </p:spPr>
      </p:pic>
      <p:pic>
        <p:nvPicPr>
          <p:cNvPr id="23" name="Picture 68"/>
          <p:cNvPicPr>
            <a:picLocks noChangeAspect="1" noChangeArrowheads="1"/>
          </p:cNvPicPr>
          <p:nvPr/>
        </p:nvPicPr>
        <p:blipFill>
          <a:blip r:embed="rId15" cstate="print">
            <a:extLst/>
          </a:blip>
          <a:srcRect/>
          <a:stretch>
            <a:fillRect/>
          </a:stretch>
        </p:blipFill>
        <p:spPr bwMode="auto">
          <a:xfrm>
            <a:off x="7405934" y="2539693"/>
            <a:ext cx="1444655" cy="74007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8" name="Picture 6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0769" y="3811279"/>
            <a:ext cx="1496718" cy="813635"/>
          </a:xfrm>
          <a:prstGeom prst="rect">
            <a:avLst/>
          </a:prstGeom>
          <a:noFill/>
        </p:spPr>
      </p:pic>
      <p:pic>
        <p:nvPicPr>
          <p:cNvPr id="29" name="Picture 5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18992" y="3753825"/>
            <a:ext cx="1448536" cy="1046775"/>
          </a:xfrm>
          <a:prstGeom prst="rect">
            <a:avLst/>
          </a:prstGeom>
          <a:noFill/>
        </p:spPr>
      </p:pic>
      <p:pic>
        <p:nvPicPr>
          <p:cNvPr id="31" name="Picture 61">
            <a:hlinkClick r:id="rId20" action="ppaction://hlinkfil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267" b="99200" l="2477" r="97988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16490" y="4639886"/>
            <a:ext cx="3184848" cy="1837114"/>
          </a:xfrm>
          <a:prstGeom prst="rect">
            <a:avLst/>
          </a:prstGeom>
          <a:noFill/>
          <a:ln w="57150">
            <a:noFill/>
          </a:ln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103533" cy="8669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Program Technology Updates since Last </a:t>
            </a:r>
            <a:r>
              <a:rPr lang="en-US" dirty="0" err="1" smtClean="0"/>
              <a:t>ExoPAG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6309" y="1174057"/>
            <a:ext cx="474003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b="1" dirty="0"/>
              <a:t>Starshade technology </a:t>
            </a:r>
            <a:r>
              <a:rPr lang="en-US" sz="2400" b="1" dirty="0" smtClean="0"/>
              <a:t>activity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Plan for TRL 5 expected April 2018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Deployment </a:t>
            </a:r>
            <a:r>
              <a:rPr lang="en-US" sz="2000" dirty="0"/>
              <a:t>trade study kicked </a:t>
            </a:r>
            <a:r>
              <a:rPr lang="en-US" sz="2000" dirty="0" smtClean="0"/>
              <a:t>off</a:t>
            </a:r>
          </a:p>
          <a:p>
            <a:pPr lvl="1"/>
            <a:r>
              <a:rPr lang="en-US" sz="2000" b="1" dirty="0"/>
              <a:t/>
            </a:r>
            <a:br>
              <a:rPr lang="en-US" sz="2000" b="1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070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 Technology Updates since Last </a:t>
            </a:r>
            <a:r>
              <a:rPr lang="en-US" dirty="0" err="1" smtClean="0"/>
              <a:t>ExoPAG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2115"/>
            <a:ext cx="8229600" cy="564588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dirty="0"/>
              <a:t>i</a:t>
            </a:r>
            <a:r>
              <a:rPr lang="en-US" dirty="0" smtClean="0"/>
              <a:t>n-Space Service and Assembly</a:t>
            </a:r>
            <a:br>
              <a:rPr lang="en-US" dirty="0" smtClean="0"/>
            </a:br>
            <a:r>
              <a:rPr lang="en-US" sz="2000" b="0" dirty="0" smtClean="0"/>
              <a:t>Technical Interchange Meeting held at Goddard Nov 1-3 brought together 70+ representatives of gov’t, </a:t>
            </a:r>
            <a:r>
              <a:rPr lang="en-US" sz="2000" b="0" dirty="0" err="1" smtClean="0"/>
              <a:t>industrtry</a:t>
            </a:r>
            <a:r>
              <a:rPr lang="en-US" sz="2000" b="0" dirty="0" smtClean="0"/>
              <a:t>, and academia to discuss potential iSSA for future large space observatories</a:t>
            </a:r>
            <a:endParaRPr lang="en-US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67" y="2628120"/>
            <a:ext cx="5878899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557" y="2541155"/>
            <a:ext cx="2713443" cy="4140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67" y="4600366"/>
            <a:ext cx="3191348" cy="21903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2615" y="4633989"/>
            <a:ext cx="3106884" cy="208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9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 Technology Updates since Last </a:t>
            </a:r>
            <a:r>
              <a:rPr lang="en-US" dirty="0" err="1" smtClean="0"/>
              <a:t>ExoPAG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2115"/>
            <a:ext cx="8229600" cy="587448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dirty="0" smtClean="0"/>
              <a:t>ExEP Technology Colloquium Series continues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>
                <a:hlinkClick r:id="rId3"/>
              </a:rPr>
              <a:t>https</a:t>
            </a:r>
            <a:r>
              <a:rPr lang="en-US" sz="2000" dirty="0">
                <a:hlinkClick r:id="rId3"/>
              </a:rPr>
              <a:t>://exoplanets.nasa.gov/exep/technology/tech_colloquium</a:t>
            </a:r>
            <a:r>
              <a:rPr lang="en-US" sz="2000" dirty="0" smtClean="0">
                <a:hlinkClick r:id="rId3"/>
              </a:rPr>
              <a:t>/</a:t>
            </a:r>
            <a:endParaRPr lang="en-US" sz="2000" dirty="0" smtClean="0"/>
          </a:p>
          <a:p>
            <a:pPr marL="857250" lvl="1" indent="-457200"/>
            <a:r>
              <a:rPr lang="en-US" dirty="0" smtClean="0"/>
              <a:t>Astrometry, GAIA design and on-orbit lessons learned, Multi-star wavefront control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buFont typeface="+mj-lt"/>
              <a:buAutoNum type="arabicPeriod" startAt="5"/>
            </a:pPr>
            <a:r>
              <a:rPr lang="en-US" dirty="0" smtClean="0"/>
              <a:t>Technology Selection and Prioritization Process concluded</a:t>
            </a:r>
          </a:p>
          <a:p>
            <a:pPr marL="857250" lvl="1" indent="-457200"/>
            <a:r>
              <a:rPr lang="en-US" dirty="0" smtClean="0"/>
              <a:t>2018 Technology List is online </a:t>
            </a:r>
            <a:br>
              <a:rPr lang="en-US" dirty="0" smtClean="0"/>
            </a:br>
            <a:r>
              <a:rPr lang="en-US" sz="2400" dirty="0">
                <a:hlinkClick r:id="rId4"/>
              </a:rPr>
              <a:t> https://exoplanets.nasa.gov/exep/technology/gap-lists/</a:t>
            </a:r>
            <a:r>
              <a:rPr lang="en-US" dirty="0"/>
              <a:t> 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498" y="4191000"/>
            <a:ext cx="3264635" cy="1524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59" y="4084515"/>
            <a:ext cx="2907686" cy="17066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37020" y="4025836"/>
            <a:ext cx="1912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</a:rPr>
              <a:t>A. </a:t>
            </a:r>
            <a:r>
              <a:rPr lang="en-US" sz="1600" b="1" dirty="0" err="1" smtClean="0">
                <a:solidFill>
                  <a:srgbClr val="FFC000"/>
                </a:solidFill>
              </a:rPr>
              <a:t>Atzei</a:t>
            </a:r>
            <a:r>
              <a:rPr lang="en-US" sz="1600" b="1" dirty="0" smtClean="0">
                <a:solidFill>
                  <a:srgbClr val="FFC000"/>
                </a:solidFill>
              </a:rPr>
              <a:t> (ESA/ESTEC)</a:t>
            </a:r>
            <a:endParaRPr lang="en-US" sz="1600" b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9498" y="4371222"/>
            <a:ext cx="2176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</a:rPr>
              <a:t>D. Milligan (ESA/ESOC)</a:t>
            </a:r>
            <a:endParaRPr lang="en-US" sz="1600" b="1" dirty="0">
              <a:solidFill>
                <a:srgbClr val="FFC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57" y="2133600"/>
            <a:ext cx="2192645" cy="21482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07" y="2466933"/>
            <a:ext cx="1872752" cy="15716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524" y="2385375"/>
            <a:ext cx="1944225" cy="16551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2513641"/>
            <a:ext cx="1276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</a:rPr>
              <a:t>M. Shao(JPL)</a:t>
            </a:r>
            <a:endParaRPr lang="en-US" sz="1600" b="1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26324" y="2362200"/>
            <a:ext cx="2060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C000"/>
                </a:solidFill>
              </a:rPr>
              <a:t>E.Bendek</a:t>
            </a:r>
            <a:r>
              <a:rPr lang="en-US" sz="1600" b="1" dirty="0" smtClean="0">
                <a:solidFill>
                  <a:srgbClr val="FFC000"/>
                </a:solidFill>
              </a:rPr>
              <a:t> (NASA/ARC)</a:t>
            </a:r>
            <a:endParaRPr lang="en-US" sz="1600" b="1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54728" y="2270275"/>
            <a:ext cx="2101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</a:rPr>
              <a:t>R. </a:t>
            </a:r>
            <a:r>
              <a:rPr lang="en-US" sz="1600" b="1" dirty="0" err="1" smtClean="0">
                <a:solidFill>
                  <a:srgbClr val="FFC000"/>
                </a:solidFill>
              </a:rPr>
              <a:t>Belikov</a:t>
            </a:r>
            <a:r>
              <a:rPr lang="en-US" sz="1600" b="1" dirty="0" smtClean="0">
                <a:solidFill>
                  <a:srgbClr val="FFC000"/>
                </a:solidFill>
              </a:rPr>
              <a:t> (NASA/ARC)</a:t>
            </a:r>
            <a:endParaRPr lang="en-US" sz="1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1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2018 Technology Selection and Prioritization Process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2115"/>
            <a:ext cx="8229600" cy="564588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 the 2017 Technology Plan Appendix, we had 18 items on the prioritized Technology List and 4 on the Watch List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This summer, we received 37 technology inputs from the community</a:t>
            </a:r>
            <a:endParaRPr lang="en-US" dirty="0"/>
          </a:p>
          <a:p>
            <a:pPr lvl="1"/>
            <a:r>
              <a:rPr lang="en-US" dirty="0" smtClean="0"/>
              <a:t>14 from LUVOIR </a:t>
            </a:r>
            <a:r>
              <a:rPr lang="en-US" dirty="0"/>
              <a:t>STDT </a:t>
            </a:r>
            <a:endParaRPr lang="en-US" dirty="0" smtClean="0"/>
          </a:p>
          <a:p>
            <a:pPr lvl="1"/>
            <a:r>
              <a:rPr lang="en-US" dirty="0" smtClean="0"/>
              <a:t>15 from HabEx </a:t>
            </a:r>
            <a:r>
              <a:rPr lang="en-US" dirty="0"/>
              <a:t>STDT </a:t>
            </a:r>
            <a:r>
              <a:rPr lang="en-US" dirty="0" smtClean="0"/>
              <a:t> </a:t>
            </a:r>
          </a:p>
          <a:p>
            <a:pPr lvl="1"/>
            <a:r>
              <a:rPr lang="en-US" dirty="0"/>
              <a:t>4</a:t>
            </a:r>
            <a:r>
              <a:rPr lang="en-US" dirty="0" smtClean="0"/>
              <a:t> from OST STDT </a:t>
            </a:r>
            <a:endParaRPr lang="en-US" dirty="0"/>
          </a:p>
          <a:p>
            <a:pPr lvl="1"/>
            <a:r>
              <a:rPr lang="en-US" dirty="0" smtClean="0"/>
              <a:t>2 from community at large</a:t>
            </a:r>
          </a:p>
          <a:p>
            <a:pPr lvl="1"/>
            <a:r>
              <a:rPr lang="en-US" dirty="0" smtClean="0"/>
              <a:t>2 redirected from COR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Results: </a:t>
            </a:r>
          </a:p>
          <a:p>
            <a:pPr lvl="1"/>
            <a:r>
              <a:rPr lang="en-US" dirty="0"/>
              <a:t>None were rejected</a:t>
            </a:r>
          </a:p>
          <a:p>
            <a:pPr lvl="1"/>
            <a:r>
              <a:rPr lang="en-US" dirty="0" smtClean="0"/>
              <a:t>32 were consolidated into existing technologies already on the List</a:t>
            </a:r>
          </a:p>
          <a:p>
            <a:pPr lvl="1"/>
            <a:r>
              <a:rPr lang="en-US" dirty="0" smtClean="0"/>
              <a:t>5 new additions to the Technology List</a:t>
            </a:r>
          </a:p>
          <a:p>
            <a:pPr lvl="1"/>
            <a:r>
              <a:rPr lang="en-US" dirty="0" smtClean="0"/>
              <a:t>2 </a:t>
            </a:r>
            <a:r>
              <a:rPr lang="en-US" dirty="0"/>
              <a:t>from Watch List upgraded to the </a:t>
            </a:r>
            <a:r>
              <a:rPr lang="en-US" dirty="0" smtClean="0"/>
              <a:t>Technology List</a:t>
            </a:r>
            <a:endParaRPr lang="en-US" dirty="0"/>
          </a:p>
          <a:p>
            <a:pPr lvl="1"/>
            <a:r>
              <a:rPr lang="en-US" dirty="0" smtClean="0"/>
              <a:t>0 additions to the Watch List</a:t>
            </a:r>
          </a:p>
          <a:p>
            <a:pPr lvl="1"/>
            <a:r>
              <a:rPr lang="en-US" dirty="0"/>
              <a:t>1 listed technology was broken down into 3 finer component/subsystem </a:t>
            </a:r>
            <a:r>
              <a:rPr lang="en-US" dirty="0" smtClean="0"/>
              <a:t>technologies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There are now 24 technologies on the 2018 prioritized list and 2 on the Watch </a:t>
            </a:r>
            <a:r>
              <a:rPr lang="en-US" dirty="0"/>
              <a:t>L</a:t>
            </a:r>
            <a:r>
              <a:rPr lang="en-US" dirty="0" smtClean="0"/>
              <a:t>ist </a:t>
            </a:r>
            <a:r>
              <a:rPr lang="en-US" dirty="0">
                <a:hlinkClick r:id="rId3"/>
              </a:rPr>
              <a:t>https://exoplanets.nasa.gov/exep/technology/gap-lists/</a:t>
            </a:r>
            <a:r>
              <a:rPr lang="en-US" dirty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2358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33400" y="0"/>
            <a:ext cx="96774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63456" y="1732802"/>
            <a:ext cx="1163775" cy="902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798" y="4832371"/>
            <a:ext cx="1091896" cy="10724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vortexmas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65" y="1288468"/>
            <a:ext cx="1128704" cy="846134"/>
          </a:xfrm>
          <a:prstGeom prst="rect">
            <a:avLst/>
          </a:prstGeom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165" y="2905026"/>
            <a:ext cx="1615212" cy="86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9919" y="2039842"/>
            <a:ext cx="1427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CG-2: Coronagraph </a:t>
            </a:r>
          </a:p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Demonstrations</a:t>
            </a:r>
            <a:br>
              <a:rPr lang="en-US" sz="1200" b="1" dirty="0" smtClean="0">
                <a:solidFill>
                  <a:srgbClr val="00B0F0"/>
                </a:solidFill>
              </a:rPr>
            </a:br>
            <a:r>
              <a:rPr lang="en-US" sz="1200" b="1" dirty="0" smtClean="0">
                <a:solidFill>
                  <a:srgbClr val="00B0F0"/>
                </a:solidFill>
              </a:rPr>
              <a:t>and Modeling</a:t>
            </a:r>
            <a:endParaRPr lang="en-US" sz="1200" b="1" dirty="0">
              <a:solidFill>
                <a:srgbClr val="00B0F0"/>
              </a:solidFill>
            </a:endParaRPr>
          </a:p>
        </p:txBody>
      </p:sp>
      <p:pic>
        <p:nvPicPr>
          <p:cNvPr id="8" name="Picture 7" descr="aftr cop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949" y="1600200"/>
            <a:ext cx="2117723" cy="2159016"/>
          </a:xfrm>
          <a:prstGeom prst="rect">
            <a:avLst/>
          </a:prstGeom>
          <a:ln>
            <a:solidFill>
              <a:srgbClr val="9E9AB0"/>
            </a:solidFill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040" y="1975600"/>
            <a:ext cx="161355" cy="1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00171" y="4692503"/>
            <a:ext cx="245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b="1" u="sng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Detection Sensitivity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26245" y="1274616"/>
            <a:ext cx="231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b="1" u="sng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Angular Resolution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1727" y="765733"/>
            <a:ext cx="2959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endParaRPr lang="en-US" b="1" u="sng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491915" y="1288468"/>
            <a:ext cx="900907" cy="360149"/>
          </a:xfrm>
          <a:prstGeom prst="line">
            <a:avLst/>
          </a:prstGeom>
          <a:solidFill>
            <a:srgbClr val="EBEBF3"/>
          </a:solidFill>
          <a:ln w="190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2658299" y="3505203"/>
            <a:ext cx="828650" cy="850833"/>
          </a:xfrm>
          <a:prstGeom prst="line">
            <a:avLst/>
          </a:prstGeom>
          <a:solidFill>
            <a:srgbClr val="EBEBF3"/>
          </a:solidFill>
          <a:ln w="190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4953002" y="3759220"/>
            <a:ext cx="1877876" cy="986448"/>
          </a:xfrm>
          <a:prstGeom prst="line">
            <a:avLst/>
          </a:prstGeom>
          <a:solidFill>
            <a:srgbClr val="EBEBF3"/>
          </a:solidFill>
          <a:ln w="190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>
            <a:stCxn id="27" idx="1"/>
          </p:cNvCxnSpPr>
          <p:nvPr/>
        </p:nvCxnSpPr>
        <p:spPr bwMode="auto">
          <a:xfrm flipH="1">
            <a:off x="5680123" y="1459282"/>
            <a:ext cx="746122" cy="221649"/>
          </a:xfrm>
          <a:prstGeom prst="line">
            <a:avLst/>
          </a:prstGeom>
          <a:solidFill>
            <a:srgbClr val="EBEBF3"/>
          </a:solidFill>
          <a:ln w="190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7" name="Picture 1" descr="image0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397" y="2865843"/>
            <a:ext cx="1720903" cy="114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821704" y="2635010"/>
            <a:ext cx="1356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CG-3: Deformable </a:t>
            </a:r>
          </a:p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mirrors</a:t>
            </a:r>
            <a:endParaRPr lang="en-US" sz="1200" b="1" dirty="0">
              <a:solidFill>
                <a:srgbClr val="00B0F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4814" y="3756249"/>
            <a:ext cx="1184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CG-4: Data</a:t>
            </a:r>
          </a:p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post-processing</a:t>
            </a:r>
            <a:endParaRPr lang="en-US" sz="1200" b="1" dirty="0">
              <a:solidFill>
                <a:srgbClr val="00B0F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61341" y="4438206"/>
            <a:ext cx="280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b="1" u="sng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Contrast Stability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0286" y="5868584"/>
            <a:ext cx="1431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CG-5: W</a:t>
            </a:r>
            <a:r>
              <a:rPr lang="en-US" sz="1200" b="1" dirty="0" err="1" smtClean="0">
                <a:solidFill>
                  <a:srgbClr val="00B0F0"/>
                </a:solidFill>
              </a:rPr>
              <a:t>avefront</a:t>
            </a:r>
            <a:r>
              <a:rPr lang="en-US" sz="1200" b="1" dirty="0" smtClean="0">
                <a:solidFill>
                  <a:srgbClr val="00B0F0"/>
                </a:solidFill>
              </a:rPr>
              <a:t> </a:t>
            </a:r>
          </a:p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sensing and control</a:t>
            </a:r>
            <a:endParaRPr lang="en-US" sz="1200" b="1" dirty="0">
              <a:solidFill>
                <a:srgbClr val="00B0F0"/>
              </a:solidFill>
            </a:endParaRPr>
          </a:p>
        </p:txBody>
      </p:sp>
      <p:pic>
        <p:nvPicPr>
          <p:cNvPr id="22" name="Picture 2" descr="http://www.faculty.virginia.edu/rwoclass/astr1230/im/GemN-primary-man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940" y="1869733"/>
            <a:ext cx="1761039" cy="119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798685" y="3074818"/>
            <a:ext cx="1531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CG-1: Large monolith</a:t>
            </a:r>
          </a:p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mirrors</a:t>
            </a:r>
            <a:endParaRPr lang="en-US" sz="1200" b="1" dirty="0">
              <a:solidFill>
                <a:srgbClr val="00B0F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64212" y="4014260"/>
            <a:ext cx="1318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CG-1: Segmented </a:t>
            </a:r>
          </a:p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mirrors</a:t>
            </a:r>
            <a:endParaRPr lang="en-US" sz="1200" b="1" dirty="0">
              <a:solidFill>
                <a:srgbClr val="00B0F0"/>
              </a:solidFill>
            </a:endParaRPr>
          </a:p>
        </p:txBody>
      </p:sp>
      <p:pic>
        <p:nvPicPr>
          <p:cNvPr id="25" name="Picture 4" descr="https://upload.wikimedia.org/wikipedia/commons/thumb/f/fb/James_Webb_Space_Telescope_Mirror38.jpg/1280px-James_Webb_Space_Telescope_Mirror3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297" y="5195062"/>
            <a:ext cx="1826525" cy="121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078038" y="6429405"/>
            <a:ext cx="2652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CG-6: Segment phasing and rigid body </a:t>
            </a:r>
          </a:p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sensing and control</a:t>
            </a:r>
            <a:endParaRPr lang="en-US" sz="1200" b="1" dirty="0">
              <a:solidFill>
                <a:srgbClr val="00B0F0"/>
              </a:solidFill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341" y="4827649"/>
            <a:ext cx="1664263" cy="118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462036" y="6024050"/>
            <a:ext cx="226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b="1" dirty="0" smtClean="0">
                <a:solidFill>
                  <a:srgbClr val="00B0F0"/>
                </a:solidFill>
              </a:rPr>
              <a:t>CG-7: Telescope vibration </a:t>
            </a:r>
          </a:p>
          <a:p>
            <a:pPr algn="ctr" defTabSz="457200">
              <a:defRPr/>
            </a:pPr>
            <a:r>
              <a:rPr lang="en-US" sz="1200" b="1" dirty="0">
                <a:solidFill>
                  <a:srgbClr val="00B0F0"/>
                </a:solidFill>
              </a:rPr>
              <a:t>s</a:t>
            </a:r>
            <a:r>
              <a:rPr lang="en-US" sz="1200" b="1" dirty="0" smtClean="0">
                <a:solidFill>
                  <a:srgbClr val="00B0F0"/>
                </a:solidFill>
              </a:rPr>
              <a:t>ensing and control or reduction</a:t>
            </a:r>
            <a:endParaRPr lang="en-US" sz="1200" b="1" dirty="0">
              <a:solidFill>
                <a:srgbClr val="00B0F0"/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0" y="152400"/>
            <a:ext cx="9143999" cy="6920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defRPr/>
            </a:pPr>
            <a:r>
              <a:rPr lang="en-US" dirty="0" smtClean="0">
                <a:solidFill>
                  <a:prstClr val="white"/>
                </a:solidFill>
              </a:rPr>
              <a:t>V-NIR Coronagraph/Telescope Technology Gaps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9243" y="5171077"/>
            <a:ext cx="1119297" cy="107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491771" y="6263408"/>
            <a:ext cx="2076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b="1" dirty="0">
                <a:solidFill>
                  <a:srgbClr val="00B0F0"/>
                </a:solidFill>
              </a:rPr>
              <a:t>U</a:t>
            </a:r>
            <a:r>
              <a:rPr lang="en-US" sz="1200" b="1" dirty="0" smtClean="0">
                <a:solidFill>
                  <a:srgbClr val="00B0F0"/>
                </a:solidFill>
              </a:rPr>
              <a:t>ltra-low noise visible (CG-8)</a:t>
            </a:r>
            <a:br>
              <a:rPr lang="en-US" sz="1200" b="1" dirty="0" smtClean="0">
                <a:solidFill>
                  <a:srgbClr val="00B0F0"/>
                </a:solidFill>
              </a:rPr>
            </a:br>
            <a:r>
              <a:rPr lang="en-US" sz="1200" b="1" dirty="0" smtClean="0">
                <a:solidFill>
                  <a:srgbClr val="00B0F0"/>
                </a:solidFill>
              </a:rPr>
              <a:t> and infrared (CG-9) detectors</a:t>
            </a:r>
            <a:endParaRPr lang="en-US" sz="1200" b="1" dirty="0">
              <a:solidFill>
                <a:srgbClr val="00B0F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34951" y="5181600"/>
            <a:ext cx="1472738" cy="99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1" grpId="0"/>
      <p:bldP spid="23" grpId="0"/>
      <p:bldP spid="24" grpId="0"/>
      <p:bldP spid="26" grpId="0"/>
      <p:bldP spid="28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81000" y="0"/>
            <a:ext cx="9525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593" y="1158762"/>
            <a:ext cx="3241381" cy="249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44844"/>
            <a:ext cx="9144000" cy="4228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Starshade Technology Gaps</a:t>
            </a:r>
            <a:endParaRPr lang="en-US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686" y="610717"/>
            <a:ext cx="3341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Contrast (Starlight</a:t>
            </a:r>
            <a:r>
              <a:rPr kumimoji="0" lang="en-US" sz="1800" b="1" i="0" u="sng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Suppression)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 flipV="1">
            <a:off x="4638150" y="3169921"/>
            <a:ext cx="15774" cy="953280"/>
          </a:xfrm>
          <a:prstGeom prst="line">
            <a:avLst/>
          </a:prstGeom>
          <a:solidFill>
            <a:srgbClr val="EBEBF3"/>
          </a:solidFill>
          <a:ln w="190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87" y="1219200"/>
            <a:ext cx="1498227" cy="7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82" y="4835219"/>
            <a:ext cx="3312749" cy="165144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80" t="58533" r="10588" b="6414"/>
          <a:stretch/>
        </p:blipFill>
        <p:spPr bwMode="auto">
          <a:xfrm>
            <a:off x="5711312" y="3169921"/>
            <a:ext cx="485091" cy="42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5223" y="4900073"/>
            <a:ext cx="1890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S-2: Starlight Suppression and Model Validation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223" y="1901203"/>
            <a:ext cx="228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S-1: Controlling Scattered Sunlight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80177" y="6444389"/>
            <a:ext cx="459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S-5: Petal Positioning Accuracy and Opaque Structure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0" y="6134738"/>
            <a:ext cx="139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S-4: Petal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Shape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 smtClean="0">
                <a:solidFill>
                  <a:srgbClr val="00B0F0"/>
                </a:solidFill>
                <a:latin typeface="Arial"/>
              </a:rPr>
              <a:t>And</a:t>
            </a:r>
            <a:r>
              <a:rPr lang="en-US" sz="1200" b="1" dirty="0" smtClean="0">
                <a:solidFill>
                  <a:srgbClr val="00B0F0"/>
                </a:solidFill>
                <a:latin typeface="Arial"/>
              </a:rPr>
              <a:t> Stability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2590800" y="1158762"/>
            <a:ext cx="1080742" cy="734570"/>
          </a:xfrm>
          <a:prstGeom prst="line">
            <a:avLst/>
          </a:prstGeom>
          <a:solidFill>
            <a:srgbClr val="EBEBF3"/>
          </a:solidFill>
          <a:ln w="190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6629401" y="8382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Contrast Stability (Formation Sensing)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81400" y="4038600"/>
            <a:ext cx="3120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Deployment Accuracy and Shape Stability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Slide Number Placeholder 4"/>
          <p:cNvSpPr txBox="1">
            <a:spLocks/>
          </p:cNvSpPr>
          <p:nvPr/>
        </p:nvSpPr>
        <p:spPr>
          <a:xfrm>
            <a:off x="7418917" y="6492875"/>
            <a:ext cx="126788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BB0B505-5A34-8746-A5A9-793D5E51FFCB}" type="slidenum">
              <a:rPr lang="en-US" sz="800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algn="r">
                <a:defRPr/>
              </a:pPr>
              <a:t>9</a:t>
            </a:fld>
            <a:endParaRPr lang="en-US" sz="800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25" name="Picture 2" descr="http://planetquest.jpl.nasa.gov/system/avm_image_sqls/images/81/medium/Full%20petal.jpg?135233020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7389" y="4062885"/>
            <a:ext cx="1507295" cy="20895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505721" y="2766574"/>
            <a:ext cx="2170158" cy="1097955"/>
          </a:xfrm>
          <a:prstGeom prst="rect">
            <a:avLst/>
          </a:prstGeom>
        </p:spPr>
      </p:pic>
      <p:pic>
        <p:nvPicPr>
          <p:cNvPr id="27" name="Picture 2" descr="C:\Users\nsiegler\Pictures\JPL\Starshade\NGAS Desert Test pic 1 2014 09.jpg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832" y="3968982"/>
            <a:ext cx="1395242" cy="93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28" name="Picture 27"/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551" y="3602001"/>
            <a:ext cx="1403749" cy="10971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058" y="5071762"/>
            <a:ext cx="2087682" cy="1236015"/>
          </a:xfrm>
          <a:prstGeom prst="rect">
            <a:avLst/>
          </a:prstGeom>
        </p:spPr>
      </p:pic>
      <p:pic>
        <p:nvPicPr>
          <p:cNvPr id="30" name="Picture 29" descr="Screen Shot 2014-05-08 at 2.35.50 PM.png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903" y="1622811"/>
            <a:ext cx="3086097" cy="1958589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>
            <a:off x="6908272" y="2574314"/>
            <a:ext cx="940328" cy="267775"/>
          </a:xfrm>
          <a:prstGeom prst="straightConnector1">
            <a:avLst/>
          </a:prstGeom>
          <a:ln>
            <a:solidFill>
              <a:srgbClr val="D9D9D9"/>
            </a:solidFill>
            <a:prstDash val="sysDot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781800" y="2214318"/>
            <a:ext cx="685800" cy="833532"/>
          </a:xfrm>
          <a:prstGeom prst="straightConnector1">
            <a:avLst/>
          </a:prstGeom>
          <a:ln>
            <a:solidFill>
              <a:srgbClr val="D9D9D9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Screen Shot 2017-08-03 at 5.01.02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490" y="1664988"/>
            <a:ext cx="761954" cy="75643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8" name="Straight Connector 7"/>
          <p:cNvCxnSpPr/>
          <p:nvPr/>
        </p:nvCxnSpPr>
        <p:spPr bwMode="auto">
          <a:xfrm flipH="1">
            <a:off x="5448301" y="1371600"/>
            <a:ext cx="1104899" cy="604654"/>
          </a:xfrm>
          <a:prstGeom prst="line">
            <a:avLst/>
          </a:prstGeom>
          <a:solidFill>
            <a:srgbClr val="EBEBF3"/>
          </a:solidFill>
          <a:ln w="190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6629403" y="3452186"/>
            <a:ext cx="1818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S-3: Lateral Formation</a:t>
            </a:r>
            <a:b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Sensing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84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3" grpId="0"/>
    </p:bldLst>
  </p:timing>
</p:sld>
</file>

<file path=ppt/theme/theme1.xml><?xml version="1.0" encoding="utf-8"?>
<a:theme xmlns:a="http://schemas.openxmlformats.org/drawingml/2006/main" name="1_TPF">
  <a:themeElements>
    <a:clrScheme name="1_TP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PF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1_TP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P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P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P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P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P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ABAB869D-C038-D544-8557-B195EEF91379}" vid="{988F284D-F49B-9A45-8C3D-1EA52FC42535}"/>
    </a:ext>
  </a:extLst>
</a:theme>
</file>

<file path=ppt/theme/theme2.xml><?xml version="1.0" encoding="utf-8"?>
<a:theme xmlns:a="http://schemas.openxmlformats.org/drawingml/2006/main" name="2_TPF">
  <a:themeElements>
    <a:clrScheme name="1_TP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PF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1_TP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P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P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P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P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P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ABAB869D-C038-D544-8557-B195EEF91379}" vid="{A25725B7-402F-744A-866F-9588BDBD9908}"/>
    </a:ext>
  </a:extLst>
</a:theme>
</file>

<file path=ppt/theme/theme3.xml><?xml version="1.0" encoding="utf-8"?>
<a:theme xmlns:a="http://schemas.openxmlformats.org/drawingml/2006/main" name="3_TPF">
  <a:themeElements>
    <a:clrScheme name="1_TP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PF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1_TP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P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P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P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P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P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ABAB869D-C038-D544-8557-B195EEF91379}" vid="{9CE94C37-3F13-2E45-94C7-2AEFC8473FCC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ABAB869D-C038-D544-8557-B195EEF91379}" vid="{59E95252-1565-C14B-BD86-EDCB2331934F}"/>
    </a:ext>
  </a:extLst>
</a:theme>
</file>

<file path=ppt/theme/theme5.xml><?xml version="1.0" encoding="utf-8"?>
<a:theme xmlns:a="http://schemas.openxmlformats.org/drawingml/2006/main" name="4_TPF">
  <a:themeElements>
    <a:clrScheme name="1_TP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PF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1_TP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P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P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P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P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P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P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ABAB869D-C038-D544-8557-B195EEF91379}" vid="{49FD7A83-3777-C947-9EA9-B74681401D4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Exoplanet Official-looking</Template>
  <TotalTime>103174</TotalTime>
  <Words>1184</Words>
  <Application>Microsoft Macintosh PowerPoint</Application>
  <PresentationFormat>On-screen Show (4:3)</PresentationFormat>
  <Paragraphs>455</Paragraphs>
  <Slides>20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 Narrow</vt:lpstr>
      <vt:lpstr>Calibri</vt:lpstr>
      <vt:lpstr>Courier New</vt:lpstr>
      <vt:lpstr>Lucida Grande</vt:lpstr>
      <vt:lpstr>ＭＳ Ｐゴシック</vt:lpstr>
      <vt:lpstr>Symbol</vt:lpstr>
      <vt:lpstr>verdana</vt:lpstr>
      <vt:lpstr>Arial</vt:lpstr>
      <vt:lpstr>1_TPF</vt:lpstr>
      <vt:lpstr>2_TPF</vt:lpstr>
      <vt:lpstr>3_TPF</vt:lpstr>
      <vt:lpstr>1_Office Theme</vt:lpstr>
      <vt:lpstr>4_TPF</vt:lpstr>
      <vt:lpstr>Photo Editor Photo</vt:lpstr>
      <vt:lpstr> Exoplanet Exploration Program Technology Update</vt:lpstr>
      <vt:lpstr>Program Technology Updates since Last ExoPAG</vt:lpstr>
      <vt:lpstr>Program Technology Updates since Last ExoPAG</vt:lpstr>
      <vt:lpstr>Program Technology Updates since Last ExoPAG</vt:lpstr>
      <vt:lpstr>Program Technology Updates since Last ExoPAG</vt:lpstr>
      <vt:lpstr>Program Technology Updates since Last ExoPAG</vt:lpstr>
      <vt:lpstr>2018 Technology Selection and Prioritization Process Results</vt:lpstr>
      <vt:lpstr>PowerPoint Presentation</vt:lpstr>
      <vt:lpstr>PowerPoint Presentation</vt:lpstr>
      <vt:lpstr>PowerPoint Presentation</vt:lpstr>
      <vt:lpstr>PowerPoint Presentation</vt:lpstr>
      <vt:lpstr>Investments in ExEP Technologies</vt:lpstr>
      <vt:lpstr>Reminders</vt:lpstr>
      <vt:lpstr>Additional slides</vt:lpstr>
      <vt:lpstr>ExEP’s Technology Focus</vt:lpstr>
      <vt:lpstr>ExEP Technology List</vt:lpstr>
      <vt:lpstr>ExEP Technology Selection and Prioritization Process</vt:lpstr>
      <vt:lpstr>2018 ExEP Prioritized Technology List</vt:lpstr>
      <vt:lpstr>Impact, Urgency, Trend Prioritization Scoring</vt:lpstr>
      <vt:lpstr>Technology Selection and Prioritization Process for 2018</vt:lpstr>
    </vt:vector>
  </TitlesOfParts>
  <Manager/>
  <Company>Jet Propulsion Laboratory / Caltech</Company>
  <LinksUpToDate>false</LinksUpToDate>
  <SharedDoc>false</SharedDoc>
  <HyperlinkBase/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Selection and Prioritization Process: 2017 Technology Gap List</dc:title>
  <dc:subject/>
  <dc:creator>Brendan Crill</dc:creator>
  <cp:keywords/>
  <dc:description/>
  <cp:lastModifiedBy>Brendan C</cp:lastModifiedBy>
  <cp:revision>262</cp:revision>
  <cp:lastPrinted>2013-09-30T20:54:11Z</cp:lastPrinted>
  <dcterms:created xsi:type="dcterms:W3CDTF">2016-09-01T20:14:42Z</dcterms:created>
  <dcterms:modified xsi:type="dcterms:W3CDTF">2018-01-07T18:11:54Z</dcterms:modified>
  <cp:category/>
</cp:coreProperties>
</file>