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5.xml" ContentType="application/vnd.openxmlformats-officedocument.presentationml.slide+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Default Extension="wdp" ContentType="image/vnd.ms-photo"/>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slides/slide4.xml" ContentType="application/vnd.openxmlformats-officedocument.presentationml.slide+xml"/>
  <Override PartName="/ppt/slides/slide29.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bookmarkIdSeed="2">
  <p:sldMasterIdLst>
    <p:sldMasterId id="2147483648" r:id="rId1"/>
  </p:sldMasterIdLst>
  <p:notesMasterIdLst>
    <p:notesMasterId r:id="rId35"/>
  </p:notesMasterIdLst>
  <p:handoutMasterIdLst>
    <p:handoutMasterId r:id="rId36"/>
  </p:handoutMasterIdLst>
  <p:sldIdLst>
    <p:sldId id="1089" r:id="rId2"/>
    <p:sldId id="1179" r:id="rId3"/>
    <p:sldId id="1164" r:id="rId4"/>
    <p:sldId id="1165" r:id="rId5"/>
    <p:sldId id="1162" r:id="rId6"/>
    <p:sldId id="1090" r:id="rId7"/>
    <p:sldId id="1091" r:id="rId8"/>
    <p:sldId id="1161" r:id="rId9"/>
    <p:sldId id="1093" r:id="rId10"/>
    <p:sldId id="1094" r:id="rId11"/>
    <p:sldId id="1180" r:id="rId12"/>
    <p:sldId id="1095" r:id="rId13"/>
    <p:sldId id="1096" r:id="rId14"/>
    <p:sldId id="1166" r:id="rId15"/>
    <p:sldId id="1134" r:id="rId16"/>
    <p:sldId id="1167" r:id="rId17"/>
    <p:sldId id="1169" r:id="rId18"/>
    <p:sldId id="1170" r:id="rId19"/>
    <p:sldId id="1171" r:id="rId20"/>
    <p:sldId id="1172" r:id="rId21"/>
    <p:sldId id="1173" r:id="rId22"/>
    <p:sldId id="1168" r:id="rId23"/>
    <p:sldId id="1181" r:id="rId24"/>
    <p:sldId id="1133" r:id="rId25"/>
    <p:sldId id="1175" r:id="rId26"/>
    <p:sldId id="1176" r:id="rId27"/>
    <p:sldId id="1177" r:id="rId28"/>
    <p:sldId id="1178" r:id="rId29"/>
    <p:sldId id="1185" r:id="rId30"/>
    <p:sldId id="1103" r:id="rId31"/>
    <p:sldId id="1183" r:id="rId32"/>
    <p:sldId id="1184" r:id="rId33"/>
    <p:sldId id="1182" r:id="rId3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8">
          <p15:clr>
            <a:srgbClr val="A4A3A4"/>
          </p15:clr>
        </p15:guide>
        <p15:guide id="2" pos="2875">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00FF"/>
    <a:srgbClr val="0099FF"/>
    <a:srgbClr val="B6EEEC"/>
    <a:srgbClr val="ABBFEC"/>
    <a:srgbClr val="006600"/>
    <a:srgbClr val="004821"/>
    <a:srgbClr val="7183C2"/>
    <a:srgbClr val="A5AFD4"/>
    <a:srgbClr val="112143"/>
    <a:srgbClr val="80808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0276" autoAdjust="0"/>
    <p:restoredTop sz="96133" autoAdjust="0"/>
  </p:normalViewPr>
  <p:slideViewPr>
    <p:cSldViewPr snapToGrid="0" snapToObjects="1">
      <p:cViewPr varScale="1">
        <p:scale>
          <a:sx n="156" d="100"/>
          <a:sy n="156" d="100"/>
        </p:scale>
        <p:origin x="-760" y="-104"/>
      </p:cViewPr>
      <p:guideLst>
        <p:guide orient="horz" pos="2168"/>
        <p:guide orient="horz" pos="2160"/>
        <p:guide pos="2875"/>
      </p:guideLst>
    </p:cSldViewPr>
  </p:slideViewPr>
  <p:notesTextViewPr>
    <p:cViewPr>
      <p:scale>
        <a:sx n="100" d="100"/>
        <a:sy n="100" d="100"/>
      </p:scale>
      <p:origin x="0" y="0"/>
    </p:cViewPr>
  </p:notesTextViewPr>
  <p:sorterViewPr>
    <p:cViewPr>
      <p:scale>
        <a:sx n="120" d="100"/>
        <a:sy n="120" d="100"/>
      </p:scale>
      <p:origin x="0" y="-4784"/>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0060"/>
          </a:xfrm>
          <a:prstGeom prst="rect">
            <a:avLst/>
          </a:prstGeom>
        </p:spPr>
        <p:txBody>
          <a:bodyPr vert="horz" lIns="96656" tIns="48328" rIns="96656" bIns="48328" rtlCol="0"/>
          <a:lstStyle>
            <a:lvl1pPr algn="r">
              <a:defRPr sz="1200"/>
            </a:lvl1pPr>
          </a:lstStyle>
          <a:p>
            <a:fld id="{F0522E36-8968-794B-BE81-5D4DCBC5778A}" type="datetimeFigureOut">
              <a:rPr lang="en-US" smtClean="0"/>
              <a:pPr/>
              <a:t>1/6/18</a:t>
            </a:fld>
            <a:endParaRPr lang="en-US"/>
          </a:p>
        </p:txBody>
      </p:sp>
      <p:sp>
        <p:nvSpPr>
          <p:cNvPr id="4" name="Footer Placeholder 3"/>
          <p:cNvSpPr>
            <a:spLocks noGrp="1"/>
          </p:cNvSpPr>
          <p:nvPr>
            <p:ph type="ftr" sz="quarter" idx="2"/>
          </p:nvPr>
        </p:nvSpPr>
        <p:spPr>
          <a:xfrm>
            <a:off x="0" y="9119475"/>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0060"/>
          </a:xfrm>
          <a:prstGeom prst="rect">
            <a:avLst/>
          </a:prstGeom>
        </p:spPr>
        <p:txBody>
          <a:bodyPr vert="horz" lIns="96656" tIns="48328" rIns="96656" bIns="48328" rtlCol="0" anchor="b"/>
          <a:lstStyle>
            <a:lvl1pPr algn="r">
              <a:defRPr sz="1200"/>
            </a:lvl1pPr>
          </a:lstStyle>
          <a:p>
            <a:fld id="{8DF17F06-4C2D-514C-999B-8EEDB05A5BB8}"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2973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6" tIns="48328" rIns="96656" bIns="48328" rtlCol="0"/>
          <a:lstStyle>
            <a:lvl1pPr algn="r">
              <a:defRPr sz="1200"/>
            </a:lvl1pPr>
          </a:lstStyle>
          <a:p>
            <a:fld id="{FF96907E-ED28-3140-A393-745F6C77447C}" type="datetimeFigureOut">
              <a:rPr lang="en-US" smtClean="0"/>
              <a:pPr/>
              <a:t>1/6/18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6" tIns="48328" rIns="96656" bIns="48328" rtlCol="0" anchor="b"/>
          <a:lstStyle>
            <a:lvl1pPr algn="r">
              <a:defRPr sz="1200"/>
            </a:lvl1pPr>
          </a:lstStyle>
          <a:p>
            <a:fld id="{BC3B29D5-E802-944E-B33D-DBCC6C93AAD8}"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64125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prstClr val="black"/>
                </a:solidFill>
                <a:latin typeface="Calibri"/>
              </a:rPr>
              <a:pPr>
                <a:defRPr/>
              </a:pPr>
              <a:t>3</a:t>
            </a:fld>
            <a:endParaRPr lang="en-US">
              <a:solidFill>
                <a:prstClr val="black"/>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3328339"/>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B29D5-E802-944E-B33D-DBCC6C93AAD8}"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356795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B29D5-E802-944E-B33D-DBCC6C93AAD8}"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879628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Transition Authorization Act (2017)</a:t>
            </a:r>
            <a:endParaRPr lang="en-US" dirty="0"/>
          </a:p>
        </p:txBody>
      </p:sp>
      <p:sp>
        <p:nvSpPr>
          <p:cNvPr id="4" name="Slide Number Placeholder 3"/>
          <p:cNvSpPr>
            <a:spLocks noGrp="1"/>
          </p:cNvSpPr>
          <p:nvPr>
            <p:ph type="sldNum" sz="quarter" idx="10"/>
          </p:nvPr>
        </p:nvSpPr>
        <p:spPr/>
        <p:txBody>
          <a:bodyPr/>
          <a:lstStyle/>
          <a:p>
            <a:fld id="{BC3B29D5-E802-944E-B33D-DBCC6C93AAD8}"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817346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2017-09-25</a:t>
            </a:r>
            <a:r>
              <a:rPr lang="en-US" baseline="0" dirty="0" smtClean="0"/>
              <a:t> - </a:t>
            </a:r>
            <a:r>
              <a:rPr lang="en-US" baseline="0" smtClean="0"/>
              <a:t>Added XARM</a:t>
            </a:r>
            <a:endParaRPr lang="en-US" dirty="0" smtClean="0"/>
          </a:p>
          <a:p>
            <a:r>
              <a:rPr lang="en-US" dirty="0" smtClean="0"/>
              <a:t>2017-08-16</a:t>
            </a:r>
            <a:r>
              <a:rPr lang="en-US" baseline="0" dirty="0" smtClean="0"/>
              <a:t>  - Updated ISS-CREAM color and launch date.</a:t>
            </a:r>
            <a:endParaRPr lang="en-US" dirty="0"/>
          </a:p>
        </p:txBody>
      </p:sp>
      <p:sp>
        <p:nvSpPr>
          <p:cNvPr id="4" name="Slide Number Placeholder 3"/>
          <p:cNvSpPr>
            <a:spLocks noGrp="1"/>
          </p:cNvSpPr>
          <p:nvPr>
            <p:ph type="sldNum" sz="quarter" idx="10"/>
          </p:nvPr>
        </p:nvSpPr>
        <p:spPr/>
        <p:txBody>
          <a:bodyPr/>
          <a:lstStyle/>
          <a:p>
            <a:fld id="{BC3B29D5-E802-944E-B33D-DBCC6C93AAD8}"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99703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Government</a:t>
            </a:r>
            <a:r>
              <a:rPr lang="en-US" baseline="0" dirty="0" smtClean="0"/>
              <a:t> Performance and Results Act, Modernization Act. GPRAMA.</a:t>
            </a:r>
            <a:endParaRPr lang="en-US" dirty="0"/>
          </a:p>
        </p:txBody>
      </p:sp>
      <p:sp>
        <p:nvSpPr>
          <p:cNvPr id="4" name="Slide Number Placeholder 3"/>
          <p:cNvSpPr>
            <a:spLocks noGrp="1"/>
          </p:cNvSpPr>
          <p:nvPr>
            <p:ph type="sldNum" sz="quarter" idx="10"/>
          </p:nvPr>
        </p:nvSpPr>
        <p:spPr/>
        <p:txBody>
          <a:bodyPr/>
          <a:lstStyle/>
          <a:p>
            <a:fld id="{FFE0E723-D5E5-9C41-9778-877918F3465D}"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446561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B29D5-E802-944E-B33D-DBCC6C93AAD8}"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97184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84C36-F621-4E91-A1E2-5315E14AE068}" type="slidenum">
              <a:rPr lang="en-US" smtClean="0"/>
              <a:pPr/>
              <a:t>14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805196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84C36-F621-4E91-A1E2-5315E14AE068}"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314591"/>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7688"/>
            <a:ext cx="3659188" cy="27432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2A25FB-5F7D-654F-9DAE-9244369043A0}"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598841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205">
              <a:defRPr/>
            </a:pPr>
            <a:r>
              <a:rPr lang="en-US" dirty="0" smtClean="0"/>
              <a:t>Updated December 2017</a:t>
            </a:r>
          </a:p>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237843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December 2017</a:t>
            </a:r>
            <a:endParaRPr lang="en-US" dirty="0"/>
          </a:p>
        </p:txBody>
      </p:sp>
      <p:sp>
        <p:nvSpPr>
          <p:cNvPr id="4" name="Slide Number Placeholder 3"/>
          <p:cNvSpPr>
            <a:spLocks noGrp="1"/>
          </p:cNvSpPr>
          <p:nvPr>
            <p:ph type="sldNum" sz="quarter" idx="10"/>
          </p:nvPr>
        </p:nvSpPr>
        <p:spPr/>
        <p:txBody>
          <a:bodyPr/>
          <a:lstStyle/>
          <a:p>
            <a:fld id="{BC3B29D5-E802-944E-B33D-DBCC6C93AAD8}"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7875161"/>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B29D5-E802-944E-B33D-DBCC6C93AAD8}"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1736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pic>
        <p:nvPicPr>
          <p:cNvPr id="7" name="Picture 6" descr="BG.jpg"/>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0"/>
            <a:ext cx="9144000" cy="6858000"/>
          </a:xfrm>
          <a:prstGeom prst="rect">
            <a:avLst/>
          </a:prstGeom>
        </p:spPr>
      </p:pic>
      <p:sp>
        <p:nvSpPr>
          <p:cNvPr id="14" name="TextBox 13"/>
          <p:cNvSpPr txBox="1"/>
          <p:nvPr userDrawn="1"/>
        </p:nvSpPr>
        <p:spPr>
          <a:xfrm>
            <a:off x="225454" y="819087"/>
            <a:ext cx="4381305" cy="830997"/>
          </a:xfrm>
          <a:prstGeom prst="rect">
            <a:avLst/>
          </a:prstGeom>
          <a:noFill/>
        </p:spPr>
        <p:txBody>
          <a:bodyPr wrap="square" rtlCol="0">
            <a:spAutoFit/>
          </a:bodyPr>
          <a:lstStyle/>
          <a:p>
            <a:r>
              <a:rPr lang="en-US" sz="4800" dirty="0" smtClean="0">
                <a:solidFill>
                  <a:schemeClr val="bg1"/>
                </a:solidFill>
                <a:latin typeface="Arial"/>
                <a:cs typeface="Arial"/>
              </a:rPr>
              <a:t>Astrophysics</a:t>
            </a:r>
            <a:endParaRPr lang="en-US" sz="4800" dirty="0">
              <a:solidFill>
                <a:schemeClr val="bg1"/>
              </a:solidFill>
              <a:latin typeface="Arial"/>
              <a:cs typeface="Arial"/>
            </a:endParaRPr>
          </a:p>
        </p:txBody>
      </p:sp>
      <p:sp>
        <p:nvSpPr>
          <p:cNvPr id="20" name="Text Placeholder 19"/>
          <p:cNvSpPr>
            <a:spLocks noGrp="1"/>
          </p:cNvSpPr>
          <p:nvPr>
            <p:ph type="body" sz="quarter" idx="10" hasCustomPrompt="1"/>
          </p:nvPr>
        </p:nvSpPr>
        <p:spPr>
          <a:xfrm>
            <a:off x="196660" y="1673736"/>
            <a:ext cx="4845050" cy="873266"/>
          </a:xfrm>
        </p:spPr>
        <p:txBody>
          <a:bodyPr/>
          <a:lstStyle>
            <a:lvl1pPr marL="0" indent="0">
              <a:lnSpc>
                <a:spcPct val="90000"/>
              </a:lnSpc>
              <a:buNone/>
              <a:defRPr sz="2400" baseline="0">
                <a:solidFill>
                  <a:schemeClr val="bg1"/>
                </a:solidFill>
              </a:defRPr>
            </a:lvl1pPr>
          </a:lstStyle>
          <a:p>
            <a:pPr lvl="0"/>
            <a:r>
              <a:rPr lang="en-US" dirty="0" smtClean="0"/>
              <a:t>Presentation Title</a:t>
            </a:r>
            <a:endParaRPr lang="en-US" dirty="0"/>
          </a:p>
        </p:txBody>
      </p:sp>
      <p:pic>
        <p:nvPicPr>
          <p:cNvPr id="8" name="Picture 7" descr="Image1.jpg"/>
          <p:cNvPicPr>
            <a:picLocks noChangeAspect="1"/>
          </p:cNvPicPr>
          <p:nvPr userDrawn="1"/>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2645135"/>
            <a:ext cx="2240280" cy="2053590"/>
          </a:xfrm>
          <a:prstGeom prst="rect">
            <a:avLst/>
          </a:prstGeom>
        </p:spPr>
      </p:pic>
      <p:pic>
        <p:nvPicPr>
          <p:cNvPr id="9" name="Picture 8" descr="Image2.jpg"/>
          <p:cNvPicPr>
            <a:picLocks noChangeAspect="1"/>
          </p:cNvPicPr>
          <p:nvPr userDrawn="1"/>
        </p:nvPicPr>
        <p:blipFill>
          <a:blip r:embed="rId4"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302987" y="2645135"/>
            <a:ext cx="2240280" cy="2053590"/>
          </a:xfrm>
          <a:prstGeom prst="rect">
            <a:avLst/>
          </a:prstGeom>
        </p:spPr>
      </p:pic>
      <p:pic>
        <p:nvPicPr>
          <p:cNvPr id="10" name="Picture 9" descr="Image3.jpg"/>
          <p:cNvPicPr>
            <a:picLocks noChangeAspect="1"/>
          </p:cNvPicPr>
          <p:nvPr userDrawn="1"/>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605974" y="2645135"/>
            <a:ext cx="2240280" cy="2053590"/>
          </a:xfrm>
          <a:prstGeom prst="rect">
            <a:avLst/>
          </a:prstGeom>
        </p:spPr>
      </p:pic>
      <p:pic>
        <p:nvPicPr>
          <p:cNvPr id="11" name="Picture 10" descr="Image4.jpg"/>
          <p:cNvPicPr>
            <a:picLocks noChangeAspect="1"/>
          </p:cNvPicPr>
          <p:nvPr userDrawn="1"/>
        </p:nvPicPr>
        <p:blipFill>
          <a:blip r:embed="rId6"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908961" y="2645135"/>
            <a:ext cx="2235039" cy="2048786"/>
          </a:xfrm>
          <a:prstGeom prst="rect">
            <a:avLst/>
          </a:prstGeom>
        </p:spPr>
      </p:pic>
      <p:pic>
        <p:nvPicPr>
          <p:cNvPr id="12" name="Picture 11" descr="Nasa logo.png"/>
          <p:cNvPicPr>
            <a:picLocks noChangeAspect="1"/>
          </p:cNvPicPr>
          <p:nvPr userDrawn="1"/>
        </p:nvPicPr>
        <p:blipFill>
          <a:blip r:embed="rId7"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04668" y="136305"/>
            <a:ext cx="716891" cy="59261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3" name="TextBox 12"/>
          <p:cNvSpPr txBox="1"/>
          <p:nvPr userDrawn="1"/>
        </p:nvSpPr>
        <p:spPr>
          <a:xfrm>
            <a:off x="217939" y="293062"/>
            <a:ext cx="4381305" cy="276999"/>
          </a:xfrm>
          <a:prstGeom prst="rect">
            <a:avLst/>
          </a:prstGeom>
          <a:noFill/>
        </p:spPr>
        <p:txBody>
          <a:bodyPr wrap="square" rtlCol="0">
            <a:spAutoFit/>
          </a:bodyPr>
          <a:lstStyle/>
          <a:p>
            <a:r>
              <a:rPr lang="en-US" sz="1200" dirty="0" smtClean="0">
                <a:solidFill>
                  <a:schemeClr val="bg1"/>
                </a:solidFill>
                <a:latin typeface="Arial"/>
                <a:cs typeface="Arial"/>
              </a:rPr>
              <a:t>National Aeronautics and Space Administration</a:t>
            </a:r>
            <a:endParaRPr lang="en-US" sz="1200" dirty="0">
              <a:solidFill>
                <a:schemeClr val="bg1"/>
              </a:solidFill>
              <a:latin typeface="Arial"/>
              <a:cs typeface="Arial"/>
            </a:endParaRPr>
          </a:p>
        </p:txBody>
      </p:sp>
      <p:sp>
        <p:nvSpPr>
          <p:cNvPr id="24" name="Text Placeholder 23"/>
          <p:cNvSpPr>
            <a:spLocks noGrp="1"/>
          </p:cNvSpPr>
          <p:nvPr>
            <p:ph type="body" sz="quarter" idx="11" hasCustomPrompt="1"/>
          </p:nvPr>
        </p:nvSpPr>
        <p:spPr>
          <a:xfrm>
            <a:off x="213985" y="4777862"/>
            <a:ext cx="5094225" cy="1044252"/>
          </a:xfrm>
        </p:spPr>
        <p:txBody>
          <a:bodyPr/>
          <a:lstStyle>
            <a:lvl1pPr marL="0" indent="0">
              <a:buNone/>
              <a:defRPr sz="1600">
                <a:solidFill>
                  <a:srgbClr val="112143"/>
                </a:solidFill>
                <a:latin typeface="Arial"/>
                <a:cs typeface="Arial"/>
              </a:defRPr>
            </a:lvl1pPr>
            <a:lvl2pPr>
              <a:defRPr sz="1600">
                <a:solidFill>
                  <a:srgbClr val="112143"/>
                </a:solidFill>
                <a:latin typeface="Arial"/>
                <a:cs typeface="Arial"/>
              </a:defRPr>
            </a:lvl2pPr>
            <a:lvl3pPr>
              <a:defRPr sz="1600">
                <a:solidFill>
                  <a:srgbClr val="112143"/>
                </a:solidFill>
                <a:latin typeface="Arial"/>
                <a:cs typeface="Arial"/>
              </a:defRPr>
            </a:lvl3pPr>
            <a:lvl4pPr>
              <a:defRPr sz="1600">
                <a:solidFill>
                  <a:srgbClr val="112143"/>
                </a:solidFill>
                <a:latin typeface="Arial"/>
                <a:cs typeface="Arial"/>
              </a:defRPr>
            </a:lvl4pPr>
            <a:lvl5pPr>
              <a:defRPr sz="1600">
                <a:solidFill>
                  <a:srgbClr val="112143"/>
                </a:solidFill>
                <a:latin typeface="Arial"/>
                <a:cs typeface="Arial"/>
              </a:defRPr>
            </a:lvl5pPr>
          </a:lstStyle>
          <a:p>
            <a:pPr lvl="0"/>
            <a:r>
              <a:rPr lang="en-US" dirty="0" smtClean="0"/>
              <a:t>Subtitle</a:t>
            </a:r>
          </a:p>
        </p:txBody>
      </p:sp>
      <p:sp>
        <p:nvSpPr>
          <p:cNvPr id="27" name="Text Placeholder 26"/>
          <p:cNvSpPr>
            <a:spLocks noGrp="1"/>
          </p:cNvSpPr>
          <p:nvPr>
            <p:ph type="body" sz="quarter" idx="12" hasCustomPrompt="1"/>
          </p:nvPr>
        </p:nvSpPr>
        <p:spPr>
          <a:xfrm>
            <a:off x="5593601" y="4803565"/>
            <a:ext cx="3268407" cy="362792"/>
          </a:xfrm>
        </p:spPr>
        <p:txBody>
          <a:bodyPr/>
          <a:lstStyle>
            <a:lvl1pPr marL="0" indent="0" algn="r">
              <a:buNone/>
              <a:defRPr sz="1800" b="1">
                <a:solidFill>
                  <a:srgbClr val="112143"/>
                </a:solidFill>
              </a:defRPr>
            </a:lvl1pPr>
            <a:lvl2pPr algn="r">
              <a:defRPr sz="1800" b="1">
                <a:solidFill>
                  <a:srgbClr val="112143"/>
                </a:solidFill>
              </a:defRPr>
            </a:lvl2pPr>
            <a:lvl3pPr algn="r">
              <a:defRPr sz="1800" b="1">
                <a:solidFill>
                  <a:srgbClr val="112143"/>
                </a:solidFill>
              </a:defRPr>
            </a:lvl3pPr>
            <a:lvl4pPr algn="r">
              <a:defRPr sz="1800" b="1">
                <a:solidFill>
                  <a:srgbClr val="112143"/>
                </a:solidFill>
              </a:defRPr>
            </a:lvl4pPr>
            <a:lvl5pPr algn="r">
              <a:defRPr sz="1800" b="1">
                <a:solidFill>
                  <a:srgbClr val="112143"/>
                </a:solidFill>
              </a:defRPr>
            </a:lvl5pPr>
          </a:lstStyle>
          <a:p>
            <a:pPr lvl="0"/>
            <a:r>
              <a:rPr lang="en-US" dirty="0" smtClean="0"/>
              <a:t>Presenter Name</a:t>
            </a:r>
            <a:endParaRPr lang="en-US" dirty="0"/>
          </a:p>
        </p:txBody>
      </p:sp>
      <p:sp>
        <p:nvSpPr>
          <p:cNvPr id="31" name="Text Placeholder 30"/>
          <p:cNvSpPr>
            <a:spLocks noGrp="1"/>
          </p:cNvSpPr>
          <p:nvPr>
            <p:ph type="body" sz="quarter" idx="13" hasCustomPrompt="1"/>
          </p:nvPr>
        </p:nvSpPr>
        <p:spPr>
          <a:xfrm>
            <a:off x="5593601" y="5103719"/>
            <a:ext cx="3268407" cy="949325"/>
          </a:xfrm>
        </p:spPr>
        <p:txBody>
          <a:bodyPr/>
          <a:lstStyle>
            <a:lvl1pPr marL="0" indent="0" algn="r">
              <a:buNone/>
              <a:defRPr sz="1300">
                <a:solidFill>
                  <a:srgbClr val="112143"/>
                </a:solidFill>
              </a:defRPr>
            </a:lvl1pPr>
            <a:lvl2pPr algn="r">
              <a:defRPr sz="1300">
                <a:solidFill>
                  <a:srgbClr val="112143"/>
                </a:solidFill>
              </a:defRPr>
            </a:lvl2pPr>
            <a:lvl3pPr algn="r">
              <a:defRPr sz="1300">
                <a:solidFill>
                  <a:srgbClr val="112143"/>
                </a:solidFill>
              </a:defRPr>
            </a:lvl3pPr>
            <a:lvl4pPr algn="r">
              <a:defRPr sz="1300">
                <a:solidFill>
                  <a:srgbClr val="112143"/>
                </a:solidFill>
              </a:defRPr>
            </a:lvl4pPr>
            <a:lvl5pPr algn="r">
              <a:defRPr sz="1300">
                <a:solidFill>
                  <a:srgbClr val="112143"/>
                </a:solidFill>
              </a:defRPr>
            </a:lvl5pPr>
          </a:lstStyle>
          <a:p>
            <a:pPr lvl="0"/>
            <a:r>
              <a:rPr lang="en-US" dirty="0" smtClean="0"/>
              <a:t>Title</a:t>
            </a:r>
            <a:endParaRPr lang="en-US" dirty="0"/>
          </a:p>
        </p:txBody>
      </p:sp>
      <p:sp>
        <p:nvSpPr>
          <p:cNvPr id="33" name="Text Placeholder 32"/>
          <p:cNvSpPr>
            <a:spLocks noGrp="1"/>
          </p:cNvSpPr>
          <p:nvPr>
            <p:ph type="body" sz="quarter" idx="14" hasCustomPrompt="1"/>
          </p:nvPr>
        </p:nvSpPr>
        <p:spPr>
          <a:xfrm>
            <a:off x="206428" y="5922010"/>
            <a:ext cx="5094287" cy="296863"/>
          </a:xfrm>
        </p:spPr>
        <p:txBody>
          <a:bodyPr/>
          <a:lstStyle>
            <a:lvl1pPr marL="0" indent="0">
              <a:buNone/>
              <a:defRPr sz="1600">
                <a:solidFill>
                  <a:srgbClr val="112143"/>
                </a:solidFill>
              </a:defRPr>
            </a:lvl1pPr>
            <a:lvl2pPr>
              <a:defRPr sz="1600"/>
            </a:lvl2pPr>
            <a:lvl3pPr>
              <a:defRPr sz="1600"/>
            </a:lvl3pPr>
            <a:lvl4pPr>
              <a:defRPr sz="1600"/>
            </a:lvl4pPr>
            <a:lvl5pPr>
              <a:defRPr sz="1600"/>
            </a:lvl5pPr>
          </a:lstStyle>
          <a:p>
            <a:pPr lvl="0"/>
            <a:r>
              <a:rPr lang="en-US" dirty="0" smtClean="0"/>
              <a:t>Date</a:t>
            </a:r>
          </a:p>
        </p:txBody>
      </p:sp>
      <p:sp>
        <p:nvSpPr>
          <p:cNvPr id="15" name="Slide Number Placeholder 5"/>
          <p:cNvSpPr>
            <a:spLocks noGrp="1"/>
          </p:cNvSpPr>
          <p:nvPr>
            <p:ph type="sldNum" sz="quarter" idx="15"/>
          </p:nvPr>
        </p:nvSpPr>
        <p:spPr>
          <a:xfrm>
            <a:off x="6953320" y="6528092"/>
            <a:ext cx="2133600" cy="285316"/>
          </a:xfrm>
          <a:prstGeom prst="rect">
            <a:avLst/>
          </a:prstGeom>
        </p:spPr>
        <p:txBody>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sp>
        <p:nvSpPr>
          <p:cNvPr id="16" name="TextBox 15"/>
          <p:cNvSpPr txBox="1"/>
          <p:nvPr userDrawn="1"/>
        </p:nvSpPr>
        <p:spPr>
          <a:xfrm>
            <a:off x="184904" y="6470613"/>
            <a:ext cx="4381305" cy="276999"/>
          </a:xfrm>
          <a:prstGeom prst="rect">
            <a:avLst/>
          </a:prstGeom>
          <a:noFill/>
        </p:spPr>
        <p:txBody>
          <a:bodyPr wrap="square" rtlCol="0">
            <a:spAutoFit/>
          </a:bodyPr>
          <a:lstStyle/>
          <a:p>
            <a:r>
              <a:rPr lang="en-US" sz="1200" dirty="0" err="1" smtClean="0">
                <a:solidFill>
                  <a:schemeClr val="tx1"/>
                </a:solidFill>
                <a:latin typeface="Arial"/>
                <a:cs typeface="Arial"/>
              </a:rPr>
              <a:t>www.nasa.gov</a:t>
            </a:r>
            <a:endParaRPr lang="en-US" sz="1200" dirty="0">
              <a:solidFill>
                <a:schemeClr val="tx1"/>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560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9"/>
            <a:ext cx="8229600" cy="724186"/>
          </a:xfrm>
        </p:spPr>
        <p:txBody>
          <a:bodyPr>
            <a:noAutofit/>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63513" indent="-163513">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953320" y="6528092"/>
            <a:ext cx="2133600" cy="285316"/>
          </a:xfrm>
          <a:prstGeom prst="rect">
            <a:avLst/>
          </a:prstGeom>
        </p:spPr>
        <p:txBody>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pic>
        <p:nvPicPr>
          <p:cNvPr id="5" name="Picture 4" descr="Nasa logo.png"/>
          <p:cNvPicPr>
            <a:picLocks noChangeAspect="1"/>
          </p:cNvPicPr>
          <p:nvPr userDrawn="1"/>
        </p:nvPicPr>
        <p:blipFill>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04668" y="136305"/>
            <a:ext cx="716891" cy="59261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818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6"/>
            <a:ext cx="8229600" cy="724186"/>
          </a:xfrm>
        </p:spPr>
        <p:txBody>
          <a:bodyPr>
            <a:noAutofit/>
          </a:bodyPr>
          <a:lstStyle/>
          <a:p>
            <a:r>
              <a:rPr lang="en-US" dirty="0" smtClean="0"/>
              <a:t>Click to edit Master title style</a:t>
            </a:r>
            <a:endParaRPr lang="en-US" dirty="0"/>
          </a:p>
        </p:txBody>
      </p:sp>
      <p:sp>
        <p:nvSpPr>
          <p:cNvPr id="4" name="Slide Number Placeholder 5"/>
          <p:cNvSpPr>
            <a:spLocks noGrp="1"/>
          </p:cNvSpPr>
          <p:nvPr>
            <p:ph type="sldNum" sz="quarter" idx="12"/>
          </p:nvPr>
        </p:nvSpPr>
        <p:spPr>
          <a:xfrm>
            <a:off x="6953320" y="6528092"/>
            <a:ext cx="2133600" cy="285316"/>
          </a:xfrm>
          <a:prstGeom prst="rect">
            <a:avLst/>
          </a:prstGeom>
        </p:spPr>
        <p:txBody>
          <a:bodyPr>
            <a:noAutofit/>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sp>
        <p:nvSpPr>
          <p:cNvPr id="6" name="Content Placeholder 2"/>
          <p:cNvSpPr>
            <a:spLocks noGrp="1"/>
          </p:cNvSpPr>
          <p:nvPr>
            <p:ph idx="1"/>
          </p:nvPr>
        </p:nvSpPr>
        <p:spPr>
          <a:xfrm>
            <a:off x="457200" y="1105842"/>
            <a:ext cx="8229600" cy="5464996"/>
          </a:xfrm>
        </p:spPr>
        <p:txBody>
          <a:bodyPr>
            <a:noAutofit/>
          </a:bodyPr>
          <a:lstStyle>
            <a:lvl1pPr marL="163513" indent="-163513">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asa logo.png"/>
          <p:cNvPicPr>
            <a:picLocks noChangeAspect="1"/>
          </p:cNvPicPr>
          <p:nvPr userDrawn="1"/>
        </p:nvPicPr>
        <p:blipFill>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04668" y="136305"/>
            <a:ext cx="716891" cy="59261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6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6981860" y="6556628"/>
            <a:ext cx="2133600" cy="285316"/>
          </a:xfrm>
          <a:prstGeom prst="rect">
            <a:avLst/>
          </a:prstGeom>
        </p:spPr>
        <p:txBody>
          <a:bodyPr>
            <a:noAutofit/>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pic>
        <p:nvPicPr>
          <p:cNvPr id="4" name="Picture 3" descr="Nasa logo.png"/>
          <p:cNvPicPr>
            <a:picLocks noChangeAspect="1"/>
          </p:cNvPicPr>
          <p:nvPr userDrawn="1"/>
        </p:nvPicPr>
        <p:blipFill>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04668" y="136305"/>
            <a:ext cx="716891" cy="59261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141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81860" y="6556628"/>
            <a:ext cx="2133600" cy="285316"/>
          </a:xfrm>
          <a:prstGeom prst="rect">
            <a:avLst/>
          </a:prstGeom>
        </p:spPr>
        <p:txBody>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pic>
        <p:nvPicPr>
          <p:cNvPr id="3" name="Picture 2" descr="Nasa logo.png"/>
          <p:cNvPicPr>
            <a:picLocks noChangeAspect="1"/>
          </p:cNvPicPr>
          <p:nvPr userDrawn="1"/>
        </p:nvPicPr>
        <p:blipFill>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04668" y="136305"/>
            <a:ext cx="716891" cy="59261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9656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10" name="Picture 9" descr="Template_bg.jpg"/>
          <p:cNvPicPr>
            <a:picLocks noChangeAspect="1"/>
          </p:cNvPicPr>
          <p:nvPr userDrawn="1"/>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67739"/>
            <a:ext cx="8229600" cy="724186"/>
          </a:xfrm>
          <a:prstGeom prst="rect">
            <a:avLst/>
          </a:prstGeom>
        </p:spPr>
        <p:txBody>
          <a:bodyPr vert="horz" lIns="91440" tIns="45720" rIns="91440" bIns="45720" rtlCol="0" anchor="ctr">
            <a:noAutofit/>
          </a:bodyPr>
          <a:lstStyle/>
          <a:p>
            <a:r>
              <a:rPr lang="en-US" dirty="0" smtClean="0"/>
              <a:t>Two lines of summary title text</a:t>
            </a:r>
            <a:br>
              <a:rPr lang="en-US" dirty="0" smtClean="0"/>
            </a:br>
            <a:r>
              <a:rPr lang="en-US" dirty="0" smtClean="0"/>
              <a:t>for Astrophysics</a:t>
            </a:r>
            <a:endParaRPr lang="en-US" dirty="0"/>
          </a:p>
        </p:txBody>
      </p:sp>
      <p:sp>
        <p:nvSpPr>
          <p:cNvPr id="3" name="Text Placeholder 2"/>
          <p:cNvSpPr>
            <a:spLocks noGrp="1"/>
          </p:cNvSpPr>
          <p:nvPr>
            <p:ph type="body" idx="1"/>
          </p:nvPr>
        </p:nvSpPr>
        <p:spPr>
          <a:xfrm>
            <a:off x="457200" y="1105842"/>
            <a:ext cx="8229600" cy="5464996"/>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6953320" y="6528092"/>
            <a:ext cx="2133600" cy="285316"/>
          </a:xfrm>
          <a:prstGeom prst="rect">
            <a:avLst/>
          </a:prstGeom>
        </p:spPr>
        <p:txBody>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pic>
        <p:nvPicPr>
          <p:cNvPr id="6" name="Picture 5" descr="Nasa logo.png"/>
          <p:cNvPicPr>
            <a:picLocks noChangeAspect="1"/>
          </p:cNvPicPr>
          <p:nvPr userDrawn="1"/>
        </p:nvPicPr>
        <p:blipFill>
          <a:blip r:embed="rId8"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04668" y="136305"/>
            <a:ext cx="716891" cy="59261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762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4" r:id="rId4"/>
    <p:sldLayoutId id="2147483655" r:id="rId5"/>
  </p:sldLayoutIdLst>
  <p:hf hdr="0" ftr="0" dt="0"/>
  <p:txStyles>
    <p:titleStyle>
      <a:lvl1pPr algn="ctr" defTabSz="457200" rtl="0" eaLnBrk="1" latinLnBrk="0" hangingPunct="1">
        <a:lnSpc>
          <a:spcPct val="90000"/>
        </a:lnSpc>
        <a:spcBef>
          <a:spcPct val="0"/>
        </a:spcBef>
        <a:buNone/>
        <a:defRPr sz="2600" b="1" kern="1200">
          <a:solidFill>
            <a:schemeClr val="tx1"/>
          </a:solidFill>
          <a:latin typeface="Arial"/>
          <a:ea typeface="+mj-ea"/>
          <a:cs typeface="Arial"/>
        </a:defRPr>
      </a:lvl1pPr>
    </p:titleStyle>
    <p:bodyStyle>
      <a:lvl1pPr marL="0" indent="-164592" algn="l" defTabSz="457200" rtl="0" eaLnBrk="1" latinLnBrk="0" hangingPunct="1">
        <a:lnSpc>
          <a:spcPct val="90000"/>
        </a:lnSpc>
        <a:spcBef>
          <a:spcPts val="300"/>
        </a:spcBef>
        <a:buFont typeface="Arial"/>
        <a:buChar char="•"/>
        <a:defRPr sz="2000" kern="1200">
          <a:solidFill>
            <a:schemeClr val="tx1"/>
          </a:solidFill>
          <a:latin typeface="Arial"/>
          <a:ea typeface="+mn-ea"/>
          <a:cs typeface="Arial"/>
        </a:defRPr>
      </a:lvl1pPr>
      <a:lvl2pPr marL="557784" indent="-192024" algn="l" defTabSz="457200" rtl="0" eaLnBrk="1" latinLnBrk="0" hangingPunct="1">
        <a:lnSpc>
          <a:spcPct val="90000"/>
        </a:lnSpc>
        <a:spcBef>
          <a:spcPts val="300"/>
        </a:spcBef>
        <a:buSzPct val="80000"/>
        <a:buFont typeface="Arial"/>
        <a:buChar char="–"/>
        <a:defRPr sz="1600" kern="1200">
          <a:solidFill>
            <a:schemeClr val="tx1"/>
          </a:solidFill>
          <a:latin typeface="Arial"/>
          <a:ea typeface="+mn-ea"/>
          <a:cs typeface="Arial"/>
        </a:defRPr>
      </a:lvl2pPr>
      <a:lvl3pPr marL="685800" indent="-137160" algn="l" defTabSz="457200" rtl="0" eaLnBrk="1" latinLnBrk="0" hangingPunct="1">
        <a:lnSpc>
          <a:spcPct val="90000"/>
        </a:lnSpc>
        <a:spcBef>
          <a:spcPts val="300"/>
        </a:spcBef>
        <a:buFont typeface="Arial"/>
        <a:buChar char="•"/>
        <a:defRPr sz="1600" kern="1200">
          <a:solidFill>
            <a:schemeClr val="tx1"/>
          </a:solidFill>
          <a:latin typeface="Arial"/>
          <a:ea typeface="+mn-ea"/>
          <a:cs typeface="Arial"/>
        </a:defRPr>
      </a:lvl3pPr>
      <a:lvl4pPr marL="868680" indent="-22860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4pPr>
      <a:lvl5pPr marL="1051560" indent="-18288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tiff"/><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24.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ites.nationalacademies.org/SSB/CurrentProjects/SSB_178892)" TargetMode="External"/></Relationships>
</file>

<file path=ppt/slides/_rels/slide33.xml.rels><?xml version="1.0" encoding="UTF-8" standalone="yes"?>
<Relationships xmlns="http://schemas.openxmlformats.org/package/2006/relationships"><Relationship Id="rId9" Type="http://schemas.openxmlformats.org/officeDocument/2006/relationships/image" Target="../media/image59.png"/><Relationship Id="rId20" Type="http://schemas.openxmlformats.org/officeDocument/2006/relationships/image" Target="../media/image46.png"/><Relationship Id="rId10" Type="http://schemas.openxmlformats.org/officeDocument/2006/relationships/image" Target="../media/image21.png"/><Relationship Id="rId11" Type="http://schemas.openxmlformats.org/officeDocument/2006/relationships/image" Target="../media/image60.png"/><Relationship Id="rId12" Type="http://schemas.openxmlformats.org/officeDocument/2006/relationships/image" Target="../media/image26.png"/><Relationship Id="rId13" Type="http://schemas.openxmlformats.org/officeDocument/2006/relationships/image" Target="../media/image47.png"/><Relationship Id="rId14" Type="http://schemas.openxmlformats.org/officeDocument/2006/relationships/image" Target="../media/image28.png"/><Relationship Id="rId15" Type="http://schemas.openxmlformats.org/officeDocument/2006/relationships/image" Target="../media/image24.png"/><Relationship Id="rId16" Type="http://schemas.openxmlformats.org/officeDocument/2006/relationships/image" Target="../media/image31.png"/><Relationship Id="rId17" Type="http://schemas.openxmlformats.org/officeDocument/2006/relationships/image" Target="../media/image51.png"/><Relationship Id="rId18" Type="http://schemas.openxmlformats.org/officeDocument/2006/relationships/image" Target="../media/image61.png"/><Relationship Id="rId19" Type="http://schemas.openxmlformats.org/officeDocument/2006/relationships/image" Target="../media/image50.png"/><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57.jpeg"/><Relationship Id="rId4" Type="http://schemas.openxmlformats.org/officeDocument/2006/relationships/image" Target="../media/image49.png"/><Relationship Id="rId5" Type="http://schemas.openxmlformats.org/officeDocument/2006/relationships/image" Target="../media/image23.png"/><Relationship Id="rId6" Type="http://schemas.openxmlformats.org/officeDocument/2006/relationships/image" Target="../media/image48.png"/><Relationship Id="rId7" Type="http://schemas.openxmlformats.org/officeDocument/2006/relationships/image" Target="../media/image22.png"/><Relationship Id="rId8"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tiff"/><Relationship Id="rId9" Type="http://schemas.openxmlformats.org/officeDocument/2006/relationships/image" Target="../media/image16.jpeg"/><Relationship Id="rId10"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a:xfrm>
            <a:off x="213985" y="4823937"/>
            <a:ext cx="5094225" cy="1044252"/>
          </a:xfrm>
        </p:spPr>
        <p:txBody>
          <a:bodyPr/>
          <a:lstStyle/>
          <a:p>
            <a:r>
              <a:rPr lang="en-US" sz="2000" b="1" dirty="0" err="1" smtClean="0">
                <a:latin typeface="Avenir Book"/>
                <a:cs typeface="Avenir Book"/>
              </a:rPr>
              <a:t>ExoPAG</a:t>
            </a:r>
            <a:r>
              <a:rPr lang="en-US" sz="2000" b="1" dirty="0" smtClean="0">
                <a:latin typeface="Avenir Book"/>
                <a:cs typeface="Avenir Book"/>
              </a:rPr>
              <a:t> #17</a:t>
            </a:r>
            <a:endParaRPr lang="en-US" sz="2000" b="1" dirty="0">
              <a:latin typeface="Avenir Book"/>
              <a:cs typeface="Avenir Book"/>
            </a:endParaRPr>
          </a:p>
          <a:p>
            <a:r>
              <a:rPr lang="en-US" dirty="0">
                <a:latin typeface="Avenir Book" charset="0"/>
                <a:ea typeface="Avenir Book" charset="0"/>
                <a:cs typeface="Avenir Book" charset="0"/>
              </a:rPr>
              <a:t>Gaylord National Resort &amp; Convention Center, </a:t>
            </a:r>
            <a:r>
              <a:rPr lang="en-US" dirty="0" smtClean="0">
                <a:latin typeface="Avenir Book" charset="0"/>
                <a:ea typeface="Avenir Book" charset="0"/>
                <a:cs typeface="Avenir Book" charset="0"/>
              </a:rPr>
              <a:t>Maryland</a:t>
            </a:r>
          </a:p>
          <a:p>
            <a:r>
              <a:rPr lang="en-US" dirty="0" smtClean="0">
                <a:latin typeface="Avenir Book"/>
                <a:cs typeface="Avenir Book"/>
              </a:rPr>
              <a:t>January 7, 2018</a:t>
            </a:r>
            <a:endParaRPr lang="en-US" dirty="0">
              <a:latin typeface="Avenir Book"/>
              <a:cs typeface="Avenir Book"/>
            </a:endParaRPr>
          </a:p>
          <a:p>
            <a:r>
              <a:rPr lang="en-US" dirty="0" smtClean="0"/>
              <a:t>		</a:t>
            </a:r>
            <a:endParaRPr lang="en-US" dirty="0"/>
          </a:p>
        </p:txBody>
      </p:sp>
      <p:sp>
        <p:nvSpPr>
          <p:cNvPr id="32" name="Text Placeholder 31"/>
          <p:cNvSpPr>
            <a:spLocks noGrp="1"/>
          </p:cNvSpPr>
          <p:nvPr>
            <p:ph type="body" sz="quarter" idx="12"/>
          </p:nvPr>
        </p:nvSpPr>
        <p:spPr>
          <a:xfrm>
            <a:off x="5593601" y="4813355"/>
            <a:ext cx="3268407" cy="362792"/>
          </a:xfrm>
        </p:spPr>
        <p:txBody>
          <a:bodyPr/>
          <a:lstStyle/>
          <a:p>
            <a:r>
              <a:rPr lang="en-US" sz="2000" dirty="0" smtClean="0">
                <a:latin typeface="Avenir Book"/>
                <a:cs typeface="Avenir Book"/>
              </a:rPr>
              <a:t>Martin Still</a:t>
            </a:r>
          </a:p>
          <a:p>
            <a:r>
              <a:rPr lang="en-US" b="0" dirty="0" err="1" smtClean="0">
                <a:latin typeface="Avenir Book"/>
                <a:cs typeface="Avenir Book"/>
              </a:rPr>
              <a:t>ExoPAG</a:t>
            </a:r>
            <a:r>
              <a:rPr lang="en-US" b="0" dirty="0" smtClean="0">
                <a:latin typeface="Avenir Book"/>
                <a:cs typeface="Avenir Book"/>
              </a:rPr>
              <a:t> Executive Secretary</a:t>
            </a:r>
          </a:p>
          <a:p>
            <a:r>
              <a:rPr lang="en-US" b="0" dirty="0" smtClean="0">
                <a:latin typeface="Avenir Book"/>
                <a:cs typeface="Avenir Book"/>
              </a:rPr>
              <a:t>Astrophysics </a:t>
            </a:r>
            <a:r>
              <a:rPr lang="en-US" b="0" dirty="0">
                <a:latin typeface="Avenir Book"/>
                <a:cs typeface="Avenir Book"/>
              </a:rPr>
              <a:t>Division</a:t>
            </a:r>
          </a:p>
          <a:p>
            <a:r>
              <a:rPr lang="en-US" b="0" dirty="0">
                <a:latin typeface="Avenir Book"/>
                <a:cs typeface="Avenir Book"/>
              </a:rPr>
              <a:t>Science Mission Directorate</a:t>
            </a:r>
          </a:p>
          <a:p>
            <a:r>
              <a:rPr lang="en-US" b="0" i="1" dirty="0" err="1" smtClean="0">
                <a:solidFill>
                  <a:srgbClr val="0000FF"/>
                </a:solidFill>
                <a:latin typeface="Avenir Book"/>
                <a:cs typeface="Avenir Book"/>
              </a:rPr>
              <a:t>Martin.Still@nasa.gov</a:t>
            </a:r>
            <a:endParaRPr lang="en-US" b="0" i="1" dirty="0">
              <a:solidFill>
                <a:srgbClr val="0000FF"/>
              </a:solidFill>
              <a:latin typeface="Avenir Book"/>
              <a:cs typeface="Avenir Book"/>
            </a:endParaRPr>
          </a:p>
          <a:p>
            <a:endParaRPr lang="en-US" dirty="0">
              <a:latin typeface="Avenir Book"/>
              <a:cs typeface="Avenir Book"/>
            </a:endParaRPr>
          </a:p>
        </p:txBody>
      </p:sp>
      <p:sp>
        <p:nvSpPr>
          <p:cNvPr id="2" name="Slide Number Placeholder 1"/>
          <p:cNvSpPr>
            <a:spLocks noGrp="1"/>
          </p:cNvSpPr>
          <p:nvPr>
            <p:ph type="sldNum" sz="quarter" idx="15"/>
          </p:nvPr>
        </p:nvSpPr>
        <p:spPr/>
        <p:txBody>
          <a:bodyPr/>
          <a:lstStyle/>
          <a:p>
            <a:fld id="{D297EF46-42AB-314A-A2E7-FB6E0BBF01D2}" type="slidenum">
              <a:rPr lang="en-US" smtClean="0"/>
              <a:pPr/>
              <a:t>1</a:t>
            </a:fld>
            <a:endParaRPr lang="en-US" dirty="0"/>
          </a:p>
        </p:txBody>
      </p:sp>
      <p:sp>
        <p:nvSpPr>
          <p:cNvPr id="9" name="Text Placeholder 30"/>
          <p:cNvSpPr>
            <a:spLocks noGrp="1"/>
          </p:cNvSpPr>
          <p:nvPr>
            <p:ph type="body" sz="quarter" idx="11"/>
          </p:nvPr>
        </p:nvSpPr>
        <p:spPr>
          <a:xfrm>
            <a:off x="5223565" y="742982"/>
            <a:ext cx="3815129" cy="1044252"/>
          </a:xfrm>
        </p:spPr>
        <p:txBody>
          <a:bodyPr/>
          <a:lstStyle/>
          <a:p>
            <a:pPr algn="r"/>
            <a:r>
              <a:rPr lang="en-US" sz="4400" b="1" dirty="0" smtClean="0">
                <a:solidFill>
                  <a:schemeClr val="bg1"/>
                </a:solidFill>
                <a:latin typeface="Avenir Book"/>
                <a:cs typeface="Avenir Book"/>
              </a:rPr>
              <a:t>NASA Headquarters Updates</a:t>
            </a:r>
            <a:endParaRPr lang="en-US" sz="4400" dirty="0">
              <a:solidFill>
                <a:schemeClr val="bg1"/>
              </a:solidFill>
              <a:latin typeface="Avenir Book"/>
              <a:cs typeface="Avenir Book"/>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973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venir Book" charset="0"/>
                <a:ea typeface="Avenir Book" charset="0"/>
                <a:cs typeface="Avenir Book" charset="0"/>
              </a:rPr>
              <a:t>ExoPAG</a:t>
            </a:r>
            <a:r>
              <a:rPr lang="en-US" dirty="0" smtClean="0">
                <a:latin typeface="Avenir Book" charset="0"/>
                <a:ea typeface="Avenir Book" charset="0"/>
                <a:cs typeface="Avenir Book" charset="0"/>
              </a:rPr>
              <a:t> Executive Committee</a:t>
            </a:r>
            <a:endParaRPr lang="en-US"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10</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94328"/>
              </p:ext>
            </p:extLst>
          </p:nvPr>
        </p:nvGraphicFramePr>
        <p:xfrm>
          <a:off x="457200" y="1129073"/>
          <a:ext cx="8229600" cy="4023360"/>
        </p:xfrm>
        <a:graphic>
          <a:graphicData uri="http://schemas.openxmlformats.org/drawingml/2006/table">
            <a:tbl>
              <a:tblPr firstRow="1" bandRow="1">
                <a:tableStyleId>{5C22544A-7EE6-4342-B048-85BDC9FD1C3A}</a:tableStyleId>
              </a:tblPr>
              <a:tblGrid>
                <a:gridCol w="3496365"/>
                <a:gridCol w="2959652"/>
                <a:gridCol w="1773583"/>
              </a:tblGrid>
              <a:tr h="302304">
                <a:tc>
                  <a:txBody>
                    <a:bodyPr/>
                    <a:lstStyle/>
                    <a:p>
                      <a:r>
                        <a:rPr lang="en-US" sz="1600" dirty="0" smtClean="0"/>
                        <a:t>Name</a:t>
                      </a:r>
                      <a:endParaRPr lang="en-US" sz="1600" dirty="0"/>
                    </a:p>
                  </a:txBody>
                  <a:tcPr/>
                </a:tc>
                <a:tc>
                  <a:txBody>
                    <a:bodyPr/>
                    <a:lstStyle/>
                    <a:p>
                      <a:r>
                        <a:rPr lang="en-US" sz="1600" dirty="0" smtClean="0"/>
                        <a:t>Home</a:t>
                      </a:r>
                      <a:endParaRPr lang="en-US" sz="1600" dirty="0"/>
                    </a:p>
                  </a:txBody>
                  <a:tcPr/>
                </a:tc>
                <a:tc>
                  <a:txBody>
                    <a:bodyPr/>
                    <a:lstStyle/>
                    <a:p>
                      <a:pPr algn="ctr"/>
                      <a:r>
                        <a:rPr lang="en-US" sz="1600" dirty="0" smtClean="0"/>
                        <a:t>Year</a:t>
                      </a:r>
                      <a:endParaRPr lang="en-US" sz="1600" dirty="0"/>
                    </a:p>
                  </a:txBody>
                  <a:tcPr/>
                </a:tc>
              </a:tr>
              <a:tr h="302304">
                <a:tc>
                  <a:txBody>
                    <a:bodyPr/>
                    <a:lstStyle/>
                    <a:p>
                      <a:r>
                        <a:rPr lang="en-US" sz="1600" dirty="0" smtClean="0">
                          <a:latin typeface="Avenir Book" charset="0"/>
                          <a:ea typeface="Avenir Book" charset="0"/>
                          <a:cs typeface="Avenir Book" charset="0"/>
                        </a:rPr>
                        <a:t>Alan Boss (chair)</a:t>
                      </a:r>
                      <a:endParaRPr lang="en-US" sz="1600" dirty="0">
                        <a:latin typeface="Avenir Book" charset="0"/>
                        <a:ea typeface="Avenir Book" charset="0"/>
                        <a:cs typeface="Avenir Book" charset="0"/>
                      </a:endParaRPr>
                    </a:p>
                  </a:txBody>
                  <a:tcPr/>
                </a:tc>
                <a:tc>
                  <a:txBody>
                    <a:bodyPr/>
                    <a:lstStyle/>
                    <a:p>
                      <a:r>
                        <a:rPr lang="en-US" sz="1600" dirty="0" smtClean="0">
                          <a:latin typeface="Avenir Book" charset="0"/>
                          <a:ea typeface="Avenir Book" charset="0"/>
                          <a:cs typeface="Avenir Book" charset="0"/>
                        </a:rPr>
                        <a:t>Carnegie</a:t>
                      </a:r>
                      <a:r>
                        <a:rPr lang="en-US" sz="1600" baseline="0" dirty="0" smtClean="0">
                          <a:latin typeface="Avenir Book" charset="0"/>
                          <a:ea typeface="Avenir Book" charset="0"/>
                          <a:cs typeface="Avenir Book" charset="0"/>
                        </a:rPr>
                        <a:t> Institution</a:t>
                      </a:r>
                      <a:endParaRPr lang="en-US" sz="1600" dirty="0">
                        <a:latin typeface="Avenir Book" charset="0"/>
                        <a:ea typeface="Avenir Book" charset="0"/>
                        <a:cs typeface="Avenir Book" charset="0"/>
                      </a:endParaRPr>
                    </a:p>
                  </a:txBody>
                  <a:tcPr/>
                </a:tc>
                <a:tc>
                  <a:txBody>
                    <a:bodyPr/>
                    <a:lstStyle/>
                    <a:p>
                      <a:pPr algn="ctr"/>
                      <a:r>
                        <a:rPr lang="en-US" sz="1600" dirty="0" smtClean="0">
                          <a:latin typeface="Avenir Book" charset="0"/>
                          <a:ea typeface="Avenir Book" charset="0"/>
                          <a:cs typeface="Avenir Book" charset="0"/>
                        </a:rPr>
                        <a:t>3/3</a:t>
                      </a:r>
                      <a:endParaRPr lang="en-US" sz="1600" dirty="0">
                        <a:latin typeface="Avenir Book" charset="0"/>
                        <a:ea typeface="Avenir Book" charset="0"/>
                        <a:cs typeface="Avenir Book" charset="0"/>
                      </a:endParaRPr>
                    </a:p>
                  </a:txBody>
                  <a:tcPr/>
                </a:tc>
              </a:tr>
              <a:tr h="302304">
                <a:tc>
                  <a:txBody>
                    <a:bodyPr/>
                    <a:lstStyle/>
                    <a:p>
                      <a:r>
                        <a:rPr lang="en-US" sz="1600" dirty="0" smtClean="0">
                          <a:latin typeface="Avenir Book" charset="0"/>
                          <a:ea typeface="Avenir Book" charset="0"/>
                          <a:cs typeface="Avenir Book" charset="0"/>
                        </a:rPr>
                        <a:t>Daniel </a:t>
                      </a:r>
                      <a:r>
                        <a:rPr lang="en-US" sz="1600" dirty="0" err="1" smtClean="0">
                          <a:latin typeface="Avenir Book" charset="0"/>
                          <a:ea typeface="Avenir Book" charset="0"/>
                          <a:cs typeface="Avenir Book" charset="0"/>
                        </a:rPr>
                        <a:t>Apai</a:t>
                      </a:r>
                      <a:endParaRPr lang="en-US" sz="1600" dirty="0">
                        <a:latin typeface="Avenir Book" charset="0"/>
                        <a:ea typeface="Avenir Book" charset="0"/>
                        <a:cs typeface="Avenir Book" charset="0"/>
                      </a:endParaRPr>
                    </a:p>
                  </a:txBody>
                  <a:tcPr/>
                </a:tc>
                <a:tc>
                  <a:txBody>
                    <a:bodyPr/>
                    <a:lstStyle/>
                    <a:p>
                      <a:r>
                        <a:rPr lang="en-US" sz="1600" dirty="0" smtClean="0">
                          <a:latin typeface="Avenir Book" charset="0"/>
                          <a:ea typeface="Avenir Book" charset="0"/>
                          <a:cs typeface="Avenir Book" charset="0"/>
                        </a:rPr>
                        <a:t>Arizona</a:t>
                      </a:r>
                      <a:endParaRPr lang="en-US" sz="1600" dirty="0">
                        <a:latin typeface="Avenir Book" charset="0"/>
                        <a:ea typeface="Avenir Book" charset="0"/>
                        <a:cs typeface="Avenir Book" charset="0"/>
                      </a:endParaRPr>
                    </a:p>
                  </a:txBody>
                  <a:tcPr/>
                </a:tc>
                <a:tc>
                  <a:txBody>
                    <a:bodyPr/>
                    <a:lstStyle/>
                    <a:p>
                      <a:pPr algn="ctr"/>
                      <a:r>
                        <a:rPr lang="en-US" sz="1600" dirty="0" smtClean="0">
                          <a:latin typeface="Avenir Book" charset="0"/>
                          <a:ea typeface="Avenir Book" charset="0"/>
                          <a:cs typeface="Avenir Book" charset="0"/>
                        </a:rPr>
                        <a:t>3/3</a:t>
                      </a:r>
                      <a:endParaRPr lang="en-US" sz="1600" dirty="0">
                        <a:latin typeface="Avenir Book" charset="0"/>
                        <a:ea typeface="Avenir Book" charset="0"/>
                        <a:cs typeface="Avenir Book" charset="0"/>
                      </a:endParaRPr>
                    </a:p>
                  </a:txBody>
                  <a:tcPr/>
                </a:tc>
              </a:tr>
              <a:tr h="302304">
                <a:tc>
                  <a:txBody>
                    <a:bodyPr/>
                    <a:lstStyle/>
                    <a:p>
                      <a:r>
                        <a:rPr lang="en-US" sz="1600" dirty="0" smtClean="0">
                          <a:latin typeface="Avenir Book" charset="0"/>
                          <a:ea typeface="Avenir Book" charset="0"/>
                          <a:cs typeface="Avenir Book" charset="0"/>
                        </a:rPr>
                        <a:t>David</a:t>
                      </a:r>
                      <a:r>
                        <a:rPr lang="en-US" sz="1600" baseline="0" dirty="0" smtClean="0">
                          <a:latin typeface="Avenir Book" charset="0"/>
                          <a:ea typeface="Avenir Book" charset="0"/>
                          <a:cs typeface="Avenir Book" charset="0"/>
                        </a:rPr>
                        <a:t> Ciardi</a:t>
                      </a:r>
                      <a:endParaRPr lang="en-US" sz="1600" dirty="0">
                        <a:latin typeface="Avenir Book" charset="0"/>
                        <a:ea typeface="Avenir Book" charset="0"/>
                        <a:cs typeface="Avenir Book" charset="0"/>
                      </a:endParaRPr>
                    </a:p>
                  </a:txBody>
                  <a:tcPr/>
                </a:tc>
                <a:tc>
                  <a:txBody>
                    <a:bodyPr/>
                    <a:lstStyle/>
                    <a:p>
                      <a:r>
                        <a:rPr lang="en-US" sz="1600" dirty="0" err="1" smtClean="0">
                          <a:latin typeface="Avenir Book" charset="0"/>
                          <a:ea typeface="Avenir Book" charset="0"/>
                          <a:cs typeface="Avenir Book" charset="0"/>
                        </a:rPr>
                        <a:t>NExScI</a:t>
                      </a:r>
                      <a:endParaRPr lang="en-US" sz="1600" dirty="0">
                        <a:latin typeface="Avenir Book" charset="0"/>
                        <a:ea typeface="Avenir Book" charset="0"/>
                        <a:cs typeface="Avenir Book" charset="0"/>
                      </a:endParaRPr>
                    </a:p>
                  </a:txBody>
                  <a:tcPr/>
                </a:tc>
                <a:tc>
                  <a:txBody>
                    <a:bodyPr/>
                    <a:lstStyle/>
                    <a:p>
                      <a:pPr algn="ctr"/>
                      <a:r>
                        <a:rPr lang="en-US" sz="1600" dirty="0" smtClean="0">
                          <a:latin typeface="Avenir Book" charset="0"/>
                          <a:ea typeface="Avenir Book" charset="0"/>
                          <a:cs typeface="Avenir Book" charset="0"/>
                        </a:rPr>
                        <a:t>3/3</a:t>
                      </a:r>
                      <a:endParaRPr lang="en-US" sz="1600" dirty="0">
                        <a:latin typeface="Avenir Book" charset="0"/>
                        <a:ea typeface="Avenir Book" charset="0"/>
                        <a:cs typeface="Avenir Book" charset="0"/>
                      </a:endParaRPr>
                    </a:p>
                  </a:txBody>
                  <a:tcPr/>
                </a:tc>
              </a:tr>
              <a:tr h="302304">
                <a:tc>
                  <a:txBody>
                    <a:bodyPr/>
                    <a:lstStyle/>
                    <a:p>
                      <a:r>
                        <a:rPr lang="en-US" sz="1600" dirty="0" smtClean="0">
                          <a:latin typeface="Avenir Book" charset="0"/>
                          <a:ea typeface="Avenir Book" charset="0"/>
                          <a:cs typeface="Avenir Book" charset="0"/>
                        </a:rPr>
                        <a:t>Shawn </a:t>
                      </a:r>
                      <a:r>
                        <a:rPr lang="en-US" sz="1600" dirty="0" err="1" smtClean="0">
                          <a:latin typeface="Avenir Book" charset="0"/>
                          <a:ea typeface="Avenir Book" charset="0"/>
                          <a:cs typeface="Avenir Book" charset="0"/>
                        </a:rPr>
                        <a:t>Domagal</a:t>
                      </a:r>
                      <a:r>
                        <a:rPr lang="en-US" sz="1600" dirty="0" smtClean="0">
                          <a:latin typeface="Avenir Book" charset="0"/>
                          <a:ea typeface="Avenir Book" charset="0"/>
                          <a:cs typeface="Avenir Book" charset="0"/>
                        </a:rPr>
                        <a:t>-Goldman</a:t>
                      </a:r>
                      <a:endParaRPr lang="en-US" sz="1600" dirty="0">
                        <a:latin typeface="Avenir Book" charset="0"/>
                        <a:ea typeface="Avenir Book" charset="0"/>
                        <a:cs typeface="Avenir Book" charset="0"/>
                      </a:endParaRPr>
                    </a:p>
                  </a:txBody>
                  <a:tcPr/>
                </a:tc>
                <a:tc>
                  <a:txBody>
                    <a:bodyPr/>
                    <a:lstStyle/>
                    <a:p>
                      <a:r>
                        <a:rPr lang="en-US" sz="1600" dirty="0" smtClean="0">
                          <a:latin typeface="Avenir Book" charset="0"/>
                          <a:ea typeface="Avenir Book" charset="0"/>
                          <a:cs typeface="Avenir Book" charset="0"/>
                        </a:rPr>
                        <a:t>NASA GSFC</a:t>
                      </a:r>
                      <a:endParaRPr lang="en-US" sz="1600" dirty="0">
                        <a:latin typeface="Avenir Book" charset="0"/>
                        <a:ea typeface="Avenir Book" charset="0"/>
                        <a:cs typeface="Avenir Book" charset="0"/>
                      </a:endParaRPr>
                    </a:p>
                  </a:txBody>
                  <a:tcPr/>
                </a:tc>
                <a:tc>
                  <a:txBody>
                    <a:bodyPr/>
                    <a:lstStyle/>
                    <a:p>
                      <a:pPr algn="ctr"/>
                      <a:r>
                        <a:rPr lang="en-US" sz="1600" dirty="0" smtClean="0">
                          <a:latin typeface="Avenir Book" charset="0"/>
                          <a:ea typeface="Avenir Book" charset="0"/>
                          <a:cs typeface="Avenir Book" charset="0"/>
                        </a:rPr>
                        <a:t>3/3</a:t>
                      </a:r>
                      <a:endParaRPr lang="en-US" sz="1600" dirty="0">
                        <a:latin typeface="Avenir Book" charset="0"/>
                        <a:ea typeface="Avenir Book" charset="0"/>
                        <a:cs typeface="Avenir Book" charset="0"/>
                      </a:endParaRPr>
                    </a:p>
                  </a:txBody>
                  <a:tcPr/>
                </a:tc>
              </a:tr>
              <a:tr h="302304">
                <a:tc>
                  <a:txBody>
                    <a:bodyPr/>
                    <a:lstStyle/>
                    <a:p>
                      <a:r>
                        <a:rPr lang="en-US" sz="1600" dirty="0" smtClean="0">
                          <a:latin typeface="Avenir Book" charset="0"/>
                          <a:ea typeface="Avenir Book" charset="0"/>
                          <a:cs typeface="Avenir Book" charset="0"/>
                        </a:rPr>
                        <a:t>Tiffany Glassman</a:t>
                      </a:r>
                      <a:endParaRPr lang="en-US" sz="1600" dirty="0">
                        <a:latin typeface="Avenir Book" charset="0"/>
                        <a:ea typeface="Avenir Book" charset="0"/>
                        <a:cs typeface="Avenir Book" charset="0"/>
                      </a:endParaRPr>
                    </a:p>
                  </a:txBody>
                  <a:tcPr/>
                </a:tc>
                <a:tc>
                  <a:txBody>
                    <a:bodyPr/>
                    <a:lstStyle/>
                    <a:p>
                      <a:r>
                        <a:rPr lang="en-US" sz="1600" dirty="0" smtClean="0">
                          <a:latin typeface="Avenir Book" charset="0"/>
                          <a:ea typeface="Avenir Book" charset="0"/>
                          <a:cs typeface="Avenir Book" charset="0"/>
                        </a:rPr>
                        <a:t>Northrop</a:t>
                      </a:r>
                      <a:r>
                        <a:rPr lang="en-US" sz="1600" baseline="0" dirty="0" smtClean="0">
                          <a:latin typeface="Avenir Book" charset="0"/>
                          <a:ea typeface="Avenir Book" charset="0"/>
                          <a:cs typeface="Avenir Book" charset="0"/>
                        </a:rPr>
                        <a:t> Grumman</a:t>
                      </a:r>
                      <a:endParaRPr lang="en-US" sz="1600" dirty="0">
                        <a:latin typeface="Avenir Book" charset="0"/>
                        <a:ea typeface="Avenir Book" charset="0"/>
                        <a:cs typeface="Avenir Book" charset="0"/>
                      </a:endParaRPr>
                    </a:p>
                  </a:txBody>
                  <a:tcPr/>
                </a:tc>
                <a:tc>
                  <a:txBody>
                    <a:bodyPr/>
                    <a:lstStyle/>
                    <a:p>
                      <a:pPr algn="ctr"/>
                      <a:r>
                        <a:rPr lang="en-US" sz="1600" dirty="0" smtClean="0">
                          <a:latin typeface="Avenir Book" charset="0"/>
                          <a:ea typeface="Avenir Book" charset="0"/>
                          <a:cs typeface="Avenir Book" charset="0"/>
                        </a:rPr>
                        <a:t>2/3</a:t>
                      </a:r>
                      <a:endParaRPr lang="en-US" sz="1600" dirty="0">
                        <a:latin typeface="Avenir Book" charset="0"/>
                        <a:ea typeface="Avenir Book" charset="0"/>
                        <a:cs typeface="Avenir Book" charset="0"/>
                      </a:endParaRPr>
                    </a:p>
                  </a:txBody>
                  <a:tcPr/>
                </a:tc>
              </a:tr>
              <a:tr h="302304">
                <a:tc>
                  <a:txBody>
                    <a:bodyPr/>
                    <a:lstStyle/>
                    <a:p>
                      <a:r>
                        <a:rPr lang="en-US" sz="1600" dirty="0" err="1" smtClean="0">
                          <a:latin typeface="Avenir Book" charset="0"/>
                          <a:ea typeface="Avenir Book" charset="0"/>
                          <a:cs typeface="Avenir Book" charset="0"/>
                        </a:rPr>
                        <a:t>Dimitri</a:t>
                      </a:r>
                      <a:r>
                        <a:rPr lang="en-US" sz="1600" dirty="0" smtClean="0">
                          <a:latin typeface="Avenir Book" charset="0"/>
                          <a:ea typeface="Avenir Book" charset="0"/>
                          <a:cs typeface="Avenir Book" charset="0"/>
                        </a:rPr>
                        <a:t> </a:t>
                      </a:r>
                      <a:r>
                        <a:rPr lang="en-US" sz="1600" dirty="0" err="1" smtClean="0">
                          <a:latin typeface="Avenir Book" charset="0"/>
                          <a:ea typeface="Avenir Book" charset="0"/>
                          <a:cs typeface="Avenir Book" charset="0"/>
                        </a:rPr>
                        <a:t>Mawet</a:t>
                      </a:r>
                      <a:endParaRPr lang="en-US" sz="1600" dirty="0">
                        <a:latin typeface="Avenir Book" charset="0"/>
                        <a:ea typeface="Avenir Book" charset="0"/>
                        <a:cs typeface="Avenir Book" charset="0"/>
                      </a:endParaRPr>
                    </a:p>
                  </a:txBody>
                  <a:tcPr/>
                </a:tc>
                <a:tc>
                  <a:txBody>
                    <a:bodyPr/>
                    <a:lstStyle/>
                    <a:p>
                      <a:r>
                        <a:rPr lang="en-US" sz="1600" dirty="0" smtClean="0">
                          <a:latin typeface="Avenir Book" charset="0"/>
                          <a:ea typeface="Avenir Book" charset="0"/>
                          <a:cs typeface="Avenir Book" charset="0"/>
                        </a:rPr>
                        <a:t>Caltech/JPL</a:t>
                      </a:r>
                      <a:endParaRPr lang="en-US" sz="1600" dirty="0">
                        <a:latin typeface="Avenir Book" charset="0"/>
                        <a:ea typeface="Avenir Book" charset="0"/>
                        <a:cs typeface="Avenir Book" charset="0"/>
                      </a:endParaRPr>
                    </a:p>
                  </a:txBody>
                  <a:tcPr/>
                </a:tc>
                <a:tc>
                  <a:txBody>
                    <a:bodyPr/>
                    <a:lstStyle/>
                    <a:p>
                      <a:pPr algn="ctr"/>
                      <a:r>
                        <a:rPr lang="en-US" sz="1600" dirty="0" smtClean="0">
                          <a:latin typeface="Avenir Book" charset="0"/>
                          <a:ea typeface="Avenir Book" charset="0"/>
                          <a:cs typeface="Avenir Book" charset="0"/>
                        </a:rPr>
                        <a:t>2/3</a:t>
                      </a:r>
                      <a:endParaRPr lang="en-US" sz="1600" dirty="0">
                        <a:latin typeface="Avenir Book" charset="0"/>
                        <a:ea typeface="Avenir Book" charset="0"/>
                        <a:cs typeface="Avenir Book" charset="0"/>
                      </a:endParaRPr>
                    </a:p>
                  </a:txBody>
                  <a:tcPr/>
                </a:tc>
              </a:tr>
              <a:tr h="302304">
                <a:tc>
                  <a:txBody>
                    <a:bodyPr/>
                    <a:lstStyle/>
                    <a:p>
                      <a:r>
                        <a:rPr lang="en-US" sz="1600" dirty="0" smtClean="0">
                          <a:latin typeface="Avenir Book" charset="0"/>
                          <a:ea typeface="Avenir Book" charset="0"/>
                          <a:cs typeface="Avenir Book" charset="0"/>
                        </a:rPr>
                        <a:t>Tyler Robinson</a:t>
                      </a:r>
                      <a:endParaRPr lang="en-US" sz="1600" dirty="0">
                        <a:latin typeface="Avenir Book" charset="0"/>
                        <a:ea typeface="Avenir Book" charset="0"/>
                        <a:cs typeface="Avenir Book" charset="0"/>
                      </a:endParaRPr>
                    </a:p>
                  </a:txBody>
                  <a:tcPr/>
                </a:tc>
                <a:tc>
                  <a:txBody>
                    <a:bodyPr/>
                    <a:lstStyle/>
                    <a:p>
                      <a:r>
                        <a:rPr lang="en-US" sz="1600" dirty="0" smtClean="0">
                          <a:latin typeface="Avenir Book" charset="0"/>
                          <a:ea typeface="Avenir Book" charset="0"/>
                          <a:cs typeface="Avenir Book" charset="0"/>
                        </a:rPr>
                        <a:t>UC Santa Cruz</a:t>
                      </a:r>
                      <a:endParaRPr lang="en-US" sz="1600" dirty="0">
                        <a:latin typeface="Avenir Book" charset="0"/>
                        <a:ea typeface="Avenir Book" charset="0"/>
                        <a:cs typeface="Avenir Book" charset="0"/>
                      </a:endParaRPr>
                    </a:p>
                  </a:txBody>
                  <a:tcPr/>
                </a:tc>
                <a:tc>
                  <a:txBody>
                    <a:bodyPr/>
                    <a:lstStyle/>
                    <a:p>
                      <a:pPr algn="ctr"/>
                      <a:r>
                        <a:rPr lang="en-US" sz="1600" dirty="0" smtClean="0">
                          <a:latin typeface="Avenir Book" charset="0"/>
                          <a:ea typeface="Avenir Book" charset="0"/>
                          <a:cs typeface="Avenir Book" charset="0"/>
                        </a:rPr>
                        <a:t>2/3</a:t>
                      </a:r>
                      <a:endParaRPr lang="en-US" sz="1600" dirty="0">
                        <a:latin typeface="Avenir Book" charset="0"/>
                        <a:ea typeface="Avenir Book" charset="0"/>
                        <a:cs typeface="Avenir Book" charset="0"/>
                      </a:endParaRPr>
                    </a:p>
                  </a:txBody>
                  <a:tcPr/>
                </a:tc>
              </a:tr>
              <a:tr h="302304">
                <a:tc>
                  <a:txBody>
                    <a:bodyPr/>
                    <a:lstStyle/>
                    <a:p>
                      <a:r>
                        <a:rPr lang="en-US" sz="1600" dirty="0" smtClean="0">
                          <a:latin typeface="Avenir Book" charset="0"/>
                          <a:ea typeface="Avenir Book" charset="0"/>
                          <a:cs typeface="Avenir Book" charset="0"/>
                        </a:rPr>
                        <a:t>Eliza Kempton</a:t>
                      </a:r>
                      <a:endParaRPr lang="en-US" sz="1600" dirty="0">
                        <a:latin typeface="Avenir Book" charset="0"/>
                        <a:ea typeface="Avenir Book" charset="0"/>
                        <a:cs typeface="Avenir Book" charset="0"/>
                      </a:endParaRPr>
                    </a:p>
                  </a:txBody>
                  <a:tcPr/>
                </a:tc>
                <a:tc>
                  <a:txBody>
                    <a:bodyPr/>
                    <a:lstStyle/>
                    <a:p>
                      <a:r>
                        <a:rPr lang="en-US" sz="1600" dirty="0" smtClean="0">
                          <a:latin typeface="Avenir Book" charset="0"/>
                          <a:ea typeface="Avenir Book" charset="0"/>
                          <a:cs typeface="Avenir Book" charset="0"/>
                        </a:rPr>
                        <a:t>Grinnell College</a:t>
                      </a:r>
                      <a:endParaRPr lang="en-US" sz="1600" dirty="0">
                        <a:latin typeface="Avenir Book" charset="0"/>
                        <a:ea typeface="Avenir Book" charset="0"/>
                        <a:cs typeface="Avenir Book" charset="0"/>
                      </a:endParaRPr>
                    </a:p>
                  </a:txBody>
                  <a:tcPr/>
                </a:tc>
                <a:tc>
                  <a:txBody>
                    <a:bodyPr/>
                    <a:lstStyle/>
                    <a:p>
                      <a:pPr algn="ctr"/>
                      <a:r>
                        <a:rPr lang="en-US" sz="1600" dirty="0" smtClean="0">
                          <a:latin typeface="Avenir Book" charset="0"/>
                          <a:ea typeface="Avenir Book" charset="0"/>
                          <a:cs typeface="Avenir Book" charset="0"/>
                        </a:rPr>
                        <a:t>1/3</a:t>
                      </a:r>
                      <a:endParaRPr lang="en-US" sz="1600" dirty="0">
                        <a:latin typeface="Avenir Book" charset="0"/>
                        <a:ea typeface="Avenir Book" charset="0"/>
                        <a:cs typeface="Avenir Book" charset="0"/>
                      </a:endParaRPr>
                    </a:p>
                  </a:txBody>
                  <a:tcPr/>
                </a:tc>
              </a:tr>
              <a:tr h="302304">
                <a:tc>
                  <a:txBody>
                    <a:bodyPr/>
                    <a:lstStyle/>
                    <a:p>
                      <a:r>
                        <a:rPr lang="en-US" sz="1600" dirty="0" smtClean="0">
                          <a:latin typeface="Avenir Book" charset="0"/>
                          <a:ea typeface="Avenir Book" charset="0"/>
                          <a:cs typeface="Avenir Book" charset="0"/>
                        </a:rPr>
                        <a:t>Michael Meyer</a:t>
                      </a:r>
                      <a:endParaRPr lang="en-US" sz="1600" dirty="0">
                        <a:latin typeface="Avenir Book" charset="0"/>
                        <a:ea typeface="Avenir Book" charset="0"/>
                        <a:cs typeface="Avenir Book" charset="0"/>
                      </a:endParaRPr>
                    </a:p>
                  </a:txBody>
                  <a:tcPr/>
                </a:tc>
                <a:tc>
                  <a:txBody>
                    <a:bodyPr/>
                    <a:lstStyle/>
                    <a:p>
                      <a:r>
                        <a:rPr lang="en-US" sz="1600" dirty="0" smtClean="0">
                          <a:latin typeface="Avenir Book" charset="0"/>
                          <a:ea typeface="Avenir Book" charset="0"/>
                          <a:cs typeface="Avenir Book" charset="0"/>
                        </a:rPr>
                        <a:t>Michigan</a:t>
                      </a:r>
                      <a:endParaRPr lang="en-US" sz="1600" dirty="0">
                        <a:latin typeface="Avenir Book" charset="0"/>
                        <a:ea typeface="Avenir Book" charset="0"/>
                        <a:cs typeface="Avenir Book"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venir Book" charset="0"/>
                          <a:ea typeface="Avenir Book" charset="0"/>
                          <a:cs typeface="Avenir Book" charset="0"/>
                        </a:rPr>
                        <a:t>1/3</a:t>
                      </a:r>
                    </a:p>
                  </a:txBody>
                  <a:tcPr/>
                </a:tc>
              </a:tr>
              <a:tr h="3023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latin typeface="Avenir Book" charset="0"/>
                          <a:ea typeface="Avenir Book" charset="0"/>
                          <a:cs typeface="Avenir Book" charset="0"/>
                        </a:rPr>
                        <a:t>Chris Stark</a:t>
                      </a:r>
                    </a:p>
                  </a:txBody>
                  <a:tcPr/>
                </a:tc>
                <a:tc>
                  <a:txBody>
                    <a:bodyPr/>
                    <a:lstStyle/>
                    <a:p>
                      <a:r>
                        <a:rPr lang="en-US" sz="1600" dirty="0" err="1" smtClean="0">
                          <a:latin typeface="Avenir Book" charset="0"/>
                          <a:ea typeface="Avenir Book" charset="0"/>
                          <a:cs typeface="Avenir Book" charset="0"/>
                        </a:rPr>
                        <a:t>STScI</a:t>
                      </a:r>
                      <a:endParaRPr lang="en-US" sz="1600" dirty="0">
                        <a:latin typeface="Avenir Book" charset="0"/>
                        <a:ea typeface="Avenir Book" charset="0"/>
                        <a:cs typeface="Avenir Book"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venir Book" charset="0"/>
                          <a:ea typeface="Avenir Book" charset="0"/>
                          <a:cs typeface="Avenir Book" charset="0"/>
                        </a:rPr>
                        <a:t>1/3</a:t>
                      </a:r>
                    </a:p>
                  </a:txBody>
                  <a:tcPr/>
                </a:tc>
              </a:tr>
              <a:tr h="3023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latin typeface="Avenir Book" charset="0"/>
                          <a:ea typeface="Avenir Book" charset="0"/>
                          <a:cs typeface="Avenir Book" charset="0"/>
                        </a:rPr>
                        <a:t>Johanna </a:t>
                      </a:r>
                      <a:r>
                        <a:rPr lang="en-US" sz="1600" dirty="0" err="1" smtClean="0">
                          <a:latin typeface="Avenir Book" charset="0"/>
                          <a:ea typeface="Avenir Book" charset="0"/>
                          <a:cs typeface="Avenir Book" charset="0"/>
                        </a:rPr>
                        <a:t>Teske</a:t>
                      </a:r>
                      <a:endParaRPr lang="en-US" sz="1600" dirty="0" smtClean="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latin typeface="Avenir Book" charset="0"/>
                          <a:ea typeface="Avenir Book" charset="0"/>
                          <a:cs typeface="Avenir Book" charset="0"/>
                        </a:rPr>
                        <a:t>Carnegie Institution</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venir Book" charset="0"/>
                          <a:ea typeface="Avenir Book" charset="0"/>
                          <a:cs typeface="Avenir Book" charset="0"/>
                        </a:rPr>
                        <a:t>1/3</a:t>
                      </a:r>
                    </a:p>
                  </a:txBody>
                  <a:tcPr/>
                </a:tc>
              </a:tr>
            </a:tbl>
          </a:graphicData>
        </a:graphic>
      </p:graphicFrame>
      <p:sp>
        <p:nvSpPr>
          <p:cNvPr id="8" name="Title 1"/>
          <p:cNvSpPr txBox="1">
            <a:spLocks/>
          </p:cNvSpPr>
          <p:nvPr/>
        </p:nvSpPr>
        <p:spPr>
          <a:xfrm>
            <a:off x="457200" y="5539187"/>
            <a:ext cx="8229600" cy="1235364"/>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2600" b="1" kern="1200">
                <a:solidFill>
                  <a:schemeClr val="tx1"/>
                </a:solidFill>
                <a:latin typeface="Avenir Book"/>
                <a:ea typeface="+mj-ea"/>
                <a:cs typeface="Avenir Book"/>
              </a:defRPr>
            </a:lvl1pPr>
          </a:lstStyle>
          <a:p>
            <a:pPr>
              <a:lnSpc>
                <a:spcPct val="120000"/>
              </a:lnSpc>
            </a:pPr>
            <a:r>
              <a:rPr lang="en-US" sz="1800" b="0" dirty="0" smtClean="0"/>
              <a:t>After year 3, EC members Daniel </a:t>
            </a:r>
            <a:r>
              <a:rPr lang="en-US" sz="1800" b="0" dirty="0" err="1" smtClean="0"/>
              <a:t>Apai</a:t>
            </a:r>
            <a:r>
              <a:rPr lang="en-US" sz="1800" b="0" dirty="0" smtClean="0"/>
              <a:t>, David Ciardi, and Shawn </a:t>
            </a:r>
            <a:r>
              <a:rPr lang="en-US" sz="1800" b="0" dirty="0" err="1" smtClean="0"/>
              <a:t>Domegal</a:t>
            </a:r>
            <a:r>
              <a:rPr lang="en-US" sz="1800" b="0" dirty="0" smtClean="0"/>
              <a:t>-Goldman will roll off the EC</a:t>
            </a:r>
          </a:p>
          <a:p>
            <a:pPr>
              <a:lnSpc>
                <a:spcPct val="120000"/>
              </a:lnSpc>
            </a:pPr>
            <a:r>
              <a:rPr lang="en-US" sz="1800" b="0" dirty="0" smtClean="0"/>
              <a:t>New member Call </a:t>
            </a:r>
            <a:r>
              <a:rPr lang="en-US" sz="1800" b="0" dirty="0"/>
              <a:t>for </a:t>
            </a:r>
            <a:r>
              <a:rPr lang="en-US" sz="1800" b="0" dirty="0" smtClean="0"/>
              <a:t>Nominations: </a:t>
            </a:r>
            <a:r>
              <a:rPr lang="en-US" sz="1800" b="0" dirty="0">
                <a:solidFill>
                  <a:srgbClr val="0000FF"/>
                </a:solidFill>
              </a:rPr>
              <a:t>https://</a:t>
            </a:r>
            <a:r>
              <a:rPr lang="en-US" sz="1800" b="0" dirty="0" err="1">
                <a:solidFill>
                  <a:srgbClr val="0000FF"/>
                </a:solidFill>
              </a:rPr>
              <a:t>exoplanets.nasa.gov</a:t>
            </a:r>
            <a:r>
              <a:rPr lang="en-US" sz="1800" b="0" dirty="0">
                <a:solidFill>
                  <a:srgbClr val="0000FF"/>
                </a:solidFill>
              </a:rPr>
              <a:t>/</a:t>
            </a:r>
            <a:r>
              <a:rPr lang="en-US" sz="1800" b="0" dirty="0" err="1">
                <a:solidFill>
                  <a:srgbClr val="0000FF"/>
                </a:solidFill>
              </a:rPr>
              <a:t>exep</a:t>
            </a:r>
            <a:r>
              <a:rPr lang="en-US" sz="1800" b="0" dirty="0">
                <a:solidFill>
                  <a:srgbClr val="0000FF"/>
                </a:solidFill>
              </a:rPr>
              <a:t>/</a:t>
            </a:r>
            <a:r>
              <a:rPr lang="en-US" sz="1800" b="0" dirty="0" err="1">
                <a:solidFill>
                  <a:srgbClr val="0000FF"/>
                </a:solidFill>
              </a:rPr>
              <a:t>exopag</a:t>
            </a:r>
            <a:endParaRPr lang="en-US" sz="1800" b="0" dirty="0" smtClean="0">
              <a:solidFill>
                <a:srgbClr val="0000FF"/>
              </a:solidFill>
            </a:endParaRPr>
          </a:p>
          <a:p>
            <a:pPr>
              <a:lnSpc>
                <a:spcPct val="120000"/>
              </a:lnSpc>
            </a:pPr>
            <a:r>
              <a:rPr lang="en-US" sz="1800" b="0" dirty="0" smtClean="0"/>
              <a:t>Deadline: Jan 2018</a:t>
            </a:r>
          </a:p>
          <a:p>
            <a:pPr>
              <a:lnSpc>
                <a:spcPct val="120000"/>
              </a:lnSpc>
            </a:pPr>
            <a:endParaRPr lang="en-US" sz="1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12032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venir Book" charset="0"/>
                <a:ea typeface="Avenir Book" charset="0"/>
                <a:cs typeface="Avenir Book" charset="0"/>
              </a:rPr>
              <a:t>ExoPAG</a:t>
            </a:r>
            <a:r>
              <a:rPr lang="en-US" dirty="0" smtClean="0">
                <a:latin typeface="Avenir Book" charset="0"/>
                <a:ea typeface="Avenir Book" charset="0"/>
                <a:cs typeface="Avenir Book" charset="0"/>
              </a:rPr>
              <a:t> Chair Handover</a:t>
            </a:r>
            <a:endParaRPr lang="en-US" dirty="0">
              <a:latin typeface="Avenir Book" charset="0"/>
              <a:ea typeface="Avenir Book" charset="0"/>
              <a:cs typeface="Avenir Book" charset="0"/>
            </a:endParaRPr>
          </a:p>
        </p:txBody>
      </p:sp>
      <p:sp>
        <p:nvSpPr>
          <p:cNvPr id="3" name="Content Placeholder 2"/>
          <p:cNvSpPr>
            <a:spLocks noGrp="1"/>
          </p:cNvSpPr>
          <p:nvPr>
            <p:ph idx="1"/>
          </p:nvPr>
        </p:nvSpPr>
        <p:spPr/>
        <p:txBody>
          <a:bodyPr/>
          <a:lstStyle/>
          <a:p>
            <a:r>
              <a:rPr lang="en-US" dirty="0" smtClean="0">
                <a:latin typeface="Avenir Book" charset="0"/>
                <a:ea typeface="Avenir Book" charset="0"/>
                <a:cs typeface="Avenir Book" charset="0"/>
              </a:rPr>
              <a:t>Alan Boss will relinquish the chair to Vikki Meadows (U. Washington) at the end of this </a:t>
            </a:r>
            <a:r>
              <a:rPr lang="en-US" dirty="0" err="1" smtClean="0">
                <a:latin typeface="Avenir Book" charset="0"/>
                <a:ea typeface="Avenir Book" charset="0"/>
                <a:cs typeface="Avenir Book" charset="0"/>
              </a:rPr>
              <a:t>ExoPAG</a:t>
            </a:r>
            <a:r>
              <a:rPr lang="en-US" dirty="0" smtClean="0">
                <a:latin typeface="Avenir Book" charset="0"/>
                <a:ea typeface="Avenir Book" charset="0"/>
                <a:cs typeface="Avenir Book" charset="0"/>
              </a:rPr>
              <a:t> meeting. </a:t>
            </a:r>
            <a:endParaRPr lang="en-US"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1292260" y="1932511"/>
            <a:ext cx="7594600" cy="2870200"/>
          </a:xfrm>
          <a:prstGeom prst="rect">
            <a:avLst/>
          </a:prstGeom>
        </p:spPr>
      </p:pic>
      <p:pic>
        <p:nvPicPr>
          <p:cNvPr id="6" name="Picture 5"/>
          <p:cNvPicPr>
            <a:picLocks noChangeAspect="1"/>
          </p:cNvPicPr>
          <p:nvPr/>
        </p:nvPicPr>
        <p:blipFill>
          <a:blip r:embed="rId3"/>
          <a:stretch>
            <a:fillRect/>
          </a:stretch>
        </p:blipFill>
        <p:spPr>
          <a:xfrm>
            <a:off x="518985" y="3165388"/>
            <a:ext cx="3274541" cy="327454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4007796"/>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ook" charset="0"/>
                <a:ea typeface="Avenir Book" charset="0"/>
                <a:cs typeface="Avenir Book" charset="0"/>
              </a:rPr>
              <a:t>Science Analysis Group Status</a:t>
            </a:r>
            <a:r>
              <a:rPr lang="en-US" dirty="0">
                <a:latin typeface="Avenir Book" charset="0"/>
                <a:ea typeface="Avenir Book" charset="0"/>
                <a:cs typeface="Avenir Book" charset="0"/>
              </a:rPr>
              <a:t/>
            </a:r>
            <a:br>
              <a:rPr lang="en-US" dirty="0">
                <a:latin typeface="Avenir Book" charset="0"/>
                <a:ea typeface="Avenir Book" charset="0"/>
                <a:cs typeface="Avenir Book" charset="0"/>
              </a:rPr>
            </a:br>
            <a:r>
              <a:rPr lang="en-US" sz="1800" u="sng" dirty="0">
                <a:solidFill>
                  <a:srgbClr val="0000FF"/>
                </a:solidFill>
                <a:latin typeface="Avenir Book" charset="0"/>
                <a:ea typeface="Avenir Book" charset="0"/>
                <a:cs typeface="Avenir Book" charset="0"/>
              </a:rPr>
              <a:t>https://</a:t>
            </a:r>
            <a:r>
              <a:rPr lang="en-US" sz="1800" u="sng" dirty="0" err="1">
                <a:solidFill>
                  <a:srgbClr val="0000FF"/>
                </a:solidFill>
                <a:latin typeface="Avenir Book" charset="0"/>
                <a:ea typeface="Avenir Book" charset="0"/>
                <a:cs typeface="Avenir Book" charset="0"/>
              </a:rPr>
              <a:t>exoplanets.nasa.gov</a:t>
            </a:r>
            <a:r>
              <a:rPr lang="en-US" sz="1800" u="sng" dirty="0">
                <a:solidFill>
                  <a:srgbClr val="0000FF"/>
                </a:solidFill>
                <a:latin typeface="Avenir Book" charset="0"/>
                <a:ea typeface="Avenir Book" charset="0"/>
                <a:cs typeface="Avenir Book" charset="0"/>
              </a:rPr>
              <a:t>/</a:t>
            </a:r>
            <a:r>
              <a:rPr lang="en-US" sz="1800" u="sng" dirty="0" err="1">
                <a:solidFill>
                  <a:srgbClr val="0000FF"/>
                </a:solidFill>
                <a:latin typeface="Avenir Book" charset="0"/>
                <a:ea typeface="Avenir Book" charset="0"/>
                <a:cs typeface="Avenir Book" charset="0"/>
              </a:rPr>
              <a:t>exep</a:t>
            </a:r>
            <a:r>
              <a:rPr lang="en-US" sz="1800" u="sng" dirty="0">
                <a:solidFill>
                  <a:srgbClr val="0000FF"/>
                </a:solidFill>
                <a:latin typeface="Avenir Book" charset="0"/>
                <a:ea typeface="Avenir Book" charset="0"/>
                <a:cs typeface="Avenir Book" charset="0"/>
              </a:rPr>
              <a:t>/</a:t>
            </a:r>
            <a:r>
              <a:rPr lang="en-US" sz="1800" u="sng" dirty="0" err="1">
                <a:solidFill>
                  <a:srgbClr val="0000FF"/>
                </a:solidFill>
                <a:latin typeface="Avenir Book" charset="0"/>
                <a:ea typeface="Avenir Book" charset="0"/>
                <a:cs typeface="Avenir Book" charset="0"/>
              </a:rPr>
              <a:t>exopag</a:t>
            </a:r>
            <a:r>
              <a:rPr lang="en-US" sz="1800" u="sng" dirty="0">
                <a:solidFill>
                  <a:srgbClr val="0000FF"/>
                </a:solidFill>
                <a:latin typeface="Avenir Book" charset="0"/>
                <a:ea typeface="Avenir Book" charset="0"/>
                <a:cs typeface="Avenir Book" charset="0"/>
              </a:rPr>
              <a:t>/</a:t>
            </a:r>
            <a:r>
              <a:rPr lang="en-US" sz="1800" u="sng" dirty="0" smtClean="0">
                <a:solidFill>
                  <a:srgbClr val="0000FF"/>
                </a:solidFill>
                <a:latin typeface="Avenir Book" charset="0"/>
                <a:ea typeface="Avenir Book" charset="0"/>
                <a:cs typeface="Avenir Book" charset="0"/>
              </a:rPr>
              <a:t>sag</a:t>
            </a:r>
            <a:endParaRPr lang="en-US" sz="1800" u="sng" dirty="0">
              <a:solidFill>
                <a:srgbClr val="0000FF"/>
              </a:solidFill>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12</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496926666"/>
              </p:ext>
            </p:extLst>
          </p:nvPr>
        </p:nvGraphicFramePr>
        <p:xfrm>
          <a:off x="158496" y="845393"/>
          <a:ext cx="8778239" cy="5755640"/>
        </p:xfrm>
        <a:graphic>
          <a:graphicData uri="http://schemas.openxmlformats.org/drawingml/2006/table">
            <a:tbl>
              <a:tblPr firstRow="1" bandRow="1">
                <a:tableStyleId>{5C22544A-7EE6-4342-B048-85BDC9FD1C3A}</a:tableStyleId>
              </a:tblPr>
              <a:tblGrid>
                <a:gridCol w="938784"/>
                <a:gridCol w="573024"/>
                <a:gridCol w="6017050"/>
                <a:gridCol w="1249381"/>
              </a:tblGrid>
              <a:tr h="370840">
                <a:tc>
                  <a:txBody>
                    <a:bodyPr/>
                    <a:lstStyle/>
                    <a:p>
                      <a:pPr algn="ctr"/>
                      <a:r>
                        <a:rPr lang="en-US" sz="1300" dirty="0" smtClean="0">
                          <a:latin typeface="Avenir Book" charset="0"/>
                          <a:ea typeface="Avenir Book" charset="0"/>
                          <a:cs typeface="Avenir Book" charset="0"/>
                        </a:rPr>
                        <a:t>Delivered</a:t>
                      </a:r>
                      <a:endParaRPr lang="en-US" sz="1300" dirty="0">
                        <a:latin typeface="Avenir Book" charset="0"/>
                        <a:ea typeface="Avenir Book" charset="0"/>
                        <a:cs typeface="Avenir Book" charset="0"/>
                      </a:endParaRPr>
                    </a:p>
                  </a:txBody>
                  <a:tcPr/>
                </a:tc>
                <a:tc>
                  <a:txBody>
                    <a:bodyPr/>
                    <a:lstStyle/>
                    <a:p>
                      <a:r>
                        <a:rPr lang="en-US" sz="1300" dirty="0" smtClean="0">
                          <a:latin typeface="Avenir Book" charset="0"/>
                          <a:ea typeface="Avenir Book" charset="0"/>
                          <a:cs typeface="Avenir Book" charset="0"/>
                        </a:rPr>
                        <a:t>SAG</a:t>
                      </a:r>
                      <a:endParaRPr lang="en-US" sz="1300" dirty="0">
                        <a:latin typeface="Avenir Book" charset="0"/>
                        <a:ea typeface="Avenir Book" charset="0"/>
                        <a:cs typeface="Avenir Book" charset="0"/>
                      </a:endParaRPr>
                    </a:p>
                  </a:txBody>
                  <a:tcPr/>
                </a:tc>
                <a:tc>
                  <a:txBody>
                    <a:bodyPr/>
                    <a:lstStyle/>
                    <a:p>
                      <a:r>
                        <a:rPr lang="en-US" sz="1300" dirty="0" smtClean="0">
                          <a:latin typeface="Avenir Book" charset="0"/>
                          <a:ea typeface="Avenir Book" charset="0"/>
                          <a:cs typeface="Avenir Book" charset="0"/>
                        </a:rPr>
                        <a:t>Title</a:t>
                      </a:r>
                      <a:endParaRPr lang="en-US" sz="1300" dirty="0">
                        <a:latin typeface="Avenir Book" charset="0"/>
                        <a:ea typeface="Avenir Book" charset="0"/>
                        <a:cs typeface="Avenir Book" charset="0"/>
                      </a:endParaRPr>
                    </a:p>
                  </a:txBody>
                  <a:tcPr/>
                </a:tc>
                <a:tc>
                  <a:txBody>
                    <a:bodyPr/>
                    <a:lstStyle/>
                    <a:p>
                      <a:r>
                        <a:rPr lang="en-US" sz="1300" dirty="0" smtClean="0">
                          <a:latin typeface="Avenir Book" charset="0"/>
                          <a:ea typeface="Avenir Book" charset="0"/>
                          <a:cs typeface="Avenir Book" charset="0"/>
                        </a:rPr>
                        <a:t>Lead</a:t>
                      </a:r>
                      <a:endParaRPr lang="en-US" sz="1300" dirty="0">
                        <a:latin typeface="Avenir Book" charset="0"/>
                        <a:ea typeface="Avenir Book" charset="0"/>
                        <a:cs typeface="Avenir Book" charset="0"/>
                      </a:endParaRPr>
                    </a:p>
                  </a:txBody>
                  <a:tcPr/>
                </a:tc>
              </a:tr>
              <a:tr h="370840">
                <a:tc>
                  <a:txBody>
                    <a:bodyPr/>
                    <a:lstStyle/>
                    <a:p>
                      <a:pPr algn="ctr"/>
                      <a:r>
                        <a:rPr lang="en-US" sz="1300" i="0" dirty="0" smtClean="0">
                          <a:latin typeface="Avenir Book" charset="0"/>
                          <a:ea typeface="Avenir Book" charset="0"/>
                          <a:cs typeface="Avenir Book" charset="0"/>
                        </a:rPr>
                        <a:t>2015</a:t>
                      </a:r>
                      <a:endParaRPr lang="en-US" sz="1300" i="0" dirty="0">
                        <a:latin typeface="Avenir Book" charset="0"/>
                        <a:ea typeface="Avenir Book" charset="0"/>
                        <a:cs typeface="Avenir Book" charset="0"/>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8</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Requirements and Limits of Future Precision Radial Velocity Measurements</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Latham, </a:t>
                      </a:r>
                      <a:r>
                        <a:rPr lang="en-US" sz="1300" b="0" i="0" dirty="0" err="1" smtClean="0">
                          <a:latin typeface="Avenir Book" charset="0"/>
                          <a:ea typeface="Avenir Book" charset="0"/>
                          <a:cs typeface="Avenir Book" charset="0"/>
                        </a:rPr>
                        <a:t>Plavchan</a:t>
                      </a:r>
                      <a:endParaRPr lang="en-US" sz="1300" b="0" i="0" dirty="0">
                        <a:latin typeface="Avenir Book" charset="0"/>
                        <a:ea typeface="Avenir Book" charset="0"/>
                        <a:cs typeface="Avenir Book" charset="0"/>
                      </a:endParaRPr>
                    </a:p>
                  </a:txBody>
                  <a:tcPr/>
                </a:tc>
              </a:tr>
              <a:tr h="370840">
                <a:tc>
                  <a:txBody>
                    <a:bodyPr/>
                    <a:lstStyle/>
                    <a:p>
                      <a:pPr algn="ctr"/>
                      <a:r>
                        <a:rPr lang="en-US" sz="1300" i="0" dirty="0" smtClean="0">
                          <a:latin typeface="Avenir Book" charset="0"/>
                          <a:ea typeface="Avenir Book" charset="0"/>
                          <a:cs typeface="Avenir Book" charset="0"/>
                        </a:rPr>
                        <a:t>2015</a:t>
                      </a:r>
                      <a:endParaRPr lang="en-US" sz="1300" i="0" dirty="0">
                        <a:latin typeface="Avenir Book" charset="0"/>
                        <a:ea typeface="Avenir Book" charset="0"/>
                        <a:cs typeface="Avenir Book" charset="0"/>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9</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err="1" smtClean="0">
                          <a:latin typeface="Avenir Book" charset="0"/>
                          <a:ea typeface="Avenir Book" charset="0"/>
                          <a:cs typeface="Avenir Book" charset="0"/>
                        </a:rPr>
                        <a:t>Exoplanet</a:t>
                      </a:r>
                      <a:r>
                        <a:rPr lang="en-US" sz="1300" b="0" i="0" dirty="0" smtClean="0">
                          <a:latin typeface="Avenir Book" charset="0"/>
                          <a:ea typeface="Avenir Book" charset="0"/>
                          <a:cs typeface="Avenir Book" charset="0"/>
                        </a:rPr>
                        <a:t> Probe to Medium Scale Direct-Imaging Mission Requirements and Characteristics</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err="1" smtClean="0">
                          <a:latin typeface="Avenir Book" charset="0"/>
                          <a:ea typeface="Avenir Book" charset="0"/>
                          <a:cs typeface="Avenir Book" charset="0"/>
                        </a:rPr>
                        <a:t>Soummer</a:t>
                      </a:r>
                      <a:endParaRPr lang="en-US" sz="1300" b="0" i="0" dirty="0">
                        <a:latin typeface="Avenir Book" charset="0"/>
                        <a:ea typeface="Avenir Book" charset="0"/>
                        <a:cs typeface="Avenir Book" charset="0"/>
                      </a:endParaRPr>
                    </a:p>
                  </a:txBody>
                  <a:tcPr/>
                </a:tc>
              </a:tr>
              <a:tr h="370840">
                <a:tc>
                  <a:txBody>
                    <a:bodyPr/>
                    <a:lstStyle/>
                    <a:p>
                      <a:pPr algn="ctr"/>
                      <a:r>
                        <a:rPr lang="en-US" sz="1300" i="0" dirty="0" smtClean="0">
                          <a:latin typeface="Avenir Book" charset="0"/>
                          <a:ea typeface="Avenir Book" charset="0"/>
                          <a:cs typeface="Avenir Book" charset="0"/>
                        </a:rPr>
                        <a:t>2015</a:t>
                      </a:r>
                      <a:endParaRPr lang="en-US" sz="1300" i="0" dirty="0">
                        <a:latin typeface="Avenir Book" charset="0"/>
                        <a:ea typeface="Avenir Book" charset="0"/>
                        <a:cs typeface="Avenir Book" charset="0"/>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10</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Characterizing the Atmospheres of Transiting Planets with JWST and Beyond</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Cowan</a:t>
                      </a:r>
                      <a:endParaRPr lang="en-US" sz="1300" b="0" i="0" dirty="0">
                        <a:latin typeface="Avenir Book" charset="0"/>
                        <a:ea typeface="Avenir Book" charset="0"/>
                        <a:cs typeface="Avenir Book" charset="0"/>
                      </a:endParaRPr>
                    </a:p>
                  </a:txBody>
                  <a:tcPr/>
                </a:tc>
              </a:tr>
              <a:tr h="370840">
                <a:tc>
                  <a:txBody>
                    <a:bodyPr/>
                    <a:lstStyle/>
                    <a:p>
                      <a:pPr algn="ctr"/>
                      <a:r>
                        <a:rPr lang="en-US" sz="1300" i="0" dirty="0" smtClean="0">
                          <a:latin typeface="Avenir Book" charset="0"/>
                          <a:ea typeface="Avenir Book" charset="0"/>
                          <a:cs typeface="Avenir Book" charset="0"/>
                        </a:rPr>
                        <a:t>2014</a:t>
                      </a:r>
                      <a:endParaRPr lang="en-US" sz="1300" i="0" dirty="0">
                        <a:latin typeface="Avenir Book" charset="0"/>
                        <a:ea typeface="Avenir Book" charset="0"/>
                        <a:cs typeface="Avenir Book" charset="0"/>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11</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Preparing for the WFIRST </a:t>
                      </a:r>
                      <a:r>
                        <a:rPr lang="en-US" sz="1300" b="0" i="0" dirty="0" err="1" smtClean="0">
                          <a:latin typeface="Avenir Book" charset="0"/>
                          <a:ea typeface="Avenir Book" charset="0"/>
                          <a:cs typeface="Avenir Book" charset="0"/>
                        </a:rPr>
                        <a:t>Microlensing</a:t>
                      </a:r>
                      <a:r>
                        <a:rPr lang="en-US" sz="1300" b="0" i="0" dirty="0" smtClean="0">
                          <a:latin typeface="Avenir Book" charset="0"/>
                          <a:ea typeface="Avenir Book" charset="0"/>
                          <a:cs typeface="Avenir Book" charset="0"/>
                        </a:rPr>
                        <a:t> Survey</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Yee</a:t>
                      </a:r>
                      <a:endParaRPr lang="en-US" sz="1300" b="0" i="0" dirty="0">
                        <a:latin typeface="Avenir Book" charset="0"/>
                        <a:ea typeface="Avenir Book" charset="0"/>
                        <a:cs typeface="Avenir Book"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i="0" dirty="0" smtClean="0">
                          <a:solidFill>
                            <a:schemeClr val="tx1"/>
                          </a:solidFill>
                          <a:latin typeface="Avenir Book" charset="0"/>
                          <a:ea typeface="Avenir Book" charset="0"/>
                          <a:cs typeface="Avenir Book" charset="0"/>
                        </a:rPr>
                        <a:t>2017</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solidFill>
                            <a:schemeClr val="tx1"/>
                          </a:solidFill>
                          <a:latin typeface="Avenir Book" charset="0"/>
                          <a:ea typeface="Avenir Book" charset="0"/>
                          <a:cs typeface="Avenir Book" charset="0"/>
                        </a:rPr>
                        <a:t>12</a:t>
                      </a:r>
                      <a:endParaRPr lang="en-US" sz="1300" b="0" i="0" dirty="0">
                        <a:solidFill>
                          <a:schemeClr val="tx1"/>
                        </a:solidFill>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solidFill>
                            <a:schemeClr val="tx1"/>
                          </a:solidFill>
                          <a:latin typeface="Avenir Book" charset="0"/>
                          <a:ea typeface="Avenir Book" charset="0"/>
                          <a:cs typeface="Avenir Book" charset="0"/>
                        </a:rPr>
                        <a:t>Scientific potential and feasibility of high-precision astrometry for </a:t>
                      </a:r>
                      <a:r>
                        <a:rPr lang="en-US" sz="1300" b="0" i="0" dirty="0" err="1" smtClean="0">
                          <a:solidFill>
                            <a:schemeClr val="tx1"/>
                          </a:solidFill>
                          <a:latin typeface="Avenir Book" charset="0"/>
                          <a:ea typeface="Avenir Book" charset="0"/>
                          <a:cs typeface="Avenir Book" charset="0"/>
                        </a:rPr>
                        <a:t>exoplanet</a:t>
                      </a:r>
                      <a:r>
                        <a:rPr lang="en-US" sz="1300" b="0" i="0" dirty="0" smtClean="0">
                          <a:solidFill>
                            <a:schemeClr val="tx1"/>
                          </a:solidFill>
                          <a:latin typeface="Avenir Book" charset="0"/>
                          <a:ea typeface="Avenir Book" charset="0"/>
                          <a:cs typeface="Avenir Book" charset="0"/>
                        </a:rPr>
                        <a:t> detection and characterization</a:t>
                      </a:r>
                      <a:endParaRPr lang="en-US" sz="1300" b="0" i="0" dirty="0">
                        <a:solidFill>
                          <a:schemeClr val="tx1"/>
                        </a:solidFill>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err="1" smtClean="0">
                          <a:solidFill>
                            <a:schemeClr val="tx1"/>
                          </a:solidFill>
                          <a:latin typeface="Avenir Book" charset="0"/>
                          <a:ea typeface="Avenir Book" charset="0"/>
                          <a:cs typeface="Avenir Book" charset="0"/>
                        </a:rPr>
                        <a:t>Bendek</a:t>
                      </a:r>
                      <a:endParaRPr lang="en-US" sz="1300" b="0" i="0" dirty="0">
                        <a:solidFill>
                          <a:schemeClr val="tx1"/>
                        </a:solidFill>
                        <a:latin typeface="Avenir Book" charset="0"/>
                        <a:ea typeface="Avenir Book" charset="0"/>
                        <a:cs typeface="Avenir Book"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i="0" dirty="0" smtClean="0">
                          <a:latin typeface="Avenir Book" charset="0"/>
                          <a:ea typeface="Avenir Book" charset="0"/>
                          <a:cs typeface="Avenir Book" charset="0"/>
                        </a:rPr>
                        <a:t>2017</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13</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err="1" smtClean="0">
                          <a:latin typeface="Avenir Book" charset="0"/>
                          <a:ea typeface="Avenir Book" charset="0"/>
                          <a:cs typeface="Avenir Book" charset="0"/>
                        </a:rPr>
                        <a:t>Exoplanet</a:t>
                      </a:r>
                      <a:r>
                        <a:rPr lang="en-US" sz="1300" b="0" i="0" dirty="0" smtClean="0">
                          <a:latin typeface="Avenir Book" charset="0"/>
                          <a:ea typeface="Avenir Book" charset="0"/>
                          <a:cs typeface="Avenir Book" charset="0"/>
                        </a:rPr>
                        <a:t> Occurrence Rates and Distributions</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err="1" smtClean="0">
                          <a:latin typeface="Avenir Book" charset="0"/>
                          <a:ea typeface="Avenir Book" charset="0"/>
                          <a:cs typeface="Avenir Book" charset="0"/>
                        </a:rPr>
                        <a:t>Belikov</a:t>
                      </a:r>
                      <a:endParaRPr lang="en-US" sz="1300" b="0" i="0" dirty="0">
                        <a:latin typeface="Avenir Book" charset="0"/>
                        <a:ea typeface="Avenir Book" charset="0"/>
                        <a:cs typeface="Avenir Book"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i="0" dirty="0" smtClean="0">
                          <a:latin typeface="Avenir Book" charset="0"/>
                          <a:ea typeface="Avenir Book" charset="0"/>
                          <a:cs typeface="Avenir Book" charset="0"/>
                        </a:rPr>
                        <a:t>--</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14</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Characterization of Stars Targeted for NASA </a:t>
                      </a:r>
                      <a:r>
                        <a:rPr lang="en-US" sz="1300" b="0" i="0" dirty="0" err="1" smtClean="0">
                          <a:latin typeface="Avenir Book" charset="0"/>
                          <a:ea typeface="Avenir Book" charset="0"/>
                          <a:cs typeface="Avenir Book" charset="0"/>
                        </a:rPr>
                        <a:t>Exoplanet</a:t>
                      </a:r>
                      <a:r>
                        <a:rPr lang="en-US" sz="1300" b="0" i="0" dirty="0" smtClean="0">
                          <a:latin typeface="Avenir Book" charset="0"/>
                          <a:ea typeface="Avenir Book" charset="0"/>
                          <a:cs typeface="Avenir Book" charset="0"/>
                        </a:rPr>
                        <a:t> Missions</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err="1" smtClean="0">
                          <a:latin typeface="Avenir Book" charset="0"/>
                          <a:ea typeface="Avenir Book" charset="0"/>
                          <a:cs typeface="Avenir Book" charset="0"/>
                        </a:rPr>
                        <a:t>Stassun</a:t>
                      </a:r>
                      <a:endParaRPr lang="en-US" sz="1300" b="0" i="0" dirty="0">
                        <a:latin typeface="Avenir Book" charset="0"/>
                        <a:ea typeface="Avenir Book" charset="0"/>
                        <a:cs typeface="Avenir Book"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i="0" dirty="0" smtClean="0">
                          <a:latin typeface="Avenir Book" charset="0"/>
                          <a:ea typeface="Avenir Book" charset="0"/>
                          <a:cs typeface="Avenir Book" charset="0"/>
                        </a:rPr>
                        <a:t>2017</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15</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kern="1200" dirty="0" smtClean="0">
                          <a:solidFill>
                            <a:schemeClr val="dk1"/>
                          </a:solidFill>
                          <a:latin typeface="Avenir Book" charset="0"/>
                          <a:ea typeface="Avenir Book" charset="0"/>
                          <a:cs typeface="Avenir Book" charset="0"/>
                        </a:rPr>
                        <a:t>Exploring Other Worlds: Observational Constraints and Science Questions for Direct Imaging </a:t>
                      </a:r>
                      <a:r>
                        <a:rPr lang="en-US" sz="1300" b="0" i="0" kern="1200" dirty="0" err="1" smtClean="0">
                          <a:solidFill>
                            <a:schemeClr val="dk1"/>
                          </a:solidFill>
                          <a:latin typeface="Avenir Book" charset="0"/>
                          <a:ea typeface="Avenir Book" charset="0"/>
                          <a:cs typeface="Avenir Book" charset="0"/>
                        </a:rPr>
                        <a:t>Exoplanet</a:t>
                      </a:r>
                      <a:r>
                        <a:rPr lang="en-US" sz="1300" b="0" i="0" kern="1200" dirty="0" smtClean="0">
                          <a:solidFill>
                            <a:schemeClr val="dk1"/>
                          </a:solidFill>
                          <a:latin typeface="Avenir Book" charset="0"/>
                          <a:ea typeface="Avenir Book" charset="0"/>
                          <a:cs typeface="Avenir Book" charset="0"/>
                        </a:rPr>
                        <a:t> Missions</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kern="1200" dirty="0" err="1" smtClean="0">
                          <a:solidFill>
                            <a:schemeClr val="dk1"/>
                          </a:solidFill>
                          <a:latin typeface="Avenir Book" charset="0"/>
                          <a:ea typeface="Avenir Book" charset="0"/>
                          <a:cs typeface="Avenir Book" charset="0"/>
                        </a:rPr>
                        <a:t>Apai</a:t>
                      </a:r>
                      <a:endParaRPr lang="en-US" sz="1300" b="0" i="0" dirty="0">
                        <a:latin typeface="Avenir Book" charset="0"/>
                        <a:ea typeface="Avenir Book" charset="0"/>
                        <a:cs typeface="Avenir Book"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i="0" dirty="0" smtClean="0">
                          <a:latin typeface="Avenir Book" charset="0"/>
                          <a:ea typeface="Avenir Book" charset="0"/>
                          <a:cs typeface="Avenir Book" charset="0"/>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300" i="0" dirty="0" smtClean="0">
                        <a:latin typeface="Avenir Book" charset="0"/>
                        <a:ea typeface="Avenir Book" charset="0"/>
                        <a:cs typeface="Avenir Book" charset="0"/>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16</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Exoplanet </a:t>
                      </a:r>
                      <a:r>
                        <a:rPr lang="en-US" sz="1300" b="0" i="0" baseline="0" dirty="0" err="1" smtClean="0">
                          <a:latin typeface="Avenir Book" charset="0"/>
                          <a:ea typeface="Avenir Book" charset="0"/>
                          <a:cs typeface="Avenir Book" charset="0"/>
                        </a:rPr>
                        <a:t>b</a:t>
                      </a:r>
                      <a:r>
                        <a:rPr lang="en-US" sz="1300" b="0" i="0" dirty="0" err="1" smtClean="0">
                          <a:latin typeface="Avenir Book" charset="0"/>
                          <a:ea typeface="Avenir Book" charset="0"/>
                          <a:cs typeface="Avenir Book" charset="0"/>
                        </a:rPr>
                        <a:t>iosignatures</a:t>
                      </a:r>
                      <a:r>
                        <a:rPr lang="en-US" sz="1300" b="0" i="0" dirty="0" smtClean="0">
                          <a:latin typeface="Avenir Book" charset="0"/>
                          <a:ea typeface="Avenir Book" charset="0"/>
                          <a:cs typeface="Avenir Book" charset="0"/>
                        </a:rPr>
                        <a:t>		</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err="1" smtClean="0">
                          <a:latin typeface="Avenir Book" charset="0"/>
                          <a:ea typeface="Avenir Book" charset="0"/>
                          <a:cs typeface="Avenir Book" charset="0"/>
                        </a:rPr>
                        <a:t>Domagal</a:t>
                      </a:r>
                      <a:r>
                        <a:rPr lang="en-US" sz="1300" b="0" i="0" dirty="0" smtClean="0">
                          <a:latin typeface="Avenir Book" charset="0"/>
                          <a:ea typeface="Avenir Book" charset="0"/>
                          <a:cs typeface="Avenir Book" charset="0"/>
                        </a:rPr>
                        <a:t>-Goldman</a:t>
                      </a:r>
                      <a:endParaRPr lang="en-US" sz="1300" b="0" i="0" dirty="0">
                        <a:latin typeface="Avenir Book" charset="0"/>
                        <a:ea typeface="Avenir Book" charset="0"/>
                        <a:cs typeface="Avenir Book"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i="0" dirty="0" smtClean="0">
                          <a:latin typeface="Avenir Book" charset="0"/>
                          <a:ea typeface="Avenir Book" charset="0"/>
                          <a:cs typeface="Avenir Book" charset="0"/>
                        </a:rPr>
                        <a:t>--</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17</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kern="1200" dirty="0" smtClean="0">
                          <a:solidFill>
                            <a:schemeClr val="dk1"/>
                          </a:solidFill>
                          <a:latin typeface="Avenir Book" charset="0"/>
                          <a:ea typeface="Avenir Book" charset="0"/>
                          <a:cs typeface="Avenir Book" charset="0"/>
                        </a:rPr>
                        <a:t>Community Resources Needed for K2 and TESS Planetary Candidate Confirmation</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Ciardi</a:t>
                      </a:r>
                      <a:endParaRPr lang="en-US" sz="1300" b="0" i="0" dirty="0">
                        <a:latin typeface="Avenir Book" charset="0"/>
                        <a:ea typeface="Avenir Book" charset="0"/>
                        <a:cs typeface="Avenir Book"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i="0" dirty="0" smtClean="0">
                          <a:latin typeface="Avenir Book" charset="0"/>
                          <a:ea typeface="Avenir Book" charset="0"/>
                          <a:cs typeface="Avenir Book" charset="0"/>
                        </a:rPr>
                        <a:t>--</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18</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kern="1200" dirty="0" smtClean="0">
                          <a:solidFill>
                            <a:schemeClr val="dk1"/>
                          </a:solidFill>
                          <a:latin typeface="Avenir Book" charset="0"/>
                          <a:ea typeface="Avenir Book" charset="0"/>
                          <a:cs typeface="Avenir Book" charset="0"/>
                        </a:rPr>
                        <a:t>Metrics for Direct-Imaging with </a:t>
                      </a:r>
                      <a:r>
                        <a:rPr lang="en-US" sz="1300" b="0" kern="1200" dirty="0" err="1" smtClean="0">
                          <a:solidFill>
                            <a:schemeClr val="dk1"/>
                          </a:solidFill>
                          <a:latin typeface="Avenir Book" charset="0"/>
                          <a:ea typeface="Avenir Book" charset="0"/>
                          <a:cs typeface="Avenir Book" charset="0"/>
                        </a:rPr>
                        <a:t>Starshades</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Glassman, Turnbull</a:t>
                      </a:r>
                      <a:endParaRPr lang="en-US" sz="1300" b="0" i="0" dirty="0">
                        <a:latin typeface="Avenir Book" charset="0"/>
                        <a:ea typeface="Avenir Book" charset="0"/>
                        <a:cs typeface="Avenir Book"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i="0" dirty="0" smtClean="0">
                          <a:latin typeface="Avenir Book" charset="0"/>
                          <a:ea typeface="Avenir Book" charset="0"/>
                          <a:cs typeface="Avenir Book" charset="0"/>
                        </a:rPr>
                        <a:t>--</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300" b="0" i="0" dirty="0" smtClean="0">
                          <a:latin typeface="Avenir Book" charset="0"/>
                          <a:ea typeface="Avenir Book" charset="0"/>
                          <a:cs typeface="Avenir Book" charset="0"/>
                        </a:rPr>
                        <a:t>19</a:t>
                      </a:r>
                      <a:endParaRPr lang="en-US" sz="1300" b="0" i="0" dirty="0">
                        <a:latin typeface="Avenir Book" charset="0"/>
                        <a:ea typeface="Avenir Book" charset="0"/>
                        <a:cs typeface="Avenir Book" charset="0"/>
                      </a:endParaRPr>
                    </a:p>
                  </a:txBody>
                  <a:tcPr/>
                </a:tc>
                <a:tc>
                  <a:txBody>
                    <a:bodyPr/>
                    <a:lstStyle/>
                    <a:p>
                      <a:r>
                        <a:rPr lang="en-US" sz="1300" b="0" kern="1200" dirty="0" smtClean="0">
                          <a:solidFill>
                            <a:schemeClr val="dk1"/>
                          </a:solidFill>
                          <a:latin typeface="Avenir Book" charset="0"/>
                          <a:ea typeface="Avenir Book" charset="0"/>
                          <a:cs typeface="Avenir Book" charset="0"/>
                        </a:rPr>
                        <a:t>Exoplanet Imaging Signal Detection</a:t>
                      </a:r>
                      <a:r>
                        <a:rPr lang="en-US" sz="1300" b="0" kern="1200" baseline="0" dirty="0" smtClean="0">
                          <a:solidFill>
                            <a:schemeClr val="dk1"/>
                          </a:solidFill>
                          <a:latin typeface="Avenir Book" charset="0"/>
                          <a:ea typeface="Avenir Book" charset="0"/>
                          <a:cs typeface="Avenir Book" charset="0"/>
                        </a:rPr>
                        <a:t> </a:t>
                      </a:r>
                      <a:r>
                        <a:rPr lang="en-US" sz="1300" b="0" kern="1200" dirty="0" smtClean="0">
                          <a:solidFill>
                            <a:schemeClr val="dk1"/>
                          </a:solidFill>
                          <a:latin typeface="Avenir Book" charset="0"/>
                          <a:ea typeface="Avenir Book" charset="0"/>
                          <a:cs typeface="Avenir Book" charset="0"/>
                        </a:rPr>
                        <a:t>Theory and Rigorous Contrast Metrics</a:t>
                      </a:r>
                      <a:endParaRPr lang="en-US" sz="1300" b="0" i="0" dirty="0">
                        <a:latin typeface="Avenir Book" charset="0"/>
                        <a:ea typeface="Avenir Book" charset="0"/>
                        <a:cs typeface="Avenir Book"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kern="1200" dirty="0" err="1" smtClean="0">
                          <a:solidFill>
                            <a:schemeClr val="dk1"/>
                          </a:solidFill>
                          <a:latin typeface="Avenir Book" charset="0"/>
                          <a:ea typeface="Avenir Book" charset="0"/>
                          <a:cs typeface="Avenir Book" charset="0"/>
                        </a:rPr>
                        <a:t>Mawet</a:t>
                      </a:r>
                      <a:r>
                        <a:rPr lang="en-US" sz="1300" kern="1200" dirty="0" smtClean="0">
                          <a:solidFill>
                            <a:schemeClr val="dk1"/>
                          </a:solidFill>
                          <a:latin typeface="Avenir Book" charset="0"/>
                          <a:ea typeface="Avenir Book" charset="0"/>
                          <a:cs typeface="Avenir Book" charset="0"/>
                        </a:rPr>
                        <a:t>, Jensen-Clem</a:t>
                      </a:r>
                      <a:endParaRPr lang="en-US" sz="1300" b="0" i="0" dirty="0">
                        <a:latin typeface="Avenir Book" charset="0"/>
                        <a:ea typeface="Avenir Book" charset="0"/>
                        <a:cs typeface="Avenir Book" charset="0"/>
                      </a:endParaRPr>
                    </a:p>
                  </a:txBody>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9864734"/>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887"/>
            <a:ext cx="8229600" cy="2277021"/>
          </a:xfrm>
        </p:spPr>
        <p:txBody>
          <a:bodyPr anchor="t"/>
          <a:lstStyle/>
          <a:p>
            <a:pPr algn="ctr"/>
            <a:r>
              <a:rPr lang="en-US" sz="4000" b="0" dirty="0" smtClean="0"/>
              <a:t>Current Missions Status</a:t>
            </a:r>
            <a:endParaRPr lang="en-US" sz="4000" b="0" dirty="0"/>
          </a:p>
        </p:txBody>
      </p:sp>
      <p:sp>
        <p:nvSpPr>
          <p:cNvPr id="4" name="Slide Number Placeholder 3"/>
          <p:cNvSpPr>
            <a:spLocks noGrp="1"/>
          </p:cNvSpPr>
          <p:nvPr>
            <p:ph type="sldNum" sz="quarter" idx="12"/>
          </p:nvPr>
        </p:nvSpPr>
        <p:spPr/>
        <p:txBody>
          <a:bodyPr/>
          <a:lstStyle/>
          <a:p>
            <a:fld id="{D297EF46-42AB-314A-A2E7-FB6E0BBF01D2}" type="slidenum">
              <a:rPr lang="en-US" smtClean="0"/>
              <a:pPr/>
              <a:t>13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3886697"/>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0552" y="0"/>
            <a:ext cx="9144000" cy="6858000"/>
          </a:xfrm>
          <a:prstGeom prst="rect">
            <a:avLst/>
          </a:prstGeom>
          <a:gradFill>
            <a:gsLst>
              <a:gs pos="0">
                <a:srgbClr val="151D2A"/>
              </a:gs>
              <a:gs pos="100000">
                <a:schemeClr val="tx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694374" y="-12938"/>
            <a:ext cx="7848600" cy="585788"/>
          </a:xfrm>
        </p:spPr>
        <p:txBody>
          <a:bodyPr/>
          <a:lstStyle/>
          <a:p>
            <a:r>
              <a:rPr lang="en-US" b="0" dirty="0" smtClean="0">
                <a:solidFill>
                  <a:schemeClr val="bg1"/>
                </a:solidFill>
                <a:latin typeface="Avenir Book" charset="0"/>
                <a:ea typeface="Avenir Book" charset="0"/>
                <a:cs typeface="Avenir Book" charset="0"/>
              </a:rPr>
              <a:t>Astrophysics Missions in Operation</a:t>
            </a:r>
            <a:endParaRPr lang="en-US" b="0" dirty="0">
              <a:solidFill>
                <a:schemeClr val="bg1"/>
              </a:solidFill>
              <a:latin typeface="Avenir Book" charset="0"/>
              <a:ea typeface="Avenir Book" charset="0"/>
              <a:cs typeface="Avenir Book" charset="0"/>
            </a:endParaRPr>
          </a:p>
        </p:txBody>
      </p:sp>
      <p:grpSp>
        <p:nvGrpSpPr>
          <p:cNvPr id="9" name="Group 8"/>
          <p:cNvGrpSpPr/>
          <p:nvPr/>
        </p:nvGrpSpPr>
        <p:grpSpPr>
          <a:xfrm>
            <a:off x="156539" y="494590"/>
            <a:ext cx="2171958" cy="2098346"/>
            <a:chOff x="181955" y="1369437"/>
            <a:chExt cx="2171958" cy="2098346"/>
          </a:xfrm>
        </p:grpSpPr>
        <p:sp>
          <p:nvSpPr>
            <p:cNvPr id="21" name="Rectangle 20"/>
            <p:cNvSpPr/>
            <p:nvPr/>
          </p:nvSpPr>
          <p:spPr>
            <a:xfrm>
              <a:off x="181955" y="1389540"/>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181955" y="3051593"/>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p:cNvSpPr txBox="1"/>
            <p:nvPr/>
          </p:nvSpPr>
          <p:spPr>
            <a:xfrm>
              <a:off x="872214" y="1369437"/>
              <a:ext cx="785793" cy="369332"/>
            </a:xfrm>
            <a:prstGeom prst="rect">
              <a:avLst/>
            </a:prstGeom>
            <a:noFill/>
          </p:spPr>
          <p:txBody>
            <a:bodyPr wrap="none" rtlCol="0">
              <a:spAutoFit/>
            </a:bodyPr>
            <a:lstStyle/>
            <a:p>
              <a:pPr algn="ctr"/>
              <a:r>
                <a:rPr lang="en-US" dirty="0" smtClean="0">
                  <a:solidFill>
                    <a:srgbClr val="78CAFA"/>
                  </a:solidFill>
                  <a:latin typeface="Arial Narrow"/>
                  <a:cs typeface="Arial Narrow"/>
                </a:rPr>
                <a:t>Hubble</a:t>
              </a:r>
              <a:endParaRPr lang="en-US" dirty="0">
                <a:solidFill>
                  <a:srgbClr val="78CAFA"/>
                </a:solidFill>
                <a:latin typeface="Arial Narrow"/>
                <a:cs typeface="Arial Narrow"/>
              </a:endParaRPr>
            </a:p>
          </p:txBody>
        </p:sp>
        <p:sp>
          <p:nvSpPr>
            <p:cNvPr id="39" name="TextBox 38"/>
            <p:cNvSpPr txBox="1"/>
            <p:nvPr/>
          </p:nvSpPr>
          <p:spPr>
            <a:xfrm>
              <a:off x="505382" y="1615564"/>
              <a:ext cx="1519455" cy="276999"/>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Strategic Mission</a:t>
              </a:r>
              <a:endParaRPr lang="en-US" sz="1200" dirty="0">
                <a:solidFill>
                  <a:srgbClr val="78CAFA"/>
                </a:solidFill>
                <a:latin typeface="Arial Narrow"/>
                <a:cs typeface="Arial Narrow"/>
              </a:endParaRPr>
            </a:p>
          </p:txBody>
        </p:sp>
        <p:sp>
          <p:nvSpPr>
            <p:cNvPr id="52" name="TextBox 51"/>
            <p:cNvSpPr txBox="1"/>
            <p:nvPr/>
          </p:nvSpPr>
          <p:spPr>
            <a:xfrm>
              <a:off x="1860331" y="1389540"/>
              <a:ext cx="492340" cy="261610"/>
            </a:xfrm>
            <a:prstGeom prst="rect">
              <a:avLst/>
            </a:prstGeom>
            <a:solidFill>
              <a:srgbClr val="2D3A4D"/>
            </a:solidFill>
          </p:spPr>
          <p:txBody>
            <a:bodyPr wrap="square" lIns="0" rIns="0" rtlCol="0" anchor="ctr">
              <a:spAutoFit/>
            </a:bodyPr>
            <a:lstStyle/>
            <a:p>
              <a:pPr algn="ctr"/>
              <a:r>
                <a:rPr lang="en-US" sz="1100" dirty="0" smtClean="0">
                  <a:solidFill>
                    <a:srgbClr val="6789AA"/>
                  </a:solidFill>
                  <a:latin typeface="Arial"/>
                  <a:cs typeface="Arial"/>
                </a:rPr>
                <a:t>4/1990</a:t>
              </a:r>
            </a:p>
          </p:txBody>
        </p:sp>
        <p:sp>
          <p:nvSpPr>
            <p:cNvPr id="62" name="TextBox 61"/>
            <p:cNvSpPr txBox="1"/>
            <p:nvPr/>
          </p:nvSpPr>
          <p:spPr>
            <a:xfrm>
              <a:off x="475973" y="3128297"/>
              <a:ext cx="1580754" cy="276999"/>
            </a:xfrm>
            <a:prstGeom prst="rect">
              <a:avLst/>
            </a:prstGeom>
            <a:noFill/>
          </p:spPr>
          <p:txBody>
            <a:bodyPr wrap="none" rtlCol="0">
              <a:spAutoFit/>
            </a:bodyPr>
            <a:lstStyle/>
            <a:p>
              <a:pPr algn="ctr"/>
              <a:r>
                <a:rPr lang="en-US" sz="1200" dirty="0" smtClean="0">
                  <a:solidFill>
                    <a:schemeClr val="bg1"/>
                  </a:solidFill>
                  <a:latin typeface="Arial Narrow"/>
                  <a:cs typeface="Arial Narrow"/>
                </a:rPr>
                <a:t>Hubble Space Telescope</a:t>
              </a:r>
              <a:endParaRPr lang="en-US" sz="1200" dirty="0">
                <a:solidFill>
                  <a:schemeClr val="bg1"/>
                </a:solidFill>
                <a:latin typeface="Arial Narrow"/>
                <a:cs typeface="Arial Narrow"/>
              </a:endParaRPr>
            </a:p>
          </p:txBody>
        </p:sp>
        <p:pic>
          <p:nvPicPr>
            <p:cNvPr id="88" name="Picture 87" descr="Hubbl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25592" y="1907211"/>
              <a:ext cx="1312678" cy="1100735"/>
            </a:xfrm>
            <a:prstGeom prst="rect">
              <a:avLst/>
            </a:prstGeom>
          </p:spPr>
        </p:pic>
      </p:grpSp>
      <p:grpSp>
        <p:nvGrpSpPr>
          <p:cNvPr id="11" name="Group 10"/>
          <p:cNvGrpSpPr/>
          <p:nvPr/>
        </p:nvGrpSpPr>
        <p:grpSpPr>
          <a:xfrm>
            <a:off x="2384211" y="492779"/>
            <a:ext cx="2171958" cy="2101968"/>
            <a:chOff x="2391441" y="1365813"/>
            <a:chExt cx="2171958" cy="2101968"/>
          </a:xfrm>
        </p:grpSpPr>
        <p:sp>
          <p:nvSpPr>
            <p:cNvPr id="24" name="Rectangle 23"/>
            <p:cNvSpPr/>
            <p:nvPr/>
          </p:nvSpPr>
          <p:spPr>
            <a:xfrm>
              <a:off x="2391441" y="1389538"/>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2391441" y="3051591"/>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p:cNvSpPr txBox="1"/>
            <p:nvPr/>
          </p:nvSpPr>
          <p:spPr>
            <a:xfrm>
              <a:off x="3026753" y="1365813"/>
              <a:ext cx="912430" cy="369332"/>
            </a:xfrm>
            <a:prstGeom prst="rect">
              <a:avLst/>
            </a:prstGeom>
            <a:noFill/>
          </p:spPr>
          <p:txBody>
            <a:bodyPr wrap="none" rtlCol="0">
              <a:spAutoFit/>
            </a:bodyPr>
            <a:lstStyle/>
            <a:p>
              <a:pPr algn="ctr"/>
              <a:r>
                <a:rPr lang="en-US" dirty="0" smtClean="0">
                  <a:solidFill>
                    <a:srgbClr val="78CAFA"/>
                  </a:solidFill>
                  <a:latin typeface="Arial Narrow"/>
                  <a:cs typeface="Arial Narrow"/>
                </a:rPr>
                <a:t>Chandra</a:t>
              </a:r>
              <a:endParaRPr lang="en-US" dirty="0">
                <a:solidFill>
                  <a:srgbClr val="78CAFA"/>
                </a:solidFill>
                <a:latin typeface="Arial Narrow"/>
                <a:cs typeface="Arial Narrow"/>
              </a:endParaRPr>
            </a:p>
          </p:txBody>
        </p:sp>
        <p:sp>
          <p:nvSpPr>
            <p:cNvPr id="41" name="TextBox 40"/>
            <p:cNvSpPr txBox="1"/>
            <p:nvPr/>
          </p:nvSpPr>
          <p:spPr>
            <a:xfrm>
              <a:off x="2723239" y="1611940"/>
              <a:ext cx="1519455" cy="276999"/>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Strategic Mission</a:t>
              </a:r>
              <a:endParaRPr lang="en-US" sz="1200" dirty="0">
                <a:solidFill>
                  <a:srgbClr val="78CAFA"/>
                </a:solidFill>
                <a:latin typeface="Arial Narrow"/>
                <a:cs typeface="Arial Narrow"/>
              </a:endParaRPr>
            </a:p>
          </p:txBody>
        </p:sp>
        <p:sp>
          <p:nvSpPr>
            <p:cNvPr id="53" name="TextBox 52"/>
            <p:cNvSpPr txBox="1"/>
            <p:nvPr/>
          </p:nvSpPr>
          <p:spPr>
            <a:xfrm>
              <a:off x="4106199" y="1389539"/>
              <a:ext cx="457200" cy="261610"/>
            </a:xfrm>
            <a:prstGeom prst="rect">
              <a:avLst/>
            </a:prstGeom>
            <a:solidFill>
              <a:srgbClr val="2D3A4D"/>
            </a:solidFill>
          </p:spPr>
          <p:txBody>
            <a:bodyPr wrap="square" lIns="0" rIns="0" rtlCol="0" anchor="ctr">
              <a:spAutoFit/>
            </a:bodyPr>
            <a:lstStyle/>
            <a:p>
              <a:pPr algn="ctr"/>
              <a:r>
                <a:rPr lang="en-US" sz="1100" dirty="0" smtClean="0">
                  <a:solidFill>
                    <a:srgbClr val="6789AA"/>
                  </a:solidFill>
                  <a:latin typeface="Arial"/>
                  <a:cs typeface="Arial"/>
                </a:rPr>
                <a:t>7/1999</a:t>
              </a:r>
            </a:p>
          </p:txBody>
        </p:sp>
        <p:sp>
          <p:nvSpPr>
            <p:cNvPr id="60" name="TextBox 59"/>
            <p:cNvSpPr txBox="1"/>
            <p:nvPr/>
          </p:nvSpPr>
          <p:spPr>
            <a:xfrm>
              <a:off x="2618712" y="3128297"/>
              <a:ext cx="1728358" cy="276999"/>
            </a:xfrm>
            <a:prstGeom prst="rect">
              <a:avLst/>
            </a:prstGeom>
            <a:noFill/>
          </p:spPr>
          <p:txBody>
            <a:bodyPr wrap="none" rtlCol="0">
              <a:spAutoFit/>
            </a:bodyPr>
            <a:lstStyle/>
            <a:p>
              <a:pPr algn="ctr"/>
              <a:r>
                <a:rPr lang="en-US" sz="1200" dirty="0" smtClean="0">
                  <a:solidFill>
                    <a:schemeClr val="bg1"/>
                  </a:solidFill>
                  <a:latin typeface="Arial Narrow"/>
                  <a:cs typeface="Arial Narrow"/>
                </a:rPr>
                <a:t>Chandra X-ray Observatory</a:t>
              </a:r>
              <a:endParaRPr lang="en-US" sz="1200" dirty="0">
                <a:solidFill>
                  <a:schemeClr val="bg1"/>
                </a:solidFill>
                <a:latin typeface="Arial Narrow"/>
                <a:cs typeface="Arial Narrow"/>
              </a:endParaRPr>
            </a:p>
          </p:txBody>
        </p:sp>
        <p:pic>
          <p:nvPicPr>
            <p:cNvPr id="93" name="Picture 92" descr="Chandra.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81183" y="2077914"/>
              <a:ext cx="1408176" cy="774192"/>
            </a:xfrm>
            <a:prstGeom prst="rect">
              <a:avLst/>
            </a:prstGeom>
          </p:spPr>
        </p:pic>
      </p:grpSp>
      <p:grpSp>
        <p:nvGrpSpPr>
          <p:cNvPr id="13" name="Group 12"/>
          <p:cNvGrpSpPr/>
          <p:nvPr/>
        </p:nvGrpSpPr>
        <p:grpSpPr>
          <a:xfrm>
            <a:off x="6814462" y="494700"/>
            <a:ext cx="2171958" cy="2098127"/>
            <a:chOff x="4598827" y="1369655"/>
            <a:chExt cx="2171958" cy="2098127"/>
          </a:xfrm>
        </p:grpSpPr>
        <p:sp>
          <p:nvSpPr>
            <p:cNvPr id="27" name="Rectangle 26"/>
            <p:cNvSpPr/>
            <p:nvPr/>
          </p:nvSpPr>
          <p:spPr>
            <a:xfrm>
              <a:off x="4598827" y="1389540"/>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4598827" y="3051592"/>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5296710" y="1369655"/>
              <a:ext cx="774572" cy="369332"/>
            </a:xfrm>
            <a:prstGeom prst="rect">
              <a:avLst/>
            </a:prstGeom>
            <a:noFill/>
          </p:spPr>
          <p:txBody>
            <a:bodyPr wrap="none" rtlCol="0">
              <a:spAutoFit/>
            </a:bodyPr>
            <a:lstStyle/>
            <a:p>
              <a:pPr algn="ctr"/>
              <a:r>
                <a:rPr lang="en-US" dirty="0" smtClean="0">
                  <a:solidFill>
                    <a:srgbClr val="78CAFA"/>
                  </a:solidFill>
                  <a:latin typeface="Arial Narrow"/>
                  <a:cs typeface="Arial Narrow"/>
                </a:rPr>
                <a:t>Spitzer</a:t>
              </a:r>
              <a:endParaRPr lang="en-US" dirty="0">
                <a:solidFill>
                  <a:srgbClr val="78CAFA"/>
                </a:solidFill>
                <a:latin typeface="Arial Narrow"/>
                <a:cs typeface="Arial Narrow"/>
              </a:endParaRPr>
            </a:p>
          </p:txBody>
        </p:sp>
        <p:sp>
          <p:nvSpPr>
            <p:cNvPr id="43" name="TextBox 42"/>
            <p:cNvSpPr txBox="1"/>
            <p:nvPr/>
          </p:nvSpPr>
          <p:spPr>
            <a:xfrm>
              <a:off x="4924267" y="1615782"/>
              <a:ext cx="1519455" cy="276999"/>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Strategic Mission</a:t>
              </a:r>
              <a:endParaRPr lang="en-US" sz="1200" dirty="0">
                <a:solidFill>
                  <a:srgbClr val="78CAFA"/>
                </a:solidFill>
                <a:latin typeface="Arial Narrow"/>
                <a:cs typeface="Arial Narrow"/>
              </a:endParaRPr>
            </a:p>
          </p:txBody>
        </p:sp>
        <p:sp>
          <p:nvSpPr>
            <p:cNvPr id="54" name="TextBox 53"/>
            <p:cNvSpPr txBox="1"/>
            <p:nvPr/>
          </p:nvSpPr>
          <p:spPr>
            <a:xfrm>
              <a:off x="6313585" y="1389540"/>
              <a:ext cx="457200" cy="261610"/>
            </a:xfrm>
            <a:prstGeom prst="rect">
              <a:avLst/>
            </a:prstGeom>
            <a:solidFill>
              <a:srgbClr val="2D3A4D"/>
            </a:solidFill>
          </p:spPr>
          <p:txBody>
            <a:bodyPr wrap="square" lIns="0" rIns="0" rtlCol="0" anchor="ctr">
              <a:spAutoFit/>
            </a:bodyPr>
            <a:lstStyle/>
            <a:p>
              <a:pPr algn="ctr"/>
              <a:r>
                <a:rPr lang="en-US" sz="1100" dirty="0" smtClean="0">
                  <a:solidFill>
                    <a:srgbClr val="6789AA"/>
                  </a:solidFill>
                  <a:latin typeface="Arial"/>
                  <a:cs typeface="Arial"/>
                </a:rPr>
                <a:t>8/2003</a:t>
              </a:r>
            </a:p>
          </p:txBody>
        </p:sp>
        <p:sp>
          <p:nvSpPr>
            <p:cNvPr id="58" name="TextBox 57"/>
            <p:cNvSpPr txBox="1"/>
            <p:nvPr/>
          </p:nvSpPr>
          <p:spPr>
            <a:xfrm>
              <a:off x="4899556" y="3128297"/>
              <a:ext cx="1572738" cy="276999"/>
            </a:xfrm>
            <a:prstGeom prst="rect">
              <a:avLst/>
            </a:prstGeom>
            <a:noFill/>
          </p:spPr>
          <p:txBody>
            <a:bodyPr wrap="none" rtlCol="0">
              <a:spAutoFit/>
            </a:bodyPr>
            <a:lstStyle/>
            <a:p>
              <a:pPr algn="ctr"/>
              <a:r>
                <a:rPr lang="en-US" sz="1200" dirty="0" smtClean="0">
                  <a:solidFill>
                    <a:schemeClr val="bg1"/>
                  </a:solidFill>
                  <a:latin typeface="Arial Narrow"/>
                  <a:cs typeface="Arial Narrow"/>
                </a:rPr>
                <a:t>Spitzer Space Telescope</a:t>
              </a:r>
              <a:endParaRPr lang="en-US" sz="1200" dirty="0">
                <a:solidFill>
                  <a:schemeClr val="bg1"/>
                </a:solidFill>
                <a:latin typeface="Arial Narrow"/>
                <a:cs typeface="Arial Narrow"/>
              </a:endParaRPr>
            </a:p>
          </p:txBody>
        </p:sp>
        <p:pic>
          <p:nvPicPr>
            <p:cNvPr id="94" name="Picture 93" descr="SPITZER.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315106" y="2038596"/>
              <a:ext cx="743712" cy="798576"/>
            </a:xfrm>
            <a:prstGeom prst="rect">
              <a:avLst/>
            </a:prstGeom>
          </p:spPr>
        </p:pic>
      </p:grpSp>
      <p:grpSp>
        <p:nvGrpSpPr>
          <p:cNvPr id="12" name="Group 11"/>
          <p:cNvGrpSpPr/>
          <p:nvPr/>
        </p:nvGrpSpPr>
        <p:grpSpPr>
          <a:xfrm>
            <a:off x="156539" y="2596990"/>
            <a:ext cx="2171958" cy="2103120"/>
            <a:chOff x="6794339" y="1339649"/>
            <a:chExt cx="2171958" cy="2120472"/>
          </a:xfrm>
        </p:grpSpPr>
        <p:sp>
          <p:nvSpPr>
            <p:cNvPr id="44" name="TextBox 43"/>
            <p:cNvSpPr txBox="1"/>
            <p:nvPr/>
          </p:nvSpPr>
          <p:spPr>
            <a:xfrm>
              <a:off x="7539561" y="1391535"/>
              <a:ext cx="675861" cy="369332"/>
            </a:xfrm>
            <a:prstGeom prst="rect">
              <a:avLst/>
            </a:prstGeom>
            <a:noFill/>
          </p:spPr>
          <p:txBody>
            <a:bodyPr wrap="none" rtlCol="0">
              <a:spAutoFit/>
            </a:bodyPr>
            <a:lstStyle/>
            <a:p>
              <a:pPr algn="ctr"/>
              <a:r>
                <a:rPr lang="en-US" dirty="0" smtClean="0">
                  <a:solidFill>
                    <a:srgbClr val="78CAFA"/>
                  </a:solidFill>
                  <a:latin typeface="Arial Narrow"/>
                  <a:cs typeface="Arial Narrow"/>
                </a:rPr>
                <a:t>Webb</a:t>
              </a:r>
              <a:endParaRPr lang="en-US" dirty="0">
                <a:solidFill>
                  <a:srgbClr val="78CAFA"/>
                </a:solidFill>
                <a:latin typeface="Arial Narrow"/>
                <a:cs typeface="Arial Narrow"/>
              </a:endParaRPr>
            </a:p>
          </p:txBody>
        </p:sp>
        <p:sp>
          <p:nvSpPr>
            <p:cNvPr id="30" name="Rectangle 29"/>
            <p:cNvSpPr/>
            <p:nvPr/>
          </p:nvSpPr>
          <p:spPr>
            <a:xfrm>
              <a:off x="6794339" y="1381878"/>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794339" y="3043931"/>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7165857" y="1609526"/>
              <a:ext cx="1423275" cy="279284"/>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MIDEX Mission</a:t>
              </a:r>
              <a:endParaRPr lang="en-US" sz="1200" dirty="0">
                <a:solidFill>
                  <a:srgbClr val="78CAFA"/>
                </a:solidFill>
                <a:latin typeface="Arial Narrow"/>
                <a:cs typeface="Arial Narrow"/>
              </a:endParaRPr>
            </a:p>
          </p:txBody>
        </p:sp>
        <p:sp>
          <p:nvSpPr>
            <p:cNvPr id="55" name="TextBox 54"/>
            <p:cNvSpPr txBox="1"/>
            <p:nvPr/>
          </p:nvSpPr>
          <p:spPr>
            <a:xfrm>
              <a:off x="8397796" y="1381878"/>
              <a:ext cx="568501" cy="261610"/>
            </a:xfrm>
            <a:prstGeom prst="rect">
              <a:avLst/>
            </a:prstGeom>
            <a:solidFill>
              <a:srgbClr val="2D3A4D"/>
            </a:solidFill>
          </p:spPr>
          <p:txBody>
            <a:bodyPr wrap="square" lIns="0" rIns="0" rtlCol="0" anchor="ctr">
              <a:spAutoFit/>
            </a:bodyPr>
            <a:lstStyle/>
            <a:p>
              <a:pPr algn="ctr"/>
              <a:r>
                <a:rPr lang="en-US" sz="1100" dirty="0" smtClean="0">
                  <a:solidFill>
                    <a:srgbClr val="6789AA"/>
                  </a:solidFill>
                  <a:latin typeface="Arial"/>
                  <a:cs typeface="Arial"/>
                </a:rPr>
                <a:t>11/2004</a:t>
              </a:r>
            </a:p>
          </p:txBody>
        </p:sp>
        <p:sp>
          <p:nvSpPr>
            <p:cNvPr id="63" name="TextBox 62"/>
            <p:cNvSpPr txBox="1"/>
            <p:nvPr/>
          </p:nvSpPr>
          <p:spPr>
            <a:xfrm>
              <a:off x="6881365" y="3128297"/>
              <a:ext cx="1996060" cy="276999"/>
            </a:xfrm>
            <a:prstGeom prst="rect">
              <a:avLst/>
            </a:prstGeom>
            <a:noFill/>
          </p:spPr>
          <p:txBody>
            <a:bodyPr wrap="none" rtlCol="0">
              <a:spAutoFit/>
            </a:bodyPr>
            <a:lstStyle/>
            <a:p>
              <a:pPr algn="ctr"/>
              <a:r>
                <a:rPr lang="en-US" sz="1200" dirty="0" smtClean="0">
                  <a:solidFill>
                    <a:schemeClr val="bg1"/>
                  </a:solidFill>
                  <a:latin typeface="Arial Narrow"/>
                  <a:cs typeface="Arial Narrow"/>
                </a:rPr>
                <a:t>Swift Gamma-ray Burst Explorer</a:t>
              </a:r>
              <a:endParaRPr lang="en-US" sz="1200" dirty="0">
                <a:solidFill>
                  <a:schemeClr val="bg1"/>
                </a:solidFill>
                <a:latin typeface="Arial Narrow"/>
                <a:cs typeface="Arial Narrow"/>
              </a:endParaRPr>
            </a:p>
          </p:txBody>
        </p:sp>
        <p:sp>
          <p:nvSpPr>
            <p:cNvPr id="92" name="TextBox 91"/>
            <p:cNvSpPr txBox="1"/>
            <p:nvPr/>
          </p:nvSpPr>
          <p:spPr>
            <a:xfrm>
              <a:off x="7581136" y="1339649"/>
              <a:ext cx="595036" cy="369332"/>
            </a:xfrm>
            <a:prstGeom prst="rect">
              <a:avLst/>
            </a:prstGeom>
            <a:noFill/>
          </p:spPr>
          <p:txBody>
            <a:bodyPr wrap="none" rtlCol="0">
              <a:spAutoFit/>
            </a:bodyPr>
            <a:lstStyle/>
            <a:p>
              <a:pPr algn="ctr"/>
              <a:r>
                <a:rPr lang="en-US" dirty="0" smtClean="0">
                  <a:solidFill>
                    <a:srgbClr val="78CAFA"/>
                  </a:solidFill>
                  <a:latin typeface="Arial Narrow"/>
                  <a:cs typeface="Arial Narrow"/>
                </a:rPr>
                <a:t>Swift</a:t>
              </a:r>
              <a:endParaRPr lang="en-US" dirty="0">
                <a:solidFill>
                  <a:srgbClr val="78CAFA"/>
                </a:solidFill>
                <a:latin typeface="Arial Narrow"/>
                <a:cs typeface="Arial Narrow"/>
              </a:endParaRPr>
            </a:p>
          </p:txBody>
        </p:sp>
        <p:pic>
          <p:nvPicPr>
            <p:cNvPr id="95" name="Picture 94" descr="Swift.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456867" y="2048337"/>
              <a:ext cx="841248" cy="755904"/>
            </a:xfrm>
            <a:prstGeom prst="rect">
              <a:avLst/>
            </a:prstGeom>
          </p:spPr>
        </p:pic>
      </p:grpSp>
      <p:grpSp>
        <p:nvGrpSpPr>
          <p:cNvPr id="6" name="Group 5"/>
          <p:cNvGrpSpPr/>
          <p:nvPr/>
        </p:nvGrpSpPr>
        <p:grpSpPr>
          <a:xfrm>
            <a:off x="2384211" y="2606164"/>
            <a:ext cx="2171958" cy="2102125"/>
            <a:chOff x="187705" y="2617526"/>
            <a:chExt cx="2171958" cy="2102125"/>
          </a:xfrm>
        </p:grpSpPr>
        <p:grpSp>
          <p:nvGrpSpPr>
            <p:cNvPr id="49" name="Group 48"/>
            <p:cNvGrpSpPr/>
            <p:nvPr/>
          </p:nvGrpSpPr>
          <p:grpSpPr>
            <a:xfrm>
              <a:off x="187705" y="2617526"/>
              <a:ext cx="2171958" cy="2102125"/>
              <a:chOff x="1284984" y="3200297"/>
              <a:chExt cx="2171958" cy="2102125"/>
            </a:xfrm>
          </p:grpSpPr>
          <p:grpSp>
            <p:nvGrpSpPr>
              <p:cNvPr id="32" name="Group 31"/>
              <p:cNvGrpSpPr/>
              <p:nvPr/>
            </p:nvGrpSpPr>
            <p:grpSpPr>
              <a:xfrm>
                <a:off x="1284984" y="3219471"/>
                <a:ext cx="2171958" cy="2078243"/>
                <a:chOff x="231371" y="1102963"/>
                <a:chExt cx="2848565" cy="2725656"/>
              </a:xfrm>
            </p:grpSpPr>
            <p:sp>
              <p:nvSpPr>
                <p:cNvPr id="33" name="Rectangle 32"/>
                <p:cNvSpPr/>
                <p:nvPr/>
              </p:nvSpPr>
              <p:spPr>
                <a:xfrm>
                  <a:off x="231371" y="1102963"/>
                  <a:ext cx="2848565" cy="649638"/>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231371" y="3282778"/>
                  <a:ext cx="2848565" cy="545841"/>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6" name="TextBox 45"/>
              <p:cNvSpPr txBox="1"/>
              <p:nvPr/>
            </p:nvSpPr>
            <p:spPr>
              <a:xfrm>
                <a:off x="2043583" y="3200297"/>
                <a:ext cx="667170" cy="369332"/>
              </a:xfrm>
              <a:prstGeom prst="rect">
                <a:avLst/>
              </a:prstGeom>
              <a:noFill/>
            </p:spPr>
            <p:txBody>
              <a:bodyPr wrap="none" rtlCol="0">
                <a:spAutoFit/>
              </a:bodyPr>
              <a:lstStyle/>
              <a:p>
                <a:pPr algn="ctr"/>
                <a:r>
                  <a:rPr lang="en-US" dirty="0" smtClean="0">
                    <a:solidFill>
                      <a:srgbClr val="78CAFA"/>
                    </a:solidFill>
                    <a:latin typeface="Arial Narrow"/>
                    <a:cs typeface="Arial Narrow"/>
                  </a:rPr>
                  <a:t>Fermi</a:t>
                </a:r>
                <a:endParaRPr lang="en-US" dirty="0">
                  <a:solidFill>
                    <a:srgbClr val="78CAFA"/>
                  </a:solidFill>
                  <a:latin typeface="Arial Narrow"/>
                  <a:cs typeface="Arial Narrow"/>
                </a:endParaRPr>
              </a:p>
            </p:txBody>
          </p:sp>
          <p:sp>
            <p:nvSpPr>
              <p:cNvPr id="47" name="TextBox 46"/>
              <p:cNvSpPr txBox="1"/>
              <p:nvPr/>
            </p:nvSpPr>
            <p:spPr>
              <a:xfrm>
                <a:off x="1617442" y="3446424"/>
                <a:ext cx="1519455" cy="276999"/>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Strategic Mission</a:t>
                </a:r>
                <a:endParaRPr lang="en-US" sz="1200" dirty="0">
                  <a:solidFill>
                    <a:srgbClr val="78CAFA"/>
                  </a:solidFill>
                  <a:latin typeface="Arial Narrow"/>
                  <a:cs typeface="Arial Narrow"/>
                </a:endParaRPr>
              </a:p>
            </p:txBody>
          </p:sp>
          <p:sp>
            <p:nvSpPr>
              <p:cNvPr id="56" name="TextBox 55"/>
              <p:cNvSpPr txBox="1"/>
              <p:nvPr/>
            </p:nvSpPr>
            <p:spPr>
              <a:xfrm>
                <a:off x="3011482" y="3223682"/>
                <a:ext cx="439958" cy="261610"/>
              </a:xfrm>
              <a:prstGeom prst="rect">
                <a:avLst/>
              </a:prstGeom>
              <a:solidFill>
                <a:srgbClr val="2D3A4D"/>
              </a:solidFill>
            </p:spPr>
            <p:txBody>
              <a:bodyPr wrap="square" lIns="0" rIns="0" rtlCol="0" anchor="ctr">
                <a:spAutoFit/>
              </a:bodyPr>
              <a:lstStyle/>
              <a:p>
                <a:pPr algn="ctr"/>
                <a:r>
                  <a:rPr lang="en-US" sz="1100" dirty="0" smtClean="0">
                    <a:solidFill>
                      <a:srgbClr val="6789AA"/>
                    </a:solidFill>
                    <a:latin typeface="Arial"/>
                    <a:cs typeface="Arial"/>
                  </a:rPr>
                  <a:t>6/2008</a:t>
                </a:r>
              </a:p>
            </p:txBody>
          </p:sp>
          <p:sp>
            <p:nvSpPr>
              <p:cNvPr id="61" name="TextBox 60"/>
              <p:cNvSpPr txBox="1"/>
              <p:nvPr/>
            </p:nvSpPr>
            <p:spPr>
              <a:xfrm>
                <a:off x="1803491" y="4840757"/>
                <a:ext cx="1208984" cy="461665"/>
              </a:xfrm>
              <a:prstGeom prst="rect">
                <a:avLst/>
              </a:prstGeom>
              <a:noFill/>
            </p:spPr>
            <p:txBody>
              <a:bodyPr wrap="none" rtlCol="0">
                <a:spAutoFit/>
              </a:bodyPr>
              <a:lstStyle/>
              <a:p>
                <a:pPr algn="ctr"/>
                <a:r>
                  <a:rPr lang="en-US" sz="1200" dirty="0" smtClean="0">
                    <a:solidFill>
                      <a:schemeClr val="bg1"/>
                    </a:solidFill>
                    <a:latin typeface="Arial Narrow"/>
                    <a:cs typeface="Arial Narrow"/>
                  </a:rPr>
                  <a:t>Fermi Gamma-ray</a:t>
                </a:r>
              </a:p>
              <a:p>
                <a:pPr algn="ctr"/>
                <a:r>
                  <a:rPr lang="en-US" sz="1200" dirty="0">
                    <a:solidFill>
                      <a:schemeClr val="bg1"/>
                    </a:solidFill>
                    <a:latin typeface="Arial Narrow"/>
                    <a:cs typeface="Arial Narrow"/>
                  </a:rPr>
                  <a:t>S</a:t>
                </a:r>
                <a:r>
                  <a:rPr lang="en-US" sz="1200" dirty="0" smtClean="0">
                    <a:solidFill>
                      <a:schemeClr val="bg1"/>
                    </a:solidFill>
                    <a:latin typeface="Arial Narrow"/>
                    <a:cs typeface="Arial Narrow"/>
                  </a:rPr>
                  <a:t>pace Telescope</a:t>
                </a:r>
                <a:endParaRPr lang="en-US" sz="1200" dirty="0">
                  <a:solidFill>
                    <a:schemeClr val="bg1"/>
                  </a:solidFill>
                  <a:latin typeface="Arial Narrow"/>
                  <a:cs typeface="Arial Narrow"/>
                </a:endParaRPr>
              </a:p>
            </p:txBody>
          </p:sp>
        </p:grpSp>
        <p:pic>
          <p:nvPicPr>
            <p:cNvPr id="96" name="Picture 95" descr="Fermi.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2339572">
              <a:off x="525005" y="3424170"/>
              <a:ext cx="1576814" cy="448915"/>
            </a:xfrm>
            <a:prstGeom prst="rect">
              <a:avLst/>
            </a:prstGeom>
          </p:spPr>
        </p:pic>
      </p:grpSp>
      <p:grpSp>
        <p:nvGrpSpPr>
          <p:cNvPr id="8" name="Group 7"/>
          <p:cNvGrpSpPr/>
          <p:nvPr/>
        </p:nvGrpSpPr>
        <p:grpSpPr>
          <a:xfrm>
            <a:off x="4592552" y="2630420"/>
            <a:ext cx="2171959" cy="2061401"/>
            <a:chOff x="4586793" y="2617526"/>
            <a:chExt cx="2171959" cy="2097417"/>
          </a:xfrm>
        </p:grpSpPr>
        <p:grpSp>
          <p:nvGrpSpPr>
            <p:cNvPr id="81" name="Group 80"/>
            <p:cNvGrpSpPr/>
            <p:nvPr/>
          </p:nvGrpSpPr>
          <p:grpSpPr>
            <a:xfrm>
              <a:off x="4586793" y="2617526"/>
              <a:ext cx="2171959" cy="2097417"/>
              <a:chOff x="3494795" y="3200297"/>
              <a:chExt cx="2171959" cy="2097417"/>
            </a:xfrm>
          </p:grpSpPr>
          <p:sp>
            <p:nvSpPr>
              <p:cNvPr id="78" name="Rectangle 77"/>
              <p:cNvSpPr/>
              <p:nvPr/>
            </p:nvSpPr>
            <p:spPr>
              <a:xfrm>
                <a:off x="3494796" y="3219471"/>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p:cNvSpPr/>
              <p:nvPr/>
            </p:nvSpPr>
            <p:spPr>
              <a:xfrm>
                <a:off x="3494795" y="4881524"/>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TextBox 72"/>
              <p:cNvSpPr txBox="1"/>
              <p:nvPr/>
            </p:nvSpPr>
            <p:spPr>
              <a:xfrm>
                <a:off x="4214177" y="3200297"/>
                <a:ext cx="732894" cy="369332"/>
              </a:xfrm>
              <a:prstGeom prst="rect">
                <a:avLst/>
              </a:prstGeom>
              <a:noFill/>
            </p:spPr>
            <p:txBody>
              <a:bodyPr wrap="none" rtlCol="0">
                <a:spAutoFit/>
              </a:bodyPr>
              <a:lstStyle/>
              <a:p>
                <a:pPr algn="ctr"/>
                <a:r>
                  <a:rPr lang="en-US" dirty="0" smtClean="0">
                    <a:solidFill>
                      <a:srgbClr val="78CAFA"/>
                    </a:solidFill>
                    <a:latin typeface="Arial Narrow"/>
                    <a:cs typeface="Arial Narrow"/>
                  </a:rPr>
                  <a:t>Kepler</a:t>
                </a:r>
                <a:endParaRPr lang="en-US" dirty="0">
                  <a:solidFill>
                    <a:srgbClr val="78CAFA"/>
                  </a:solidFill>
                  <a:latin typeface="Arial Narrow"/>
                  <a:cs typeface="Arial Narrow"/>
                </a:endParaRPr>
              </a:p>
            </p:txBody>
          </p:sp>
          <p:sp>
            <p:nvSpPr>
              <p:cNvPr id="74" name="TextBox 73"/>
              <p:cNvSpPr txBox="1"/>
              <p:nvPr/>
            </p:nvSpPr>
            <p:spPr>
              <a:xfrm>
                <a:off x="3794445" y="3446424"/>
                <a:ext cx="1572354" cy="276248"/>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Discovery Mission</a:t>
                </a:r>
                <a:endParaRPr lang="en-US" sz="1200" dirty="0">
                  <a:solidFill>
                    <a:srgbClr val="78CAFA"/>
                  </a:solidFill>
                  <a:latin typeface="Arial Narrow"/>
                  <a:cs typeface="Arial Narrow"/>
                </a:endParaRPr>
              </a:p>
            </p:txBody>
          </p:sp>
          <p:sp>
            <p:nvSpPr>
              <p:cNvPr id="76" name="TextBox 75"/>
              <p:cNvSpPr txBox="1"/>
              <p:nvPr/>
            </p:nvSpPr>
            <p:spPr>
              <a:xfrm>
                <a:off x="3809810" y="4939977"/>
                <a:ext cx="1545488" cy="276999"/>
              </a:xfrm>
              <a:prstGeom prst="rect">
                <a:avLst/>
              </a:prstGeom>
              <a:noFill/>
            </p:spPr>
            <p:txBody>
              <a:bodyPr wrap="none" rtlCol="0">
                <a:spAutoFit/>
              </a:bodyPr>
              <a:lstStyle/>
              <a:p>
                <a:pPr algn="ctr"/>
                <a:r>
                  <a:rPr lang="en-US" sz="1200" dirty="0" smtClean="0">
                    <a:solidFill>
                      <a:schemeClr val="bg1"/>
                    </a:solidFill>
                    <a:latin typeface="Arial Narrow"/>
                    <a:cs typeface="Arial Narrow"/>
                  </a:rPr>
                  <a:t>Kepler Space Telescope</a:t>
                </a:r>
                <a:endParaRPr lang="en-US" sz="1200" dirty="0">
                  <a:solidFill>
                    <a:schemeClr val="bg1"/>
                  </a:solidFill>
                  <a:latin typeface="Arial Narrow"/>
                  <a:cs typeface="Arial Narrow"/>
                </a:endParaRPr>
              </a:p>
            </p:txBody>
          </p:sp>
          <p:sp>
            <p:nvSpPr>
              <p:cNvPr id="80" name="TextBox 79"/>
              <p:cNvSpPr txBox="1"/>
              <p:nvPr/>
            </p:nvSpPr>
            <p:spPr>
              <a:xfrm>
                <a:off x="5137460" y="3219471"/>
                <a:ext cx="529294" cy="261610"/>
              </a:xfrm>
              <a:prstGeom prst="rect">
                <a:avLst/>
              </a:prstGeom>
              <a:solidFill>
                <a:srgbClr val="2D3A4D"/>
              </a:solidFill>
            </p:spPr>
            <p:txBody>
              <a:bodyPr wrap="square" lIns="0" rIns="0" rtlCol="0" anchor="ctr">
                <a:spAutoFit/>
              </a:bodyPr>
              <a:lstStyle/>
              <a:p>
                <a:pPr algn="ctr"/>
                <a:r>
                  <a:rPr lang="en-US" sz="1100" dirty="0" smtClean="0">
                    <a:solidFill>
                      <a:srgbClr val="6789AA"/>
                    </a:solidFill>
                    <a:latin typeface="Arial"/>
                    <a:cs typeface="Arial"/>
                  </a:rPr>
                  <a:t>3/2009</a:t>
                </a:r>
              </a:p>
            </p:txBody>
          </p:sp>
        </p:grpSp>
        <p:pic>
          <p:nvPicPr>
            <p:cNvPr id="97" name="Picture 96" descr="Kepler.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180537" y="3242500"/>
              <a:ext cx="902208" cy="957072"/>
            </a:xfrm>
            <a:prstGeom prst="rect">
              <a:avLst/>
            </a:prstGeom>
          </p:spPr>
        </p:pic>
      </p:grpSp>
      <p:grpSp>
        <p:nvGrpSpPr>
          <p:cNvPr id="7" name="Group 6"/>
          <p:cNvGrpSpPr/>
          <p:nvPr/>
        </p:nvGrpSpPr>
        <p:grpSpPr>
          <a:xfrm>
            <a:off x="6814461" y="2624343"/>
            <a:ext cx="2171959" cy="2103120"/>
            <a:chOff x="4594412" y="2617526"/>
            <a:chExt cx="2171959" cy="2109013"/>
          </a:xfrm>
        </p:grpSpPr>
        <p:grpSp>
          <p:nvGrpSpPr>
            <p:cNvPr id="69" name="Group 68"/>
            <p:cNvGrpSpPr/>
            <p:nvPr/>
          </p:nvGrpSpPr>
          <p:grpSpPr>
            <a:xfrm>
              <a:off x="4594412" y="2617526"/>
              <a:ext cx="2171959" cy="2109013"/>
              <a:chOff x="3494795" y="3200297"/>
              <a:chExt cx="2171959" cy="2109013"/>
            </a:xfrm>
          </p:grpSpPr>
          <p:sp>
            <p:nvSpPr>
              <p:cNvPr id="71" name="Rectangle 70"/>
              <p:cNvSpPr/>
              <p:nvPr/>
            </p:nvSpPr>
            <p:spPr>
              <a:xfrm>
                <a:off x="3494796" y="3219471"/>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p:cNvSpPr/>
              <p:nvPr/>
            </p:nvSpPr>
            <p:spPr>
              <a:xfrm>
                <a:off x="3494795" y="4881524"/>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TextBox 74"/>
              <p:cNvSpPr txBox="1"/>
              <p:nvPr/>
            </p:nvSpPr>
            <p:spPr>
              <a:xfrm>
                <a:off x="4121718" y="3200297"/>
                <a:ext cx="917815" cy="369332"/>
              </a:xfrm>
              <a:prstGeom prst="rect">
                <a:avLst/>
              </a:prstGeom>
              <a:noFill/>
            </p:spPr>
            <p:txBody>
              <a:bodyPr wrap="none" rtlCol="0">
                <a:spAutoFit/>
              </a:bodyPr>
              <a:lstStyle/>
              <a:p>
                <a:pPr algn="ctr"/>
                <a:r>
                  <a:rPr lang="en-US" dirty="0" smtClean="0">
                    <a:solidFill>
                      <a:srgbClr val="78CAFA"/>
                    </a:solidFill>
                    <a:latin typeface="Arial Narrow"/>
                    <a:cs typeface="Arial Narrow"/>
                  </a:rPr>
                  <a:t>NuSTAR</a:t>
                </a:r>
                <a:endParaRPr lang="en-US" dirty="0">
                  <a:solidFill>
                    <a:srgbClr val="78CAFA"/>
                  </a:solidFill>
                  <a:latin typeface="Arial Narrow"/>
                  <a:cs typeface="Arial Narrow"/>
                </a:endParaRPr>
              </a:p>
            </p:txBody>
          </p:sp>
          <p:sp>
            <p:nvSpPr>
              <p:cNvPr id="77" name="TextBox 76"/>
              <p:cNvSpPr txBox="1"/>
              <p:nvPr/>
            </p:nvSpPr>
            <p:spPr>
              <a:xfrm>
                <a:off x="3889823" y="3446424"/>
                <a:ext cx="1381597" cy="277775"/>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SMEX Mission</a:t>
                </a:r>
                <a:endParaRPr lang="en-US" sz="1200" dirty="0">
                  <a:solidFill>
                    <a:srgbClr val="78CAFA"/>
                  </a:solidFill>
                  <a:latin typeface="Arial Narrow"/>
                  <a:cs typeface="Arial Narrow"/>
                </a:endParaRPr>
              </a:p>
            </p:txBody>
          </p:sp>
          <p:sp>
            <p:nvSpPr>
              <p:cNvPr id="85" name="TextBox 84"/>
              <p:cNvSpPr txBox="1"/>
              <p:nvPr/>
            </p:nvSpPr>
            <p:spPr>
              <a:xfrm>
                <a:off x="3859440" y="4847645"/>
                <a:ext cx="1446229" cy="461665"/>
              </a:xfrm>
              <a:prstGeom prst="rect">
                <a:avLst/>
              </a:prstGeom>
              <a:noFill/>
            </p:spPr>
            <p:txBody>
              <a:bodyPr wrap="none" rtlCol="0">
                <a:spAutoFit/>
              </a:bodyPr>
              <a:lstStyle/>
              <a:p>
                <a:pPr algn="ctr"/>
                <a:r>
                  <a:rPr lang="en-US" sz="1200" dirty="0" smtClean="0">
                    <a:solidFill>
                      <a:schemeClr val="bg1"/>
                    </a:solidFill>
                    <a:latin typeface="Arial Narrow"/>
                    <a:cs typeface="Arial Narrow"/>
                  </a:rPr>
                  <a:t>Nuclear Spectroscopic</a:t>
                </a:r>
              </a:p>
              <a:p>
                <a:pPr algn="ctr"/>
                <a:r>
                  <a:rPr lang="en-US" sz="1200" dirty="0" smtClean="0">
                    <a:solidFill>
                      <a:schemeClr val="bg1"/>
                    </a:solidFill>
                    <a:latin typeface="Arial Narrow"/>
                    <a:cs typeface="Arial Narrow"/>
                  </a:rPr>
                  <a:t>Telescope Array</a:t>
                </a:r>
                <a:endParaRPr lang="en-US" sz="1200" dirty="0">
                  <a:solidFill>
                    <a:schemeClr val="bg1"/>
                  </a:solidFill>
                  <a:latin typeface="Arial Narrow"/>
                  <a:cs typeface="Arial Narrow"/>
                </a:endParaRPr>
              </a:p>
            </p:txBody>
          </p:sp>
          <p:sp>
            <p:nvSpPr>
              <p:cNvPr id="86" name="TextBox 85"/>
              <p:cNvSpPr txBox="1"/>
              <p:nvPr/>
            </p:nvSpPr>
            <p:spPr>
              <a:xfrm>
                <a:off x="5213968" y="3219471"/>
                <a:ext cx="452786" cy="261610"/>
              </a:xfrm>
              <a:prstGeom prst="rect">
                <a:avLst/>
              </a:prstGeom>
              <a:solidFill>
                <a:srgbClr val="2D3A4D"/>
              </a:solidFill>
            </p:spPr>
            <p:txBody>
              <a:bodyPr wrap="square" lIns="0" rIns="0" rtlCol="0" anchor="ctr">
                <a:spAutoFit/>
              </a:bodyPr>
              <a:lstStyle/>
              <a:p>
                <a:pPr algn="ctr"/>
                <a:r>
                  <a:rPr lang="en-US" sz="1100" dirty="0" smtClean="0">
                    <a:solidFill>
                      <a:srgbClr val="6789AA"/>
                    </a:solidFill>
                    <a:latin typeface="Arial"/>
                    <a:cs typeface="Arial"/>
                  </a:rPr>
                  <a:t>6/2012</a:t>
                </a:r>
              </a:p>
            </p:txBody>
          </p:sp>
        </p:grpSp>
        <p:pic>
          <p:nvPicPr>
            <p:cNvPr id="98" name="Picture 97" descr="NuSTAR.png"/>
            <p:cNvPicPr>
              <a:picLocks noChangeAspect="1"/>
            </p:cNvPicPr>
            <p:nvPr/>
          </p:nvPicPr>
          <p:blipFill>
            <a:blip r:embed="rId9"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152075">
              <a:off x="5115573" y="3317307"/>
              <a:ext cx="1197213" cy="765006"/>
            </a:xfrm>
            <a:prstGeom prst="rect">
              <a:avLst/>
            </a:prstGeom>
          </p:spPr>
        </p:pic>
      </p:grpSp>
      <p:grpSp>
        <p:nvGrpSpPr>
          <p:cNvPr id="5" name="Group 4"/>
          <p:cNvGrpSpPr/>
          <p:nvPr/>
        </p:nvGrpSpPr>
        <p:grpSpPr>
          <a:xfrm>
            <a:off x="156539" y="4717906"/>
            <a:ext cx="2171959" cy="2117616"/>
            <a:chOff x="6791688" y="2617526"/>
            <a:chExt cx="2171959" cy="2109013"/>
          </a:xfrm>
        </p:grpSpPr>
        <p:grpSp>
          <p:nvGrpSpPr>
            <p:cNvPr id="82" name="Group 81"/>
            <p:cNvGrpSpPr/>
            <p:nvPr/>
          </p:nvGrpSpPr>
          <p:grpSpPr>
            <a:xfrm>
              <a:off x="6791688" y="2617526"/>
              <a:ext cx="2171959" cy="2109013"/>
              <a:chOff x="5708473" y="3200297"/>
              <a:chExt cx="2171959" cy="2109013"/>
            </a:xfrm>
          </p:grpSpPr>
          <p:grpSp>
            <p:nvGrpSpPr>
              <p:cNvPr id="35" name="Group 34"/>
              <p:cNvGrpSpPr/>
              <p:nvPr/>
            </p:nvGrpSpPr>
            <p:grpSpPr>
              <a:xfrm>
                <a:off x="5708473" y="3219471"/>
                <a:ext cx="2171959" cy="2078243"/>
                <a:chOff x="231371" y="1102963"/>
                <a:chExt cx="2848566" cy="2725656"/>
              </a:xfrm>
            </p:grpSpPr>
            <p:sp>
              <p:nvSpPr>
                <p:cNvPr id="36" name="Rectangle 35"/>
                <p:cNvSpPr/>
                <p:nvPr/>
              </p:nvSpPr>
              <p:spPr>
                <a:xfrm>
                  <a:off x="231372" y="1102963"/>
                  <a:ext cx="2848565" cy="649638"/>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231371" y="3282778"/>
                  <a:ext cx="2848565" cy="545841"/>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0" name="TextBox 49"/>
              <p:cNvSpPr txBox="1"/>
              <p:nvPr/>
            </p:nvSpPr>
            <p:spPr>
              <a:xfrm>
                <a:off x="6417435" y="3200297"/>
                <a:ext cx="753732" cy="369332"/>
              </a:xfrm>
              <a:prstGeom prst="rect">
                <a:avLst/>
              </a:prstGeom>
              <a:noFill/>
            </p:spPr>
            <p:txBody>
              <a:bodyPr wrap="none" rtlCol="0">
                <a:spAutoFit/>
              </a:bodyPr>
              <a:lstStyle/>
              <a:p>
                <a:pPr algn="ctr"/>
                <a:r>
                  <a:rPr lang="en-US" dirty="0" smtClean="0">
                    <a:solidFill>
                      <a:srgbClr val="78CAFA"/>
                    </a:solidFill>
                    <a:latin typeface="Arial Narrow"/>
                    <a:cs typeface="Arial Narrow"/>
                  </a:rPr>
                  <a:t>SOFIA</a:t>
                </a:r>
                <a:endParaRPr lang="en-US" dirty="0">
                  <a:solidFill>
                    <a:srgbClr val="78CAFA"/>
                  </a:solidFill>
                  <a:latin typeface="Arial Narrow"/>
                  <a:cs typeface="Arial Narrow"/>
                </a:endParaRPr>
              </a:p>
            </p:txBody>
          </p:sp>
          <p:sp>
            <p:nvSpPr>
              <p:cNvPr id="51" name="TextBox 50"/>
              <p:cNvSpPr txBox="1"/>
              <p:nvPr/>
            </p:nvSpPr>
            <p:spPr>
              <a:xfrm>
                <a:off x="6034572" y="3446424"/>
                <a:ext cx="1519455" cy="277775"/>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Strategic Mission</a:t>
                </a:r>
                <a:endParaRPr lang="en-US" sz="1200" dirty="0">
                  <a:solidFill>
                    <a:srgbClr val="78CAFA"/>
                  </a:solidFill>
                  <a:latin typeface="Arial Narrow"/>
                  <a:cs typeface="Arial Narrow"/>
                </a:endParaRPr>
              </a:p>
            </p:txBody>
          </p:sp>
          <p:sp>
            <p:nvSpPr>
              <p:cNvPr id="57" name="TextBox 56"/>
              <p:cNvSpPr txBox="1"/>
              <p:nvPr/>
            </p:nvSpPr>
            <p:spPr>
              <a:xfrm>
                <a:off x="7342817" y="3251003"/>
                <a:ext cx="532113" cy="226953"/>
              </a:xfrm>
              <a:prstGeom prst="rect">
                <a:avLst/>
              </a:prstGeom>
              <a:solidFill>
                <a:srgbClr val="2D3A4D"/>
              </a:solidFill>
            </p:spPr>
            <p:txBody>
              <a:bodyPr wrap="square" lIns="0" rIns="0" rtlCol="0" anchor="ctr">
                <a:noAutofit/>
              </a:bodyPr>
              <a:lstStyle/>
              <a:p>
                <a:pPr algn="ctr"/>
                <a:r>
                  <a:rPr lang="en-US" sz="1100" dirty="0" smtClean="0">
                    <a:solidFill>
                      <a:srgbClr val="6789AA"/>
                    </a:solidFill>
                    <a:latin typeface="Arial"/>
                    <a:cs typeface="Arial"/>
                  </a:rPr>
                  <a:t>5/2014</a:t>
                </a:r>
              </a:p>
            </p:txBody>
          </p:sp>
          <p:sp>
            <p:nvSpPr>
              <p:cNvPr id="59" name="TextBox 58"/>
              <p:cNvSpPr txBox="1"/>
              <p:nvPr/>
            </p:nvSpPr>
            <p:spPr>
              <a:xfrm>
                <a:off x="5971334" y="4847645"/>
                <a:ext cx="1649811" cy="461665"/>
              </a:xfrm>
              <a:prstGeom prst="rect">
                <a:avLst/>
              </a:prstGeom>
              <a:noFill/>
            </p:spPr>
            <p:txBody>
              <a:bodyPr wrap="none" rtlCol="0">
                <a:spAutoFit/>
              </a:bodyPr>
              <a:lstStyle/>
              <a:p>
                <a:pPr algn="ctr"/>
                <a:r>
                  <a:rPr lang="en-US" sz="1200" dirty="0" smtClean="0">
                    <a:solidFill>
                      <a:schemeClr val="bg1"/>
                    </a:solidFill>
                    <a:latin typeface="Arial Narrow"/>
                    <a:cs typeface="Arial Narrow"/>
                  </a:rPr>
                  <a:t>Stratospheric Observatory</a:t>
                </a:r>
              </a:p>
              <a:p>
                <a:pPr algn="ctr"/>
                <a:r>
                  <a:rPr lang="en-US" sz="1200" dirty="0" smtClean="0">
                    <a:solidFill>
                      <a:schemeClr val="bg1"/>
                    </a:solidFill>
                    <a:latin typeface="Arial Narrow"/>
                    <a:cs typeface="Arial Narrow"/>
                  </a:rPr>
                  <a:t>for Infrared Astronomy</a:t>
                </a:r>
                <a:endParaRPr lang="en-US" sz="1200" dirty="0">
                  <a:solidFill>
                    <a:schemeClr val="bg1"/>
                  </a:solidFill>
                  <a:latin typeface="Arial Narrow"/>
                  <a:cs typeface="Arial Narrow"/>
                </a:endParaRPr>
              </a:p>
            </p:txBody>
          </p:sp>
        </p:grpSp>
        <p:pic>
          <p:nvPicPr>
            <p:cNvPr id="99" name="Picture 98" descr="SOFIA.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054549" y="3262441"/>
              <a:ext cx="1781573" cy="851487"/>
            </a:xfrm>
            <a:prstGeom prst="rect">
              <a:avLst/>
            </a:prstGeom>
          </p:spPr>
        </p:pic>
      </p:grpSp>
      <p:grpSp>
        <p:nvGrpSpPr>
          <p:cNvPr id="112" name="Group 111"/>
          <p:cNvGrpSpPr/>
          <p:nvPr/>
        </p:nvGrpSpPr>
        <p:grpSpPr>
          <a:xfrm>
            <a:off x="4592553" y="4729517"/>
            <a:ext cx="2171958" cy="2088338"/>
            <a:chOff x="2391441" y="1071847"/>
            <a:chExt cx="2171958" cy="2105904"/>
          </a:xfrm>
        </p:grpSpPr>
        <p:pic>
          <p:nvPicPr>
            <p:cNvPr id="113" name="Picture 112"/>
            <p:cNvPicPr>
              <a:picLocks noChangeAspect="1"/>
            </p:cNvPicPr>
            <p:nvPr/>
          </p:nvPicPr>
          <p:blipFill>
            <a:blip r:embed="rId11"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393925" y="1530121"/>
              <a:ext cx="2169474" cy="1359553"/>
            </a:xfrm>
            <a:prstGeom prst="rect">
              <a:avLst/>
            </a:prstGeom>
          </p:spPr>
        </p:pic>
        <p:sp>
          <p:nvSpPr>
            <p:cNvPr id="114" name="Rectangle 113"/>
            <p:cNvSpPr/>
            <p:nvPr/>
          </p:nvSpPr>
          <p:spPr>
            <a:xfrm>
              <a:off x="2391441" y="1095572"/>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ectangle 114"/>
            <p:cNvSpPr/>
            <p:nvPr/>
          </p:nvSpPr>
          <p:spPr>
            <a:xfrm>
              <a:off x="2391441" y="2757625"/>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TextBox 115"/>
            <p:cNvSpPr txBox="1"/>
            <p:nvPr/>
          </p:nvSpPr>
          <p:spPr>
            <a:xfrm>
              <a:off x="2864850" y="1071847"/>
              <a:ext cx="1236236" cy="369332"/>
            </a:xfrm>
            <a:prstGeom prst="rect">
              <a:avLst/>
            </a:prstGeom>
            <a:noFill/>
          </p:spPr>
          <p:txBody>
            <a:bodyPr wrap="none" rtlCol="0">
              <a:spAutoFit/>
            </a:bodyPr>
            <a:lstStyle/>
            <a:p>
              <a:pPr algn="ctr"/>
              <a:r>
                <a:rPr lang="en-US" dirty="0" smtClean="0">
                  <a:solidFill>
                    <a:srgbClr val="78CAFA"/>
                  </a:solidFill>
                  <a:latin typeface="Arial Narrow"/>
                  <a:cs typeface="Arial Narrow"/>
                </a:rPr>
                <a:t>ISS-CREAM</a:t>
              </a:r>
              <a:endParaRPr lang="en-US" dirty="0">
                <a:solidFill>
                  <a:srgbClr val="78CAFA"/>
                </a:solidFill>
                <a:latin typeface="Arial Narrow"/>
                <a:cs typeface="Arial Narrow"/>
              </a:endParaRPr>
            </a:p>
          </p:txBody>
        </p:sp>
        <p:sp>
          <p:nvSpPr>
            <p:cNvPr id="117" name="TextBox 116"/>
            <p:cNvSpPr txBox="1"/>
            <p:nvPr/>
          </p:nvSpPr>
          <p:spPr>
            <a:xfrm>
              <a:off x="2684768" y="1317974"/>
              <a:ext cx="1596399" cy="276999"/>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Research  Mission</a:t>
              </a:r>
              <a:endParaRPr lang="en-US" sz="1200" dirty="0">
                <a:solidFill>
                  <a:srgbClr val="78CAFA"/>
                </a:solidFill>
                <a:latin typeface="Arial Narrow"/>
                <a:cs typeface="Arial Narrow"/>
              </a:endParaRPr>
            </a:p>
          </p:txBody>
        </p:sp>
        <p:sp>
          <p:nvSpPr>
            <p:cNvPr id="118" name="TextBox 117"/>
            <p:cNvSpPr txBox="1"/>
            <p:nvPr/>
          </p:nvSpPr>
          <p:spPr>
            <a:xfrm>
              <a:off x="4106199" y="1095573"/>
              <a:ext cx="457200" cy="261610"/>
            </a:xfrm>
            <a:prstGeom prst="rect">
              <a:avLst/>
            </a:prstGeom>
            <a:solidFill>
              <a:srgbClr val="2D3A4D"/>
            </a:solidFill>
          </p:spPr>
          <p:txBody>
            <a:bodyPr wrap="square" lIns="0" rIns="0" rtlCol="0" anchor="ctr">
              <a:spAutoFit/>
            </a:bodyPr>
            <a:lstStyle/>
            <a:p>
              <a:pPr algn="ctr"/>
              <a:r>
                <a:rPr lang="en-US" sz="1100" dirty="0">
                  <a:solidFill>
                    <a:srgbClr val="6789AA"/>
                  </a:solidFill>
                  <a:latin typeface="Arial"/>
                  <a:cs typeface="Arial"/>
                </a:rPr>
                <a:t>8</a:t>
              </a:r>
              <a:r>
                <a:rPr lang="en-US" sz="1100" dirty="0" smtClean="0">
                  <a:solidFill>
                    <a:srgbClr val="6789AA"/>
                  </a:solidFill>
                  <a:latin typeface="Arial"/>
                  <a:cs typeface="Arial"/>
                </a:rPr>
                <a:t>/2017</a:t>
              </a:r>
            </a:p>
          </p:txBody>
        </p:sp>
        <p:sp>
          <p:nvSpPr>
            <p:cNvPr id="119" name="TextBox 118"/>
            <p:cNvSpPr txBox="1"/>
            <p:nvPr/>
          </p:nvSpPr>
          <p:spPr>
            <a:xfrm>
              <a:off x="2734837" y="2716086"/>
              <a:ext cx="1496098" cy="461665"/>
            </a:xfrm>
            <a:prstGeom prst="rect">
              <a:avLst/>
            </a:prstGeom>
            <a:noFill/>
          </p:spPr>
          <p:txBody>
            <a:bodyPr wrap="none" rtlCol="0">
              <a:spAutoFit/>
            </a:bodyPr>
            <a:lstStyle/>
            <a:p>
              <a:pPr algn="ctr"/>
              <a:r>
                <a:rPr lang="en-US" sz="1200" dirty="0" smtClean="0">
                  <a:solidFill>
                    <a:schemeClr val="bg1"/>
                  </a:solidFill>
                  <a:latin typeface="Arial Narrow"/>
                  <a:cs typeface="Arial Narrow"/>
                </a:rPr>
                <a:t>Cosmic Ray Energetics</a:t>
              </a:r>
            </a:p>
            <a:p>
              <a:pPr algn="ctr"/>
              <a:r>
                <a:rPr lang="en-US" sz="1200" dirty="0" smtClean="0">
                  <a:solidFill>
                    <a:schemeClr val="bg1"/>
                  </a:solidFill>
                  <a:latin typeface="Arial Narrow"/>
                  <a:cs typeface="Arial Narrow"/>
                </a:rPr>
                <a:t>And Mass</a:t>
              </a:r>
              <a:endParaRPr lang="en-US" sz="1200" dirty="0">
                <a:solidFill>
                  <a:schemeClr val="bg1"/>
                </a:solidFill>
                <a:latin typeface="Arial Narrow"/>
                <a:cs typeface="Arial Narrow"/>
              </a:endParaRPr>
            </a:p>
          </p:txBody>
        </p:sp>
      </p:grpSp>
      <p:grpSp>
        <p:nvGrpSpPr>
          <p:cNvPr id="120" name="Group 119"/>
          <p:cNvGrpSpPr/>
          <p:nvPr/>
        </p:nvGrpSpPr>
        <p:grpSpPr>
          <a:xfrm>
            <a:off x="2278099" y="4663527"/>
            <a:ext cx="2381870" cy="2152516"/>
            <a:chOff x="74179" y="1075470"/>
            <a:chExt cx="2381870" cy="2102280"/>
          </a:xfrm>
        </p:grpSpPr>
        <p:pic>
          <p:nvPicPr>
            <p:cNvPr id="121" name="Picture 120"/>
            <p:cNvPicPr>
              <a:picLocks noChangeAspect="1"/>
            </p:cNvPicPr>
            <p:nvPr/>
          </p:nvPicPr>
          <p:blipFill>
            <a:blip r:embed="rId1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8628" y="1536277"/>
              <a:ext cx="2175285" cy="1223598"/>
            </a:xfrm>
            <a:prstGeom prst="rect">
              <a:avLst/>
            </a:prstGeom>
          </p:spPr>
        </p:pic>
        <p:sp>
          <p:nvSpPr>
            <p:cNvPr id="122" name="Rectangle 121"/>
            <p:cNvSpPr/>
            <p:nvPr/>
          </p:nvSpPr>
          <p:spPr>
            <a:xfrm>
              <a:off x="181955" y="1177134"/>
              <a:ext cx="2171958" cy="41377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Rectangle 122"/>
            <p:cNvSpPr/>
            <p:nvPr/>
          </p:nvSpPr>
          <p:spPr>
            <a:xfrm>
              <a:off x="181955" y="2757626"/>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TextBox 123"/>
            <p:cNvSpPr txBox="1"/>
            <p:nvPr/>
          </p:nvSpPr>
          <p:spPr>
            <a:xfrm>
              <a:off x="694374" y="1075470"/>
              <a:ext cx="1141471" cy="369332"/>
            </a:xfrm>
            <a:prstGeom prst="rect">
              <a:avLst/>
            </a:prstGeom>
            <a:noFill/>
          </p:spPr>
          <p:txBody>
            <a:bodyPr wrap="none" rtlCol="0">
              <a:spAutoFit/>
            </a:bodyPr>
            <a:lstStyle/>
            <a:p>
              <a:pPr algn="ctr"/>
              <a:r>
                <a:rPr lang="en-US" dirty="0" smtClean="0">
                  <a:solidFill>
                    <a:srgbClr val="78CAFA"/>
                  </a:solidFill>
                  <a:latin typeface="Arial Narrow"/>
                  <a:cs typeface="Arial Narrow"/>
                </a:rPr>
                <a:t>ISS-NICER</a:t>
              </a:r>
              <a:endParaRPr lang="en-US" dirty="0">
                <a:solidFill>
                  <a:srgbClr val="78CAFA"/>
                </a:solidFill>
                <a:latin typeface="Arial Narrow"/>
                <a:cs typeface="Arial Narrow"/>
              </a:endParaRPr>
            </a:p>
          </p:txBody>
        </p:sp>
        <p:sp>
          <p:nvSpPr>
            <p:cNvPr id="125" name="TextBox 124"/>
            <p:cNvSpPr txBox="1"/>
            <p:nvPr/>
          </p:nvSpPr>
          <p:spPr>
            <a:xfrm>
              <a:off x="74179" y="1321597"/>
              <a:ext cx="2381870" cy="276999"/>
            </a:xfrm>
            <a:prstGeom prst="rect">
              <a:avLst/>
            </a:prstGeom>
            <a:noFill/>
          </p:spPr>
          <p:txBody>
            <a:bodyPr wrap="none" rtlCol="0">
              <a:spAutoFit/>
            </a:bodyPr>
            <a:lstStyle/>
            <a:p>
              <a:pPr algn="ctr"/>
              <a:r>
                <a:rPr lang="en-US" sz="1200" dirty="0" smtClean="0">
                  <a:solidFill>
                    <a:srgbClr val="78CAFA"/>
                  </a:solidFill>
                  <a:latin typeface="Arial Narrow"/>
                  <a:cs typeface="Arial Narrow"/>
                </a:rPr>
                <a:t>NASA Explorers Mission of Opportunity</a:t>
              </a:r>
              <a:endParaRPr lang="en-US" sz="1200" dirty="0">
                <a:solidFill>
                  <a:srgbClr val="78CAFA"/>
                </a:solidFill>
                <a:latin typeface="Arial Narrow"/>
                <a:cs typeface="Arial Narrow"/>
              </a:endParaRPr>
            </a:p>
          </p:txBody>
        </p:sp>
        <p:sp>
          <p:nvSpPr>
            <p:cNvPr id="126" name="TextBox 125"/>
            <p:cNvSpPr txBox="1"/>
            <p:nvPr/>
          </p:nvSpPr>
          <p:spPr>
            <a:xfrm>
              <a:off x="1895471" y="1170893"/>
              <a:ext cx="457200" cy="261610"/>
            </a:xfrm>
            <a:prstGeom prst="rect">
              <a:avLst/>
            </a:prstGeom>
            <a:solidFill>
              <a:srgbClr val="2D3A4D"/>
            </a:solidFill>
          </p:spPr>
          <p:txBody>
            <a:bodyPr wrap="square" lIns="0" rIns="0" rtlCol="0" anchor="ctr">
              <a:spAutoFit/>
            </a:bodyPr>
            <a:lstStyle/>
            <a:p>
              <a:pPr algn="ctr"/>
              <a:r>
                <a:rPr lang="en-US" sz="1100" dirty="0">
                  <a:solidFill>
                    <a:srgbClr val="6789AA"/>
                  </a:solidFill>
                  <a:latin typeface="Arial"/>
                  <a:cs typeface="Arial"/>
                </a:rPr>
                <a:t>6</a:t>
              </a:r>
              <a:r>
                <a:rPr lang="en-US" sz="1100" dirty="0" smtClean="0">
                  <a:solidFill>
                    <a:srgbClr val="6789AA"/>
                  </a:solidFill>
                  <a:latin typeface="Arial"/>
                  <a:cs typeface="Arial"/>
                </a:rPr>
                <a:t>/2017</a:t>
              </a:r>
            </a:p>
          </p:txBody>
        </p:sp>
        <p:sp>
          <p:nvSpPr>
            <p:cNvPr id="127" name="TextBox 126"/>
            <p:cNvSpPr txBox="1"/>
            <p:nvPr/>
          </p:nvSpPr>
          <p:spPr>
            <a:xfrm>
              <a:off x="570859" y="2716085"/>
              <a:ext cx="1390976" cy="461665"/>
            </a:xfrm>
            <a:prstGeom prst="rect">
              <a:avLst/>
            </a:prstGeom>
            <a:noFill/>
          </p:spPr>
          <p:txBody>
            <a:bodyPr wrap="none" rtlCol="0">
              <a:spAutoFit/>
            </a:bodyPr>
            <a:lstStyle/>
            <a:p>
              <a:pPr algn="ctr"/>
              <a:r>
                <a:rPr lang="en-US" sz="1200" dirty="0" smtClean="0">
                  <a:solidFill>
                    <a:schemeClr val="bg1"/>
                  </a:solidFill>
                  <a:latin typeface="Arial Narrow"/>
                  <a:cs typeface="Arial Narrow"/>
                </a:rPr>
                <a:t>Neutron Star Interior</a:t>
              </a:r>
            </a:p>
            <a:p>
              <a:pPr algn="ctr"/>
              <a:r>
                <a:rPr lang="en-US" sz="1200" dirty="0" smtClean="0">
                  <a:solidFill>
                    <a:schemeClr val="bg1"/>
                  </a:solidFill>
                  <a:latin typeface="Arial Narrow"/>
                  <a:cs typeface="Arial Narrow"/>
                </a:rPr>
                <a:t>Composition Explorer</a:t>
              </a:r>
              <a:endParaRPr lang="en-US" sz="1200" dirty="0">
                <a:solidFill>
                  <a:schemeClr val="bg1"/>
                </a:solidFill>
                <a:latin typeface="Arial Narrow"/>
                <a:cs typeface="Arial Narrow"/>
              </a:endParaRPr>
            </a:p>
          </p:txBody>
        </p:sp>
      </p:grpSp>
      <p:sp>
        <p:nvSpPr>
          <p:cNvPr id="130" name="Slide Number Placeholder 3"/>
          <p:cNvSpPr>
            <a:spLocks noGrp="1"/>
          </p:cNvSpPr>
          <p:nvPr>
            <p:ph type="sldNum" sz="quarter" idx="12"/>
          </p:nvPr>
        </p:nvSpPr>
        <p:spPr>
          <a:xfrm>
            <a:off x="6941220" y="6556628"/>
            <a:ext cx="2133600" cy="285316"/>
          </a:xfrm>
        </p:spPr>
        <p:txBody>
          <a:bodyPr/>
          <a:lstStyle/>
          <a:p>
            <a:fld id="{D297EF46-42AB-314A-A2E7-FB6E0BBF01D2}" type="slidenum">
              <a:rPr lang="en-US" smtClean="0">
                <a:solidFill>
                  <a:prstClr val="white"/>
                </a:solidFill>
              </a:rPr>
              <a:pPr/>
              <a:t>14</a:t>
            </a:fld>
            <a:endParaRPr lang="en-US" dirty="0">
              <a:solidFill>
                <a:prstClr val="white"/>
              </a:solidFill>
            </a:endParaRPr>
          </a:p>
        </p:txBody>
      </p:sp>
      <p:grpSp>
        <p:nvGrpSpPr>
          <p:cNvPr id="4" name="Group 3"/>
          <p:cNvGrpSpPr/>
          <p:nvPr/>
        </p:nvGrpSpPr>
        <p:grpSpPr>
          <a:xfrm>
            <a:off x="4592553" y="492779"/>
            <a:ext cx="2171958" cy="2101968"/>
            <a:chOff x="4597576" y="497230"/>
            <a:chExt cx="2171958" cy="2101968"/>
          </a:xfrm>
        </p:grpSpPr>
        <p:grpSp>
          <p:nvGrpSpPr>
            <p:cNvPr id="100" name="Group 99"/>
            <p:cNvGrpSpPr/>
            <p:nvPr/>
          </p:nvGrpSpPr>
          <p:grpSpPr>
            <a:xfrm>
              <a:off x="4597576" y="497230"/>
              <a:ext cx="2171958" cy="2101968"/>
              <a:chOff x="2391441" y="1365813"/>
              <a:chExt cx="2171958" cy="2101968"/>
            </a:xfrm>
          </p:grpSpPr>
          <p:sp>
            <p:nvSpPr>
              <p:cNvPr id="101" name="Rectangle 100"/>
              <p:cNvSpPr/>
              <p:nvPr/>
            </p:nvSpPr>
            <p:spPr>
              <a:xfrm>
                <a:off x="2391441" y="1389538"/>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Rectangle 101"/>
              <p:cNvSpPr/>
              <p:nvPr/>
            </p:nvSpPr>
            <p:spPr>
              <a:xfrm>
                <a:off x="2391441" y="3051591"/>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TextBox 102"/>
              <p:cNvSpPr txBox="1"/>
              <p:nvPr/>
            </p:nvSpPr>
            <p:spPr>
              <a:xfrm>
                <a:off x="2817563" y="1365813"/>
                <a:ext cx="1330814" cy="369332"/>
              </a:xfrm>
              <a:prstGeom prst="rect">
                <a:avLst/>
              </a:prstGeom>
              <a:noFill/>
            </p:spPr>
            <p:txBody>
              <a:bodyPr wrap="none" rtlCol="0">
                <a:spAutoFit/>
              </a:bodyPr>
              <a:lstStyle/>
              <a:p>
                <a:pPr algn="ctr"/>
                <a:r>
                  <a:rPr lang="en-US" dirty="0">
                    <a:solidFill>
                      <a:srgbClr val="78CAFA"/>
                    </a:solidFill>
                    <a:latin typeface="Arial Narrow"/>
                    <a:cs typeface="Arial Narrow"/>
                  </a:rPr>
                  <a:t>X</a:t>
                </a:r>
                <a:r>
                  <a:rPr lang="en-US" dirty="0" smtClean="0">
                    <a:solidFill>
                      <a:srgbClr val="78CAFA"/>
                    </a:solidFill>
                    <a:latin typeface="Arial Narrow"/>
                    <a:cs typeface="Arial Narrow"/>
                  </a:rPr>
                  <a:t>MM-Newton</a:t>
                </a:r>
                <a:endParaRPr lang="en-US" dirty="0">
                  <a:solidFill>
                    <a:srgbClr val="78CAFA"/>
                  </a:solidFill>
                  <a:latin typeface="Arial Narrow"/>
                  <a:cs typeface="Arial Narrow"/>
                </a:endParaRPr>
              </a:p>
            </p:txBody>
          </p:sp>
          <p:sp>
            <p:nvSpPr>
              <p:cNvPr id="104" name="TextBox 103"/>
              <p:cNvSpPr txBox="1"/>
              <p:nvPr/>
            </p:nvSpPr>
            <p:spPr>
              <a:xfrm>
                <a:off x="2927367" y="1611940"/>
                <a:ext cx="1111202" cy="276999"/>
              </a:xfrm>
              <a:prstGeom prst="rect">
                <a:avLst/>
              </a:prstGeom>
              <a:noFill/>
            </p:spPr>
            <p:txBody>
              <a:bodyPr wrap="none" rtlCol="0">
                <a:spAutoFit/>
              </a:bodyPr>
              <a:lstStyle/>
              <a:p>
                <a:pPr algn="ctr"/>
                <a:r>
                  <a:rPr lang="en-US" sz="1200" dirty="0" smtClean="0">
                    <a:solidFill>
                      <a:srgbClr val="78CAFA"/>
                    </a:solidFill>
                    <a:latin typeface="Arial Narrow"/>
                    <a:cs typeface="Arial Narrow"/>
                  </a:rPr>
                  <a:t>ESA-led Mission</a:t>
                </a:r>
                <a:endParaRPr lang="en-US" sz="1200" dirty="0">
                  <a:solidFill>
                    <a:srgbClr val="78CAFA"/>
                  </a:solidFill>
                  <a:latin typeface="Arial Narrow"/>
                  <a:cs typeface="Arial Narrow"/>
                </a:endParaRPr>
              </a:p>
            </p:txBody>
          </p:sp>
          <p:sp>
            <p:nvSpPr>
              <p:cNvPr id="105" name="TextBox 104"/>
              <p:cNvSpPr txBox="1"/>
              <p:nvPr/>
            </p:nvSpPr>
            <p:spPr>
              <a:xfrm>
                <a:off x="4023323" y="1380747"/>
                <a:ext cx="540076" cy="261610"/>
              </a:xfrm>
              <a:prstGeom prst="rect">
                <a:avLst/>
              </a:prstGeom>
              <a:solidFill>
                <a:srgbClr val="2D3A4D"/>
              </a:solidFill>
            </p:spPr>
            <p:txBody>
              <a:bodyPr wrap="square" lIns="0" rIns="0" rtlCol="0" anchor="ctr">
                <a:spAutoFit/>
              </a:bodyPr>
              <a:lstStyle/>
              <a:p>
                <a:pPr algn="ctr"/>
                <a:r>
                  <a:rPr lang="en-US" sz="1100" dirty="0" smtClean="0">
                    <a:solidFill>
                      <a:srgbClr val="6789AA"/>
                    </a:solidFill>
                    <a:latin typeface="Arial"/>
                    <a:cs typeface="Arial"/>
                  </a:rPr>
                  <a:t>12/1999</a:t>
                </a:r>
              </a:p>
            </p:txBody>
          </p:sp>
          <p:sp>
            <p:nvSpPr>
              <p:cNvPr id="106" name="TextBox 105"/>
              <p:cNvSpPr txBox="1"/>
              <p:nvPr/>
            </p:nvSpPr>
            <p:spPr>
              <a:xfrm>
                <a:off x="2636349" y="3128297"/>
                <a:ext cx="1693092" cy="276999"/>
              </a:xfrm>
              <a:prstGeom prst="rect">
                <a:avLst/>
              </a:prstGeom>
              <a:noFill/>
            </p:spPr>
            <p:txBody>
              <a:bodyPr wrap="none" rtlCol="0">
                <a:spAutoFit/>
              </a:bodyPr>
              <a:lstStyle/>
              <a:p>
                <a:pPr algn="ctr"/>
                <a:r>
                  <a:rPr lang="en-US" sz="1200" dirty="0" smtClean="0">
                    <a:solidFill>
                      <a:schemeClr val="bg1"/>
                    </a:solidFill>
                    <a:latin typeface="Arial Narrow"/>
                    <a:cs typeface="Arial Narrow"/>
                  </a:rPr>
                  <a:t>X-ray Multi Mirror - Newton</a:t>
                </a:r>
                <a:endParaRPr lang="en-US" sz="1200" dirty="0">
                  <a:solidFill>
                    <a:schemeClr val="bg1"/>
                  </a:solidFill>
                  <a:latin typeface="Arial Narrow"/>
                  <a:cs typeface="Arial Narrow"/>
                </a:endParaRPr>
              </a:p>
            </p:txBody>
          </p:sp>
        </p:grpSp>
        <p:pic>
          <p:nvPicPr>
            <p:cNvPr id="108" name="Picture 107" descr="XMM Newton.png"/>
            <p:cNvPicPr>
              <a:picLocks noChangeAspect="1"/>
            </p:cNvPicPr>
            <p:nvPr/>
          </p:nvPicPr>
          <p:blipFill>
            <a:blip r:embed="rId1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944647" y="1301111"/>
              <a:ext cx="1590929" cy="546690"/>
            </a:xfrm>
            <a:prstGeom prst="rect">
              <a:avLst/>
            </a:prstGeom>
          </p:spPr>
        </p:pic>
      </p:grpSp>
      <p:sp>
        <p:nvSpPr>
          <p:cNvPr id="107" name="Rectangle 106"/>
          <p:cNvSpPr/>
          <p:nvPr/>
        </p:nvSpPr>
        <p:spPr>
          <a:xfrm>
            <a:off x="2378448" y="514586"/>
            <a:ext cx="2158581" cy="2064862"/>
          </a:xfrm>
          <a:prstGeom prst="rect">
            <a:avLst/>
          </a:prstGeom>
          <a:gradFill>
            <a:gsLst>
              <a:gs pos="0">
                <a:schemeClr val="lt1">
                  <a:tint val="80000"/>
                  <a:satMod val="300000"/>
                  <a:alpha val="0"/>
                </a:schemeClr>
              </a:gs>
              <a:gs pos="100000">
                <a:schemeClr val="lt1">
                  <a:shade val="30000"/>
                  <a:satMod val="200000"/>
                </a:schemeClr>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4602294" y="514585"/>
            <a:ext cx="2140458" cy="2058482"/>
          </a:xfrm>
          <a:prstGeom prst="rect">
            <a:avLst/>
          </a:prstGeom>
          <a:gradFill>
            <a:gsLst>
              <a:gs pos="0">
                <a:schemeClr val="lt1">
                  <a:tint val="80000"/>
                  <a:satMod val="300000"/>
                  <a:alpha val="0"/>
                </a:schemeClr>
              </a:gs>
              <a:gs pos="100000">
                <a:schemeClr val="lt1">
                  <a:shade val="30000"/>
                  <a:satMod val="200000"/>
                </a:schemeClr>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150066" y="2637419"/>
            <a:ext cx="2172929" cy="2058482"/>
          </a:xfrm>
          <a:prstGeom prst="rect">
            <a:avLst/>
          </a:prstGeom>
          <a:gradFill>
            <a:gsLst>
              <a:gs pos="0">
                <a:schemeClr val="lt1">
                  <a:tint val="80000"/>
                  <a:satMod val="300000"/>
                  <a:alpha val="0"/>
                </a:schemeClr>
              </a:gs>
              <a:gs pos="100000">
                <a:schemeClr val="lt1">
                  <a:shade val="30000"/>
                  <a:satMod val="200000"/>
                </a:schemeClr>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2386014" y="2628927"/>
            <a:ext cx="2140458" cy="2062893"/>
          </a:xfrm>
          <a:prstGeom prst="rect">
            <a:avLst/>
          </a:prstGeom>
          <a:gradFill>
            <a:gsLst>
              <a:gs pos="0">
                <a:schemeClr val="lt1">
                  <a:tint val="80000"/>
                  <a:satMod val="300000"/>
                  <a:alpha val="0"/>
                </a:schemeClr>
              </a:gs>
              <a:gs pos="100000">
                <a:schemeClr val="tx1"/>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6844269" y="2637419"/>
            <a:ext cx="2140458" cy="2058482"/>
          </a:xfrm>
          <a:prstGeom prst="rect">
            <a:avLst/>
          </a:prstGeom>
          <a:gradFill>
            <a:gsLst>
              <a:gs pos="0">
                <a:schemeClr val="lt1">
                  <a:tint val="80000"/>
                  <a:satMod val="300000"/>
                  <a:alpha val="0"/>
                </a:schemeClr>
              </a:gs>
              <a:gs pos="100000">
                <a:schemeClr val="tx1"/>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156539" y="4750237"/>
            <a:ext cx="2140458" cy="2058482"/>
          </a:xfrm>
          <a:prstGeom prst="rect">
            <a:avLst/>
          </a:prstGeom>
          <a:gradFill>
            <a:gsLst>
              <a:gs pos="0">
                <a:schemeClr val="lt1">
                  <a:tint val="80000"/>
                  <a:satMod val="300000"/>
                  <a:alpha val="0"/>
                </a:schemeClr>
              </a:gs>
              <a:gs pos="100000">
                <a:schemeClr val="lt1">
                  <a:shade val="30000"/>
                  <a:satMod val="200000"/>
                </a:schemeClr>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2368111" y="4761230"/>
            <a:ext cx="2182555" cy="2037469"/>
          </a:xfrm>
          <a:prstGeom prst="rect">
            <a:avLst/>
          </a:prstGeom>
          <a:gradFill>
            <a:gsLst>
              <a:gs pos="0">
                <a:schemeClr val="lt1">
                  <a:tint val="80000"/>
                  <a:satMod val="300000"/>
                  <a:alpha val="0"/>
                </a:schemeClr>
              </a:gs>
              <a:gs pos="100000">
                <a:schemeClr val="tx1"/>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4597691" y="4768819"/>
            <a:ext cx="2140458" cy="2029880"/>
          </a:xfrm>
          <a:prstGeom prst="rect">
            <a:avLst/>
          </a:prstGeom>
          <a:gradFill>
            <a:gsLst>
              <a:gs pos="0">
                <a:schemeClr val="lt1">
                  <a:tint val="80000"/>
                  <a:satMod val="300000"/>
                  <a:alpha val="0"/>
                </a:schemeClr>
              </a:gs>
              <a:gs pos="100000">
                <a:schemeClr val="tx1"/>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7592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887"/>
            <a:ext cx="8229600" cy="2277021"/>
          </a:xfrm>
        </p:spPr>
        <p:txBody>
          <a:bodyPr anchor="t"/>
          <a:lstStyle/>
          <a:p>
            <a:pPr algn="ctr"/>
            <a:r>
              <a:rPr lang="en-US" sz="4000" dirty="0" smtClean="0">
                <a:latin typeface="Avenir Book" charset="0"/>
                <a:ea typeface="Avenir Book" charset="0"/>
                <a:cs typeface="Avenir Book" charset="0"/>
              </a:rPr>
              <a:t>Future Missions Status</a:t>
            </a:r>
            <a:endParaRPr lang="en-US" sz="4000"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15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0900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2851" y="0"/>
            <a:ext cx="9144000" cy="6858000"/>
          </a:xfrm>
          <a:prstGeom prst="rect">
            <a:avLst/>
          </a:prstGeom>
          <a:gradFill>
            <a:gsLst>
              <a:gs pos="0">
                <a:srgbClr val="151D2A"/>
              </a:gs>
              <a:gs pos="100000">
                <a:schemeClr val="tx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Title 2"/>
          <p:cNvSpPr>
            <a:spLocks noGrp="1"/>
          </p:cNvSpPr>
          <p:nvPr>
            <p:ph type="title"/>
          </p:nvPr>
        </p:nvSpPr>
        <p:spPr>
          <a:xfrm>
            <a:off x="416560" y="67739"/>
            <a:ext cx="8229600" cy="724186"/>
          </a:xfrm>
        </p:spPr>
        <p:txBody>
          <a:bodyPr/>
          <a:lstStyle/>
          <a:p>
            <a:r>
              <a:rPr lang="en-US" b="0" dirty="0" smtClean="0">
                <a:solidFill>
                  <a:schemeClr val="bg1"/>
                </a:solidFill>
                <a:latin typeface="Avenir Book" charset="0"/>
                <a:ea typeface="Avenir Book" charset="0"/>
                <a:cs typeface="Avenir Book" charset="0"/>
              </a:rPr>
              <a:t>Astrophysics Missions in Development</a:t>
            </a:r>
            <a:endParaRPr lang="en-US" b="0" dirty="0">
              <a:solidFill>
                <a:schemeClr val="bg1"/>
              </a:solidFill>
              <a:latin typeface="Avenir Book" charset="0"/>
              <a:ea typeface="Avenir Book" charset="0"/>
              <a:cs typeface="Avenir Book" charset="0"/>
            </a:endParaRPr>
          </a:p>
        </p:txBody>
      </p:sp>
      <p:sp>
        <p:nvSpPr>
          <p:cNvPr id="68" name="Slide Number Placeholder 3"/>
          <p:cNvSpPr>
            <a:spLocks noGrp="1"/>
          </p:cNvSpPr>
          <p:nvPr>
            <p:ph type="sldNum" sz="quarter" idx="12"/>
          </p:nvPr>
        </p:nvSpPr>
        <p:spPr>
          <a:xfrm>
            <a:off x="6941220" y="6556628"/>
            <a:ext cx="2133600" cy="285316"/>
          </a:xfrm>
        </p:spPr>
        <p:txBody>
          <a:bodyPr/>
          <a:lstStyle/>
          <a:p>
            <a:fld id="{D297EF46-42AB-314A-A2E7-FB6E0BBF01D2}" type="slidenum">
              <a:rPr lang="en-US" smtClean="0">
                <a:solidFill>
                  <a:prstClr val="white"/>
                </a:solidFill>
              </a:rPr>
              <a:pPr/>
              <a:t>16</a:t>
            </a:fld>
            <a:endParaRPr lang="en-US" dirty="0">
              <a:solidFill>
                <a:prstClr val="white"/>
              </a:solidFill>
            </a:endParaRPr>
          </a:p>
        </p:txBody>
      </p:sp>
      <p:sp>
        <p:nvSpPr>
          <p:cNvPr id="27" name="Rectangle 26"/>
          <p:cNvSpPr/>
          <p:nvPr/>
        </p:nvSpPr>
        <p:spPr>
          <a:xfrm>
            <a:off x="137118" y="1389540"/>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137118" y="3051592"/>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6" name="Group 5"/>
          <p:cNvGrpSpPr/>
          <p:nvPr/>
        </p:nvGrpSpPr>
        <p:grpSpPr>
          <a:xfrm>
            <a:off x="128289" y="1369655"/>
            <a:ext cx="2180787" cy="2102062"/>
            <a:chOff x="4589998" y="1369655"/>
            <a:chExt cx="2180787" cy="2102062"/>
          </a:xfrm>
        </p:grpSpPr>
        <p:pic>
          <p:nvPicPr>
            <p:cNvPr id="10" name="Picture 9"/>
            <p:cNvPicPr>
              <a:picLocks noChangeAspect="1"/>
            </p:cNvPicPr>
            <p:nvPr/>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589998" y="1890374"/>
              <a:ext cx="2175285" cy="1150564"/>
            </a:xfrm>
            <a:prstGeom prst="rect">
              <a:avLst/>
            </a:prstGeom>
          </p:spPr>
        </p:pic>
        <p:sp>
          <p:nvSpPr>
            <p:cNvPr id="42" name="TextBox 41"/>
            <p:cNvSpPr txBox="1"/>
            <p:nvPr/>
          </p:nvSpPr>
          <p:spPr>
            <a:xfrm>
              <a:off x="5344488" y="1369655"/>
              <a:ext cx="679017" cy="369332"/>
            </a:xfrm>
            <a:prstGeom prst="rect">
              <a:avLst/>
            </a:prstGeom>
            <a:noFill/>
          </p:spPr>
          <p:txBody>
            <a:bodyPr wrap="none" rtlCol="0">
              <a:spAutoFit/>
            </a:bodyPr>
            <a:lstStyle/>
            <a:p>
              <a:pPr algn="ctr" defTabSz="457200"/>
              <a:r>
                <a:rPr lang="en-US" dirty="0">
                  <a:solidFill>
                    <a:srgbClr val="78CAFA"/>
                  </a:solidFill>
                  <a:latin typeface="Arial Narrow"/>
                  <a:cs typeface="Arial Narrow"/>
                </a:rPr>
                <a:t>TESS</a:t>
              </a:r>
            </a:p>
          </p:txBody>
        </p:sp>
        <p:sp>
          <p:nvSpPr>
            <p:cNvPr id="43" name="TextBox 42"/>
            <p:cNvSpPr txBox="1"/>
            <p:nvPr/>
          </p:nvSpPr>
          <p:spPr>
            <a:xfrm>
              <a:off x="5191912" y="1615782"/>
              <a:ext cx="984164" cy="276999"/>
            </a:xfrm>
            <a:prstGeom prst="rect">
              <a:avLst/>
            </a:prstGeom>
            <a:noFill/>
          </p:spPr>
          <p:txBody>
            <a:bodyPr wrap="none" rtlCol="0">
              <a:spAutoFit/>
            </a:bodyPr>
            <a:lstStyle/>
            <a:p>
              <a:pPr algn="ctr" defTabSz="457200"/>
              <a:r>
                <a:rPr lang="en-US" sz="1200" dirty="0">
                  <a:solidFill>
                    <a:srgbClr val="78CAFA"/>
                  </a:solidFill>
                  <a:latin typeface="Arial Narrow"/>
                  <a:cs typeface="Arial Narrow"/>
                </a:rPr>
                <a:t>NASA Mission</a:t>
              </a:r>
            </a:p>
          </p:txBody>
        </p:sp>
        <p:sp>
          <p:nvSpPr>
            <p:cNvPr id="54" name="TextBox 53"/>
            <p:cNvSpPr txBox="1"/>
            <p:nvPr/>
          </p:nvSpPr>
          <p:spPr>
            <a:xfrm>
              <a:off x="6313585" y="1389540"/>
              <a:ext cx="457200" cy="261610"/>
            </a:xfrm>
            <a:prstGeom prst="rect">
              <a:avLst/>
            </a:prstGeom>
            <a:solidFill>
              <a:srgbClr val="2D3A4D"/>
            </a:solidFill>
          </p:spPr>
          <p:txBody>
            <a:bodyPr wrap="square" lIns="0" rIns="0" rtlCol="0" anchor="ctr">
              <a:spAutoFit/>
            </a:bodyPr>
            <a:lstStyle/>
            <a:p>
              <a:pPr algn="ctr" defTabSz="457200"/>
              <a:r>
                <a:rPr lang="en-US" sz="1100" dirty="0">
                  <a:solidFill>
                    <a:srgbClr val="6789AA"/>
                  </a:solidFill>
                  <a:cs typeface="Arial"/>
                </a:rPr>
                <a:t>3/2018</a:t>
              </a:r>
            </a:p>
          </p:txBody>
        </p:sp>
        <p:sp>
          <p:nvSpPr>
            <p:cNvPr id="58" name="TextBox 57"/>
            <p:cNvSpPr txBox="1"/>
            <p:nvPr/>
          </p:nvSpPr>
          <p:spPr>
            <a:xfrm>
              <a:off x="5020642" y="3010052"/>
              <a:ext cx="1330563" cy="461665"/>
            </a:xfrm>
            <a:prstGeom prst="rect">
              <a:avLst/>
            </a:prstGeom>
            <a:noFill/>
          </p:spPr>
          <p:txBody>
            <a:bodyPr wrap="none" rtlCol="0">
              <a:spAutoFit/>
            </a:bodyPr>
            <a:lstStyle/>
            <a:p>
              <a:pPr algn="ctr" defTabSz="457200"/>
              <a:r>
                <a:rPr lang="en-US" sz="1200" dirty="0">
                  <a:solidFill>
                    <a:prstClr val="white"/>
                  </a:solidFill>
                  <a:latin typeface="Arial Narrow"/>
                  <a:cs typeface="Arial Narrow"/>
                </a:rPr>
                <a:t>Transiting </a:t>
              </a:r>
              <a:r>
                <a:rPr lang="en-US" sz="1200" dirty="0" err="1">
                  <a:solidFill>
                    <a:prstClr val="white"/>
                  </a:solidFill>
                  <a:latin typeface="Arial Narrow"/>
                  <a:cs typeface="Arial Narrow"/>
                </a:rPr>
                <a:t>Exoplanet</a:t>
              </a:r>
              <a:endParaRPr lang="en-US" sz="1200" dirty="0">
                <a:solidFill>
                  <a:prstClr val="white"/>
                </a:solidFill>
                <a:latin typeface="Arial Narrow"/>
                <a:cs typeface="Arial Narrow"/>
              </a:endParaRPr>
            </a:p>
            <a:p>
              <a:pPr algn="ctr" defTabSz="457200"/>
              <a:r>
                <a:rPr lang="en-US" sz="1200" dirty="0">
                  <a:solidFill>
                    <a:prstClr val="white"/>
                  </a:solidFill>
                  <a:latin typeface="Arial Narrow"/>
                  <a:cs typeface="Arial Narrow"/>
                </a:rPr>
                <a:t>Survey Satellite</a:t>
              </a:r>
            </a:p>
          </p:txBody>
        </p:sp>
      </p:grpSp>
      <p:grpSp>
        <p:nvGrpSpPr>
          <p:cNvPr id="49" name="Group 48"/>
          <p:cNvGrpSpPr/>
          <p:nvPr/>
        </p:nvGrpSpPr>
        <p:grpSpPr>
          <a:xfrm>
            <a:off x="4566489" y="1363867"/>
            <a:ext cx="2175285" cy="2109013"/>
            <a:chOff x="7927107" y="1074431"/>
            <a:chExt cx="2175285" cy="2109013"/>
          </a:xfrm>
        </p:grpSpPr>
        <p:pic>
          <p:nvPicPr>
            <p:cNvPr id="65" name="Picture 64"/>
            <p:cNvPicPr>
              <a:picLocks noChangeAspect="1"/>
            </p:cNvPicPr>
            <p:nvPr/>
          </p:nvPicPr>
          <p:blipFill>
            <a:blip r:embed="rId4"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927107" y="1588937"/>
              <a:ext cx="2175285" cy="1156298"/>
            </a:xfrm>
            <a:prstGeom prst="rect">
              <a:avLst/>
            </a:prstGeom>
          </p:spPr>
        </p:pic>
        <p:grpSp>
          <p:nvGrpSpPr>
            <p:cNvPr id="32" name="Group 31"/>
            <p:cNvGrpSpPr/>
            <p:nvPr/>
          </p:nvGrpSpPr>
          <p:grpSpPr>
            <a:xfrm>
              <a:off x="7927107" y="1083445"/>
              <a:ext cx="2171958" cy="2078241"/>
              <a:chOff x="8942644" y="-1698476"/>
              <a:chExt cx="2848565" cy="2725654"/>
            </a:xfrm>
          </p:grpSpPr>
          <p:sp>
            <p:nvSpPr>
              <p:cNvPr id="33" name="Rectangle 32"/>
              <p:cNvSpPr/>
              <p:nvPr/>
            </p:nvSpPr>
            <p:spPr>
              <a:xfrm>
                <a:off x="8942644" y="-1698476"/>
                <a:ext cx="2848565" cy="649638"/>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4" name="Rectangle 33"/>
              <p:cNvSpPr/>
              <p:nvPr/>
            </p:nvSpPr>
            <p:spPr>
              <a:xfrm>
                <a:off x="8942644" y="481337"/>
                <a:ext cx="2848565" cy="545841"/>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46" name="TextBox 45"/>
            <p:cNvSpPr txBox="1"/>
            <p:nvPr/>
          </p:nvSpPr>
          <p:spPr>
            <a:xfrm>
              <a:off x="8669188" y="1074431"/>
              <a:ext cx="700207" cy="369332"/>
            </a:xfrm>
            <a:prstGeom prst="rect">
              <a:avLst/>
            </a:prstGeom>
            <a:noFill/>
          </p:spPr>
          <p:txBody>
            <a:bodyPr wrap="none" rtlCol="0">
              <a:spAutoFit/>
            </a:bodyPr>
            <a:lstStyle/>
            <a:p>
              <a:pPr algn="ctr" defTabSz="457200"/>
              <a:r>
                <a:rPr lang="en-US" dirty="0">
                  <a:solidFill>
                    <a:srgbClr val="78CAFA"/>
                  </a:solidFill>
                  <a:latin typeface="Arial Narrow"/>
                  <a:cs typeface="Arial Narrow"/>
                </a:rPr>
                <a:t>Euclid</a:t>
              </a:r>
            </a:p>
          </p:txBody>
        </p:sp>
        <p:sp>
          <p:nvSpPr>
            <p:cNvPr id="47" name="TextBox 46"/>
            <p:cNvSpPr txBox="1"/>
            <p:nvPr/>
          </p:nvSpPr>
          <p:spPr>
            <a:xfrm>
              <a:off x="8464092" y="1320558"/>
              <a:ext cx="1110400" cy="276999"/>
            </a:xfrm>
            <a:prstGeom prst="rect">
              <a:avLst/>
            </a:prstGeom>
            <a:noFill/>
          </p:spPr>
          <p:txBody>
            <a:bodyPr wrap="none" rtlCol="0">
              <a:spAutoFit/>
            </a:bodyPr>
            <a:lstStyle/>
            <a:p>
              <a:pPr algn="ctr" defTabSz="457200"/>
              <a:r>
                <a:rPr lang="en-US" sz="1200" dirty="0">
                  <a:solidFill>
                    <a:srgbClr val="78CAFA"/>
                  </a:solidFill>
                  <a:latin typeface="Arial Narrow"/>
                  <a:cs typeface="Arial Narrow"/>
                </a:rPr>
                <a:t>ESA-led Mission</a:t>
              </a:r>
            </a:p>
          </p:txBody>
        </p:sp>
        <p:sp>
          <p:nvSpPr>
            <p:cNvPr id="56" name="TextBox 55"/>
            <p:cNvSpPr txBox="1"/>
            <p:nvPr/>
          </p:nvSpPr>
          <p:spPr>
            <a:xfrm>
              <a:off x="9691559" y="1097816"/>
              <a:ext cx="402004" cy="261610"/>
            </a:xfrm>
            <a:prstGeom prst="rect">
              <a:avLst/>
            </a:prstGeom>
            <a:solidFill>
              <a:srgbClr val="2D3A4D"/>
            </a:solidFill>
          </p:spPr>
          <p:txBody>
            <a:bodyPr wrap="square" lIns="0" rIns="0" rtlCol="0" anchor="ctr">
              <a:spAutoFit/>
            </a:bodyPr>
            <a:lstStyle/>
            <a:p>
              <a:pPr algn="ctr" defTabSz="457200"/>
              <a:r>
                <a:rPr lang="en-US" sz="1100" dirty="0">
                  <a:solidFill>
                    <a:srgbClr val="6789AA"/>
                  </a:solidFill>
                  <a:cs typeface="Arial"/>
                </a:rPr>
                <a:t>2020</a:t>
              </a:r>
            </a:p>
          </p:txBody>
        </p:sp>
        <p:sp>
          <p:nvSpPr>
            <p:cNvPr id="61" name="TextBox 60"/>
            <p:cNvSpPr txBox="1"/>
            <p:nvPr/>
          </p:nvSpPr>
          <p:spPr>
            <a:xfrm>
              <a:off x="8142334" y="2721779"/>
              <a:ext cx="1753755" cy="461665"/>
            </a:xfrm>
            <a:prstGeom prst="rect">
              <a:avLst/>
            </a:prstGeom>
            <a:noFill/>
          </p:spPr>
          <p:txBody>
            <a:bodyPr wrap="none" rtlCol="0">
              <a:spAutoFit/>
            </a:bodyPr>
            <a:lstStyle/>
            <a:p>
              <a:pPr algn="ctr" defTabSz="457200"/>
              <a:r>
                <a:rPr lang="en-US" sz="1200" dirty="0">
                  <a:solidFill>
                    <a:prstClr val="white"/>
                  </a:solidFill>
                  <a:latin typeface="Arial Narrow"/>
                  <a:cs typeface="Arial Narrow"/>
                </a:rPr>
                <a:t>NASA is supplying the NISP</a:t>
              </a:r>
            </a:p>
            <a:p>
              <a:pPr algn="ctr" defTabSz="457200"/>
              <a:r>
                <a:rPr lang="en-US" sz="1200" dirty="0">
                  <a:solidFill>
                    <a:prstClr val="white"/>
                  </a:solidFill>
                  <a:latin typeface="Arial Narrow"/>
                  <a:cs typeface="Arial Narrow"/>
                </a:rPr>
                <a:t>Sensor Chip System (SCS)</a:t>
              </a:r>
            </a:p>
          </p:txBody>
        </p:sp>
      </p:grpSp>
      <p:sp>
        <p:nvSpPr>
          <p:cNvPr id="44" name="TextBox 43"/>
          <p:cNvSpPr txBox="1"/>
          <p:nvPr/>
        </p:nvSpPr>
        <p:spPr>
          <a:xfrm>
            <a:off x="3071502" y="1391535"/>
            <a:ext cx="675861" cy="369332"/>
          </a:xfrm>
          <a:prstGeom prst="rect">
            <a:avLst/>
          </a:prstGeom>
          <a:noFill/>
        </p:spPr>
        <p:txBody>
          <a:bodyPr wrap="none" rtlCol="0">
            <a:spAutoFit/>
          </a:bodyPr>
          <a:lstStyle/>
          <a:p>
            <a:pPr algn="ctr" defTabSz="457200"/>
            <a:r>
              <a:rPr lang="en-US" dirty="0">
                <a:solidFill>
                  <a:srgbClr val="78CAFA"/>
                </a:solidFill>
                <a:latin typeface="Arial Narrow"/>
                <a:cs typeface="Arial Narrow"/>
              </a:rPr>
              <a:t>Webb</a:t>
            </a:r>
          </a:p>
        </p:txBody>
      </p:sp>
      <p:grpSp>
        <p:nvGrpSpPr>
          <p:cNvPr id="11" name="Group 10"/>
          <p:cNvGrpSpPr/>
          <p:nvPr/>
        </p:nvGrpSpPr>
        <p:grpSpPr>
          <a:xfrm>
            <a:off x="4594851" y="3502936"/>
            <a:ext cx="2176272" cy="2105497"/>
            <a:chOff x="6789148" y="3479891"/>
            <a:chExt cx="2176272" cy="2109013"/>
          </a:xfrm>
        </p:grpSpPr>
        <p:sp>
          <p:nvSpPr>
            <p:cNvPr id="36" name="Rectangle 35"/>
            <p:cNvSpPr/>
            <p:nvPr/>
          </p:nvSpPr>
          <p:spPr>
            <a:xfrm>
              <a:off x="6789149" y="3499065"/>
              <a:ext cx="2171959"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7" name="Rectangle 36"/>
            <p:cNvSpPr/>
            <p:nvPr/>
          </p:nvSpPr>
          <p:spPr>
            <a:xfrm>
              <a:off x="6789148" y="5161116"/>
              <a:ext cx="2171959"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0" name="TextBox 49"/>
            <p:cNvSpPr txBox="1"/>
            <p:nvPr/>
          </p:nvSpPr>
          <p:spPr>
            <a:xfrm>
              <a:off x="7421573" y="3479891"/>
              <a:ext cx="906806" cy="369332"/>
            </a:xfrm>
            <a:prstGeom prst="rect">
              <a:avLst/>
            </a:prstGeom>
            <a:noFill/>
          </p:spPr>
          <p:txBody>
            <a:bodyPr wrap="none" rtlCol="0">
              <a:spAutoFit/>
            </a:bodyPr>
            <a:lstStyle/>
            <a:p>
              <a:pPr algn="ctr" defTabSz="457200"/>
              <a:r>
                <a:rPr lang="en-US" dirty="0">
                  <a:solidFill>
                    <a:srgbClr val="78CAFA"/>
                  </a:solidFill>
                  <a:latin typeface="Arial Narrow"/>
                  <a:cs typeface="Arial Narrow"/>
                </a:rPr>
                <a:t>WFIRST</a:t>
              </a:r>
            </a:p>
          </p:txBody>
        </p:sp>
        <p:sp>
          <p:nvSpPr>
            <p:cNvPr id="51" name="TextBox 50"/>
            <p:cNvSpPr txBox="1"/>
            <p:nvPr/>
          </p:nvSpPr>
          <p:spPr>
            <a:xfrm>
              <a:off x="7344792" y="3735860"/>
              <a:ext cx="984164" cy="276999"/>
            </a:xfrm>
            <a:prstGeom prst="rect">
              <a:avLst/>
            </a:prstGeom>
            <a:noFill/>
          </p:spPr>
          <p:txBody>
            <a:bodyPr wrap="none" rtlCol="0">
              <a:spAutoFit/>
            </a:bodyPr>
            <a:lstStyle/>
            <a:p>
              <a:pPr algn="ctr" defTabSz="457200"/>
              <a:r>
                <a:rPr lang="en-US" sz="1200" dirty="0">
                  <a:solidFill>
                    <a:srgbClr val="78CAFA"/>
                  </a:solidFill>
                  <a:latin typeface="Arial Narrow"/>
                  <a:cs typeface="Arial Narrow"/>
                </a:rPr>
                <a:t>NASA Mission</a:t>
              </a:r>
            </a:p>
          </p:txBody>
        </p:sp>
        <p:sp>
          <p:nvSpPr>
            <p:cNvPr id="57" name="TextBox 56"/>
            <p:cNvSpPr txBox="1"/>
            <p:nvPr/>
          </p:nvSpPr>
          <p:spPr>
            <a:xfrm>
              <a:off x="8423492" y="3490599"/>
              <a:ext cx="532113" cy="417589"/>
            </a:xfrm>
            <a:prstGeom prst="rect">
              <a:avLst/>
            </a:prstGeom>
            <a:solidFill>
              <a:srgbClr val="2D3A4D"/>
            </a:solidFill>
          </p:spPr>
          <p:txBody>
            <a:bodyPr wrap="square" lIns="0" rIns="0" rtlCol="0" anchor="ctr">
              <a:noAutofit/>
            </a:bodyPr>
            <a:lstStyle/>
            <a:p>
              <a:pPr algn="ctr" defTabSz="457200"/>
              <a:r>
                <a:rPr lang="en-US" sz="1100" dirty="0">
                  <a:solidFill>
                    <a:srgbClr val="6789AA"/>
                  </a:solidFill>
                  <a:cs typeface="Arial"/>
                </a:rPr>
                <a:t>Mid 2020s</a:t>
              </a:r>
            </a:p>
          </p:txBody>
        </p:sp>
        <p:sp>
          <p:nvSpPr>
            <p:cNvPr id="59" name="TextBox 58"/>
            <p:cNvSpPr txBox="1"/>
            <p:nvPr/>
          </p:nvSpPr>
          <p:spPr>
            <a:xfrm>
              <a:off x="7248066" y="5127239"/>
              <a:ext cx="1257676" cy="461665"/>
            </a:xfrm>
            <a:prstGeom prst="rect">
              <a:avLst/>
            </a:prstGeom>
            <a:noFill/>
          </p:spPr>
          <p:txBody>
            <a:bodyPr wrap="none" rtlCol="0">
              <a:spAutoFit/>
            </a:bodyPr>
            <a:lstStyle/>
            <a:p>
              <a:pPr algn="ctr" defTabSz="457200"/>
              <a:r>
                <a:rPr lang="en-US" sz="1200" dirty="0">
                  <a:solidFill>
                    <a:prstClr val="white"/>
                  </a:solidFill>
                  <a:latin typeface="Arial Narrow"/>
                  <a:cs typeface="Arial Narrow"/>
                </a:rPr>
                <a:t>Wide-Field Infrared</a:t>
              </a:r>
            </a:p>
            <a:p>
              <a:pPr algn="ctr" defTabSz="457200"/>
              <a:r>
                <a:rPr lang="en-US" sz="1200" dirty="0">
                  <a:solidFill>
                    <a:prstClr val="white"/>
                  </a:solidFill>
                  <a:latin typeface="Arial Narrow"/>
                  <a:cs typeface="Arial Narrow"/>
                </a:rPr>
                <a:t>Survey Telescope</a:t>
              </a:r>
            </a:p>
          </p:txBody>
        </p:sp>
        <p:pic>
          <p:nvPicPr>
            <p:cNvPr id="17" name="Picture 16" descr="Wfirst.jpg"/>
            <p:cNvPicPr>
              <a:picLocks noChangeAspect="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789148" y="3994397"/>
              <a:ext cx="2176272" cy="1161288"/>
            </a:xfrm>
            <a:prstGeom prst="rect">
              <a:avLst/>
            </a:prstGeom>
          </p:spPr>
        </p:pic>
      </p:grpSp>
      <p:grpSp>
        <p:nvGrpSpPr>
          <p:cNvPr id="84" name="Group 83"/>
          <p:cNvGrpSpPr/>
          <p:nvPr/>
        </p:nvGrpSpPr>
        <p:grpSpPr>
          <a:xfrm>
            <a:off x="6795395" y="1351108"/>
            <a:ext cx="2171959" cy="2109013"/>
            <a:chOff x="3494795" y="3190890"/>
            <a:chExt cx="2171959" cy="2109013"/>
          </a:xfrm>
        </p:grpSpPr>
        <p:grpSp>
          <p:nvGrpSpPr>
            <p:cNvPr id="81" name="Group 80"/>
            <p:cNvGrpSpPr/>
            <p:nvPr/>
          </p:nvGrpSpPr>
          <p:grpSpPr>
            <a:xfrm>
              <a:off x="3494795" y="3190890"/>
              <a:ext cx="2171959" cy="2109013"/>
              <a:chOff x="3494795" y="3200297"/>
              <a:chExt cx="2171959" cy="2109013"/>
            </a:xfrm>
          </p:grpSpPr>
          <p:sp>
            <p:nvSpPr>
              <p:cNvPr id="78" name="Rectangle 77"/>
              <p:cNvSpPr/>
              <p:nvPr/>
            </p:nvSpPr>
            <p:spPr>
              <a:xfrm>
                <a:off x="3494796" y="3219471"/>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9" name="Rectangle 78"/>
              <p:cNvSpPr/>
              <p:nvPr/>
            </p:nvSpPr>
            <p:spPr>
              <a:xfrm>
                <a:off x="3494795" y="4881524"/>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3" name="TextBox 72"/>
              <p:cNvSpPr txBox="1"/>
              <p:nvPr/>
            </p:nvSpPr>
            <p:spPr>
              <a:xfrm>
                <a:off x="4272619" y="3200297"/>
                <a:ext cx="616011" cy="369332"/>
              </a:xfrm>
              <a:prstGeom prst="rect">
                <a:avLst/>
              </a:prstGeom>
              <a:noFill/>
            </p:spPr>
            <p:txBody>
              <a:bodyPr wrap="none" rtlCol="0">
                <a:spAutoFit/>
              </a:bodyPr>
              <a:lstStyle/>
              <a:p>
                <a:pPr algn="ctr" defTabSz="457200"/>
                <a:r>
                  <a:rPr lang="en-US" dirty="0">
                    <a:solidFill>
                      <a:srgbClr val="78CAFA"/>
                    </a:solidFill>
                    <a:latin typeface="Arial Narrow"/>
                    <a:cs typeface="Arial Narrow"/>
                  </a:rPr>
                  <a:t>IXPE</a:t>
                </a:r>
              </a:p>
            </p:txBody>
          </p:sp>
          <p:sp>
            <p:nvSpPr>
              <p:cNvPr id="74" name="TextBox 73"/>
              <p:cNvSpPr txBox="1"/>
              <p:nvPr/>
            </p:nvSpPr>
            <p:spPr>
              <a:xfrm>
                <a:off x="4088539" y="3446424"/>
                <a:ext cx="984164" cy="276999"/>
              </a:xfrm>
              <a:prstGeom prst="rect">
                <a:avLst/>
              </a:prstGeom>
              <a:noFill/>
            </p:spPr>
            <p:txBody>
              <a:bodyPr wrap="none" rtlCol="0">
                <a:spAutoFit/>
              </a:bodyPr>
              <a:lstStyle/>
              <a:p>
                <a:pPr algn="ctr" defTabSz="457200"/>
                <a:r>
                  <a:rPr lang="en-US" sz="1200" dirty="0">
                    <a:solidFill>
                      <a:srgbClr val="78CAFA"/>
                    </a:solidFill>
                    <a:latin typeface="Arial Narrow"/>
                    <a:cs typeface="Arial Narrow"/>
                  </a:rPr>
                  <a:t>NASA Mission</a:t>
                </a:r>
              </a:p>
            </p:txBody>
          </p:sp>
          <p:sp>
            <p:nvSpPr>
              <p:cNvPr id="76" name="TextBox 75"/>
              <p:cNvSpPr txBox="1"/>
              <p:nvPr/>
            </p:nvSpPr>
            <p:spPr>
              <a:xfrm>
                <a:off x="3918697" y="4847645"/>
                <a:ext cx="1327707" cy="461665"/>
              </a:xfrm>
              <a:prstGeom prst="rect">
                <a:avLst/>
              </a:prstGeom>
              <a:noFill/>
            </p:spPr>
            <p:txBody>
              <a:bodyPr wrap="none" rtlCol="0">
                <a:spAutoFit/>
              </a:bodyPr>
              <a:lstStyle/>
              <a:p>
                <a:pPr algn="ctr" defTabSz="457200"/>
                <a:r>
                  <a:rPr lang="en-US" sz="1200" dirty="0">
                    <a:solidFill>
                      <a:prstClr val="white"/>
                    </a:solidFill>
                    <a:latin typeface="Arial Narrow"/>
                    <a:cs typeface="Arial Narrow"/>
                  </a:rPr>
                  <a:t>Imaging X-ray </a:t>
                </a:r>
                <a:br>
                  <a:rPr lang="en-US" sz="1200" dirty="0">
                    <a:solidFill>
                      <a:prstClr val="white"/>
                    </a:solidFill>
                    <a:latin typeface="Arial Narrow"/>
                    <a:cs typeface="Arial Narrow"/>
                  </a:rPr>
                </a:br>
                <a:r>
                  <a:rPr lang="en-US" sz="1200" dirty="0" err="1">
                    <a:solidFill>
                      <a:prstClr val="white"/>
                    </a:solidFill>
                    <a:latin typeface="Arial Narrow"/>
                    <a:cs typeface="Arial Narrow"/>
                  </a:rPr>
                  <a:t>Polarimetry</a:t>
                </a:r>
                <a:r>
                  <a:rPr lang="en-US" sz="1200" dirty="0">
                    <a:solidFill>
                      <a:prstClr val="white"/>
                    </a:solidFill>
                    <a:latin typeface="Arial Narrow"/>
                    <a:cs typeface="Arial Narrow"/>
                  </a:rPr>
                  <a:t> Explorer</a:t>
                </a:r>
              </a:p>
            </p:txBody>
          </p:sp>
          <p:sp>
            <p:nvSpPr>
              <p:cNvPr id="80" name="TextBox 79"/>
              <p:cNvSpPr txBox="1"/>
              <p:nvPr/>
            </p:nvSpPr>
            <p:spPr>
              <a:xfrm>
                <a:off x="5264750" y="3219471"/>
                <a:ext cx="402004" cy="261610"/>
              </a:xfrm>
              <a:prstGeom prst="rect">
                <a:avLst/>
              </a:prstGeom>
              <a:solidFill>
                <a:srgbClr val="2D3A4D"/>
              </a:solidFill>
            </p:spPr>
            <p:txBody>
              <a:bodyPr wrap="square" lIns="0" rIns="0" rtlCol="0" anchor="ctr">
                <a:spAutoFit/>
              </a:bodyPr>
              <a:lstStyle/>
              <a:p>
                <a:pPr algn="ctr" defTabSz="457200"/>
                <a:r>
                  <a:rPr lang="en-US" sz="1100" dirty="0" smtClean="0">
                    <a:solidFill>
                      <a:srgbClr val="6789AA"/>
                    </a:solidFill>
                    <a:cs typeface="Arial"/>
                  </a:rPr>
                  <a:t>2021</a:t>
                </a:r>
                <a:endParaRPr lang="en-US" sz="1100" dirty="0">
                  <a:solidFill>
                    <a:srgbClr val="6789AA"/>
                  </a:solidFill>
                  <a:cs typeface="Arial"/>
                </a:endParaRPr>
              </a:p>
            </p:txBody>
          </p:sp>
        </p:grpSp>
        <p:pic>
          <p:nvPicPr>
            <p:cNvPr id="83" name="Picture 82"/>
            <p:cNvPicPr>
              <a:picLocks noChangeAspect="1"/>
            </p:cNvPicPr>
            <p:nvPr/>
          </p:nvPicPr>
          <p:blipFill rotWithShape="1">
            <a:blip r:embed="rId6"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3494796" y="3705396"/>
              <a:ext cx="2171958" cy="1161288"/>
            </a:xfrm>
            <a:prstGeom prst="rect">
              <a:avLst/>
            </a:prstGeom>
          </p:spPr>
        </p:pic>
      </p:grpSp>
      <p:grpSp>
        <p:nvGrpSpPr>
          <p:cNvPr id="4" name="Group 3"/>
          <p:cNvGrpSpPr/>
          <p:nvPr/>
        </p:nvGrpSpPr>
        <p:grpSpPr>
          <a:xfrm>
            <a:off x="102112" y="3489733"/>
            <a:ext cx="2257221" cy="2109013"/>
            <a:chOff x="4566257" y="3489733"/>
            <a:chExt cx="2257221" cy="2109013"/>
          </a:xfrm>
        </p:grpSpPr>
        <p:grpSp>
          <p:nvGrpSpPr>
            <p:cNvPr id="69" name="Group 68"/>
            <p:cNvGrpSpPr/>
            <p:nvPr/>
          </p:nvGrpSpPr>
          <p:grpSpPr>
            <a:xfrm>
              <a:off x="4566257" y="3489733"/>
              <a:ext cx="2257221" cy="2109013"/>
              <a:chOff x="3466640" y="3200297"/>
              <a:chExt cx="2257221" cy="2109013"/>
            </a:xfrm>
          </p:grpSpPr>
          <p:sp>
            <p:nvSpPr>
              <p:cNvPr id="71" name="Rectangle 70"/>
              <p:cNvSpPr/>
              <p:nvPr/>
            </p:nvSpPr>
            <p:spPr>
              <a:xfrm>
                <a:off x="3507496" y="3219471"/>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2" name="Rectangle 71"/>
              <p:cNvSpPr/>
              <p:nvPr/>
            </p:nvSpPr>
            <p:spPr>
              <a:xfrm>
                <a:off x="3494795" y="4881524"/>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5" name="TextBox 74"/>
              <p:cNvSpPr txBox="1"/>
              <p:nvPr/>
            </p:nvSpPr>
            <p:spPr>
              <a:xfrm>
                <a:off x="4165996" y="3200297"/>
                <a:ext cx="854658" cy="369332"/>
              </a:xfrm>
              <a:prstGeom prst="rect">
                <a:avLst/>
              </a:prstGeom>
              <a:noFill/>
            </p:spPr>
            <p:txBody>
              <a:bodyPr wrap="none" rtlCol="0">
                <a:spAutoFit/>
              </a:bodyPr>
              <a:lstStyle/>
              <a:p>
                <a:pPr algn="ctr" defTabSz="457200"/>
                <a:r>
                  <a:rPr lang="en-US" dirty="0">
                    <a:solidFill>
                      <a:srgbClr val="78CAFA"/>
                    </a:solidFill>
                    <a:latin typeface="Arial Narrow"/>
                    <a:cs typeface="Arial Narrow"/>
                  </a:rPr>
                  <a:t>GUSTO</a:t>
                </a:r>
              </a:p>
            </p:txBody>
          </p:sp>
          <p:sp>
            <p:nvSpPr>
              <p:cNvPr id="77" name="TextBox 76"/>
              <p:cNvSpPr txBox="1"/>
              <p:nvPr/>
            </p:nvSpPr>
            <p:spPr>
              <a:xfrm>
                <a:off x="4101239" y="3446424"/>
                <a:ext cx="984164" cy="276999"/>
              </a:xfrm>
              <a:prstGeom prst="rect">
                <a:avLst/>
              </a:prstGeom>
              <a:noFill/>
            </p:spPr>
            <p:txBody>
              <a:bodyPr wrap="none" rtlCol="0">
                <a:spAutoFit/>
              </a:bodyPr>
              <a:lstStyle/>
              <a:p>
                <a:pPr algn="ctr" defTabSz="457200"/>
                <a:r>
                  <a:rPr lang="en-US" sz="1200" dirty="0">
                    <a:solidFill>
                      <a:srgbClr val="78CAFA"/>
                    </a:solidFill>
                    <a:latin typeface="Arial Narrow"/>
                    <a:cs typeface="Arial Narrow"/>
                  </a:rPr>
                  <a:t>NASA Mission</a:t>
                </a:r>
              </a:p>
            </p:txBody>
          </p:sp>
          <p:sp>
            <p:nvSpPr>
              <p:cNvPr id="85" name="TextBox 84"/>
              <p:cNvSpPr txBox="1"/>
              <p:nvPr/>
            </p:nvSpPr>
            <p:spPr>
              <a:xfrm>
                <a:off x="3466640" y="4847645"/>
                <a:ext cx="2257221" cy="461665"/>
              </a:xfrm>
              <a:prstGeom prst="rect">
                <a:avLst/>
              </a:prstGeom>
              <a:noFill/>
            </p:spPr>
            <p:txBody>
              <a:bodyPr wrap="none" rtlCol="0">
                <a:spAutoFit/>
              </a:bodyPr>
              <a:lstStyle/>
              <a:p>
                <a:pPr algn="ctr" defTabSz="457200"/>
                <a:r>
                  <a:rPr lang="en-US" sz="1200" dirty="0">
                    <a:solidFill>
                      <a:prstClr val="white"/>
                    </a:solidFill>
                    <a:latin typeface="Arial Narrow"/>
                    <a:cs typeface="Arial Narrow"/>
                  </a:rPr>
                  <a:t>Galactic/ Extragalactic ULDB</a:t>
                </a:r>
              </a:p>
              <a:p>
                <a:pPr algn="ctr" defTabSz="457200"/>
                <a:r>
                  <a:rPr lang="en-US" sz="1200" dirty="0">
                    <a:solidFill>
                      <a:prstClr val="white"/>
                    </a:solidFill>
                    <a:latin typeface="Arial Narrow"/>
                    <a:cs typeface="Arial Narrow"/>
                  </a:rPr>
                  <a:t>Spectroscopic Terahertz Observatory</a:t>
                </a:r>
              </a:p>
            </p:txBody>
          </p:sp>
          <p:sp>
            <p:nvSpPr>
              <p:cNvPr id="86" name="TextBox 85"/>
              <p:cNvSpPr txBox="1"/>
              <p:nvPr/>
            </p:nvSpPr>
            <p:spPr>
              <a:xfrm>
                <a:off x="5277450" y="3219471"/>
                <a:ext cx="402004" cy="261610"/>
              </a:xfrm>
              <a:prstGeom prst="rect">
                <a:avLst/>
              </a:prstGeom>
              <a:solidFill>
                <a:srgbClr val="2D3A4D"/>
              </a:solidFill>
            </p:spPr>
            <p:txBody>
              <a:bodyPr wrap="square" lIns="0" rIns="0" rtlCol="0" anchor="ctr">
                <a:spAutoFit/>
              </a:bodyPr>
              <a:lstStyle/>
              <a:p>
                <a:pPr algn="ctr" defTabSz="457200"/>
                <a:r>
                  <a:rPr lang="en-US" sz="1100" dirty="0">
                    <a:solidFill>
                      <a:srgbClr val="6789AA"/>
                    </a:solidFill>
                    <a:cs typeface="Arial"/>
                  </a:rPr>
                  <a:t>2021</a:t>
                </a:r>
              </a:p>
            </p:txBody>
          </p:sp>
        </p:grpSp>
        <p:grpSp>
          <p:nvGrpSpPr>
            <p:cNvPr id="89" name="Group 88"/>
            <p:cNvGrpSpPr/>
            <p:nvPr/>
          </p:nvGrpSpPr>
          <p:grpSpPr>
            <a:xfrm>
              <a:off x="4620253" y="4038896"/>
              <a:ext cx="2158818" cy="1113756"/>
              <a:chOff x="93015" y="1800665"/>
              <a:chExt cx="6246055" cy="3193366"/>
            </a:xfrm>
          </p:grpSpPr>
          <p:pic>
            <p:nvPicPr>
              <p:cNvPr id="90" name="Picture 89"/>
              <p:cNvPicPr>
                <a:picLocks noChangeAspect="1"/>
              </p:cNvPicPr>
              <p:nvPr/>
            </p:nvPicPr>
            <p:blipFill rotWithShape="1">
              <a:blip r:embed="rId7"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93015" y="1800665"/>
                <a:ext cx="6246055" cy="3193366"/>
              </a:xfrm>
              <a:prstGeom prst="rect">
                <a:avLst/>
              </a:prstGeom>
            </p:spPr>
          </p:pic>
          <p:sp>
            <p:nvSpPr>
              <p:cNvPr id="91" name="Rectangle 90"/>
              <p:cNvSpPr/>
              <p:nvPr/>
            </p:nvSpPr>
            <p:spPr>
              <a:xfrm>
                <a:off x="4670473" y="1913206"/>
                <a:ext cx="1026942" cy="105507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grpSp>
      <p:grpSp>
        <p:nvGrpSpPr>
          <p:cNvPr id="5" name="Group 4"/>
          <p:cNvGrpSpPr/>
          <p:nvPr/>
        </p:nvGrpSpPr>
        <p:grpSpPr>
          <a:xfrm>
            <a:off x="2354703" y="1339649"/>
            <a:ext cx="2175285" cy="2132068"/>
            <a:chOff x="6822762" y="1339649"/>
            <a:chExt cx="2175285" cy="2132068"/>
          </a:xfrm>
        </p:grpSpPr>
        <p:grpSp>
          <p:nvGrpSpPr>
            <p:cNvPr id="18" name="Group 17"/>
            <p:cNvGrpSpPr/>
            <p:nvPr/>
          </p:nvGrpSpPr>
          <p:grpSpPr>
            <a:xfrm>
              <a:off x="6822762" y="1381878"/>
              <a:ext cx="2175285" cy="2089839"/>
              <a:chOff x="6822762" y="1102634"/>
              <a:chExt cx="2175285" cy="2089839"/>
            </a:xfrm>
          </p:grpSpPr>
          <p:pic>
            <p:nvPicPr>
              <p:cNvPr id="64" name="Picture 63"/>
              <p:cNvPicPr>
                <a:picLocks noChangeAspect="1"/>
              </p:cNvPicPr>
              <p:nvPr/>
            </p:nvPicPr>
            <p:blipFill>
              <a:blip r:embed="rId8"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822762" y="1597966"/>
                <a:ext cx="2175285" cy="1164288"/>
              </a:xfrm>
              <a:prstGeom prst="rect">
                <a:avLst/>
              </a:prstGeom>
            </p:spPr>
          </p:pic>
          <p:sp>
            <p:nvSpPr>
              <p:cNvPr id="30" name="Rectangle 29"/>
              <p:cNvSpPr/>
              <p:nvPr/>
            </p:nvSpPr>
            <p:spPr>
              <a:xfrm>
                <a:off x="6826089" y="1102634"/>
                <a:ext cx="2171958" cy="495332"/>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1" name="Rectangle 30"/>
              <p:cNvSpPr/>
              <p:nvPr/>
            </p:nvSpPr>
            <p:spPr>
              <a:xfrm>
                <a:off x="6826089" y="2764687"/>
                <a:ext cx="2171958" cy="416190"/>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5" name="TextBox 44"/>
              <p:cNvSpPr txBox="1"/>
              <p:nvPr/>
            </p:nvSpPr>
            <p:spPr>
              <a:xfrm>
                <a:off x="7385411" y="1330282"/>
                <a:ext cx="984164" cy="276999"/>
              </a:xfrm>
              <a:prstGeom prst="rect">
                <a:avLst/>
              </a:prstGeom>
              <a:noFill/>
            </p:spPr>
            <p:txBody>
              <a:bodyPr wrap="none" rtlCol="0">
                <a:spAutoFit/>
              </a:bodyPr>
              <a:lstStyle/>
              <a:p>
                <a:pPr algn="ctr" defTabSz="457200"/>
                <a:r>
                  <a:rPr lang="en-US" sz="1200" dirty="0">
                    <a:solidFill>
                      <a:srgbClr val="78CAFA"/>
                    </a:solidFill>
                    <a:latin typeface="Arial Narrow"/>
                    <a:cs typeface="Arial Narrow"/>
                  </a:rPr>
                  <a:t>NASA Mission</a:t>
                </a:r>
              </a:p>
            </p:txBody>
          </p:sp>
          <p:sp>
            <p:nvSpPr>
              <p:cNvPr id="55" name="TextBox 54"/>
              <p:cNvSpPr txBox="1"/>
              <p:nvPr/>
            </p:nvSpPr>
            <p:spPr>
              <a:xfrm>
                <a:off x="8429546" y="1102634"/>
                <a:ext cx="568501" cy="261610"/>
              </a:xfrm>
              <a:prstGeom prst="rect">
                <a:avLst/>
              </a:prstGeom>
              <a:solidFill>
                <a:srgbClr val="2D3A4D"/>
              </a:solidFill>
            </p:spPr>
            <p:txBody>
              <a:bodyPr wrap="square" lIns="0" rIns="0" rtlCol="0" anchor="ctr">
                <a:spAutoFit/>
              </a:bodyPr>
              <a:lstStyle/>
              <a:p>
                <a:pPr algn="ctr" defTabSz="457200"/>
                <a:r>
                  <a:rPr lang="en-US" sz="1100" dirty="0" smtClean="0">
                    <a:solidFill>
                      <a:srgbClr val="6789AA"/>
                    </a:solidFill>
                    <a:cs typeface="Arial"/>
                  </a:rPr>
                  <a:t>2019</a:t>
                </a:r>
                <a:endParaRPr lang="en-US" sz="1100" dirty="0">
                  <a:solidFill>
                    <a:srgbClr val="6789AA"/>
                  </a:solidFill>
                  <a:cs typeface="Arial"/>
                </a:endParaRPr>
              </a:p>
            </p:txBody>
          </p:sp>
          <p:sp>
            <p:nvSpPr>
              <p:cNvPr id="63" name="TextBox 62"/>
              <p:cNvSpPr txBox="1"/>
              <p:nvPr/>
            </p:nvSpPr>
            <p:spPr>
              <a:xfrm>
                <a:off x="7339297" y="2730808"/>
                <a:ext cx="1143687" cy="461665"/>
              </a:xfrm>
              <a:prstGeom prst="rect">
                <a:avLst/>
              </a:prstGeom>
              <a:noFill/>
            </p:spPr>
            <p:txBody>
              <a:bodyPr wrap="none" rtlCol="0">
                <a:spAutoFit/>
              </a:bodyPr>
              <a:lstStyle/>
              <a:p>
                <a:pPr algn="ctr" defTabSz="457200"/>
                <a:r>
                  <a:rPr lang="en-US" sz="1200" dirty="0">
                    <a:solidFill>
                      <a:prstClr val="white"/>
                    </a:solidFill>
                    <a:latin typeface="Arial Narrow"/>
                    <a:cs typeface="Arial Narrow"/>
                  </a:rPr>
                  <a:t>James Webb</a:t>
                </a:r>
              </a:p>
              <a:p>
                <a:pPr algn="ctr" defTabSz="457200"/>
                <a:r>
                  <a:rPr lang="en-US" sz="1200" dirty="0">
                    <a:solidFill>
                      <a:prstClr val="white"/>
                    </a:solidFill>
                    <a:latin typeface="Arial Narrow"/>
                    <a:cs typeface="Arial Narrow"/>
                  </a:rPr>
                  <a:t>Space Telescope</a:t>
                </a:r>
              </a:p>
            </p:txBody>
          </p:sp>
        </p:grpSp>
        <p:sp>
          <p:nvSpPr>
            <p:cNvPr id="92" name="TextBox 91"/>
            <p:cNvSpPr txBox="1"/>
            <p:nvPr/>
          </p:nvSpPr>
          <p:spPr>
            <a:xfrm>
              <a:off x="7572042" y="1339649"/>
              <a:ext cx="676725" cy="369332"/>
            </a:xfrm>
            <a:prstGeom prst="rect">
              <a:avLst/>
            </a:prstGeom>
            <a:noFill/>
          </p:spPr>
          <p:txBody>
            <a:bodyPr wrap="none" rtlCol="0">
              <a:spAutoFit/>
            </a:bodyPr>
            <a:lstStyle/>
            <a:p>
              <a:pPr algn="ctr" defTabSz="457200"/>
              <a:r>
                <a:rPr lang="en-US" dirty="0">
                  <a:solidFill>
                    <a:srgbClr val="78CAFA"/>
                  </a:solidFill>
                  <a:latin typeface="Arial Narrow"/>
                  <a:cs typeface="Arial Narrow"/>
                </a:rPr>
                <a:t>Webb</a:t>
              </a:r>
            </a:p>
          </p:txBody>
        </p:sp>
      </p:grpSp>
      <p:grpSp>
        <p:nvGrpSpPr>
          <p:cNvPr id="7" name="Group 6"/>
          <p:cNvGrpSpPr/>
          <p:nvPr/>
        </p:nvGrpSpPr>
        <p:grpSpPr>
          <a:xfrm>
            <a:off x="2368776" y="3483506"/>
            <a:ext cx="2173648" cy="2124928"/>
            <a:chOff x="4577401" y="3483506"/>
            <a:chExt cx="2173648" cy="2124928"/>
          </a:xfrm>
        </p:grpSpPr>
        <p:sp>
          <p:nvSpPr>
            <p:cNvPr id="105" name="Rectangle 104"/>
            <p:cNvSpPr/>
            <p:nvPr/>
          </p:nvSpPr>
          <p:spPr>
            <a:xfrm>
              <a:off x="4580729" y="3508272"/>
              <a:ext cx="2170320" cy="489617"/>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6" name="Rectangle 105"/>
            <p:cNvSpPr/>
            <p:nvPr/>
          </p:nvSpPr>
          <p:spPr>
            <a:xfrm>
              <a:off x="4580728" y="5175797"/>
              <a:ext cx="2140209" cy="401509"/>
            </a:xfrm>
            <a:prstGeom prst="rect">
              <a:avLst/>
            </a:prstGeom>
            <a:solidFill>
              <a:srgbClr val="212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7" name="TextBox 106"/>
            <p:cNvSpPr txBox="1"/>
            <p:nvPr/>
          </p:nvSpPr>
          <p:spPr>
            <a:xfrm>
              <a:off x="5301794" y="3483506"/>
              <a:ext cx="731428" cy="369332"/>
            </a:xfrm>
            <a:prstGeom prst="rect">
              <a:avLst/>
            </a:prstGeom>
            <a:noFill/>
          </p:spPr>
          <p:txBody>
            <a:bodyPr wrap="none" rtlCol="0">
              <a:spAutoFit/>
            </a:bodyPr>
            <a:lstStyle/>
            <a:p>
              <a:pPr algn="ctr" defTabSz="457200"/>
              <a:r>
                <a:rPr lang="en-US" dirty="0">
                  <a:solidFill>
                    <a:srgbClr val="78CAFA"/>
                  </a:solidFill>
                  <a:latin typeface="Arial Narrow"/>
                  <a:cs typeface="Arial Narrow"/>
                </a:rPr>
                <a:t>XARM</a:t>
              </a:r>
            </a:p>
          </p:txBody>
        </p:sp>
        <p:sp>
          <p:nvSpPr>
            <p:cNvPr id="108" name="TextBox 107"/>
            <p:cNvSpPr txBox="1"/>
            <p:nvPr/>
          </p:nvSpPr>
          <p:spPr>
            <a:xfrm>
              <a:off x="5080749" y="3719222"/>
              <a:ext cx="1173518" cy="276999"/>
            </a:xfrm>
            <a:prstGeom prst="rect">
              <a:avLst/>
            </a:prstGeom>
            <a:noFill/>
          </p:spPr>
          <p:txBody>
            <a:bodyPr wrap="none" rtlCol="0">
              <a:spAutoFit/>
            </a:bodyPr>
            <a:lstStyle/>
            <a:p>
              <a:pPr algn="ctr" defTabSz="457200"/>
              <a:r>
                <a:rPr lang="en-US" sz="1200" dirty="0">
                  <a:solidFill>
                    <a:srgbClr val="78CAFA"/>
                  </a:solidFill>
                  <a:latin typeface="Arial Narrow"/>
                  <a:cs typeface="Arial Narrow"/>
                </a:rPr>
                <a:t>JAXA-led Mission</a:t>
              </a:r>
            </a:p>
          </p:txBody>
        </p:sp>
        <p:sp>
          <p:nvSpPr>
            <p:cNvPr id="109" name="TextBox 108"/>
            <p:cNvSpPr txBox="1"/>
            <p:nvPr/>
          </p:nvSpPr>
          <p:spPr>
            <a:xfrm>
              <a:off x="6211750" y="3516213"/>
              <a:ext cx="527236" cy="261610"/>
            </a:xfrm>
            <a:prstGeom prst="rect">
              <a:avLst/>
            </a:prstGeom>
            <a:solidFill>
              <a:srgbClr val="2D3A4D"/>
            </a:solidFill>
          </p:spPr>
          <p:txBody>
            <a:bodyPr wrap="square" lIns="0" rIns="0" rtlCol="0">
              <a:spAutoFit/>
            </a:bodyPr>
            <a:lstStyle/>
            <a:p>
              <a:pPr algn="ctr" defTabSz="457200"/>
              <a:r>
                <a:rPr lang="en-US" sz="1100" dirty="0">
                  <a:solidFill>
                    <a:srgbClr val="6789AA"/>
                  </a:solidFill>
                  <a:cs typeface="Arial"/>
                </a:rPr>
                <a:t>2021</a:t>
              </a:r>
            </a:p>
          </p:txBody>
        </p:sp>
        <p:sp>
          <p:nvSpPr>
            <p:cNvPr id="110" name="TextBox 109"/>
            <p:cNvSpPr txBox="1"/>
            <p:nvPr/>
          </p:nvSpPr>
          <p:spPr>
            <a:xfrm>
              <a:off x="4796583" y="5146769"/>
              <a:ext cx="1730988" cy="461665"/>
            </a:xfrm>
            <a:prstGeom prst="rect">
              <a:avLst/>
            </a:prstGeom>
            <a:noFill/>
          </p:spPr>
          <p:txBody>
            <a:bodyPr wrap="none" rtlCol="0">
              <a:spAutoFit/>
            </a:bodyPr>
            <a:lstStyle/>
            <a:p>
              <a:pPr algn="ctr" defTabSz="457200"/>
              <a:r>
                <a:rPr lang="en-US" sz="1200" dirty="0">
                  <a:solidFill>
                    <a:prstClr val="white"/>
                  </a:solidFill>
                  <a:latin typeface="Arial Narrow"/>
                  <a:cs typeface="Arial Narrow"/>
                </a:rPr>
                <a:t>NASA is supplying the SXS</a:t>
              </a:r>
            </a:p>
            <a:p>
              <a:pPr algn="ctr" defTabSz="457200"/>
              <a:r>
                <a:rPr lang="en-US" sz="1200" dirty="0">
                  <a:solidFill>
                    <a:prstClr val="white"/>
                  </a:solidFill>
                  <a:latin typeface="Arial Narrow"/>
                  <a:cs typeface="Arial Narrow"/>
                </a:rPr>
                <a:t>Detectors, ADRs, and SXTs</a:t>
              </a:r>
            </a:p>
          </p:txBody>
        </p:sp>
        <p:pic>
          <p:nvPicPr>
            <p:cNvPr id="111" name="Picture 110"/>
            <p:cNvPicPr>
              <a:picLocks noChangeAspect="1"/>
            </p:cNvPicPr>
            <p:nvPr/>
          </p:nvPicPr>
          <p:blipFill rotWithShape="1">
            <a:blip r:embed="rId9"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4577401" y="4017744"/>
              <a:ext cx="2143535" cy="1131937"/>
            </a:xfrm>
            <a:prstGeom prst="rect">
              <a:avLst/>
            </a:prstGeom>
          </p:spPr>
        </p:pic>
      </p:grpSp>
      <p:sp>
        <p:nvSpPr>
          <p:cNvPr id="82" name="Rectangle 81"/>
          <p:cNvSpPr/>
          <p:nvPr/>
        </p:nvSpPr>
        <p:spPr>
          <a:xfrm>
            <a:off x="4581313" y="1390750"/>
            <a:ext cx="2175285" cy="2055885"/>
          </a:xfrm>
          <a:prstGeom prst="rect">
            <a:avLst/>
          </a:prstGeom>
          <a:gradFill>
            <a:gsLst>
              <a:gs pos="0">
                <a:schemeClr val="lt1">
                  <a:tint val="80000"/>
                  <a:satMod val="300000"/>
                  <a:alpha val="0"/>
                </a:schemeClr>
              </a:gs>
              <a:gs pos="100000">
                <a:schemeClr val="lt1">
                  <a:shade val="30000"/>
                  <a:satMod val="200000"/>
                </a:schemeClr>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6807924" y="1387834"/>
            <a:ext cx="2147681" cy="2055885"/>
          </a:xfrm>
          <a:prstGeom prst="rect">
            <a:avLst/>
          </a:prstGeom>
          <a:gradFill>
            <a:gsLst>
              <a:gs pos="0">
                <a:schemeClr val="lt1">
                  <a:tint val="80000"/>
                  <a:satMod val="300000"/>
                  <a:alpha val="0"/>
                </a:schemeClr>
              </a:gs>
              <a:gs pos="100000">
                <a:schemeClr val="lt1">
                  <a:shade val="30000"/>
                  <a:satMod val="200000"/>
                </a:schemeClr>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131320" y="3522385"/>
            <a:ext cx="2175285" cy="2055885"/>
          </a:xfrm>
          <a:prstGeom prst="rect">
            <a:avLst/>
          </a:prstGeom>
          <a:gradFill>
            <a:gsLst>
              <a:gs pos="0">
                <a:schemeClr val="lt1">
                  <a:tint val="80000"/>
                  <a:satMod val="300000"/>
                  <a:alpha val="0"/>
                </a:schemeClr>
              </a:gs>
              <a:gs pos="100000">
                <a:schemeClr val="lt1">
                  <a:shade val="30000"/>
                  <a:satMod val="200000"/>
                </a:schemeClr>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2354703" y="3521421"/>
            <a:ext cx="2175285" cy="2055885"/>
          </a:xfrm>
          <a:prstGeom prst="rect">
            <a:avLst/>
          </a:prstGeom>
          <a:gradFill>
            <a:gsLst>
              <a:gs pos="0">
                <a:schemeClr val="lt1">
                  <a:tint val="80000"/>
                  <a:satMod val="300000"/>
                  <a:alpha val="0"/>
                </a:schemeClr>
              </a:gs>
              <a:gs pos="100000">
                <a:schemeClr val="lt1">
                  <a:shade val="30000"/>
                  <a:satMod val="200000"/>
                </a:schemeClr>
              </a:gs>
            </a:gsLst>
          </a:gradFill>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2181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56155" y="3732759"/>
            <a:ext cx="3757648" cy="3010124"/>
          </a:xfrm>
          <a:prstGeom prst="rect">
            <a:avLst/>
          </a:prstGeom>
          <a:ln>
            <a:solidFill>
              <a:srgbClr val="808080"/>
            </a:solidFill>
          </a:ln>
        </p:spPr>
        <p:txBody>
          <a:bodyPr vert="horz" lIns="91370" tIns="45685" rIns="91370" bIns="45685" rtlCol="0">
            <a:noAutofit/>
          </a:bodyPr>
          <a:lstStyle/>
          <a:p>
            <a:pPr defTabSz="456847">
              <a:lnSpc>
                <a:spcPct val="90000"/>
              </a:lnSpc>
              <a:spcBef>
                <a:spcPct val="20000"/>
              </a:spcBef>
              <a:defRPr/>
            </a:pPr>
            <a:r>
              <a:rPr lang="en-US" sz="1300" b="1" dirty="0" smtClean="0">
                <a:solidFill>
                  <a:srgbClr val="000000"/>
                </a:solidFill>
                <a:latin typeface="Avenir Book" charset="0"/>
                <a:ea typeface="Avenir Book" charset="0"/>
                <a:cs typeface="Avenir Book" charset="0"/>
              </a:rPr>
              <a:t>Medium Explorer (MIDEX) Mission</a:t>
            </a:r>
          </a:p>
          <a:p>
            <a:pPr defTabSz="456847">
              <a:lnSpc>
                <a:spcPct val="90000"/>
              </a:lnSpc>
              <a:spcBef>
                <a:spcPct val="20000"/>
              </a:spcBef>
              <a:defRPr/>
            </a:pPr>
            <a:r>
              <a:rPr lang="en-US" sz="1300" b="1" dirty="0" smtClean="0">
                <a:solidFill>
                  <a:srgbClr val="000000"/>
                </a:solidFill>
                <a:latin typeface="Avenir Book" charset="0"/>
                <a:ea typeface="Avenir Book" charset="0"/>
                <a:cs typeface="Avenir Book" charset="0"/>
              </a:rPr>
              <a:t>PI</a:t>
            </a:r>
            <a:r>
              <a:rPr lang="en-US" sz="1300" dirty="0" smtClean="0">
                <a:solidFill>
                  <a:srgbClr val="000000"/>
                </a:solidFill>
                <a:latin typeface="Avenir Book" charset="0"/>
                <a:ea typeface="Avenir Book" charset="0"/>
                <a:cs typeface="Avenir Book" charset="0"/>
              </a:rPr>
              <a:t>: G. Ricker (MIT)</a:t>
            </a:r>
            <a:endParaRPr lang="en-US" sz="1300" b="1" dirty="0" smtClean="0">
              <a:solidFill>
                <a:srgbClr val="000000"/>
              </a:solidFill>
              <a:latin typeface="Avenir Book" charset="0"/>
              <a:ea typeface="Avenir Book" charset="0"/>
              <a:cs typeface="Avenir Book" charset="0"/>
            </a:endParaRPr>
          </a:p>
          <a:p>
            <a:pPr defTabSz="456847">
              <a:lnSpc>
                <a:spcPct val="90000"/>
              </a:lnSpc>
              <a:spcBef>
                <a:spcPct val="20000"/>
              </a:spcBef>
              <a:defRPr/>
            </a:pPr>
            <a:r>
              <a:rPr lang="en-US" sz="1300" b="1" dirty="0" smtClean="0">
                <a:solidFill>
                  <a:srgbClr val="000000"/>
                </a:solidFill>
                <a:latin typeface="Avenir Book" charset="0"/>
                <a:ea typeface="Avenir Book" charset="0"/>
                <a:cs typeface="Avenir Book" charset="0"/>
              </a:rPr>
              <a:t>Mission</a:t>
            </a:r>
            <a:r>
              <a:rPr lang="en-US" sz="1300" dirty="0">
                <a:solidFill>
                  <a:srgbClr val="000000"/>
                </a:solidFill>
                <a:latin typeface="Avenir Book" charset="0"/>
                <a:ea typeface="Avenir Book" charset="0"/>
                <a:cs typeface="Avenir Book" charset="0"/>
              </a:rPr>
              <a:t>: </a:t>
            </a:r>
            <a:r>
              <a:rPr lang="en-US" sz="1300" dirty="0" smtClean="0">
                <a:solidFill>
                  <a:srgbClr val="000000"/>
                </a:solidFill>
                <a:latin typeface="Avenir Book" charset="0"/>
                <a:ea typeface="Avenir Book" charset="0"/>
                <a:cs typeface="Avenir Book" charset="0"/>
              </a:rPr>
              <a:t>All-Sky photometric exoplanet mapping mission.</a:t>
            </a:r>
            <a:endParaRPr lang="en-US" sz="1300" dirty="0">
              <a:solidFill>
                <a:srgbClr val="000000"/>
              </a:solidFill>
              <a:latin typeface="Avenir Book" charset="0"/>
              <a:ea typeface="Avenir Book" charset="0"/>
              <a:cs typeface="Avenir Book" charset="0"/>
            </a:endParaRPr>
          </a:p>
          <a:p>
            <a:pPr defTabSz="456847">
              <a:lnSpc>
                <a:spcPct val="90000"/>
              </a:lnSpc>
              <a:spcBef>
                <a:spcPts val="422"/>
              </a:spcBef>
              <a:defRPr/>
            </a:pPr>
            <a:r>
              <a:rPr lang="en-US" sz="1300" b="1" dirty="0">
                <a:solidFill>
                  <a:srgbClr val="000000"/>
                </a:solidFill>
                <a:latin typeface="Avenir Book" charset="0"/>
                <a:ea typeface="Avenir Book" charset="0"/>
                <a:cs typeface="Avenir Book" charset="0"/>
              </a:rPr>
              <a:t>Science goal:</a:t>
            </a:r>
            <a:r>
              <a:rPr lang="en-US" sz="1300" dirty="0">
                <a:solidFill>
                  <a:srgbClr val="000000"/>
                </a:solidFill>
                <a:latin typeface="Avenir Book" charset="0"/>
                <a:ea typeface="Avenir Book" charset="0"/>
                <a:cs typeface="Avenir Book" charset="0"/>
              </a:rPr>
              <a:t> Search for transiting exoplanets around the </a:t>
            </a:r>
            <a:r>
              <a:rPr lang="en-US" sz="1300" dirty="0" smtClean="0">
                <a:solidFill>
                  <a:srgbClr val="000000"/>
                </a:solidFill>
                <a:latin typeface="Avenir Book" charset="0"/>
                <a:ea typeface="Avenir Book" charset="0"/>
                <a:cs typeface="Avenir Book" charset="0"/>
              </a:rPr>
              <a:t>nearby, bright stars. </a:t>
            </a:r>
            <a:endParaRPr lang="en-US" sz="1300" dirty="0">
              <a:solidFill>
                <a:srgbClr val="000000"/>
              </a:solidFill>
              <a:latin typeface="Avenir Book" charset="0"/>
              <a:ea typeface="Avenir Book" charset="0"/>
              <a:cs typeface="Avenir Book" charset="0"/>
            </a:endParaRPr>
          </a:p>
          <a:p>
            <a:pPr defTabSz="456847">
              <a:lnSpc>
                <a:spcPct val="90000"/>
              </a:lnSpc>
              <a:spcBef>
                <a:spcPts val="422"/>
              </a:spcBef>
              <a:defRPr/>
            </a:pPr>
            <a:r>
              <a:rPr lang="en-US" sz="1300" b="1" dirty="0" smtClean="0">
                <a:solidFill>
                  <a:srgbClr val="000000"/>
                </a:solidFill>
                <a:latin typeface="Avenir Book" charset="0"/>
                <a:ea typeface="Avenir Book" charset="0"/>
                <a:cs typeface="Avenir Book" charset="0"/>
              </a:rPr>
              <a:t>Instruments</a:t>
            </a:r>
            <a:r>
              <a:rPr lang="en-US" sz="1300" dirty="0">
                <a:solidFill>
                  <a:srgbClr val="000000"/>
                </a:solidFill>
                <a:latin typeface="Avenir Book" charset="0"/>
                <a:ea typeface="Avenir Book" charset="0"/>
                <a:cs typeface="Avenir Book" charset="0"/>
              </a:rPr>
              <a:t>: Four </a:t>
            </a:r>
            <a:r>
              <a:rPr lang="en-US" sz="1300" dirty="0" smtClean="0">
                <a:solidFill>
                  <a:srgbClr val="000000"/>
                </a:solidFill>
                <a:latin typeface="Avenir Book" charset="0"/>
                <a:ea typeface="Avenir Book" charset="0"/>
                <a:cs typeface="Avenir Book" charset="0"/>
              </a:rPr>
              <a:t>wide field of view (24x24 degrees) CCD </a:t>
            </a:r>
            <a:r>
              <a:rPr lang="en-US" sz="1300" dirty="0">
                <a:solidFill>
                  <a:srgbClr val="000000"/>
                </a:solidFill>
                <a:latin typeface="Avenir Book" charset="0"/>
                <a:ea typeface="Avenir Book" charset="0"/>
                <a:cs typeface="Avenir Book" charset="0"/>
              </a:rPr>
              <a:t>cameras with overlapping </a:t>
            </a:r>
            <a:r>
              <a:rPr lang="en-US" sz="1300" dirty="0" smtClean="0">
                <a:solidFill>
                  <a:srgbClr val="000000"/>
                </a:solidFill>
                <a:latin typeface="Avenir Book" charset="0"/>
                <a:ea typeface="Avenir Book" charset="0"/>
                <a:cs typeface="Avenir Book" charset="0"/>
              </a:rPr>
              <a:t>field of </a:t>
            </a:r>
            <a:r>
              <a:rPr lang="en-US" sz="1300" dirty="0" smtClean="0">
                <a:solidFill>
                  <a:prstClr val="black"/>
                </a:solidFill>
                <a:latin typeface="Avenir Book" charset="0"/>
                <a:ea typeface="Avenir Book" charset="0"/>
                <a:cs typeface="Avenir Book" charset="0"/>
              </a:rPr>
              <a:t>view, operating </a:t>
            </a:r>
            <a:r>
              <a:rPr lang="en-US" sz="1300" dirty="0" smtClean="0">
                <a:solidFill>
                  <a:srgbClr val="000000"/>
                </a:solidFill>
                <a:latin typeface="Avenir Book" charset="0"/>
                <a:ea typeface="Avenir Book" charset="0"/>
                <a:cs typeface="Avenir Book" charset="0"/>
              </a:rPr>
              <a:t>in the Visible-IR spectrum (0.6-1 micron).</a:t>
            </a:r>
            <a:endParaRPr lang="en-US" sz="1300" strike="sngStrike" dirty="0" smtClean="0">
              <a:solidFill>
                <a:srgbClr val="FF0000"/>
              </a:solidFill>
              <a:latin typeface="Avenir Book" charset="0"/>
              <a:ea typeface="Avenir Book" charset="0"/>
              <a:cs typeface="Avenir Book" charset="0"/>
            </a:endParaRPr>
          </a:p>
          <a:p>
            <a:pPr defTabSz="456847">
              <a:lnSpc>
                <a:spcPct val="90000"/>
              </a:lnSpc>
              <a:spcBef>
                <a:spcPts val="422"/>
              </a:spcBef>
              <a:defRPr/>
            </a:pPr>
            <a:r>
              <a:rPr lang="en-US" sz="1300" b="1" dirty="0" smtClean="0">
                <a:solidFill>
                  <a:srgbClr val="000000"/>
                </a:solidFill>
                <a:latin typeface="Avenir Book" charset="0"/>
                <a:ea typeface="Avenir Book" charset="0"/>
                <a:cs typeface="Avenir Book" charset="0"/>
              </a:rPr>
              <a:t>Operations</a:t>
            </a:r>
            <a:r>
              <a:rPr lang="en-US" sz="1300" dirty="0" smtClean="0">
                <a:solidFill>
                  <a:srgbClr val="000000"/>
                </a:solidFill>
                <a:latin typeface="Avenir Book" charset="0"/>
                <a:ea typeface="Avenir Book" charset="0"/>
                <a:cs typeface="Avenir Book" charset="0"/>
              </a:rPr>
              <a:t>: NLT June 2018 launch with a 3-year prime mission including 2 years of spacecraft operations and an additional 1 year ground-based observations and analysis. High-Earth elliptical orbit (17 x 58.7 Earth radii). </a:t>
            </a:r>
            <a:endParaRPr lang="en-US" sz="1300" b="1" dirty="0" smtClean="0">
              <a:solidFill>
                <a:srgbClr val="000000"/>
              </a:solidFill>
              <a:latin typeface="Avenir Book" charset="0"/>
              <a:ea typeface="Avenir Book" charset="0"/>
              <a:cs typeface="Avenir Book" charset="0"/>
            </a:endParaRPr>
          </a:p>
        </p:txBody>
      </p:sp>
      <p:sp>
        <p:nvSpPr>
          <p:cNvPr id="14" name="Rectangle 13"/>
          <p:cNvSpPr/>
          <p:nvPr/>
        </p:nvSpPr>
        <p:spPr>
          <a:xfrm>
            <a:off x="4258723" y="951521"/>
            <a:ext cx="4773517" cy="5087547"/>
          </a:xfrm>
          <a:prstGeom prst="rect">
            <a:avLst/>
          </a:prstGeom>
        </p:spPr>
        <p:txBody>
          <a:bodyPr wrap="square">
            <a:spAutoFit/>
          </a:bodyPr>
          <a:lstStyle/>
          <a:p>
            <a:pPr>
              <a:lnSpc>
                <a:spcPct val="90000"/>
              </a:lnSpc>
              <a:spcBef>
                <a:spcPts val="300"/>
              </a:spcBef>
            </a:pPr>
            <a:r>
              <a:rPr lang="en-US" sz="1600" b="1" dirty="0">
                <a:solidFill>
                  <a:srgbClr val="000000"/>
                </a:solidFill>
                <a:latin typeface="Avenir Book" charset="0"/>
                <a:ea typeface="Avenir Book" charset="0"/>
                <a:cs typeface="Avenir Book" charset="0"/>
              </a:rPr>
              <a:t>CURRENT STATUS</a:t>
            </a:r>
            <a:r>
              <a:rPr lang="en-US" sz="1600" b="1" dirty="0" smtClean="0">
                <a:solidFill>
                  <a:srgbClr val="000000"/>
                </a:solidFill>
                <a:latin typeface="Avenir Book" charset="0"/>
                <a:ea typeface="Avenir Book" charset="0"/>
                <a:cs typeface="Avenir Book" charset="0"/>
              </a:rPr>
              <a:t>:</a:t>
            </a:r>
          </a:p>
          <a:p>
            <a:pPr marL="169863" lvl="1" indent="-169863">
              <a:lnSpc>
                <a:spcPct val="90000"/>
              </a:lnSpc>
              <a:spcBef>
                <a:spcPts val="300"/>
              </a:spcBef>
              <a:buFont typeface="Arial"/>
              <a:buChar char="•"/>
            </a:pPr>
            <a:r>
              <a:rPr lang="en-US" sz="1600" dirty="0" smtClean="0">
                <a:solidFill>
                  <a:prstClr val="black"/>
                </a:solidFill>
                <a:latin typeface="Avenir Book" charset="0"/>
                <a:ea typeface="Avenir Book" charset="0"/>
                <a:cs typeface="Avenir Book" charset="0"/>
              </a:rPr>
              <a:t>Both instrument and spacecraft bus completed and integrated.</a:t>
            </a:r>
          </a:p>
          <a:p>
            <a:pPr marL="169863" lvl="1" indent="-169863">
              <a:lnSpc>
                <a:spcPct val="90000"/>
              </a:lnSpc>
              <a:spcBef>
                <a:spcPts val="300"/>
              </a:spcBef>
              <a:buFont typeface="Arial"/>
              <a:buChar char="•"/>
            </a:pPr>
            <a:r>
              <a:rPr lang="en-US" sz="1600" dirty="0" smtClean="0">
                <a:solidFill>
                  <a:prstClr val="black"/>
                </a:solidFill>
                <a:latin typeface="Avenir Book" charset="0"/>
                <a:ea typeface="Avenir Book" charset="0"/>
                <a:cs typeface="Avenir Book" charset="0"/>
              </a:rPr>
              <a:t>Observatory environmental testing completed.</a:t>
            </a:r>
          </a:p>
          <a:p>
            <a:pPr marL="169863" lvl="1" indent="-169863">
              <a:lnSpc>
                <a:spcPct val="90000"/>
              </a:lnSpc>
              <a:spcBef>
                <a:spcPts val="300"/>
              </a:spcBef>
              <a:buFont typeface="Arial"/>
              <a:buChar char="•"/>
            </a:pPr>
            <a:r>
              <a:rPr lang="en-US" sz="1600" dirty="0" smtClean="0">
                <a:solidFill>
                  <a:prstClr val="black"/>
                </a:solidFill>
                <a:latin typeface="Avenir Book" charset="0"/>
                <a:ea typeface="Avenir Book" charset="0"/>
                <a:cs typeface="Avenir Book" charset="0"/>
              </a:rPr>
              <a:t>Spare camera long-duration testing has shown no unexpected focus drift anomalies to date. </a:t>
            </a:r>
          </a:p>
          <a:p>
            <a:pPr marL="169863" lvl="1" indent="-169863">
              <a:lnSpc>
                <a:spcPct val="90000"/>
              </a:lnSpc>
              <a:spcBef>
                <a:spcPts val="300"/>
              </a:spcBef>
              <a:buFont typeface="Arial"/>
              <a:buChar char="•"/>
            </a:pPr>
            <a:r>
              <a:rPr lang="en-US" sz="1600" dirty="0" smtClean="0">
                <a:solidFill>
                  <a:prstClr val="black"/>
                </a:solidFill>
                <a:latin typeface="Avenir Book" charset="0"/>
                <a:ea typeface="Avenir Book" charset="0"/>
                <a:cs typeface="Avenir Book" charset="0"/>
              </a:rPr>
              <a:t>Cycle 1 Guest Investigator proposals received October 6, 2017</a:t>
            </a:r>
          </a:p>
          <a:p>
            <a:pPr>
              <a:spcBef>
                <a:spcPts val="300"/>
              </a:spcBef>
            </a:pPr>
            <a:r>
              <a:rPr lang="en-US" sz="1600" b="1" dirty="0">
                <a:solidFill>
                  <a:srgbClr val="000000"/>
                </a:solidFill>
                <a:latin typeface="Avenir Book" charset="0"/>
                <a:ea typeface="Avenir Book" charset="0"/>
                <a:cs typeface="Avenir Book" charset="0"/>
              </a:rPr>
              <a:t>SCHEDULE:</a:t>
            </a:r>
            <a:endParaRPr lang="en-US" sz="1600" dirty="0">
              <a:solidFill>
                <a:srgbClr val="000000"/>
              </a:solidFill>
              <a:latin typeface="Avenir Book" charset="0"/>
              <a:ea typeface="Avenir Book" charset="0"/>
              <a:cs typeface="Avenir Book" charset="0"/>
            </a:endParaRPr>
          </a:p>
          <a:p>
            <a:pPr marL="233363" lvl="1" indent="-233363">
              <a:lnSpc>
                <a:spcPct val="90000"/>
              </a:lnSpc>
              <a:spcBef>
                <a:spcPts val="300"/>
              </a:spcBef>
              <a:buClr>
                <a:srgbClr val="008000"/>
              </a:buClr>
              <a:buFont typeface="Wingdings" charset="2"/>
              <a:buChar char="ü"/>
            </a:pPr>
            <a:r>
              <a:rPr lang="en-US" sz="1600" dirty="0">
                <a:solidFill>
                  <a:srgbClr val="000000"/>
                </a:solidFill>
                <a:latin typeface="Avenir Book" charset="0"/>
                <a:ea typeface="Avenir Book" charset="0"/>
                <a:cs typeface="Avenir Book" charset="0"/>
              </a:rPr>
              <a:t>July 2017 – SIR</a:t>
            </a:r>
          </a:p>
          <a:p>
            <a:pPr marL="233363" lvl="1" indent="-233363">
              <a:lnSpc>
                <a:spcPct val="90000"/>
              </a:lnSpc>
              <a:spcBef>
                <a:spcPts val="300"/>
              </a:spcBef>
              <a:buClr>
                <a:srgbClr val="008000"/>
              </a:buClr>
              <a:buFont typeface="Wingdings" charset="2"/>
              <a:buChar char="ü"/>
            </a:pPr>
            <a:r>
              <a:rPr lang="en-US" sz="1600" dirty="0">
                <a:solidFill>
                  <a:srgbClr val="000000"/>
                </a:solidFill>
                <a:latin typeface="Avenir Book" charset="0"/>
                <a:ea typeface="Avenir Book" charset="0"/>
                <a:cs typeface="Avenir Book" charset="0"/>
              </a:rPr>
              <a:t>August 2017 – KDP-D</a:t>
            </a:r>
          </a:p>
          <a:p>
            <a:pPr marL="233363" lvl="1" indent="-233363">
              <a:lnSpc>
                <a:spcPct val="90000"/>
              </a:lnSpc>
              <a:spcBef>
                <a:spcPts val="300"/>
              </a:spcBef>
              <a:buClr>
                <a:srgbClr val="008000"/>
              </a:buClr>
              <a:buFont typeface="Wingdings" charset="2"/>
              <a:buChar char="ü"/>
            </a:pPr>
            <a:r>
              <a:rPr lang="en-US" sz="1600" dirty="0">
                <a:solidFill>
                  <a:srgbClr val="000000"/>
                </a:solidFill>
                <a:latin typeface="Avenir Book" charset="0"/>
                <a:ea typeface="Avenir Book" charset="0"/>
                <a:cs typeface="Avenir Book" charset="0"/>
              </a:rPr>
              <a:t>Sept 2017 – PER </a:t>
            </a:r>
          </a:p>
          <a:p>
            <a:pPr marL="228600" lvl="1" indent="-228600">
              <a:lnSpc>
                <a:spcPct val="90000"/>
              </a:lnSpc>
              <a:spcBef>
                <a:spcPts val="300"/>
              </a:spcBef>
              <a:buClr>
                <a:srgbClr val="008000"/>
              </a:buClr>
              <a:buFont typeface="Wingdings" charset="2"/>
              <a:buChar char="ü"/>
            </a:pPr>
            <a:r>
              <a:rPr lang="en-US" sz="1600" dirty="0">
                <a:solidFill>
                  <a:srgbClr val="000000"/>
                </a:solidFill>
                <a:latin typeface="Avenir Book" charset="0"/>
                <a:ea typeface="Avenir Book" charset="0"/>
                <a:cs typeface="Avenir Book" charset="0"/>
              </a:rPr>
              <a:t>October – Vibration testing</a:t>
            </a:r>
          </a:p>
          <a:p>
            <a:pPr marL="228600" lvl="1" indent="-228600">
              <a:lnSpc>
                <a:spcPct val="90000"/>
              </a:lnSpc>
              <a:spcBef>
                <a:spcPts val="300"/>
              </a:spcBef>
              <a:buClr>
                <a:srgbClr val="008000"/>
              </a:buClr>
              <a:buFont typeface="Wingdings" charset="2"/>
              <a:buChar char="ü"/>
            </a:pPr>
            <a:r>
              <a:rPr lang="en-US" sz="1600" dirty="0">
                <a:solidFill>
                  <a:srgbClr val="000000"/>
                </a:solidFill>
                <a:latin typeface="Avenir Book" charset="0"/>
                <a:ea typeface="Avenir Book" charset="0"/>
                <a:cs typeface="Avenir Book" charset="0"/>
              </a:rPr>
              <a:t>November – TVAC testing</a:t>
            </a:r>
          </a:p>
          <a:p>
            <a:pPr marL="228600" lvl="1" indent="-228600">
              <a:lnSpc>
                <a:spcPct val="90000"/>
              </a:lnSpc>
              <a:spcBef>
                <a:spcPts val="300"/>
              </a:spcBef>
              <a:buClr>
                <a:schemeClr val="tx1"/>
              </a:buClr>
              <a:buFont typeface="Arial"/>
              <a:buChar char="•"/>
            </a:pPr>
            <a:r>
              <a:rPr lang="en-US" sz="1600" dirty="0">
                <a:solidFill>
                  <a:srgbClr val="000000"/>
                </a:solidFill>
                <a:latin typeface="Avenir Book" charset="0"/>
                <a:ea typeface="Avenir Book" charset="0"/>
                <a:cs typeface="Avenir Book" charset="0"/>
              </a:rPr>
              <a:t>Late Jan 2018 – Observatory I&amp;T complete</a:t>
            </a:r>
          </a:p>
          <a:p>
            <a:pPr marL="228600" lvl="1" indent="-228600">
              <a:lnSpc>
                <a:spcPct val="90000"/>
              </a:lnSpc>
              <a:spcBef>
                <a:spcPts val="300"/>
              </a:spcBef>
              <a:buFont typeface="Arial"/>
              <a:buChar char="•"/>
            </a:pPr>
            <a:r>
              <a:rPr lang="en-US" sz="1600" dirty="0">
                <a:solidFill>
                  <a:srgbClr val="000000"/>
                </a:solidFill>
                <a:latin typeface="Avenir Book" charset="0"/>
                <a:ea typeface="Avenir Book" charset="0"/>
                <a:cs typeface="Avenir Book" charset="0"/>
              </a:rPr>
              <a:t>Early Feb 2018 – Delivery to KSC payload processing </a:t>
            </a:r>
            <a:r>
              <a:rPr lang="en-US" sz="1600" dirty="0" smtClean="0">
                <a:solidFill>
                  <a:srgbClr val="000000"/>
                </a:solidFill>
                <a:latin typeface="Avenir Book" charset="0"/>
                <a:ea typeface="Avenir Book" charset="0"/>
                <a:cs typeface="Avenir Book" charset="0"/>
              </a:rPr>
              <a:t>facility</a:t>
            </a:r>
          </a:p>
          <a:p>
            <a:pPr marL="228600" lvl="1" indent="-228600">
              <a:lnSpc>
                <a:spcPct val="90000"/>
              </a:lnSpc>
              <a:spcBef>
                <a:spcPts val="300"/>
              </a:spcBef>
              <a:buFont typeface="Arial"/>
              <a:buChar char="•"/>
            </a:pPr>
            <a:r>
              <a:rPr lang="en-US" sz="1600" dirty="0" smtClean="0">
                <a:solidFill>
                  <a:srgbClr val="000000"/>
                </a:solidFill>
                <a:latin typeface="Avenir Book" charset="0"/>
                <a:ea typeface="Avenir Book" charset="0"/>
                <a:cs typeface="Avenir Book" charset="0"/>
              </a:rPr>
              <a:t>February 2018 – Selection of Cycle 1 GOs </a:t>
            </a:r>
            <a:endParaRPr lang="en-US" sz="1600" dirty="0">
              <a:solidFill>
                <a:srgbClr val="000000"/>
              </a:solidFill>
              <a:latin typeface="Avenir Book" charset="0"/>
              <a:ea typeface="Avenir Book" charset="0"/>
              <a:cs typeface="Avenir Book" charset="0"/>
            </a:endParaRPr>
          </a:p>
          <a:p>
            <a:pPr marL="228600" lvl="1" indent="-228600">
              <a:lnSpc>
                <a:spcPct val="90000"/>
              </a:lnSpc>
              <a:spcBef>
                <a:spcPts val="300"/>
              </a:spcBef>
              <a:buFont typeface="Arial"/>
              <a:buChar char="•"/>
            </a:pPr>
            <a:r>
              <a:rPr lang="en-US" sz="1600" dirty="0">
                <a:solidFill>
                  <a:srgbClr val="000000"/>
                </a:solidFill>
                <a:latin typeface="Avenir Book" charset="0"/>
                <a:ea typeface="Avenir Book" charset="0"/>
                <a:cs typeface="Avenir Book" charset="0"/>
              </a:rPr>
              <a:t>March 2018 – Launch readiness date from Cape Canaveral </a:t>
            </a:r>
            <a:r>
              <a:rPr lang="en-US" sz="1600" dirty="0" smtClean="0">
                <a:solidFill>
                  <a:srgbClr val="000000"/>
                </a:solidFill>
                <a:latin typeface="Avenir Book" charset="0"/>
                <a:ea typeface="Avenir Book" charset="0"/>
                <a:cs typeface="Avenir Book" charset="0"/>
              </a:rPr>
              <a:t>FL</a:t>
            </a:r>
          </a:p>
        </p:txBody>
      </p:sp>
      <p:sp>
        <p:nvSpPr>
          <p:cNvPr id="2" name="Title 1"/>
          <p:cNvSpPr>
            <a:spLocks noGrp="1"/>
          </p:cNvSpPr>
          <p:nvPr>
            <p:ph type="title"/>
          </p:nvPr>
        </p:nvSpPr>
        <p:spPr/>
        <p:txBody>
          <a:bodyPr/>
          <a:lstStyle/>
          <a:p>
            <a:pPr defTabSz="456847">
              <a:spcBef>
                <a:spcPts val="0"/>
              </a:spcBef>
            </a:pPr>
            <a:r>
              <a:rPr lang="en-US" dirty="0">
                <a:solidFill>
                  <a:prstClr val="black"/>
                </a:solidFill>
                <a:latin typeface="Avenir Book" charset="0"/>
                <a:ea typeface="Avenir Book" charset="0"/>
                <a:cs typeface="Avenir Book" charset="0"/>
              </a:rPr>
              <a:t>TESS</a:t>
            </a:r>
            <a:br>
              <a:rPr lang="en-US" dirty="0">
                <a:solidFill>
                  <a:prstClr val="black"/>
                </a:solidFill>
                <a:latin typeface="Avenir Book" charset="0"/>
                <a:ea typeface="Avenir Book" charset="0"/>
                <a:cs typeface="Avenir Book" charset="0"/>
              </a:rPr>
            </a:br>
            <a:r>
              <a:rPr lang="en-US" sz="2100" dirty="0">
                <a:solidFill>
                  <a:prstClr val="black"/>
                </a:solidFill>
                <a:latin typeface="Avenir Book" charset="0"/>
                <a:ea typeface="Avenir Book" charset="0"/>
                <a:cs typeface="Avenir Book" charset="0"/>
              </a:rPr>
              <a:t>Transiting Exoplanet Survey Satellite</a:t>
            </a:r>
            <a:endParaRPr lang="en-US" sz="2100" dirty="0">
              <a:latin typeface="Avenir Book" charset="0"/>
              <a:ea typeface="Avenir Book" charset="0"/>
              <a:cs typeface="Avenir Book" charset="0"/>
            </a:endParaRPr>
          </a:p>
        </p:txBody>
      </p:sp>
      <p:sp>
        <p:nvSpPr>
          <p:cNvPr id="11" name="Slide Number Placeholder 2"/>
          <p:cNvSpPr>
            <a:spLocks noGrp="1"/>
          </p:cNvSpPr>
          <p:nvPr>
            <p:ph type="sldNum" sz="quarter" idx="12"/>
          </p:nvPr>
        </p:nvSpPr>
        <p:spPr/>
        <p:txBody>
          <a:bodyPr/>
          <a:lstStyle/>
          <a:p>
            <a:fld id="{D297EF46-42AB-314A-A2E7-FB6E0BBF01D2}" type="slidenum">
              <a:rPr lang="en-US" smtClean="0"/>
              <a:pPr/>
              <a:t>17</a:t>
            </a:fld>
            <a:endParaRPr lang="en-US" dirty="0"/>
          </a:p>
        </p:txBody>
      </p:sp>
      <p:sp>
        <p:nvSpPr>
          <p:cNvPr id="7" name="Rectangle 6"/>
          <p:cNvSpPr/>
          <p:nvPr/>
        </p:nvSpPr>
        <p:spPr>
          <a:xfrm>
            <a:off x="4803429" y="6092601"/>
            <a:ext cx="3684104" cy="646331"/>
          </a:xfrm>
          <a:prstGeom prst="rect">
            <a:avLst/>
          </a:prstGeom>
        </p:spPr>
        <p:txBody>
          <a:bodyPr wrap="square">
            <a:spAutoFit/>
          </a:bodyPr>
          <a:lstStyle/>
          <a:p>
            <a:pPr algn="ctr"/>
            <a:r>
              <a:rPr lang="en-US" b="1" dirty="0" smtClean="0">
                <a:solidFill>
                  <a:srgbClr val="0000FF"/>
                </a:solidFill>
                <a:latin typeface="Avenir Book" charset="0"/>
                <a:ea typeface="Avenir Book" charset="0"/>
                <a:cs typeface="Avenir Book" charset="0"/>
              </a:rPr>
              <a:t>https:</a:t>
            </a:r>
            <a:r>
              <a:rPr lang="en-US" b="1" dirty="0">
                <a:solidFill>
                  <a:srgbClr val="0000FF"/>
                </a:solidFill>
                <a:latin typeface="Avenir Book" charset="0"/>
                <a:ea typeface="Avenir Book" charset="0"/>
                <a:cs typeface="Avenir Book" charset="0"/>
              </a:rPr>
              <a:t>//tess.gsfc.nasa.gov</a:t>
            </a:r>
            <a:r>
              <a:rPr lang="en-US" b="1" dirty="0" smtClean="0">
                <a:solidFill>
                  <a:srgbClr val="0000FF"/>
                </a:solidFill>
                <a:latin typeface="Avenir Book" charset="0"/>
                <a:ea typeface="Avenir Book" charset="0"/>
                <a:cs typeface="Avenir Book" charset="0"/>
              </a:rPr>
              <a:t>/</a:t>
            </a:r>
          </a:p>
          <a:p>
            <a:pPr algn="ctr"/>
            <a:r>
              <a:rPr lang="en-US" b="1" dirty="0" smtClean="0">
                <a:solidFill>
                  <a:srgbClr val="0000FF"/>
                </a:solidFill>
                <a:latin typeface="Avenir Book" charset="0"/>
                <a:ea typeface="Avenir Book" charset="0"/>
                <a:cs typeface="Avenir Book" charset="0"/>
              </a:rPr>
              <a:t>https://tess.mit.edu/</a:t>
            </a:r>
            <a:endParaRPr lang="en-US" b="1" dirty="0">
              <a:solidFill>
                <a:srgbClr val="0000FF"/>
              </a:solidFill>
              <a:latin typeface="Avenir Book" charset="0"/>
              <a:ea typeface="Avenir Book" charset="0"/>
              <a:cs typeface="Avenir Book"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3111293">
            <a:off x="6912593" y="2650853"/>
            <a:ext cx="2076649" cy="1688883"/>
          </a:xfrm>
          <a:prstGeom prst="rect">
            <a:avLst/>
          </a:prstGeom>
        </p:spPr>
      </p:pic>
      <p:pic>
        <p:nvPicPr>
          <p:cNvPr id="15" name="Picture 14" descr="TESS with techs med res.jp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273"/>
          <a:stretch/>
        </p:blipFill>
        <p:spPr>
          <a:xfrm>
            <a:off x="237062" y="1024582"/>
            <a:ext cx="3784600" cy="258497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91961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6703" y="124689"/>
            <a:ext cx="8287972" cy="617686"/>
          </a:xfrm>
        </p:spPr>
        <p:txBody>
          <a:bodyPr/>
          <a:lstStyle/>
          <a:p>
            <a:r>
              <a:rPr lang="en-US" dirty="0" smtClean="0">
                <a:latin typeface="Avenir Book" charset="0"/>
                <a:ea typeface="Avenir Book" charset="0"/>
                <a:cs typeface="Avenir Book" charset="0"/>
              </a:rPr>
              <a:t>Webb</a:t>
            </a:r>
            <a:br>
              <a:rPr lang="en-US" dirty="0" smtClean="0">
                <a:latin typeface="Avenir Book" charset="0"/>
                <a:ea typeface="Avenir Book" charset="0"/>
                <a:cs typeface="Avenir Book" charset="0"/>
              </a:rPr>
            </a:br>
            <a:r>
              <a:rPr lang="en-US" sz="2000" dirty="0" smtClean="0">
                <a:latin typeface="Avenir Book" charset="0"/>
                <a:ea typeface="Avenir Book" charset="0"/>
                <a:cs typeface="Avenir Book" charset="0"/>
              </a:rPr>
              <a:t>James Webb Space Telescope</a:t>
            </a:r>
            <a:endParaRPr lang="en-US" sz="2800" dirty="0">
              <a:latin typeface="Avenir Book" charset="0"/>
              <a:ea typeface="Avenir Book" charset="0"/>
              <a:cs typeface="Avenir Book" charset="0"/>
            </a:endParaRPr>
          </a:p>
        </p:txBody>
      </p:sp>
      <p:sp>
        <p:nvSpPr>
          <p:cNvPr id="5" name="Rectangle 2"/>
          <p:cNvSpPr txBox="1">
            <a:spLocks noChangeArrowheads="1"/>
          </p:cNvSpPr>
          <p:nvPr/>
        </p:nvSpPr>
        <p:spPr>
          <a:xfrm>
            <a:off x="165099" y="3691881"/>
            <a:ext cx="3925109" cy="3108960"/>
          </a:xfrm>
          <a:prstGeom prst="rect">
            <a:avLst/>
          </a:prstGeom>
          <a:ln>
            <a:solidFill>
              <a:srgbClr val="C00000"/>
            </a:solidFill>
          </a:ln>
        </p:spPr>
        <p:txBody>
          <a:bodyPr vert="horz" lIns="91370" tIns="45685" rIns="91370" bIns="45685" rtlCol="0">
            <a:noAutofit/>
          </a:bodyPr>
          <a:lstStyle/>
          <a:p>
            <a:pPr defTabSz="456847">
              <a:lnSpc>
                <a:spcPct val="90000"/>
              </a:lnSpc>
              <a:spcBef>
                <a:spcPct val="20000"/>
              </a:spcBef>
              <a:defRPr/>
            </a:pPr>
            <a:r>
              <a:rPr lang="en-US" sz="1400" b="1" dirty="0" smtClean="0">
                <a:solidFill>
                  <a:srgbClr val="000000"/>
                </a:solidFill>
                <a:latin typeface="Avenir Book" charset="0"/>
                <a:ea typeface="Avenir Book" charset="0"/>
                <a:cs typeface="Avenir Book" charset="0"/>
              </a:rPr>
              <a:t>Large Infrared Space Observatory</a:t>
            </a:r>
          </a:p>
          <a:p>
            <a:pPr defTabSz="456847">
              <a:lnSpc>
                <a:spcPct val="90000"/>
              </a:lnSpc>
              <a:spcBef>
                <a:spcPct val="20000"/>
              </a:spcBef>
              <a:defRPr/>
            </a:pPr>
            <a:r>
              <a:rPr lang="en-US" sz="1400" dirty="0" smtClean="0">
                <a:solidFill>
                  <a:srgbClr val="000000"/>
                </a:solidFill>
                <a:latin typeface="Avenir Book" charset="0"/>
                <a:ea typeface="Avenir Book" charset="0"/>
                <a:cs typeface="Avenir Book" charset="0"/>
              </a:rPr>
              <a:t>Top priority of 2000 Decadal Survey </a:t>
            </a:r>
          </a:p>
          <a:p>
            <a:pPr defTabSz="456847">
              <a:lnSpc>
                <a:spcPct val="90000"/>
              </a:lnSpc>
              <a:spcBef>
                <a:spcPts val="422"/>
              </a:spcBef>
              <a:defRPr/>
            </a:pPr>
            <a:r>
              <a:rPr lang="en-US" sz="1400" b="1" dirty="0">
                <a:latin typeface="Avenir Book" charset="0"/>
                <a:ea typeface="Avenir Book" charset="0"/>
                <a:cs typeface="Avenir Book" charset="0"/>
              </a:rPr>
              <a:t>Science themes</a:t>
            </a:r>
            <a:r>
              <a:rPr lang="en-US" sz="1400" dirty="0">
                <a:latin typeface="Avenir Book" charset="0"/>
                <a:ea typeface="Avenir Book" charset="0"/>
                <a:cs typeface="Avenir Book" charset="0"/>
              </a:rPr>
              <a:t>: </a:t>
            </a:r>
            <a:r>
              <a:rPr lang="en-US" sz="1400" dirty="0" smtClean="0">
                <a:latin typeface="Avenir Book" charset="0"/>
                <a:ea typeface="Avenir Book" charset="0"/>
                <a:cs typeface="Avenir Book" charset="0"/>
              </a:rPr>
              <a:t>First Light; Assembly </a:t>
            </a:r>
            <a:r>
              <a:rPr lang="en-US" sz="1400" dirty="0">
                <a:latin typeface="Avenir Book" charset="0"/>
                <a:ea typeface="Avenir Book" charset="0"/>
                <a:cs typeface="Avenir Book" charset="0"/>
              </a:rPr>
              <a:t>of </a:t>
            </a:r>
            <a:r>
              <a:rPr lang="en-US" sz="1400" dirty="0" smtClean="0">
                <a:latin typeface="Avenir Book" charset="0"/>
                <a:ea typeface="Avenir Book" charset="0"/>
                <a:cs typeface="Avenir Book" charset="0"/>
              </a:rPr>
              <a:t>Galaxies; Birth </a:t>
            </a:r>
            <a:r>
              <a:rPr lang="en-US" sz="1400" dirty="0">
                <a:latin typeface="Avenir Book" charset="0"/>
                <a:ea typeface="Avenir Book" charset="0"/>
                <a:cs typeface="Avenir Book" charset="0"/>
              </a:rPr>
              <a:t>of Stars and </a:t>
            </a:r>
            <a:r>
              <a:rPr lang="en-US" sz="1400" dirty="0" smtClean="0">
                <a:latin typeface="Avenir Book" charset="0"/>
                <a:ea typeface="Avenir Book" charset="0"/>
                <a:cs typeface="Avenir Book" charset="0"/>
              </a:rPr>
              <a:t>Planetary Systems; Planetary </a:t>
            </a:r>
            <a:r>
              <a:rPr lang="en-US" sz="1400" dirty="0">
                <a:latin typeface="Avenir Book" charset="0"/>
                <a:ea typeface="Avenir Book" charset="0"/>
                <a:cs typeface="Avenir Book" charset="0"/>
              </a:rPr>
              <a:t>Systems and the Origins of </a:t>
            </a:r>
            <a:r>
              <a:rPr lang="en-US" sz="1400" dirty="0" smtClean="0">
                <a:latin typeface="Avenir Book" charset="0"/>
                <a:ea typeface="Avenir Book" charset="0"/>
                <a:cs typeface="Avenir Book" charset="0"/>
              </a:rPr>
              <a:t>Life</a:t>
            </a:r>
          </a:p>
          <a:p>
            <a:pPr defTabSz="456847">
              <a:lnSpc>
                <a:spcPct val="90000"/>
              </a:lnSpc>
              <a:spcBef>
                <a:spcPts val="422"/>
              </a:spcBef>
              <a:defRPr/>
            </a:pPr>
            <a:r>
              <a:rPr lang="en-US" sz="1400" b="1" dirty="0" smtClean="0">
                <a:solidFill>
                  <a:srgbClr val="000000"/>
                </a:solidFill>
                <a:latin typeface="Avenir Book" charset="0"/>
                <a:ea typeface="Avenir Book" charset="0"/>
                <a:cs typeface="Avenir Book" charset="0"/>
              </a:rPr>
              <a:t>Mission:</a:t>
            </a:r>
            <a:r>
              <a:rPr lang="en-US" sz="1400" dirty="0" smtClean="0">
                <a:solidFill>
                  <a:srgbClr val="000000"/>
                </a:solidFill>
                <a:latin typeface="Avenir Book" charset="0"/>
                <a:ea typeface="Avenir Book" charset="0"/>
                <a:cs typeface="Avenir Book" charset="0"/>
              </a:rPr>
              <a:t> 6.5m deployable, segmented telescope at L2, passively cooled to &lt;50K behind a large, deployable sunshield</a:t>
            </a:r>
            <a:endParaRPr lang="en-US" sz="1400" b="1" dirty="0" smtClean="0">
              <a:solidFill>
                <a:srgbClr val="000000"/>
              </a:solidFill>
              <a:latin typeface="Avenir Book" charset="0"/>
              <a:ea typeface="Avenir Book" charset="0"/>
              <a:cs typeface="Avenir Book" charset="0"/>
            </a:endParaRPr>
          </a:p>
          <a:p>
            <a:pPr defTabSz="456847">
              <a:lnSpc>
                <a:spcPct val="90000"/>
              </a:lnSpc>
              <a:spcBef>
                <a:spcPts val="422"/>
              </a:spcBef>
              <a:defRPr/>
            </a:pPr>
            <a:r>
              <a:rPr lang="en-US" sz="1400" b="1" dirty="0" smtClean="0">
                <a:solidFill>
                  <a:srgbClr val="000000"/>
                </a:solidFill>
                <a:latin typeface="Avenir Book" charset="0"/>
                <a:ea typeface="Avenir Book" charset="0"/>
                <a:cs typeface="Avenir Book" charset="0"/>
              </a:rPr>
              <a:t>Instruments</a:t>
            </a:r>
            <a:r>
              <a:rPr lang="en-US" sz="1400" dirty="0">
                <a:solidFill>
                  <a:srgbClr val="000000"/>
                </a:solidFill>
                <a:latin typeface="Avenir Book" charset="0"/>
                <a:ea typeface="Avenir Book" charset="0"/>
                <a:cs typeface="Avenir Book" charset="0"/>
              </a:rPr>
              <a:t>: Near </a:t>
            </a:r>
            <a:r>
              <a:rPr lang="en-US" sz="1400" dirty="0" smtClean="0">
                <a:solidFill>
                  <a:srgbClr val="000000"/>
                </a:solidFill>
                <a:latin typeface="Avenir Book" charset="0"/>
                <a:ea typeface="Avenir Book" charset="0"/>
                <a:cs typeface="Avenir Book" charset="0"/>
              </a:rPr>
              <a:t>IR Camera</a:t>
            </a:r>
            <a:r>
              <a:rPr lang="en-US" sz="1400" dirty="0">
                <a:solidFill>
                  <a:srgbClr val="000000"/>
                </a:solidFill>
                <a:latin typeface="Avenir Book" charset="0"/>
                <a:ea typeface="Avenir Book" charset="0"/>
                <a:cs typeface="Avenir Book" charset="0"/>
              </a:rPr>
              <a:t>, Near </a:t>
            </a:r>
            <a:r>
              <a:rPr lang="en-US" sz="1400" dirty="0" smtClean="0">
                <a:solidFill>
                  <a:srgbClr val="000000"/>
                </a:solidFill>
                <a:latin typeface="Avenir Book" charset="0"/>
                <a:ea typeface="Avenir Book" charset="0"/>
                <a:cs typeface="Avenir Book" charset="0"/>
              </a:rPr>
              <a:t>IR Spectrograph</a:t>
            </a:r>
            <a:r>
              <a:rPr lang="en-US" sz="1400" dirty="0">
                <a:solidFill>
                  <a:srgbClr val="000000"/>
                </a:solidFill>
                <a:latin typeface="Avenir Book" charset="0"/>
                <a:ea typeface="Avenir Book" charset="0"/>
                <a:cs typeface="Avenir Book" charset="0"/>
              </a:rPr>
              <a:t>,  </a:t>
            </a:r>
            <a:r>
              <a:rPr lang="en-US" sz="1400" dirty="0" smtClean="0">
                <a:solidFill>
                  <a:srgbClr val="000000"/>
                </a:solidFill>
                <a:latin typeface="Avenir Book" charset="0"/>
                <a:ea typeface="Avenir Book" charset="0"/>
                <a:cs typeface="Avenir Book" charset="0"/>
              </a:rPr>
              <a:t>Mid IR Instrument</a:t>
            </a:r>
            <a:r>
              <a:rPr lang="en-US" sz="1400" dirty="0">
                <a:solidFill>
                  <a:srgbClr val="000000"/>
                </a:solidFill>
                <a:latin typeface="Avenir Book" charset="0"/>
                <a:ea typeface="Avenir Book" charset="0"/>
                <a:cs typeface="Avenir Book" charset="0"/>
              </a:rPr>
              <a:t>, Near </a:t>
            </a:r>
            <a:r>
              <a:rPr lang="en-US" sz="1400" dirty="0" smtClean="0">
                <a:solidFill>
                  <a:srgbClr val="000000"/>
                </a:solidFill>
                <a:latin typeface="Avenir Book" charset="0"/>
                <a:ea typeface="Avenir Book" charset="0"/>
                <a:cs typeface="Avenir Book" charset="0"/>
              </a:rPr>
              <a:t>IR Imager </a:t>
            </a:r>
            <a:r>
              <a:rPr lang="en-US" sz="1400" dirty="0">
                <a:solidFill>
                  <a:srgbClr val="000000"/>
                </a:solidFill>
                <a:latin typeface="Avenir Book" charset="0"/>
                <a:ea typeface="Avenir Book" charset="0"/>
                <a:cs typeface="Avenir Book" charset="0"/>
              </a:rPr>
              <a:t>and </a:t>
            </a:r>
            <a:r>
              <a:rPr lang="en-US" sz="1400" dirty="0" err="1">
                <a:solidFill>
                  <a:srgbClr val="000000"/>
                </a:solidFill>
                <a:latin typeface="Avenir Book" charset="0"/>
                <a:ea typeface="Avenir Book" charset="0"/>
                <a:cs typeface="Avenir Book" charset="0"/>
              </a:rPr>
              <a:t>Slitless</a:t>
            </a:r>
            <a:r>
              <a:rPr lang="en-US" sz="1400" dirty="0">
                <a:solidFill>
                  <a:srgbClr val="000000"/>
                </a:solidFill>
                <a:latin typeface="Avenir Book" charset="0"/>
                <a:ea typeface="Avenir Book" charset="0"/>
                <a:cs typeface="Avenir Book" charset="0"/>
              </a:rPr>
              <a:t> </a:t>
            </a:r>
            <a:r>
              <a:rPr lang="en-US" sz="1400" dirty="0" smtClean="0">
                <a:solidFill>
                  <a:srgbClr val="000000"/>
                </a:solidFill>
                <a:latin typeface="Avenir Book" charset="0"/>
                <a:ea typeface="Avenir Book" charset="0"/>
                <a:cs typeface="Avenir Book" charset="0"/>
              </a:rPr>
              <a:t>Spectrograph</a:t>
            </a:r>
          </a:p>
          <a:p>
            <a:pPr defTabSz="456847">
              <a:lnSpc>
                <a:spcPct val="90000"/>
              </a:lnSpc>
              <a:spcBef>
                <a:spcPts val="422"/>
              </a:spcBef>
              <a:defRPr/>
            </a:pPr>
            <a:r>
              <a:rPr lang="en-US" sz="1400" b="1" dirty="0" smtClean="0">
                <a:solidFill>
                  <a:srgbClr val="000000"/>
                </a:solidFill>
                <a:latin typeface="Avenir Book" charset="0"/>
                <a:ea typeface="Avenir Book" charset="0"/>
                <a:cs typeface="Avenir Book" charset="0"/>
              </a:rPr>
              <a:t>Operations</a:t>
            </a:r>
            <a:r>
              <a:rPr lang="en-US" sz="1400" dirty="0" smtClean="0">
                <a:solidFill>
                  <a:srgbClr val="000000"/>
                </a:solidFill>
                <a:latin typeface="Avenir Book" charset="0"/>
                <a:ea typeface="Avenir Book" charset="0"/>
                <a:cs typeface="Avenir Book" charset="0"/>
              </a:rPr>
              <a:t>: 2019 launch for a 5-year prime mission</a:t>
            </a:r>
          </a:p>
          <a:p>
            <a:pPr defTabSz="456847">
              <a:lnSpc>
                <a:spcPct val="90000"/>
              </a:lnSpc>
              <a:spcBef>
                <a:spcPts val="422"/>
              </a:spcBef>
              <a:defRPr/>
            </a:pPr>
            <a:r>
              <a:rPr lang="en-US" sz="1400" b="1" dirty="0" smtClean="0">
                <a:solidFill>
                  <a:srgbClr val="000000"/>
                </a:solidFill>
                <a:latin typeface="Avenir Book" charset="0"/>
                <a:ea typeface="Avenir Book" charset="0"/>
                <a:cs typeface="Avenir Book" charset="0"/>
              </a:rPr>
              <a:t>Partners: </a:t>
            </a:r>
            <a:r>
              <a:rPr lang="en-US" sz="1400" dirty="0" smtClean="0">
                <a:solidFill>
                  <a:srgbClr val="000000"/>
                </a:solidFill>
                <a:latin typeface="Avenir Book" charset="0"/>
                <a:ea typeface="Avenir Book" charset="0"/>
                <a:cs typeface="Avenir Book" charset="0"/>
              </a:rPr>
              <a:t>ESA, CSA</a:t>
            </a:r>
            <a:endParaRPr lang="en-US" sz="1400" b="1" dirty="0" smtClean="0">
              <a:solidFill>
                <a:srgbClr val="000000"/>
              </a:solidFill>
              <a:latin typeface="Avenir Book" charset="0"/>
              <a:ea typeface="Avenir Book" charset="0"/>
              <a:cs typeface="Avenir Book" charset="0"/>
            </a:endParaRPr>
          </a:p>
        </p:txBody>
      </p:sp>
      <p:sp>
        <p:nvSpPr>
          <p:cNvPr id="6" name="Rectangle 5"/>
          <p:cNvSpPr/>
          <p:nvPr/>
        </p:nvSpPr>
        <p:spPr>
          <a:xfrm>
            <a:off x="4283588" y="854684"/>
            <a:ext cx="4860412" cy="5114221"/>
          </a:xfrm>
          <a:prstGeom prst="rect">
            <a:avLst/>
          </a:prstGeom>
        </p:spPr>
        <p:txBody>
          <a:bodyPr wrap="square">
            <a:spAutoFit/>
          </a:bodyPr>
          <a:lstStyle/>
          <a:p>
            <a:pPr>
              <a:spcBef>
                <a:spcPts val="600"/>
              </a:spcBef>
            </a:pPr>
            <a:r>
              <a:rPr lang="en-US" sz="1600" b="1" dirty="0" smtClean="0">
                <a:latin typeface="Avenir Book" charset="0"/>
                <a:ea typeface="Avenir Book" charset="0"/>
                <a:cs typeface="Avenir Book" charset="0"/>
              </a:rPr>
              <a:t>2017 </a:t>
            </a:r>
            <a:r>
              <a:rPr lang="en-US" sz="1600" b="1" dirty="0">
                <a:latin typeface="Avenir Book" charset="0"/>
                <a:ea typeface="Avenir Book" charset="0"/>
                <a:cs typeface="Avenir Book" charset="0"/>
              </a:rPr>
              <a:t>Accomplishments</a:t>
            </a:r>
          </a:p>
          <a:p>
            <a:pPr marL="228600" indent="-228600">
              <a:spcBef>
                <a:spcPts val="400"/>
              </a:spcBef>
              <a:buFont typeface="Arial"/>
              <a:buChar char="•"/>
            </a:pPr>
            <a:r>
              <a:rPr lang="en-US" sz="1600" dirty="0" smtClean="0">
                <a:latin typeface="Avenir Book" charset="0"/>
                <a:ea typeface="Avenir Book" charset="0"/>
                <a:cs typeface="Avenir Book" charset="0"/>
              </a:rPr>
              <a:t>Completed Science Payload vibration, and acoustics testing</a:t>
            </a:r>
            <a:endParaRPr lang="en-US" sz="1600" dirty="0">
              <a:latin typeface="Avenir Book" charset="0"/>
              <a:ea typeface="Avenir Book" charset="0"/>
              <a:cs typeface="Avenir Book" charset="0"/>
            </a:endParaRPr>
          </a:p>
          <a:p>
            <a:pPr marL="228600" indent="-228600">
              <a:spcBef>
                <a:spcPts val="400"/>
              </a:spcBef>
              <a:buFont typeface="Arial"/>
              <a:buChar char="•"/>
            </a:pPr>
            <a:r>
              <a:rPr lang="en-US" sz="1600" dirty="0" smtClean="0">
                <a:latin typeface="Avenir Book" charset="0"/>
                <a:ea typeface="Avenir Book" charset="0"/>
                <a:cs typeface="Avenir Book" charset="0"/>
              </a:rPr>
              <a:t>Solicited and selected Early Release Science proposals</a:t>
            </a:r>
            <a:endParaRPr lang="en-US" sz="1600" dirty="0">
              <a:latin typeface="Avenir Book" charset="0"/>
              <a:ea typeface="Avenir Book" charset="0"/>
              <a:cs typeface="Avenir Book" charset="0"/>
            </a:endParaRPr>
          </a:p>
          <a:p>
            <a:pPr marL="228600" indent="-228600">
              <a:spcBef>
                <a:spcPts val="400"/>
              </a:spcBef>
              <a:buFont typeface="Arial"/>
              <a:buChar char="•"/>
            </a:pPr>
            <a:r>
              <a:rPr lang="en-US" sz="1600" dirty="0" smtClean="0">
                <a:latin typeface="Avenir Book" charset="0"/>
                <a:ea typeface="Avenir Book" charset="0"/>
                <a:cs typeface="Avenir Book" charset="0"/>
              </a:rPr>
              <a:t>Received All Sunshield membranes</a:t>
            </a:r>
          </a:p>
          <a:p>
            <a:pPr marL="228600" indent="-228600">
              <a:spcBef>
                <a:spcPts val="400"/>
              </a:spcBef>
              <a:buFont typeface="Arial"/>
              <a:buChar char="•"/>
            </a:pPr>
            <a:r>
              <a:rPr lang="en-US" sz="1600" b="1" dirty="0" smtClean="0">
                <a:solidFill>
                  <a:srgbClr val="FF0000"/>
                </a:solidFill>
                <a:latin typeface="Avenir Book" charset="0"/>
                <a:ea typeface="Avenir Book" charset="0"/>
                <a:cs typeface="Avenir Book" charset="0"/>
              </a:rPr>
              <a:t>Completed </a:t>
            </a:r>
            <a:r>
              <a:rPr lang="en-US" sz="1600" b="1" dirty="0" err="1" smtClean="0">
                <a:solidFill>
                  <a:srgbClr val="FF0000"/>
                </a:solidFill>
                <a:latin typeface="Avenir Book" charset="0"/>
                <a:ea typeface="Avenir Book" charset="0"/>
                <a:cs typeface="Avenir Book" charset="0"/>
              </a:rPr>
              <a:t>cryovacuum</a:t>
            </a:r>
            <a:r>
              <a:rPr lang="en-US" sz="1600" b="1" dirty="0" smtClean="0">
                <a:solidFill>
                  <a:srgbClr val="FF0000"/>
                </a:solidFill>
                <a:latin typeface="Avenir Book" charset="0"/>
                <a:ea typeface="Avenir Book" charset="0"/>
                <a:cs typeface="Avenir Book" charset="0"/>
              </a:rPr>
              <a:t> testing of the science payload</a:t>
            </a:r>
            <a:endParaRPr lang="en-US" sz="1600" b="1" dirty="0">
              <a:solidFill>
                <a:srgbClr val="FF0000"/>
              </a:solidFill>
              <a:latin typeface="Avenir Book" charset="0"/>
              <a:ea typeface="Avenir Book" charset="0"/>
              <a:cs typeface="Avenir Book" charset="0"/>
            </a:endParaRPr>
          </a:p>
          <a:p>
            <a:pPr marL="228600" indent="-228600">
              <a:spcBef>
                <a:spcPts val="400"/>
              </a:spcBef>
              <a:buFont typeface="Arial"/>
              <a:buChar char="•"/>
            </a:pPr>
            <a:r>
              <a:rPr lang="en-US" sz="1600" b="1" dirty="0" smtClean="0">
                <a:solidFill>
                  <a:srgbClr val="FF0000"/>
                </a:solidFill>
                <a:latin typeface="Avenir Book" charset="0"/>
                <a:ea typeface="Avenir Book" charset="0"/>
                <a:cs typeface="Avenir Book" charset="0"/>
              </a:rPr>
              <a:t>Integrated the sunshield and spacecraft forming the Spacecraft Element (SCE)</a:t>
            </a:r>
            <a:endParaRPr lang="en-US" sz="1600" b="1" dirty="0">
              <a:solidFill>
                <a:srgbClr val="FF0000"/>
              </a:solidFill>
              <a:latin typeface="Avenir Book" charset="0"/>
              <a:ea typeface="Avenir Book" charset="0"/>
              <a:cs typeface="Avenir Book" charset="0"/>
            </a:endParaRPr>
          </a:p>
          <a:p>
            <a:pPr marL="228600" indent="-228600">
              <a:spcBef>
                <a:spcPts val="400"/>
              </a:spcBef>
              <a:buFont typeface="Arial"/>
              <a:buChar char="•"/>
            </a:pPr>
            <a:r>
              <a:rPr lang="en-US" sz="1600" b="1" dirty="0" smtClean="0">
                <a:solidFill>
                  <a:srgbClr val="FF0000"/>
                </a:solidFill>
                <a:latin typeface="Avenir Book" charset="0"/>
                <a:ea typeface="Avenir Book" charset="0"/>
                <a:cs typeface="Avenir Book" charset="0"/>
              </a:rPr>
              <a:t>Completed first flight hardware sunshield deployment test</a:t>
            </a:r>
          </a:p>
          <a:p>
            <a:pPr>
              <a:spcBef>
                <a:spcPts val="600"/>
              </a:spcBef>
            </a:pPr>
            <a:r>
              <a:rPr lang="en-US" sz="1600" b="1" dirty="0" smtClean="0">
                <a:latin typeface="Avenir Book" charset="0"/>
                <a:ea typeface="Avenir Book" charset="0"/>
                <a:cs typeface="Avenir Book" charset="0"/>
              </a:rPr>
              <a:t>2018 </a:t>
            </a:r>
            <a:r>
              <a:rPr lang="en-US" sz="1600" b="1" dirty="0">
                <a:latin typeface="Avenir Book" charset="0"/>
                <a:ea typeface="Avenir Book" charset="0"/>
                <a:cs typeface="Avenir Book" charset="0"/>
              </a:rPr>
              <a:t>P</a:t>
            </a:r>
            <a:r>
              <a:rPr lang="en-US" sz="1600" b="1" dirty="0" smtClean="0">
                <a:latin typeface="Avenir Book" charset="0"/>
                <a:ea typeface="Avenir Book" charset="0"/>
                <a:cs typeface="Avenir Book" charset="0"/>
              </a:rPr>
              <a:t>lans</a:t>
            </a:r>
            <a:endParaRPr lang="en-US" sz="1600" b="1" dirty="0">
              <a:latin typeface="Avenir Book" charset="0"/>
              <a:ea typeface="Avenir Book" charset="0"/>
              <a:cs typeface="Avenir Book" charset="0"/>
            </a:endParaRPr>
          </a:p>
          <a:p>
            <a:pPr marL="228600" indent="-228600">
              <a:spcBef>
                <a:spcPts val="400"/>
              </a:spcBef>
              <a:buFont typeface="Arial"/>
              <a:buChar char="•"/>
            </a:pPr>
            <a:r>
              <a:rPr lang="en-US" sz="1600" dirty="0" smtClean="0">
                <a:latin typeface="Avenir Book" charset="0"/>
                <a:ea typeface="Avenir Book" charset="0"/>
                <a:cs typeface="Avenir Book" charset="0"/>
              </a:rPr>
              <a:t>Complete Spacecraft Element testing</a:t>
            </a:r>
            <a:endParaRPr lang="en-US" sz="1600" dirty="0">
              <a:latin typeface="Avenir Book" charset="0"/>
              <a:ea typeface="Avenir Book" charset="0"/>
              <a:cs typeface="Avenir Book" charset="0"/>
            </a:endParaRPr>
          </a:p>
          <a:p>
            <a:pPr marL="228600" indent="-228600">
              <a:spcBef>
                <a:spcPts val="400"/>
              </a:spcBef>
              <a:buFont typeface="Arial"/>
              <a:buChar char="•"/>
            </a:pPr>
            <a:r>
              <a:rPr lang="en-US" sz="1600" dirty="0" smtClean="0">
                <a:latin typeface="Avenir Book" charset="0"/>
                <a:ea typeface="Avenir Book" charset="0"/>
                <a:cs typeface="Avenir Book" charset="0"/>
              </a:rPr>
              <a:t>Receive and Review Cycle 1 GO proposals</a:t>
            </a:r>
          </a:p>
          <a:p>
            <a:pPr marL="228600" indent="-228600">
              <a:spcBef>
                <a:spcPts val="400"/>
              </a:spcBef>
              <a:buFont typeface="Arial"/>
              <a:buChar char="•"/>
            </a:pPr>
            <a:r>
              <a:rPr lang="en-US" sz="1600" dirty="0" smtClean="0">
                <a:latin typeface="Avenir Book" charset="0"/>
                <a:ea typeface="Avenir Book" charset="0"/>
                <a:cs typeface="Avenir Book" charset="0"/>
              </a:rPr>
              <a:t>Integrate the Science Payload to the SCE, forming the Observatory</a:t>
            </a:r>
            <a:endParaRPr lang="en-US" sz="1600" dirty="0">
              <a:latin typeface="Avenir Book" charset="0"/>
              <a:ea typeface="Avenir Book" charset="0"/>
              <a:cs typeface="Avenir Book" charset="0"/>
            </a:endParaRPr>
          </a:p>
          <a:p>
            <a:pPr marL="228600" indent="-228600">
              <a:spcBef>
                <a:spcPts val="400"/>
              </a:spcBef>
              <a:buFont typeface="Arial"/>
              <a:buChar char="•"/>
            </a:pPr>
            <a:r>
              <a:rPr lang="en-US" sz="1600" dirty="0" smtClean="0">
                <a:latin typeface="Avenir Book" charset="0"/>
                <a:ea typeface="Avenir Book" charset="0"/>
                <a:cs typeface="Avenir Book" charset="0"/>
              </a:rPr>
              <a:t>Begin testing the Observatory</a:t>
            </a:r>
            <a:endParaRPr lang="en-US" sz="1600" dirty="0">
              <a:latin typeface="Avenir Book" charset="0"/>
              <a:ea typeface="Avenir Book" charset="0"/>
              <a:cs typeface="Avenir Book" charset="0"/>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65100" y="836700"/>
            <a:ext cx="3925109" cy="2742125"/>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7" name="TextBox 6"/>
          <p:cNvSpPr txBox="1"/>
          <p:nvPr/>
        </p:nvSpPr>
        <p:spPr>
          <a:xfrm>
            <a:off x="165098" y="3209493"/>
            <a:ext cx="3925109" cy="369332"/>
          </a:xfrm>
          <a:prstGeom prst="rect">
            <a:avLst/>
          </a:prstGeom>
          <a:solidFill>
            <a:srgbClr val="FFFF00"/>
          </a:solidFill>
          <a:ln>
            <a:solidFill>
              <a:srgbClr val="FF0000"/>
            </a:solidFill>
          </a:ln>
        </p:spPr>
        <p:txBody>
          <a:bodyPr wrap="square" rtlCol="0">
            <a:spAutoFit/>
          </a:bodyPr>
          <a:lstStyle/>
          <a:p>
            <a:pPr algn="ctr"/>
            <a:r>
              <a:rPr lang="en-US" b="1" dirty="0" smtClean="0">
                <a:solidFill>
                  <a:srgbClr val="FF0000"/>
                </a:solidFill>
                <a:latin typeface="Avenir Book" charset="0"/>
                <a:ea typeface="Avenir Book" charset="0"/>
                <a:cs typeface="Avenir Book" charset="0"/>
              </a:rPr>
              <a:t>Webb Town Hall: Tue @ 6:30 pm</a:t>
            </a:r>
            <a:endParaRPr lang="en-US" b="1" dirty="0">
              <a:solidFill>
                <a:srgbClr val="FF0000"/>
              </a:solidFill>
              <a:latin typeface="Avenir Book" charset="0"/>
              <a:ea typeface="Avenir Book" charset="0"/>
              <a:cs typeface="Avenir Book" charset="0"/>
            </a:endParaRPr>
          </a:p>
        </p:txBody>
      </p:sp>
      <p:sp>
        <p:nvSpPr>
          <p:cNvPr id="8" name="TextBox 7"/>
          <p:cNvSpPr txBox="1"/>
          <p:nvPr/>
        </p:nvSpPr>
        <p:spPr>
          <a:xfrm>
            <a:off x="4283588" y="6158914"/>
            <a:ext cx="4688962" cy="646331"/>
          </a:xfrm>
          <a:prstGeom prst="rect">
            <a:avLst/>
          </a:prstGeom>
          <a:solidFill>
            <a:schemeClr val="bg1"/>
          </a:solidFill>
          <a:ln>
            <a:solidFill>
              <a:srgbClr val="FF0000"/>
            </a:solidFill>
          </a:ln>
        </p:spPr>
        <p:txBody>
          <a:bodyPr wrap="square" rtlCol="0">
            <a:spAutoFit/>
          </a:bodyPr>
          <a:lstStyle/>
          <a:p>
            <a:pPr algn="ctr"/>
            <a:r>
              <a:rPr lang="en-US" b="1" dirty="0" smtClean="0">
                <a:latin typeface="Avenir Book" charset="0"/>
                <a:ea typeface="Avenir Book" charset="0"/>
                <a:cs typeface="Avenir Book" charset="0"/>
              </a:rPr>
              <a:t>Webb remains within its </a:t>
            </a:r>
          </a:p>
          <a:p>
            <a:pPr algn="ctr"/>
            <a:r>
              <a:rPr lang="en-US" b="1" dirty="0" smtClean="0">
                <a:latin typeface="Avenir Book" charset="0"/>
                <a:ea typeface="Avenir Book" charset="0"/>
                <a:cs typeface="Avenir Book" charset="0"/>
              </a:rPr>
              <a:t>replan budget guidelines</a:t>
            </a:r>
            <a:endParaRPr lang="en-US" b="1" dirty="0">
              <a:latin typeface="Avenir Book" charset="0"/>
              <a:ea typeface="Avenir Book" charset="0"/>
              <a:cs typeface="Avenir Book"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454277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97EF46-42AB-314A-A2E7-FB6E0BBF01D2}" type="slidenum">
              <a:rPr lang="en-US" smtClean="0"/>
              <a:pPr/>
              <a:t>19</a:t>
            </a:fld>
            <a:endParaRPr lang="en-US" dirty="0"/>
          </a:p>
        </p:txBody>
      </p:sp>
      <p:sp>
        <p:nvSpPr>
          <p:cNvPr id="5" name="Rectangle 3"/>
          <p:cNvSpPr txBox="1">
            <a:spLocks noChangeArrowheads="1"/>
          </p:cNvSpPr>
          <p:nvPr/>
        </p:nvSpPr>
        <p:spPr bwMode="auto">
          <a:xfrm>
            <a:off x="4162172" y="736508"/>
            <a:ext cx="4785001" cy="6104148"/>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163513" indent="-163513" algn="l" defTabSz="457200" rtl="0" eaLnBrk="1" latinLnBrk="0" hangingPunct="1">
              <a:lnSpc>
                <a:spcPct val="90000"/>
              </a:lnSpc>
              <a:spcBef>
                <a:spcPts val="300"/>
              </a:spcBef>
              <a:buFont typeface="Arial"/>
              <a:buChar char="•"/>
              <a:defRPr sz="2000" kern="1200">
                <a:solidFill>
                  <a:schemeClr val="tx1"/>
                </a:solidFill>
                <a:latin typeface="Arial"/>
                <a:ea typeface="+mn-ea"/>
                <a:cs typeface="Arial"/>
              </a:defRPr>
            </a:lvl1pPr>
            <a:lvl2pPr marL="557784" indent="-192024" algn="l" defTabSz="457200" rtl="0" eaLnBrk="1" latinLnBrk="0" hangingPunct="1">
              <a:lnSpc>
                <a:spcPct val="90000"/>
              </a:lnSpc>
              <a:spcBef>
                <a:spcPts val="300"/>
              </a:spcBef>
              <a:buSzPct val="80000"/>
              <a:buFont typeface="Arial"/>
              <a:buChar char="–"/>
              <a:defRPr sz="1600" kern="1200">
                <a:solidFill>
                  <a:schemeClr val="tx1"/>
                </a:solidFill>
                <a:latin typeface="Arial"/>
                <a:ea typeface="+mn-ea"/>
                <a:cs typeface="Arial"/>
              </a:defRPr>
            </a:lvl2pPr>
            <a:lvl3pPr marL="685800" indent="-137160" algn="l" defTabSz="457200" rtl="0" eaLnBrk="1" latinLnBrk="0" hangingPunct="1">
              <a:lnSpc>
                <a:spcPct val="90000"/>
              </a:lnSpc>
              <a:spcBef>
                <a:spcPts val="300"/>
              </a:spcBef>
              <a:buFont typeface="Arial"/>
              <a:buChar char="•"/>
              <a:defRPr sz="1600" kern="1200">
                <a:solidFill>
                  <a:schemeClr val="tx1"/>
                </a:solidFill>
                <a:latin typeface="Arial"/>
                <a:ea typeface="+mn-ea"/>
                <a:cs typeface="Arial"/>
              </a:defRPr>
            </a:lvl3pPr>
            <a:lvl4pPr marL="868680" indent="-22860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4pPr>
            <a:lvl5pPr marL="1051560" indent="-18288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smtClean="0">
                <a:solidFill>
                  <a:prstClr val="black"/>
                </a:solidFill>
                <a:latin typeface="Avenir Book" charset="0"/>
                <a:ea typeface="Avenir Book" charset="0"/>
                <a:cs typeface="Avenir Book" charset="0"/>
              </a:rPr>
              <a:t>CURRENT STATUS:</a:t>
            </a:r>
          </a:p>
          <a:p>
            <a:pPr marL="228600" lvl="1" indent="-228600">
              <a:spcBef>
                <a:spcPts val="600"/>
              </a:spcBef>
              <a:buSzTx/>
              <a:buFont typeface="Arial"/>
              <a:buChar char="•"/>
            </a:pPr>
            <a:r>
              <a:rPr lang="en-US" sz="1500" dirty="0" smtClean="0">
                <a:solidFill>
                  <a:prstClr val="black"/>
                </a:solidFill>
                <a:latin typeface="Avenir Book" charset="0"/>
                <a:ea typeface="Avenir Book" charset="0"/>
                <a:cs typeface="Avenir Book" charset="0"/>
              </a:rPr>
              <a:t>Completed three-year technology development activities on WFIRST’s two critical mission technologies (near infrared detectors and coronagraph technologies)</a:t>
            </a:r>
          </a:p>
          <a:p>
            <a:pPr marL="228600" lvl="1" indent="-228600">
              <a:spcBef>
                <a:spcPts val="600"/>
              </a:spcBef>
              <a:buSzTx/>
              <a:buFont typeface="Arial"/>
              <a:buChar char="•"/>
            </a:pPr>
            <a:r>
              <a:rPr lang="en-US" sz="1500" dirty="0" smtClean="0">
                <a:solidFill>
                  <a:prstClr val="black"/>
                </a:solidFill>
                <a:latin typeface="Avenir Book" charset="0"/>
                <a:ea typeface="Avenir Book" charset="0"/>
                <a:cs typeface="Avenir Book" charset="0"/>
              </a:rPr>
              <a:t>WFIRST Formulation Science Working Group and Science Investigation Teams selected</a:t>
            </a:r>
          </a:p>
          <a:p>
            <a:pPr marL="228600" lvl="1" indent="-228600">
              <a:spcBef>
                <a:spcPts val="600"/>
              </a:spcBef>
              <a:buSzTx/>
              <a:buFont typeface="Arial"/>
              <a:buChar char="•"/>
            </a:pPr>
            <a:r>
              <a:rPr lang="en-US" sz="1500" dirty="0" smtClean="0">
                <a:solidFill>
                  <a:prstClr val="black"/>
                </a:solidFill>
                <a:latin typeface="Avenir Book" charset="0"/>
                <a:ea typeface="Avenir Book" charset="0"/>
                <a:cs typeface="Avenir Book" charset="0"/>
              </a:rPr>
              <a:t>Conducted WFIRST Independent External Technical/Cost/Management Review (WIETR) in response to findings and recommendations in National Academies’ Midterm Assessment</a:t>
            </a:r>
          </a:p>
          <a:p>
            <a:pPr marL="228600" lvl="1" indent="-228600">
              <a:spcBef>
                <a:spcPts val="600"/>
              </a:spcBef>
              <a:buSzTx/>
              <a:buFont typeface="Arial"/>
              <a:buChar char="•"/>
            </a:pPr>
            <a:r>
              <a:rPr lang="en-US" sz="1500" dirty="0">
                <a:solidFill>
                  <a:prstClr val="black"/>
                </a:solidFill>
                <a:latin typeface="Avenir Book" charset="0"/>
                <a:ea typeface="Avenir Book" charset="0"/>
                <a:cs typeface="Avenir Book" charset="0"/>
              </a:rPr>
              <a:t>WFIRST directed by SMD AA to </a:t>
            </a:r>
            <a:r>
              <a:rPr lang="en-US" sz="1500" dirty="0" smtClean="0">
                <a:solidFill>
                  <a:prstClr val="black"/>
                </a:solidFill>
                <a:latin typeface="Avenir Book" charset="0"/>
                <a:ea typeface="Avenir Book" charset="0"/>
                <a:cs typeface="Avenir Book" charset="0"/>
              </a:rPr>
              <a:t>modify </a:t>
            </a:r>
            <a:r>
              <a:rPr lang="en-US" sz="1500" dirty="0">
                <a:solidFill>
                  <a:prstClr val="black"/>
                </a:solidFill>
                <a:latin typeface="Avenir Book" charset="0"/>
                <a:ea typeface="Avenir Book" charset="0"/>
                <a:cs typeface="Avenir Book" charset="0"/>
              </a:rPr>
              <a:t>the current WFIRST </a:t>
            </a:r>
            <a:r>
              <a:rPr lang="en-US" sz="1500" dirty="0" smtClean="0">
                <a:solidFill>
                  <a:prstClr val="black"/>
                </a:solidFill>
                <a:latin typeface="Avenir Book" charset="0"/>
                <a:ea typeface="Avenir Book" charset="0"/>
                <a:cs typeface="Avenir Book" charset="0"/>
              </a:rPr>
              <a:t>design in order to reduce </a:t>
            </a:r>
            <a:r>
              <a:rPr lang="en-US" sz="1500" dirty="0">
                <a:solidFill>
                  <a:prstClr val="black"/>
                </a:solidFill>
                <a:latin typeface="Avenir Book" charset="0"/>
                <a:ea typeface="Avenir Book" charset="0"/>
                <a:cs typeface="Avenir Book" charset="0"/>
              </a:rPr>
              <a:t>cost and complexity sufficient to have </a:t>
            </a:r>
            <a:r>
              <a:rPr lang="en-US" sz="1500" dirty="0" smtClean="0">
                <a:solidFill>
                  <a:prstClr val="black"/>
                </a:solidFill>
                <a:latin typeface="Avenir Book" charset="0"/>
                <a:ea typeface="Avenir Book" charset="0"/>
                <a:cs typeface="Avenir Book" charset="0"/>
              </a:rPr>
              <a:t>a cost </a:t>
            </a:r>
            <a:r>
              <a:rPr lang="en-US" sz="1500" dirty="0">
                <a:solidFill>
                  <a:prstClr val="black"/>
                </a:solidFill>
                <a:latin typeface="Avenir Book" charset="0"/>
                <a:ea typeface="Avenir Book" charset="0"/>
                <a:cs typeface="Avenir Book" charset="0"/>
              </a:rPr>
              <a:t>estimate consistent with the $3.2B cost target set at the beginning of Phase A</a:t>
            </a:r>
            <a:r>
              <a:rPr lang="en-US" sz="1500" dirty="0" smtClean="0">
                <a:solidFill>
                  <a:prstClr val="black"/>
                </a:solidFill>
                <a:latin typeface="Avenir Book" charset="0"/>
                <a:ea typeface="Avenir Book" charset="0"/>
                <a:cs typeface="Avenir Book" charset="0"/>
              </a:rPr>
              <a:t>.</a:t>
            </a:r>
          </a:p>
          <a:p>
            <a:pPr marL="596646" lvl="3" indent="-285750">
              <a:spcBef>
                <a:spcPts val="600"/>
              </a:spcBef>
              <a:buFont typeface="Arial" panose="020B0604020202020204" pitchFamily="34" charset="0"/>
              <a:buChar char="−"/>
            </a:pPr>
            <a:r>
              <a:rPr lang="en-US" sz="1300" dirty="0" smtClean="0">
                <a:solidFill>
                  <a:prstClr val="black"/>
                </a:solidFill>
                <a:latin typeface="Avenir Book" charset="0"/>
                <a:ea typeface="Avenir Book" charset="0"/>
                <a:cs typeface="Avenir Book" charset="0"/>
              </a:rPr>
              <a:t>Coronagraph is technology demonstration instrument</a:t>
            </a:r>
          </a:p>
          <a:p>
            <a:pPr marL="596646" lvl="3" indent="-285750">
              <a:spcBef>
                <a:spcPts val="600"/>
              </a:spcBef>
              <a:buFont typeface="Arial" panose="020B0604020202020204" pitchFamily="34" charset="0"/>
              <a:buChar char="−"/>
            </a:pPr>
            <a:r>
              <a:rPr lang="en-US" sz="1300" dirty="0" smtClean="0">
                <a:solidFill>
                  <a:prstClr val="black"/>
                </a:solidFill>
                <a:latin typeface="Avenir Book" charset="0"/>
                <a:ea typeface="Avenir Book" charset="0"/>
                <a:cs typeface="Avenir Book" charset="0"/>
              </a:rPr>
              <a:t>An independent </a:t>
            </a:r>
            <a:r>
              <a:rPr lang="en-US" sz="1300" dirty="0">
                <a:solidFill>
                  <a:prstClr val="black"/>
                </a:solidFill>
                <a:latin typeface="Avenir Book" charset="0"/>
                <a:ea typeface="Avenir Book" charset="0"/>
                <a:cs typeface="Avenir Book" charset="0"/>
              </a:rPr>
              <a:t>cost assessment will be conducted to validate the estimated cost as being </a:t>
            </a:r>
            <a:r>
              <a:rPr lang="en-US" sz="1300" dirty="0" smtClean="0">
                <a:solidFill>
                  <a:prstClr val="black"/>
                </a:solidFill>
                <a:latin typeface="Avenir Book" charset="0"/>
                <a:ea typeface="Avenir Book" charset="0"/>
                <a:cs typeface="Avenir Book" charset="0"/>
              </a:rPr>
              <a:t>consistent with </a:t>
            </a:r>
            <a:r>
              <a:rPr lang="en-US" sz="1300" dirty="0">
                <a:solidFill>
                  <a:prstClr val="black"/>
                </a:solidFill>
                <a:latin typeface="Avenir Book" charset="0"/>
                <a:ea typeface="Avenir Book" charset="0"/>
                <a:cs typeface="Avenir Book" charset="0"/>
              </a:rPr>
              <a:t>the $3.2B cost target.</a:t>
            </a:r>
            <a:endParaRPr lang="en-US" sz="1300" dirty="0" smtClean="0">
              <a:solidFill>
                <a:prstClr val="black"/>
              </a:solidFill>
              <a:latin typeface="Avenir Book" charset="0"/>
              <a:ea typeface="Avenir Book" charset="0"/>
              <a:cs typeface="Avenir Book" charset="0"/>
            </a:endParaRPr>
          </a:p>
          <a:p>
            <a:pPr marL="596646" lvl="3" indent="-285750">
              <a:spcBef>
                <a:spcPts val="600"/>
              </a:spcBef>
              <a:buFont typeface="Arial" panose="020B0604020202020204" pitchFamily="34" charset="0"/>
              <a:buChar char="−"/>
            </a:pPr>
            <a:r>
              <a:rPr lang="en-US" sz="1300" dirty="0" smtClean="0">
                <a:solidFill>
                  <a:prstClr val="black"/>
                </a:solidFill>
                <a:latin typeface="Avenir Book" charset="0"/>
                <a:ea typeface="Avenir Book" charset="0"/>
                <a:cs typeface="Avenir Book" charset="0"/>
              </a:rPr>
              <a:t>SRR/MDR planned for February 2018.</a:t>
            </a:r>
          </a:p>
          <a:p>
            <a:pPr marL="596646" lvl="3" indent="-285750">
              <a:spcBef>
                <a:spcPts val="600"/>
              </a:spcBef>
              <a:buFont typeface="Arial" panose="020B0604020202020204" pitchFamily="34" charset="0"/>
              <a:buChar char="−"/>
            </a:pPr>
            <a:r>
              <a:rPr lang="en-US" sz="1300" dirty="0" smtClean="0">
                <a:solidFill>
                  <a:prstClr val="black"/>
                </a:solidFill>
                <a:latin typeface="Avenir Book" charset="0"/>
                <a:ea typeface="Avenir Book" charset="0"/>
                <a:cs typeface="Avenir Book" charset="0"/>
              </a:rPr>
              <a:t>KDP-B planned for March/April 2018.</a:t>
            </a:r>
          </a:p>
          <a:p>
            <a:pPr marL="228600" indent="-220663">
              <a:spcBef>
                <a:spcPts val="600"/>
              </a:spcBef>
            </a:pPr>
            <a:r>
              <a:rPr lang="en-US" sz="1500" dirty="0" smtClean="0">
                <a:solidFill>
                  <a:prstClr val="black"/>
                </a:solidFill>
                <a:latin typeface="Avenir Book" charset="0"/>
                <a:ea typeface="Avenir Book" charset="0"/>
                <a:cs typeface="Avenir Book" charset="0"/>
              </a:rPr>
              <a:t>Jeff Kruk is Project Scientist following loss of Neil Gehrels</a:t>
            </a:r>
          </a:p>
        </p:txBody>
      </p:sp>
      <p:sp>
        <p:nvSpPr>
          <p:cNvPr id="7" name="Rectangle 2"/>
          <p:cNvSpPr txBox="1">
            <a:spLocks noChangeArrowheads="1"/>
          </p:cNvSpPr>
          <p:nvPr/>
        </p:nvSpPr>
        <p:spPr>
          <a:xfrm>
            <a:off x="165099" y="3304814"/>
            <a:ext cx="3925109" cy="2254684"/>
          </a:xfrm>
          <a:prstGeom prst="rect">
            <a:avLst/>
          </a:prstGeom>
          <a:ln>
            <a:solidFill>
              <a:srgbClr val="4F81BD"/>
            </a:solidFill>
          </a:ln>
        </p:spPr>
        <p:txBody>
          <a:bodyPr vert="horz" lIns="91370" tIns="45685" rIns="91370" bIns="45685" rtlCol="0">
            <a:noAutofit/>
          </a:bodyPr>
          <a:lstStyle/>
          <a:p>
            <a:pPr defTabSz="456847">
              <a:lnSpc>
                <a:spcPct val="90000"/>
              </a:lnSpc>
              <a:spcBef>
                <a:spcPct val="20000"/>
              </a:spcBef>
              <a:defRPr/>
            </a:pPr>
            <a:r>
              <a:rPr lang="en-US" sz="1400" b="1" dirty="0" smtClean="0">
                <a:solidFill>
                  <a:srgbClr val="000000"/>
                </a:solidFill>
                <a:latin typeface="Avenir Book" charset="0"/>
                <a:ea typeface="Avenir Book" charset="0"/>
                <a:cs typeface="Avenir Book" charset="0"/>
              </a:rPr>
              <a:t>Wide-Field Infrared Survey Telescope</a:t>
            </a:r>
          </a:p>
          <a:p>
            <a:pPr defTabSz="456847">
              <a:lnSpc>
                <a:spcPct val="90000"/>
              </a:lnSpc>
              <a:spcBef>
                <a:spcPct val="20000"/>
              </a:spcBef>
              <a:defRPr/>
            </a:pPr>
            <a:r>
              <a:rPr lang="en-US" sz="1400" dirty="0" smtClean="0">
                <a:solidFill>
                  <a:srgbClr val="000000"/>
                </a:solidFill>
                <a:latin typeface="Avenir Book" charset="0"/>
                <a:ea typeface="Avenir Book" charset="0"/>
                <a:cs typeface="Avenir Book" charset="0"/>
              </a:rPr>
              <a:t>Top priority of 2010 Decadal Survey </a:t>
            </a:r>
          </a:p>
          <a:p>
            <a:pPr defTabSz="456847">
              <a:lnSpc>
                <a:spcPct val="90000"/>
              </a:lnSpc>
              <a:spcBef>
                <a:spcPts val="422"/>
              </a:spcBef>
              <a:defRPr/>
            </a:pPr>
            <a:r>
              <a:rPr lang="en-US" sz="1400" b="1" dirty="0">
                <a:solidFill>
                  <a:prstClr val="black"/>
                </a:solidFill>
                <a:latin typeface="Avenir Book" charset="0"/>
                <a:ea typeface="Avenir Book" charset="0"/>
                <a:cs typeface="Avenir Book" charset="0"/>
              </a:rPr>
              <a:t>Science themes</a:t>
            </a:r>
            <a:r>
              <a:rPr lang="en-US" sz="1400" dirty="0">
                <a:solidFill>
                  <a:prstClr val="black"/>
                </a:solidFill>
                <a:latin typeface="Avenir Book" charset="0"/>
                <a:ea typeface="Avenir Book" charset="0"/>
                <a:cs typeface="Avenir Book" charset="0"/>
              </a:rPr>
              <a:t>: </a:t>
            </a:r>
            <a:r>
              <a:rPr lang="en-US" sz="1400" dirty="0" smtClean="0">
                <a:solidFill>
                  <a:prstClr val="black"/>
                </a:solidFill>
                <a:latin typeface="Avenir Book" charset="0"/>
                <a:ea typeface="Avenir Book" charset="0"/>
                <a:cs typeface="Avenir Book" charset="0"/>
              </a:rPr>
              <a:t>Dark Energy, Exoplanets, Large Area Near Infrared Surveys</a:t>
            </a:r>
          </a:p>
          <a:p>
            <a:pPr defTabSz="456847">
              <a:lnSpc>
                <a:spcPct val="90000"/>
              </a:lnSpc>
              <a:spcBef>
                <a:spcPts val="422"/>
              </a:spcBef>
              <a:defRPr/>
            </a:pPr>
            <a:r>
              <a:rPr lang="en-US" sz="1400" b="1" dirty="0" smtClean="0">
                <a:solidFill>
                  <a:srgbClr val="000000"/>
                </a:solidFill>
                <a:latin typeface="Avenir Book" charset="0"/>
                <a:ea typeface="Avenir Book" charset="0"/>
                <a:cs typeface="Avenir Book" charset="0"/>
              </a:rPr>
              <a:t>Mission:</a:t>
            </a:r>
            <a:r>
              <a:rPr lang="en-US" sz="1400" dirty="0" smtClean="0">
                <a:solidFill>
                  <a:srgbClr val="000000"/>
                </a:solidFill>
                <a:latin typeface="Avenir Book" charset="0"/>
                <a:ea typeface="Avenir Book" charset="0"/>
                <a:cs typeface="Avenir Book" charset="0"/>
              </a:rPr>
              <a:t> 2.4m widefield telescope at L2; using existing hardware, images 0.28deg</a:t>
            </a:r>
            <a:r>
              <a:rPr lang="en-US" sz="1400" baseline="30000" dirty="0" smtClean="0">
                <a:solidFill>
                  <a:srgbClr val="000000"/>
                </a:solidFill>
                <a:latin typeface="Avenir Book" charset="0"/>
                <a:ea typeface="Avenir Book" charset="0"/>
                <a:cs typeface="Avenir Book" charset="0"/>
              </a:rPr>
              <a:t>2</a:t>
            </a:r>
            <a:r>
              <a:rPr lang="en-US" sz="1400" dirty="0" smtClean="0">
                <a:solidFill>
                  <a:srgbClr val="000000"/>
                </a:solidFill>
                <a:latin typeface="Avenir Book" charset="0"/>
                <a:ea typeface="Avenir Book" charset="0"/>
                <a:cs typeface="Avenir Book" charset="0"/>
              </a:rPr>
              <a:t> at 0.8-2µm</a:t>
            </a:r>
            <a:endParaRPr lang="en-US" sz="1400" b="1" dirty="0" smtClean="0">
              <a:solidFill>
                <a:srgbClr val="000000"/>
              </a:solidFill>
              <a:latin typeface="Avenir Book" charset="0"/>
              <a:ea typeface="Avenir Book" charset="0"/>
              <a:cs typeface="Avenir Book" charset="0"/>
            </a:endParaRPr>
          </a:p>
          <a:p>
            <a:pPr defTabSz="456847">
              <a:lnSpc>
                <a:spcPct val="90000"/>
              </a:lnSpc>
              <a:spcBef>
                <a:spcPts val="422"/>
              </a:spcBef>
              <a:defRPr/>
            </a:pPr>
            <a:r>
              <a:rPr lang="en-US" sz="1400" b="1" dirty="0" smtClean="0">
                <a:solidFill>
                  <a:srgbClr val="000000"/>
                </a:solidFill>
                <a:latin typeface="Avenir Book" charset="0"/>
                <a:ea typeface="Avenir Book" charset="0"/>
                <a:cs typeface="Avenir Book" charset="0"/>
              </a:rPr>
              <a:t>Instruments (design reference mission)</a:t>
            </a:r>
            <a:r>
              <a:rPr lang="en-US" sz="1400" dirty="0" smtClean="0">
                <a:solidFill>
                  <a:srgbClr val="000000"/>
                </a:solidFill>
                <a:latin typeface="Avenir Book" charset="0"/>
                <a:ea typeface="Avenir Book" charset="0"/>
                <a:cs typeface="Avenir Book" charset="0"/>
              </a:rPr>
              <a:t>: Wide Field Instrument (camera plus IFU),</a:t>
            </a:r>
            <a:br>
              <a:rPr lang="en-US" sz="1400" dirty="0" smtClean="0">
                <a:solidFill>
                  <a:srgbClr val="000000"/>
                </a:solidFill>
                <a:latin typeface="Avenir Book" charset="0"/>
                <a:ea typeface="Avenir Book" charset="0"/>
                <a:cs typeface="Avenir Book" charset="0"/>
              </a:rPr>
            </a:br>
            <a:r>
              <a:rPr lang="en-US" sz="1400" dirty="0" smtClean="0">
                <a:solidFill>
                  <a:srgbClr val="000000"/>
                </a:solidFill>
                <a:latin typeface="Avenir Book" charset="0"/>
                <a:ea typeface="Avenir Book" charset="0"/>
                <a:cs typeface="Avenir Book" charset="0"/>
              </a:rPr>
              <a:t>Coronagraph Instrument (imaging/IFS)</a:t>
            </a:r>
          </a:p>
          <a:p>
            <a:pPr defTabSz="456847">
              <a:lnSpc>
                <a:spcPct val="90000"/>
              </a:lnSpc>
              <a:spcBef>
                <a:spcPts val="422"/>
              </a:spcBef>
              <a:defRPr/>
            </a:pPr>
            <a:r>
              <a:rPr lang="en-US" sz="1400" b="1" dirty="0" smtClean="0">
                <a:solidFill>
                  <a:srgbClr val="000000"/>
                </a:solidFill>
                <a:latin typeface="Avenir Book" charset="0"/>
                <a:ea typeface="Avenir Book" charset="0"/>
                <a:cs typeface="Avenir Book" charset="0"/>
              </a:rPr>
              <a:t>Phase: </a:t>
            </a:r>
            <a:r>
              <a:rPr lang="en-US" sz="1400" dirty="0" smtClean="0">
                <a:solidFill>
                  <a:srgbClr val="000000"/>
                </a:solidFill>
                <a:latin typeface="Avenir Book" charset="0"/>
                <a:ea typeface="Avenir Book" charset="0"/>
                <a:cs typeface="Avenir Book" charset="0"/>
              </a:rPr>
              <a:t>Currently in Formulation (Phase A)</a:t>
            </a:r>
            <a:endParaRPr lang="en-US" sz="1400" b="1" dirty="0" smtClean="0">
              <a:solidFill>
                <a:srgbClr val="000000"/>
              </a:solidFill>
              <a:latin typeface="Avenir Book" charset="0"/>
              <a:ea typeface="Avenir Book" charset="0"/>
              <a:cs typeface="Avenir Book" charset="0"/>
            </a:endParaRPr>
          </a:p>
        </p:txBody>
      </p:sp>
      <p:sp>
        <p:nvSpPr>
          <p:cNvPr id="8" name="Rectangle 7"/>
          <p:cNvSpPr/>
          <p:nvPr/>
        </p:nvSpPr>
        <p:spPr>
          <a:xfrm>
            <a:off x="5006011" y="6391868"/>
            <a:ext cx="3097322" cy="338169"/>
          </a:xfrm>
          <a:prstGeom prst="rect">
            <a:avLst/>
          </a:prstGeom>
        </p:spPr>
        <p:txBody>
          <a:bodyPr wrap="none" anchor="ctr">
            <a:spAutoFit/>
          </a:bodyPr>
          <a:lstStyle/>
          <a:p>
            <a:pPr marL="0" lvl="1" algn="ctr">
              <a:lnSpc>
                <a:spcPct val="85000"/>
              </a:lnSpc>
              <a:spcBef>
                <a:spcPts val="600"/>
              </a:spcBef>
            </a:pPr>
            <a:r>
              <a:rPr lang="en-US" b="1" dirty="0" smtClean="0">
                <a:solidFill>
                  <a:srgbClr val="0000FF"/>
                </a:solidFill>
                <a:latin typeface="Avenir Book" charset="0"/>
                <a:ea typeface="Avenir Book" charset="0"/>
                <a:cs typeface="Avenir Book" charset="0"/>
              </a:rPr>
              <a:t>https://</a:t>
            </a:r>
            <a:r>
              <a:rPr lang="en-US" b="1" dirty="0" err="1">
                <a:solidFill>
                  <a:srgbClr val="0000FF"/>
                </a:solidFill>
                <a:latin typeface="Avenir Book" charset="0"/>
                <a:ea typeface="Avenir Book" charset="0"/>
                <a:cs typeface="Avenir Book" charset="0"/>
              </a:rPr>
              <a:t>wfirst.gsfc.nasa.gov</a:t>
            </a:r>
            <a:r>
              <a:rPr lang="en-US" b="1" dirty="0">
                <a:solidFill>
                  <a:srgbClr val="0000FF"/>
                </a:solidFill>
                <a:latin typeface="Avenir Book" charset="0"/>
                <a:ea typeface="Avenir Book" charset="0"/>
                <a:cs typeface="Avenir Book" charset="0"/>
              </a:rPr>
              <a:t>/ </a:t>
            </a:r>
            <a:endParaRPr lang="en-US" dirty="0">
              <a:solidFill>
                <a:srgbClr val="000000"/>
              </a:solidFill>
              <a:latin typeface="Avenir Book" charset="0"/>
              <a:ea typeface="Avenir Book" charset="0"/>
              <a:cs typeface="Avenir Book" charset="0"/>
            </a:endParaRPr>
          </a:p>
        </p:txBody>
      </p:sp>
      <p:sp>
        <p:nvSpPr>
          <p:cNvPr id="9" name="Rectangle 2"/>
          <p:cNvSpPr>
            <a:spLocks noGrp="1" noChangeArrowheads="1"/>
          </p:cNvSpPr>
          <p:nvPr>
            <p:ph type="title"/>
          </p:nvPr>
        </p:nvSpPr>
        <p:spPr>
          <a:xfrm>
            <a:off x="173572" y="-29638"/>
            <a:ext cx="8773601" cy="847386"/>
          </a:xfrm>
        </p:spPr>
        <p:txBody>
          <a:bodyPr>
            <a:noAutofit/>
          </a:bodyPr>
          <a:lstStyle/>
          <a:p>
            <a:pPr>
              <a:lnSpc>
                <a:spcPct val="80000"/>
              </a:lnSpc>
              <a:spcBef>
                <a:spcPts val="0"/>
              </a:spcBef>
            </a:pPr>
            <a:r>
              <a:rPr lang="en-US" sz="2900" dirty="0" smtClean="0">
                <a:solidFill>
                  <a:prstClr val="black"/>
                </a:solidFill>
                <a:ea typeface="ＭＳ Ｐゴシック" pitchFamily="34" charset="-128"/>
                <a:cs typeface="Century Gothic"/>
              </a:rPr>
              <a:t> </a:t>
            </a:r>
            <a:r>
              <a:rPr lang="en-US" dirty="0" smtClean="0">
                <a:solidFill>
                  <a:prstClr val="black"/>
                </a:solidFill>
                <a:latin typeface="Avenir Book" charset="0"/>
                <a:ea typeface="Avenir Book" charset="0"/>
                <a:cs typeface="Avenir Book" charset="0"/>
              </a:rPr>
              <a:t>WFIRST</a:t>
            </a:r>
            <a:br>
              <a:rPr lang="en-US" dirty="0" smtClean="0">
                <a:solidFill>
                  <a:prstClr val="black"/>
                </a:solidFill>
                <a:latin typeface="Avenir Book" charset="0"/>
                <a:ea typeface="Avenir Book" charset="0"/>
                <a:cs typeface="Avenir Book" charset="0"/>
              </a:rPr>
            </a:br>
            <a:r>
              <a:rPr lang="en-US" sz="2100" b="0" dirty="0" smtClean="0">
                <a:solidFill>
                  <a:prstClr val="black"/>
                </a:solidFill>
                <a:latin typeface="Avenir Book" charset="0"/>
                <a:ea typeface="Avenir Book" charset="0"/>
                <a:cs typeface="Avenir Book" charset="0"/>
              </a:rPr>
              <a:t>Wide-Field Infrared Survey Telescope</a:t>
            </a:r>
            <a:endParaRPr lang="en-US" sz="2100" b="0" dirty="0">
              <a:solidFill>
                <a:prstClr val="black"/>
              </a:solidFill>
              <a:latin typeface="Avenir Book" charset="0"/>
              <a:ea typeface="Avenir Book" charset="0"/>
              <a:cs typeface="Avenir Book" charset="0"/>
            </a:endParaRPr>
          </a:p>
        </p:txBody>
      </p:sp>
      <p:pic>
        <p:nvPicPr>
          <p:cNvPr id="10" name="Picture 9"/>
          <p:cNvPicPr>
            <a:picLocks noChangeAspect="1"/>
          </p:cNvPicPr>
          <p:nvPr/>
        </p:nvPicPr>
        <p:blipFill>
          <a:blip r:embed="rId3" cstate="screen">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11415" b="80849" l="12246" r="89437">
                        <a14:foregroundMark x1="29019" y1="34151" x2="29019" y2="34151"/>
                        <a14:foregroundMark x1="27278" y1="38396" x2="27278" y2="38396"/>
                        <a14:foregroundMark x1="85665" y1="53019" x2="85665" y2="53019"/>
                        <a14:foregroundMark x1="85490" y1="54340" x2="85490" y2="54340"/>
                        <a14:foregroundMark x1="86013" y1="51887" x2="86013" y2="51887"/>
                        <a14:foregroundMark x1="84620" y1="56509" x2="84620" y2="56509"/>
                        <a14:backgroundMark x1="80325" y1="53585" x2="80325" y2="53585"/>
                      </a14:backgroundRemoval>
                    </a14:imgEffect>
                    <a14:imgEffect>
                      <a14:brightnessContrast bright="35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597357">
            <a:off x="-791629" y="289149"/>
            <a:ext cx="5020849" cy="3088857"/>
          </a:xfrm>
          <a:prstGeom prst="rect">
            <a:avLst/>
          </a:prstGeom>
        </p:spPr>
      </p:pic>
      <p:sp>
        <p:nvSpPr>
          <p:cNvPr id="2" name="TextBox 1"/>
          <p:cNvSpPr txBox="1"/>
          <p:nvPr/>
        </p:nvSpPr>
        <p:spPr>
          <a:xfrm>
            <a:off x="85728" y="5802283"/>
            <a:ext cx="4162171" cy="830997"/>
          </a:xfrm>
          <a:prstGeom prst="rect">
            <a:avLst/>
          </a:prstGeom>
          <a:solidFill>
            <a:srgbClr val="FFFF00"/>
          </a:solidFill>
          <a:ln>
            <a:solidFill>
              <a:srgbClr val="FF0000"/>
            </a:solidFill>
          </a:ln>
        </p:spPr>
        <p:txBody>
          <a:bodyPr wrap="square" rtlCol="0">
            <a:spAutoFit/>
          </a:bodyPr>
          <a:lstStyle/>
          <a:p>
            <a:pPr algn="ctr"/>
            <a:r>
              <a:rPr lang="en-US" sz="1600" b="1" dirty="0" smtClean="0">
                <a:solidFill>
                  <a:srgbClr val="FF0000"/>
                </a:solidFill>
                <a:latin typeface="Avenir Book" charset="0"/>
                <a:ea typeface="Avenir Book" charset="0"/>
                <a:cs typeface="Avenir Book" charset="0"/>
              </a:rPr>
              <a:t>&gt;50 WFIRST Posters @ AAS Meeting</a:t>
            </a:r>
          </a:p>
          <a:p>
            <a:pPr algn="ctr"/>
            <a:r>
              <a:rPr lang="en-US" sz="1600" b="1" dirty="0" smtClean="0">
                <a:solidFill>
                  <a:srgbClr val="FF0000"/>
                </a:solidFill>
                <a:latin typeface="Avenir Book" charset="0"/>
                <a:ea typeface="Avenir Book" charset="0"/>
                <a:cs typeface="Avenir Book" charset="0"/>
              </a:rPr>
              <a:t>WFIRST &amp; Exoplanets, Wed @ 10:00 am</a:t>
            </a:r>
          </a:p>
          <a:p>
            <a:pPr algn="ctr"/>
            <a:r>
              <a:rPr lang="en-US" sz="1600" b="1" dirty="0" smtClean="0">
                <a:solidFill>
                  <a:srgbClr val="FF0000"/>
                </a:solidFill>
                <a:latin typeface="Avenir Book" charset="0"/>
                <a:ea typeface="Avenir Book" charset="0"/>
                <a:cs typeface="Avenir Book" charset="0"/>
              </a:rPr>
              <a:t>WFIRST &amp; Public Policy, Fri @ 10:00 am</a:t>
            </a:r>
            <a:endParaRPr lang="en-US" sz="1600" b="1" dirty="0">
              <a:solidFill>
                <a:srgbClr val="FF0000"/>
              </a:solidFill>
              <a:latin typeface="Avenir Book" charset="0"/>
              <a:ea typeface="Avenir Book" charset="0"/>
              <a:cs typeface="Avenir Book"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17052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Avenir Book" charset="0"/>
                <a:ea typeface="Avenir Book" charset="0"/>
                <a:cs typeface="Avenir Book" charset="0"/>
              </a:rPr>
              <a:t>The </a:t>
            </a:r>
            <a:r>
              <a:rPr lang="en-US" dirty="0" err="1" smtClean="0">
                <a:latin typeface="Avenir Book" charset="0"/>
                <a:ea typeface="Avenir Book" charset="0"/>
                <a:cs typeface="Avenir Book" charset="0"/>
              </a:rPr>
              <a:t>ExEP</a:t>
            </a:r>
            <a:r>
              <a:rPr lang="en-US" dirty="0" smtClean="0">
                <a:latin typeface="Avenir Book" charset="0"/>
                <a:ea typeface="Avenir Book" charset="0"/>
                <a:cs typeface="Avenir Book" charset="0"/>
              </a:rPr>
              <a:t> and the </a:t>
            </a:r>
            <a:r>
              <a:rPr lang="en-US" dirty="0" err="1" smtClean="0">
                <a:latin typeface="Avenir Book" charset="0"/>
                <a:ea typeface="Avenir Book" charset="0"/>
                <a:cs typeface="Avenir Book" charset="0"/>
              </a:rPr>
              <a:t>ExoPAG</a:t>
            </a:r>
            <a:r>
              <a:rPr lang="en-US" dirty="0" smtClean="0">
                <a:latin typeface="Avenir Book" charset="0"/>
                <a:ea typeface="Avenir Book" charset="0"/>
                <a:cs typeface="Avenir Book" charset="0"/>
              </a:rPr>
              <a:t>: </a:t>
            </a:r>
            <a:r>
              <a:rPr lang="en-US" dirty="0" err="1" smtClean="0">
                <a:latin typeface="Avenir Book" charset="0"/>
                <a:ea typeface="Avenir Book" charset="0"/>
                <a:cs typeface="Avenir Book" charset="0"/>
              </a:rPr>
              <a:t>Defintions</a:t>
            </a:r>
            <a:r>
              <a:rPr lang="en-US" dirty="0">
                <a:latin typeface="Avenir Book" charset="0"/>
                <a:ea typeface="Avenir Book" charset="0"/>
                <a:cs typeface="Avenir Book" charset="0"/>
              </a:rPr>
              <a:t/>
            </a:r>
            <a:br>
              <a:rPr lang="en-US" dirty="0">
                <a:latin typeface="Avenir Book" charset="0"/>
                <a:ea typeface="Avenir Book" charset="0"/>
                <a:cs typeface="Avenir Book" charset="0"/>
              </a:rPr>
            </a:br>
            <a:r>
              <a:rPr lang="en-US" sz="1300" dirty="0" smtClean="0">
                <a:solidFill>
                  <a:srgbClr val="0000FF"/>
                </a:solidFill>
                <a:latin typeface="Avenir Book" charset="0"/>
                <a:ea typeface="Avenir Book" charset="0"/>
                <a:cs typeface="Avenir Book" charset="0"/>
              </a:rPr>
              <a:t>https</a:t>
            </a:r>
            <a:r>
              <a:rPr lang="en-US" sz="1300" dirty="0">
                <a:solidFill>
                  <a:srgbClr val="0000FF"/>
                </a:solidFill>
                <a:latin typeface="Avenir Book" charset="0"/>
                <a:ea typeface="Avenir Book" charset="0"/>
                <a:cs typeface="Avenir Book" charset="0"/>
              </a:rPr>
              <a:t>://</a:t>
            </a:r>
            <a:r>
              <a:rPr lang="en-US" sz="1300" dirty="0" err="1">
                <a:solidFill>
                  <a:srgbClr val="0000FF"/>
                </a:solidFill>
                <a:latin typeface="Avenir Book" charset="0"/>
                <a:ea typeface="Avenir Book" charset="0"/>
                <a:cs typeface="Avenir Book" charset="0"/>
              </a:rPr>
              <a:t>exoplanets.nasa.gov</a:t>
            </a:r>
            <a:r>
              <a:rPr lang="en-US" sz="1300" dirty="0">
                <a:solidFill>
                  <a:srgbClr val="0000FF"/>
                </a:solidFill>
                <a:latin typeface="Avenir Book" charset="0"/>
                <a:ea typeface="Avenir Book" charset="0"/>
                <a:cs typeface="Avenir Book" charset="0"/>
              </a:rPr>
              <a:t>/system/</a:t>
            </a:r>
            <a:r>
              <a:rPr lang="en-US" sz="1300" dirty="0" err="1">
                <a:solidFill>
                  <a:srgbClr val="0000FF"/>
                </a:solidFill>
                <a:latin typeface="Avenir Book" charset="0"/>
                <a:ea typeface="Avenir Book" charset="0"/>
                <a:cs typeface="Avenir Book" charset="0"/>
              </a:rPr>
              <a:t>internal_resources</a:t>
            </a:r>
            <a:r>
              <a:rPr lang="en-US" sz="1300" dirty="0">
                <a:solidFill>
                  <a:srgbClr val="0000FF"/>
                </a:solidFill>
                <a:latin typeface="Avenir Book" charset="0"/>
                <a:ea typeface="Avenir Book" charset="0"/>
                <a:cs typeface="Avenir Book" charset="0"/>
              </a:rPr>
              <a:t>/details/original/553_ExoPAG-TOR_2017.pdf</a:t>
            </a:r>
          </a:p>
        </p:txBody>
      </p:sp>
      <p:sp>
        <p:nvSpPr>
          <p:cNvPr id="3" name="Content Placeholder 2"/>
          <p:cNvSpPr>
            <a:spLocks noGrp="1"/>
          </p:cNvSpPr>
          <p:nvPr>
            <p:ph idx="1"/>
          </p:nvPr>
        </p:nvSpPr>
        <p:spPr/>
        <p:txBody>
          <a:bodyPr/>
          <a:lstStyle/>
          <a:p>
            <a:r>
              <a:rPr lang="en-US" sz="1800" dirty="0">
                <a:latin typeface="Avenir Book" charset="0"/>
                <a:ea typeface="Avenir Book" charset="0"/>
                <a:cs typeface="Avenir Book" charset="0"/>
              </a:rPr>
              <a:t>The Exoplanet Exploration Program (</a:t>
            </a:r>
            <a:r>
              <a:rPr lang="en-US" sz="1800" dirty="0" err="1">
                <a:latin typeface="Avenir Book" charset="0"/>
                <a:ea typeface="Avenir Book" charset="0"/>
                <a:cs typeface="Avenir Book" charset="0"/>
              </a:rPr>
              <a:t>ExEP</a:t>
            </a:r>
            <a:r>
              <a:rPr lang="en-US" sz="1800" dirty="0">
                <a:latin typeface="Avenir Book" charset="0"/>
                <a:ea typeface="Avenir Book" charset="0"/>
                <a:cs typeface="Avenir Book" charset="0"/>
              </a:rPr>
              <a:t>) </a:t>
            </a:r>
            <a:r>
              <a:rPr lang="en-US" sz="1800" dirty="0" smtClean="0">
                <a:latin typeface="Avenir Book" charset="0"/>
                <a:ea typeface="Avenir Book" charset="0"/>
                <a:cs typeface="Avenir Book" charset="0"/>
              </a:rPr>
              <a:t>Office is </a:t>
            </a:r>
            <a:r>
              <a:rPr lang="en-US" sz="1800" dirty="0">
                <a:latin typeface="Avenir Book" charset="0"/>
                <a:ea typeface="Avenir Book" charset="0"/>
                <a:cs typeface="Avenir Book" charset="0"/>
              </a:rPr>
              <a:t>chartered by the Astrophysics Division (APD) of NASA’s Science Mission Directorate (SMD) to carry out science, research, and technology tasks that advance NASA’s science goal to “Discover and study planets around other stars, and explore whether they could harbor life.”</a:t>
            </a:r>
            <a:endParaRPr lang="en-US" sz="1800" dirty="0" smtClean="0">
              <a:latin typeface="Avenir Book" charset="0"/>
              <a:ea typeface="Avenir Book" charset="0"/>
              <a:cs typeface="Avenir Book" charset="0"/>
            </a:endParaRPr>
          </a:p>
          <a:p>
            <a:r>
              <a:rPr lang="en-US" sz="1800" dirty="0" err="1">
                <a:latin typeface="Avenir Book" charset="0"/>
                <a:ea typeface="Avenir Book" charset="0"/>
                <a:cs typeface="Avenir Book" charset="0"/>
              </a:rPr>
              <a:t>ExEP</a:t>
            </a:r>
            <a:r>
              <a:rPr lang="en-US" sz="1800" dirty="0">
                <a:latin typeface="Avenir Book" charset="0"/>
                <a:ea typeface="Avenir Book" charset="0"/>
                <a:cs typeface="Avenir Book" charset="0"/>
              </a:rPr>
              <a:t> serves NASA and the community by acting as a focal point for exoplanet science and technology, managing research and technology initiatives, facilitating access to scientific data, and integrating the results of previous and current missions into a cohesive strategy to enable future discoveries</a:t>
            </a:r>
            <a:r>
              <a:rPr lang="en-US" sz="1800" dirty="0" smtClean="0">
                <a:latin typeface="Avenir Book" charset="0"/>
                <a:ea typeface="Avenir Book" charset="0"/>
                <a:cs typeface="Avenir Book" charset="0"/>
              </a:rPr>
              <a:t>.</a:t>
            </a:r>
          </a:p>
          <a:p>
            <a:r>
              <a:rPr lang="en-US" sz="1800" dirty="0" err="1">
                <a:latin typeface="Avenir Book" charset="0"/>
                <a:ea typeface="Avenir Book" charset="0"/>
                <a:cs typeface="Avenir Book" charset="0"/>
              </a:rPr>
              <a:t>ExEP</a:t>
            </a:r>
            <a:r>
              <a:rPr lang="en-US" sz="1800" dirty="0">
                <a:latin typeface="Avenir Book" charset="0"/>
                <a:ea typeface="Avenir Book" charset="0"/>
                <a:cs typeface="Avenir Book" charset="0"/>
              </a:rPr>
              <a:t> is a program within APD. </a:t>
            </a:r>
            <a:r>
              <a:rPr lang="en-US" sz="1800" dirty="0" smtClean="0">
                <a:latin typeface="Avenir Book" charset="0"/>
                <a:ea typeface="Avenir Book" charset="0"/>
                <a:cs typeface="Avenir Book" charset="0"/>
              </a:rPr>
              <a:t>The </a:t>
            </a:r>
            <a:r>
              <a:rPr lang="en-US" sz="1800" dirty="0" err="1">
                <a:latin typeface="Avenir Book" charset="0"/>
                <a:ea typeface="Avenir Book" charset="0"/>
                <a:cs typeface="Avenir Book" charset="0"/>
              </a:rPr>
              <a:t>ExEP</a:t>
            </a:r>
            <a:r>
              <a:rPr lang="en-US" sz="1800" dirty="0">
                <a:latin typeface="Avenir Book" charset="0"/>
                <a:ea typeface="Avenir Book" charset="0"/>
                <a:cs typeface="Avenir Book" charset="0"/>
              </a:rPr>
              <a:t> Office is based at the Jet Propulsion Laboratory (JPL) and manages </a:t>
            </a:r>
            <a:r>
              <a:rPr lang="en-US" sz="1800" dirty="0" err="1">
                <a:latin typeface="Avenir Book" charset="0"/>
                <a:ea typeface="Avenir Book" charset="0"/>
                <a:cs typeface="Avenir Book" charset="0"/>
              </a:rPr>
              <a:t>ExEP</a:t>
            </a:r>
            <a:r>
              <a:rPr lang="en-US" sz="1800" dirty="0">
                <a:latin typeface="Avenir Book" charset="0"/>
                <a:ea typeface="Avenir Book" charset="0"/>
                <a:cs typeface="Avenir Book" charset="0"/>
              </a:rPr>
              <a:t> for APD</a:t>
            </a:r>
            <a:r>
              <a:rPr lang="en-US" sz="1800" dirty="0" smtClean="0">
                <a:latin typeface="Avenir Book" charset="0"/>
                <a:ea typeface="Avenir Book" charset="0"/>
                <a:cs typeface="Avenir Book" charset="0"/>
              </a:rPr>
              <a:t>. </a:t>
            </a:r>
            <a:r>
              <a:rPr lang="en-US" sz="1800" dirty="0">
                <a:latin typeface="Avenir Book" charset="0"/>
                <a:ea typeface="Avenir Book" charset="0"/>
                <a:cs typeface="Avenir Book" charset="0"/>
              </a:rPr>
              <a:t>The </a:t>
            </a:r>
            <a:r>
              <a:rPr lang="en-US" sz="1800" dirty="0" err="1">
                <a:latin typeface="Avenir Book" charset="0"/>
                <a:ea typeface="Avenir Book" charset="0"/>
                <a:cs typeface="Avenir Book" charset="0"/>
              </a:rPr>
              <a:t>ExEP</a:t>
            </a:r>
            <a:r>
              <a:rPr lang="en-US" sz="1800" dirty="0">
                <a:latin typeface="Avenir Book" charset="0"/>
                <a:ea typeface="Avenir Book" charset="0"/>
                <a:cs typeface="Avenir Book" charset="0"/>
              </a:rPr>
              <a:t> Office is responsible for executing </a:t>
            </a:r>
            <a:r>
              <a:rPr lang="en-US" sz="1800" dirty="0" smtClean="0">
                <a:latin typeface="Avenir Book" charset="0"/>
                <a:ea typeface="Avenir Book" charset="0"/>
                <a:cs typeface="Avenir Book" charset="0"/>
              </a:rPr>
              <a:t>science </a:t>
            </a:r>
            <a:r>
              <a:rPr lang="en-US" sz="1800" dirty="0">
                <a:latin typeface="Avenir Book" charset="0"/>
                <a:ea typeface="Avenir Book" charset="0"/>
                <a:cs typeface="Avenir Book" charset="0"/>
              </a:rPr>
              <a:t>and technology functions assigned to the program by APD.</a:t>
            </a:r>
            <a:endParaRPr lang="en-US" sz="1800" dirty="0" smtClean="0">
              <a:latin typeface="Avenir Book" charset="0"/>
              <a:ea typeface="Avenir Book" charset="0"/>
              <a:cs typeface="Avenir Book" charset="0"/>
            </a:endParaRPr>
          </a:p>
          <a:p>
            <a:r>
              <a:rPr lang="en-US" sz="1800" dirty="0">
                <a:latin typeface="Avenir Book" charset="0"/>
                <a:ea typeface="Avenir Book" charset="0"/>
                <a:cs typeface="Avenir Book" charset="0"/>
              </a:rPr>
              <a:t>The Exoplanet Exploration </a:t>
            </a:r>
            <a:r>
              <a:rPr lang="en-US" sz="1800" dirty="0" smtClean="0">
                <a:latin typeface="Avenir Book" charset="0"/>
                <a:ea typeface="Avenir Book" charset="0"/>
                <a:cs typeface="Avenir Book" charset="0"/>
              </a:rPr>
              <a:t>Program Analysis Group (</a:t>
            </a:r>
            <a:r>
              <a:rPr lang="en-US" sz="1800" dirty="0" err="1" smtClean="0">
                <a:latin typeface="Avenir Book" charset="0"/>
                <a:ea typeface="Avenir Book" charset="0"/>
                <a:cs typeface="Avenir Book" charset="0"/>
              </a:rPr>
              <a:t>ExoPAG</a:t>
            </a:r>
            <a:r>
              <a:rPr lang="en-US" sz="1800" dirty="0" smtClean="0">
                <a:latin typeface="Avenir Book" charset="0"/>
                <a:ea typeface="Avenir Book" charset="0"/>
                <a:cs typeface="Avenir Book" charset="0"/>
              </a:rPr>
              <a:t>) </a:t>
            </a:r>
            <a:r>
              <a:rPr lang="en-US" sz="1800" dirty="0">
                <a:latin typeface="Avenir Book" charset="0"/>
                <a:ea typeface="Avenir Book" charset="0"/>
                <a:cs typeface="Avenir Book" charset="0"/>
              </a:rPr>
              <a:t>serves as a community-based, interdisciplinary forum for soliciting and coordinating community analysis and input in support of Exoplanet Exploration objectives and of their implications for architecture planning and activity prioritization and for future exploration. </a:t>
            </a:r>
            <a:endParaRPr lang="en-US" sz="1800" dirty="0" smtClean="0">
              <a:latin typeface="Avenir Book" charset="0"/>
              <a:ea typeface="Avenir Book" charset="0"/>
              <a:cs typeface="Avenir Book" charset="0"/>
            </a:endParaRPr>
          </a:p>
          <a:p>
            <a:r>
              <a:rPr lang="en-US" sz="1800" dirty="0" smtClean="0">
                <a:latin typeface="Avenir Book" charset="0"/>
                <a:ea typeface="Avenir Book" charset="0"/>
                <a:cs typeface="Avenir Book" charset="0"/>
              </a:rPr>
              <a:t>The </a:t>
            </a:r>
            <a:r>
              <a:rPr lang="en-US" sz="1800" dirty="0" err="1" smtClean="0">
                <a:latin typeface="Avenir Book" charset="0"/>
                <a:ea typeface="Avenir Book" charset="0"/>
                <a:cs typeface="Avenir Book" charset="0"/>
              </a:rPr>
              <a:t>ExoPAG</a:t>
            </a:r>
            <a:r>
              <a:rPr lang="en-US" sz="1800" dirty="0" smtClean="0">
                <a:latin typeface="Avenir Book" charset="0"/>
                <a:ea typeface="Avenir Book" charset="0"/>
                <a:cs typeface="Avenir Book" charset="0"/>
              </a:rPr>
              <a:t> reports findings </a:t>
            </a:r>
            <a:r>
              <a:rPr lang="en-US" sz="1800" dirty="0">
                <a:latin typeface="Avenir Book" charset="0"/>
                <a:ea typeface="Avenir Book" charset="0"/>
                <a:cs typeface="Avenir Book" charset="0"/>
              </a:rPr>
              <a:t>of analyses to the NASA Astrophysics Division Director. </a:t>
            </a:r>
          </a:p>
          <a:p>
            <a:endParaRPr lang="en-US" dirty="0">
              <a:latin typeface="Avenir Book" charset="0"/>
              <a:ea typeface="Avenir Book" charset="0"/>
              <a:cs typeface="Avenir Book" charset="0"/>
            </a:endParaRPr>
          </a:p>
          <a:p>
            <a:endParaRPr lang="en-US" dirty="0"/>
          </a:p>
        </p:txBody>
      </p:sp>
      <p:sp>
        <p:nvSpPr>
          <p:cNvPr id="4" name="Slide Number Placeholder 3"/>
          <p:cNvSpPr>
            <a:spLocks noGrp="1"/>
          </p:cNvSpPr>
          <p:nvPr>
            <p:ph type="sldNum" sz="quarter" idx="12"/>
          </p:nvPr>
        </p:nvSpPr>
        <p:spPr/>
        <p:txBody>
          <a:bodyPr/>
          <a:lstStyle/>
          <a:p>
            <a:fld id="{D297EF46-42AB-314A-A2E7-FB6E0BBF01D2}" type="slidenum">
              <a:rPr lang="en-US" smtClean="0"/>
              <a:pPr/>
              <a:t>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1023951"/>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69"/>
            <a:ext cx="8229600" cy="724186"/>
          </a:xfrm>
        </p:spPr>
        <p:txBody>
          <a:bodyPr/>
          <a:lstStyle/>
          <a:p>
            <a:r>
              <a:rPr lang="en-US" b="0" dirty="0" smtClean="0"/>
              <a:t>WFIRST: Response to the WEITR Report</a:t>
            </a:r>
            <a:endParaRPr lang="en-US" b="0" dirty="0"/>
          </a:p>
        </p:txBody>
      </p:sp>
      <p:sp>
        <p:nvSpPr>
          <p:cNvPr id="4" name="Content Placeholder 3"/>
          <p:cNvSpPr>
            <a:spLocks noGrp="1"/>
          </p:cNvSpPr>
          <p:nvPr>
            <p:ph idx="1"/>
          </p:nvPr>
        </p:nvSpPr>
        <p:spPr>
          <a:xfrm>
            <a:off x="283779" y="767255"/>
            <a:ext cx="8403021" cy="5681251"/>
          </a:xfrm>
        </p:spPr>
        <p:txBody>
          <a:bodyPr/>
          <a:lstStyle/>
          <a:p>
            <a:pPr>
              <a:spcBef>
                <a:spcPts val="0"/>
              </a:spcBef>
              <a:spcAft>
                <a:spcPts val="600"/>
              </a:spcAft>
            </a:pPr>
            <a:r>
              <a:rPr lang="en-US" sz="1800" dirty="0" smtClean="0">
                <a:latin typeface="Avenir Book" charset="0"/>
                <a:ea typeface="Avenir Book" charset="0"/>
                <a:cs typeface="Avenir Book" charset="0"/>
              </a:rPr>
              <a:t>Project estimate of cost to Science Mission Directorate has been reduced from ~$3.6B to </a:t>
            </a:r>
            <a:r>
              <a:rPr lang="en-US" sz="1800" dirty="0">
                <a:latin typeface="Avenir Book" charset="0"/>
                <a:ea typeface="Avenir Book" charset="0"/>
                <a:cs typeface="Avenir Book" charset="0"/>
              </a:rPr>
              <a:t>~</a:t>
            </a:r>
            <a:r>
              <a:rPr lang="en-US" sz="1800" dirty="0" smtClean="0">
                <a:latin typeface="Avenir Book" charset="0"/>
                <a:ea typeface="Avenir Book" charset="0"/>
                <a:cs typeface="Avenir Book" charset="0"/>
              </a:rPr>
              <a:t>$3.2B.</a:t>
            </a:r>
          </a:p>
          <a:p>
            <a:pPr>
              <a:spcBef>
                <a:spcPts val="0"/>
              </a:spcBef>
              <a:spcAft>
                <a:spcPts val="600"/>
              </a:spcAft>
            </a:pPr>
            <a:r>
              <a:rPr lang="en-US" sz="1800" dirty="0" smtClean="0">
                <a:latin typeface="Avenir Book" charset="0"/>
                <a:ea typeface="Avenir Book" charset="0"/>
                <a:cs typeface="Avenir Book" charset="0"/>
              </a:rPr>
              <a:t>Changes include the following (</a:t>
            </a:r>
            <a:r>
              <a:rPr lang="en-US" sz="1800" dirty="0" smtClean="0">
                <a:solidFill>
                  <a:srgbClr val="C00000"/>
                </a:solidFill>
                <a:latin typeface="Avenir Book" charset="0"/>
                <a:ea typeface="Avenir Book" charset="0"/>
                <a:cs typeface="Avenir Book" charset="0"/>
              </a:rPr>
              <a:t>some up, </a:t>
            </a:r>
            <a:r>
              <a:rPr lang="en-US" sz="1800" dirty="0" smtClean="0">
                <a:solidFill>
                  <a:srgbClr val="0000FF"/>
                </a:solidFill>
                <a:latin typeface="Avenir Book" charset="0"/>
                <a:ea typeface="Avenir Book" charset="0"/>
                <a:cs typeface="Avenir Book" charset="0"/>
              </a:rPr>
              <a:t>most down</a:t>
            </a:r>
            <a:r>
              <a:rPr lang="en-US" sz="1800" dirty="0" smtClean="0">
                <a:latin typeface="Avenir Book" charset="0"/>
                <a:ea typeface="Avenir Book" charset="0"/>
                <a:cs typeface="Avenir Book" charset="0"/>
              </a:rPr>
              <a:t>):</a:t>
            </a:r>
          </a:p>
          <a:p>
            <a:pPr lvl="1">
              <a:spcBef>
                <a:spcPts val="600"/>
              </a:spcBef>
            </a:pPr>
            <a:r>
              <a:rPr lang="en-US" dirty="0" smtClean="0">
                <a:solidFill>
                  <a:srgbClr val="0000FF"/>
                </a:solidFill>
                <a:latin typeface="Avenir Book" charset="0"/>
                <a:ea typeface="Avenir Book" charset="0"/>
                <a:cs typeface="Avenir Book" charset="0"/>
              </a:rPr>
              <a:t>Contribution to coronagraph technology demonstration instrument by NASA Space Technology Mission Directorate </a:t>
            </a:r>
          </a:p>
          <a:p>
            <a:pPr lvl="1">
              <a:spcBef>
                <a:spcPts val="600"/>
              </a:spcBef>
            </a:pPr>
            <a:r>
              <a:rPr lang="en-US" dirty="0" smtClean="0">
                <a:solidFill>
                  <a:srgbClr val="0000FF"/>
                </a:solidFill>
                <a:latin typeface="Avenir Book" charset="0"/>
                <a:ea typeface="Avenir Book" charset="0"/>
                <a:cs typeface="Avenir Book" charset="0"/>
              </a:rPr>
              <a:t>Coronagraph Instrument treated as technology demonstration instrument</a:t>
            </a:r>
          </a:p>
          <a:p>
            <a:pPr marL="800100" lvl="2" indent="-250825">
              <a:spcBef>
                <a:spcPts val="600"/>
              </a:spcBef>
              <a:buFont typeface="Wingdings" panose="05000000000000000000" pitchFamily="2" charset="2"/>
              <a:buChar char="v"/>
            </a:pPr>
            <a:r>
              <a:rPr lang="en-US" dirty="0" smtClean="0">
                <a:solidFill>
                  <a:srgbClr val="0000FF"/>
                </a:solidFill>
                <a:latin typeface="Avenir Book" charset="0"/>
                <a:ea typeface="Avenir Book" charset="0"/>
                <a:cs typeface="Avenir Book" charset="0"/>
              </a:rPr>
              <a:t>Fewer operation modes </a:t>
            </a:r>
            <a:r>
              <a:rPr lang="en-US" dirty="0">
                <a:solidFill>
                  <a:srgbClr val="0000FF"/>
                </a:solidFill>
                <a:latin typeface="Avenir Book" charset="0"/>
                <a:ea typeface="Avenir Book" charset="0"/>
                <a:cs typeface="Avenir Book" charset="0"/>
              </a:rPr>
              <a:t>while retaining essential technology elements</a:t>
            </a:r>
          </a:p>
          <a:p>
            <a:pPr marL="800100" lvl="2" indent="-250825">
              <a:spcBef>
                <a:spcPts val="600"/>
              </a:spcBef>
              <a:buFont typeface="Wingdings" panose="05000000000000000000" pitchFamily="2" charset="2"/>
              <a:buChar char="v"/>
            </a:pPr>
            <a:r>
              <a:rPr lang="en-US" dirty="0" smtClean="0">
                <a:solidFill>
                  <a:srgbClr val="0000FF"/>
                </a:solidFill>
                <a:latin typeface="Avenir Book" charset="0"/>
                <a:ea typeface="Avenir Book" charset="0"/>
                <a:cs typeface="Avenir Book" charset="0"/>
              </a:rPr>
              <a:t>Fewer science functions and no science pipeline</a:t>
            </a:r>
          </a:p>
          <a:p>
            <a:pPr marL="800100" lvl="2" indent="-250825">
              <a:spcBef>
                <a:spcPts val="600"/>
              </a:spcBef>
              <a:buFont typeface="Wingdings" panose="05000000000000000000" pitchFamily="2" charset="2"/>
              <a:buChar char="v"/>
            </a:pPr>
            <a:r>
              <a:rPr lang="en-US" dirty="0" smtClean="0">
                <a:solidFill>
                  <a:srgbClr val="0000FF"/>
                </a:solidFill>
                <a:latin typeface="Avenir Book" charset="0"/>
                <a:ea typeface="Avenir Book" charset="0"/>
                <a:cs typeface="Avenir Book" charset="0"/>
              </a:rPr>
              <a:t>Shared risk Participating Scientist Program replaces GO Program</a:t>
            </a:r>
          </a:p>
          <a:p>
            <a:pPr lvl="1">
              <a:spcBef>
                <a:spcPts val="600"/>
              </a:spcBef>
            </a:pPr>
            <a:r>
              <a:rPr lang="en-US" dirty="0" smtClean="0">
                <a:solidFill>
                  <a:srgbClr val="0000FF"/>
                </a:solidFill>
                <a:latin typeface="Avenir Book" charset="0"/>
                <a:ea typeface="Avenir Book" charset="0"/>
                <a:cs typeface="Avenir Book" charset="0"/>
              </a:rPr>
              <a:t>Reduced some Wide Field Instrument capabilities</a:t>
            </a:r>
          </a:p>
          <a:p>
            <a:pPr marL="800100" lvl="2" indent="-250825">
              <a:spcBef>
                <a:spcPts val="600"/>
              </a:spcBef>
              <a:buFont typeface="Wingdings" panose="05000000000000000000" pitchFamily="2" charset="2"/>
              <a:buChar char="v"/>
            </a:pPr>
            <a:r>
              <a:rPr lang="en-US" dirty="0">
                <a:solidFill>
                  <a:srgbClr val="0000FF"/>
                </a:solidFill>
                <a:latin typeface="Avenir Book" charset="0"/>
                <a:ea typeface="Avenir Book" charset="0"/>
                <a:cs typeface="Avenir Book" charset="0"/>
              </a:rPr>
              <a:t>Fewer operation and pipeline modes</a:t>
            </a:r>
            <a:endParaRPr lang="en-US" dirty="0">
              <a:solidFill>
                <a:srgbClr val="FF0000"/>
              </a:solidFill>
              <a:latin typeface="Avenir Book" charset="0"/>
              <a:ea typeface="Avenir Book" charset="0"/>
              <a:cs typeface="Avenir Book" charset="0"/>
            </a:endParaRPr>
          </a:p>
          <a:p>
            <a:pPr marL="800100" lvl="2" indent="-250825">
              <a:spcBef>
                <a:spcPts val="600"/>
              </a:spcBef>
              <a:buFont typeface="Wingdings" panose="05000000000000000000" pitchFamily="2" charset="2"/>
              <a:buChar char="v"/>
            </a:pPr>
            <a:r>
              <a:rPr lang="en-US" dirty="0">
                <a:solidFill>
                  <a:srgbClr val="FF0000"/>
                </a:solidFill>
                <a:latin typeface="Avenir Book" charset="0"/>
                <a:ea typeface="Avenir Book" charset="0"/>
                <a:cs typeface="Avenir Book" charset="0"/>
              </a:rPr>
              <a:t>Integral Field Channel contributed by international partners (NASA increase due to cost of accommodation)</a:t>
            </a:r>
          </a:p>
          <a:p>
            <a:pPr marL="800100" lvl="2" indent="-250825">
              <a:spcBef>
                <a:spcPts val="600"/>
              </a:spcBef>
              <a:buFont typeface="Wingdings" panose="05000000000000000000" pitchFamily="2" charset="2"/>
              <a:buChar char="v"/>
            </a:pPr>
            <a:r>
              <a:rPr lang="en-US" dirty="0">
                <a:solidFill>
                  <a:srgbClr val="0000FF"/>
                </a:solidFill>
                <a:latin typeface="Avenir Book" charset="0"/>
                <a:ea typeface="Avenir Book" charset="0"/>
                <a:cs typeface="Avenir Book" charset="0"/>
              </a:rPr>
              <a:t>Grism data pipeline contributed by international partner</a:t>
            </a:r>
          </a:p>
          <a:p>
            <a:pPr marL="800100" lvl="2" indent="-250825">
              <a:spcBef>
                <a:spcPts val="600"/>
              </a:spcBef>
              <a:buFont typeface="Wingdings" panose="05000000000000000000" pitchFamily="2" charset="2"/>
              <a:buChar char="v"/>
            </a:pPr>
            <a:r>
              <a:rPr lang="en-US" dirty="0">
                <a:solidFill>
                  <a:srgbClr val="0000FF"/>
                </a:solidFill>
                <a:latin typeface="Avenir Book" charset="0"/>
                <a:ea typeface="Avenir Book" charset="0"/>
                <a:cs typeface="Avenir Book" charset="0"/>
              </a:rPr>
              <a:t>Relaxed detector requirements increases yield during manufacture</a:t>
            </a:r>
          </a:p>
          <a:p>
            <a:pPr lvl="1">
              <a:spcBef>
                <a:spcPts val="600"/>
              </a:spcBef>
            </a:pPr>
            <a:r>
              <a:rPr lang="en-US" dirty="0" smtClean="0">
                <a:solidFill>
                  <a:srgbClr val="0000FF"/>
                </a:solidFill>
                <a:latin typeface="Avenir Book" charset="0"/>
                <a:ea typeface="Avenir Book" charset="0"/>
                <a:cs typeface="Avenir Book" charset="0"/>
              </a:rPr>
              <a:t>Improved budget profile and accelerated schedule</a:t>
            </a:r>
          </a:p>
          <a:p>
            <a:pPr marL="800100" lvl="2" indent="-250825">
              <a:spcBef>
                <a:spcPts val="600"/>
              </a:spcBef>
              <a:buFont typeface="Wingdings" panose="05000000000000000000" pitchFamily="2" charset="2"/>
              <a:buChar char="v"/>
            </a:pPr>
            <a:r>
              <a:rPr lang="en-US" dirty="0">
                <a:solidFill>
                  <a:srgbClr val="0000FF"/>
                </a:solidFill>
                <a:latin typeface="Avenir Book" charset="0"/>
                <a:ea typeface="Avenir Book" charset="0"/>
                <a:cs typeface="Avenir Book" charset="0"/>
              </a:rPr>
              <a:t>Pulls in launch date 6 months</a:t>
            </a:r>
          </a:p>
          <a:p>
            <a:pPr lvl="1">
              <a:spcBef>
                <a:spcPts val="600"/>
              </a:spcBef>
            </a:pPr>
            <a:r>
              <a:rPr lang="en-US" dirty="0" smtClean="0">
                <a:solidFill>
                  <a:srgbClr val="0000FF"/>
                </a:solidFill>
                <a:latin typeface="Avenir Book" charset="0"/>
                <a:ea typeface="Avenir Book" charset="0"/>
                <a:cs typeface="Avenir Book" charset="0"/>
              </a:rPr>
              <a:t>Project Management has been transferred to NASA HQ </a:t>
            </a:r>
            <a:r>
              <a:rPr lang="en-US" dirty="0" smtClean="0">
                <a:solidFill>
                  <a:srgbClr val="FF0000"/>
                </a:solidFill>
                <a:latin typeface="Avenir Book" charset="0"/>
                <a:ea typeface="Avenir Book" charset="0"/>
                <a:cs typeface="Avenir Book" charset="0"/>
              </a:rPr>
              <a:t> </a:t>
            </a:r>
          </a:p>
          <a:p>
            <a:pPr lvl="1">
              <a:spcBef>
                <a:spcPts val="600"/>
              </a:spcBef>
            </a:pPr>
            <a:r>
              <a:rPr lang="en-US" dirty="0" smtClean="0">
                <a:solidFill>
                  <a:srgbClr val="FF0000"/>
                </a:solidFill>
                <a:latin typeface="Avenir Book" charset="0"/>
                <a:ea typeface="Avenir Book" charset="0"/>
                <a:cs typeface="Avenir Book" charset="0"/>
              </a:rPr>
              <a:t>Additional </a:t>
            </a:r>
            <a:r>
              <a:rPr lang="en-US" dirty="0">
                <a:solidFill>
                  <a:srgbClr val="FF0000"/>
                </a:solidFill>
                <a:latin typeface="Avenir Book" charset="0"/>
                <a:ea typeface="Avenir Book" charset="0"/>
                <a:cs typeface="Avenir Book" charset="0"/>
              </a:rPr>
              <a:t>mission risk reduction (sparing, testing, parts, etc</a:t>
            </a:r>
            <a:r>
              <a:rPr lang="en-US" dirty="0" smtClean="0">
                <a:solidFill>
                  <a:srgbClr val="FF0000"/>
                </a:solidFill>
                <a:latin typeface="Avenir Book" charset="0"/>
                <a:ea typeface="Avenir Book" charset="0"/>
                <a:cs typeface="Avenir Book" charset="0"/>
              </a:rPr>
              <a:t>.)</a:t>
            </a:r>
          </a:p>
          <a:p>
            <a:pPr>
              <a:spcBef>
                <a:spcPts val="600"/>
              </a:spcBef>
            </a:pPr>
            <a:r>
              <a:rPr lang="en-US" dirty="0" smtClean="0">
                <a:latin typeface="Avenir Book" charset="0"/>
                <a:ea typeface="Avenir Book" charset="0"/>
                <a:cs typeface="Avenir Book" charset="0"/>
              </a:rPr>
              <a:t>WFIRST will continue to be formulated “</a:t>
            </a:r>
            <a:r>
              <a:rPr lang="en-US" dirty="0" err="1" smtClean="0">
                <a:latin typeface="Avenir Book" charset="0"/>
                <a:ea typeface="Avenir Book" charset="0"/>
                <a:cs typeface="Avenir Book" charset="0"/>
              </a:rPr>
              <a:t>starshade</a:t>
            </a:r>
            <a:r>
              <a:rPr lang="en-US" dirty="0" smtClean="0">
                <a:latin typeface="Avenir Book" charset="0"/>
                <a:ea typeface="Avenir Book" charset="0"/>
                <a:cs typeface="Avenir Book" charset="0"/>
              </a:rPr>
              <a:t>-ready”</a:t>
            </a:r>
            <a:endParaRPr lang="en-US" dirty="0">
              <a:latin typeface="Avenir Book" charset="0"/>
              <a:ea typeface="Avenir Book" charset="0"/>
              <a:cs typeface="Avenir Book" charset="0"/>
            </a:endParaRPr>
          </a:p>
        </p:txBody>
      </p:sp>
      <p:sp>
        <p:nvSpPr>
          <p:cNvPr id="3" name="Slide Number Placeholder 2"/>
          <p:cNvSpPr>
            <a:spLocks noGrp="1"/>
          </p:cNvSpPr>
          <p:nvPr>
            <p:ph type="sldNum" sz="quarter" idx="12"/>
          </p:nvPr>
        </p:nvSpPr>
        <p:spPr/>
        <p:txBody>
          <a:bodyPr/>
          <a:lstStyle/>
          <a:p>
            <a:fld id="{D297EF46-42AB-314A-A2E7-FB6E0BBF01D2}" type="slidenum">
              <a:rPr lang="en-US" smtClean="0"/>
              <a:pPr/>
              <a:t>20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946510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887"/>
            <a:ext cx="8229600" cy="2277021"/>
          </a:xfrm>
        </p:spPr>
        <p:txBody>
          <a:bodyPr anchor="t"/>
          <a:lstStyle/>
          <a:p>
            <a:pPr algn="ctr"/>
            <a:r>
              <a:rPr lang="en-US" sz="4000" dirty="0" smtClean="0">
                <a:latin typeface="Avenir Book" charset="0"/>
                <a:ea typeface="Avenir Book" charset="0"/>
                <a:cs typeface="Avenir Book" charset="0"/>
              </a:rPr>
              <a:t>Mission AO Status</a:t>
            </a:r>
            <a:endParaRPr lang="en-US" sz="4000"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21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4859915"/>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latin typeface="Avenir Book" charset="0"/>
                <a:ea typeface="Avenir Book" charset="0"/>
                <a:cs typeface="Avenir Book" charset="0"/>
              </a:rPr>
              <a:t>Current and Future Explorer AOs</a:t>
            </a:r>
            <a:endParaRPr lang="en-US" dirty="0">
              <a:latin typeface="Avenir Book" charset="0"/>
              <a:ea typeface="Avenir Book" charset="0"/>
              <a:cs typeface="Avenir Book" charset="0"/>
            </a:endParaRPr>
          </a:p>
        </p:txBody>
      </p:sp>
      <p:sp>
        <p:nvSpPr>
          <p:cNvPr id="6" name="Content Placeholder 3"/>
          <p:cNvSpPr>
            <a:spLocks noGrp="1"/>
          </p:cNvSpPr>
          <p:nvPr>
            <p:ph idx="1"/>
          </p:nvPr>
        </p:nvSpPr>
        <p:spPr>
          <a:xfrm>
            <a:off x="457200" y="902642"/>
            <a:ext cx="8229600" cy="5464996"/>
          </a:xfrm>
        </p:spPr>
        <p:txBody>
          <a:bodyPr/>
          <a:lstStyle/>
          <a:p>
            <a:r>
              <a:rPr lang="en-US" dirty="0" smtClean="0">
                <a:latin typeface="Avenir Book" charset="0"/>
                <a:ea typeface="Avenir Book" charset="0"/>
                <a:cs typeface="Avenir Book" charset="0"/>
              </a:rPr>
              <a:t>NASA is maintaining a cadence of 4 Astrophysics Explorers AOs per decade, as recommended by Decadal Survey and validated by Midterm Assessment.</a:t>
            </a:r>
          </a:p>
          <a:p>
            <a:pPr lvl="1">
              <a:spcBef>
                <a:spcPts val="500"/>
              </a:spcBef>
            </a:pPr>
            <a:r>
              <a:rPr lang="en-US" dirty="0">
                <a:latin typeface="Avenir Book" charset="0"/>
                <a:ea typeface="Avenir Book" charset="0"/>
                <a:cs typeface="Avenir Book" charset="0"/>
              </a:rPr>
              <a:t>Midterm Assessment Recommendation 4-3: </a:t>
            </a:r>
            <a:r>
              <a:rPr lang="en-US" dirty="0" smtClean="0">
                <a:latin typeface="Avenir Book" charset="0"/>
                <a:ea typeface="Avenir Book" charset="0"/>
                <a:cs typeface="Avenir Book" charset="0"/>
              </a:rPr>
              <a:t>“NASA’s </a:t>
            </a:r>
            <a:r>
              <a:rPr lang="en-US" dirty="0">
                <a:latin typeface="Avenir Book" charset="0"/>
                <a:ea typeface="Avenir Book" charset="0"/>
                <a:cs typeface="Avenir Book" charset="0"/>
              </a:rPr>
              <a:t>Astrophysics Division should execute its current plan, as presented to the committee, of at least four Explorer Announcements of Opportunity during the 2012-2021 decade, each with a Mission of Opportunity call, and each followed by mission selection</a:t>
            </a:r>
            <a:r>
              <a:rPr lang="en-US" dirty="0" smtClean="0">
                <a:latin typeface="Avenir Book" charset="0"/>
                <a:ea typeface="Avenir Book" charset="0"/>
                <a:cs typeface="Avenir Book" charset="0"/>
              </a:rPr>
              <a:t>.”</a:t>
            </a:r>
            <a:endParaRPr lang="en-US" dirty="0">
              <a:latin typeface="Avenir Book" charset="0"/>
              <a:ea typeface="Avenir Book" charset="0"/>
              <a:cs typeface="Avenir Book" charset="0"/>
            </a:endParaRPr>
          </a:p>
          <a:p>
            <a:pPr>
              <a:spcBef>
                <a:spcPts val="1200"/>
              </a:spcBef>
            </a:pPr>
            <a:r>
              <a:rPr lang="en-US" dirty="0">
                <a:latin typeface="Avenir Book" charset="0"/>
                <a:ea typeface="Avenir Book" charset="0"/>
                <a:cs typeface="Avenir Book" charset="0"/>
              </a:rPr>
              <a:t>Most recent </a:t>
            </a:r>
            <a:r>
              <a:rPr lang="en-US" dirty="0" smtClean="0">
                <a:latin typeface="Avenir Book" charset="0"/>
                <a:ea typeface="Avenir Book" charset="0"/>
                <a:cs typeface="Avenir Book" charset="0"/>
              </a:rPr>
              <a:t>Astrophysics Explorers </a:t>
            </a:r>
            <a:r>
              <a:rPr lang="en-US" dirty="0">
                <a:latin typeface="Avenir Book" charset="0"/>
                <a:ea typeface="Avenir Book" charset="0"/>
                <a:cs typeface="Avenir Book" charset="0"/>
              </a:rPr>
              <a:t>Program AO, released in September 2016, was for a MIDEX and Mission of Opportunity (MO). </a:t>
            </a:r>
          </a:p>
          <a:p>
            <a:pPr lvl="1">
              <a:spcBef>
                <a:spcPts val="600"/>
              </a:spcBef>
            </a:pPr>
            <a:r>
              <a:rPr lang="en-US" dirty="0" smtClean="0">
                <a:latin typeface="Avenir Book" charset="0"/>
                <a:ea typeface="Avenir Book" charset="0"/>
                <a:cs typeface="Avenir Book" charset="0"/>
              </a:rPr>
              <a:t>Three MIDEX mission proposals and three Mission of Opportunity proposals selected in August 2017 for 9-month competitive Phase A studies</a:t>
            </a:r>
          </a:p>
          <a:p>
            <a:pPr lvl="1">
              <a:spcBef>
                <a:spcPts val="500"/>
              </a:spcBef>
            </a:pPr>
            <a:r>
              <a:rPr lang="en-US" dirty="0" smtClean="0">
                <a:latin typeface="Avenir Book" charset="0"/>
                <a:ea typeface="Avenir Book" charset="0"/>
                <a:cs typeface="Avenir Book" charset="0"/>
              </a:rPr>
              <a:t>Down-selection: Early 2019 (target)</a:t>
            </a:r>
          </a:p>
          <a:p>
            <a:pPr lvl="1">
              <a:spcBef>
                <a:spcPts val="500"/>
              </a:spcBef>
            </a:pPr>
            <a:r>
              <a:rPr lang="en-US" dirty="0" smtClean="0">
                <a:latin typeface="Avenir Book" charset="0"/>
                <a:ea typeface="Avenir Book" charset="0"/>
                <a:cs typeface="Avenir Book" charset="0"/>
              </a:rPr>
              <a:t>MIDEX launch readiness date no later than December 2023</a:t>
            </a:r>
          </a:p>
          <a:p>
            <a:pPr lvl="1">
              <a:spcBef>
                <a:spcPts val="500"/>
              </a:spcBef>
            </a:pPr>
            <a:r>
              <a:rPr lang="en-US" dirty="0" smtClean="0">
                <a:latin typeface="Avenir Book" charset="0"/>
                <a:ea typeface="Avenir Book" charset="0"/>
                <a:cs typeface="Avenir Book" charset="0"/>
              </a:rPr>
              <a:t>MO launch readiness date no later than December 2022, except for Partner MOs whose launch date is set by the host mission.</a:t>
            </a:r>
          </a:p>
          <a:p>
            <a:pPr>
              <a:spcBef>
                <a:spcPts val="1200"/>
              </a:spcBef>
            </a:pPr>
            <a:r>
              <a:rPr lang="en-US" dirty="0" smtClean="0">
                <a:latin typeface="Avenir Book" charset="0"/>
                <a:ea typeface="Avenir Book" charset="0"/>
                <a:cs typeface="Avenir Book" charset="0"/>
              </a:rPr>
              <a:t>Next Astrophysics Explorers Program AO will be for a SMEX and MO and is targeted for release in 2019. </a:t>
            </a:r>
          </a:p>
          <a:p>
            <a:pPr>
              <a:spcBef>
                <a:spcPts val="1200"/>
              </a:spcBef>
            </a:pPr>
            <a:r>
              <a:rPr lang="en-US" dirty="0" smtClean="0">
                <a:latin typeface="Avenir Book" charset="0"/>
                <a:ea typeface="Avenir Book" charset="0"/>
                <a:cs typeface="Avenir Book" charset="0"/>
              </a:rPr>
              <a:t>Subsequent Astrophysics Explorers Program AO is for a MIDEX and MO and is targeted for release in late 2021.</a:t>
            </a:r>
            <a:endParaRPr lang="en-US" dirty="0">
              <a:latin typeface="Avenir Book" charset="0"/>
              <a:ea typeface="Avenir Book" charset="0"/>
              <a:cs typeface="Avenir Book" charset="0"/>
            </a:endParaRPr>
          </a:p>
        </p:txBody>
      </p:sp>
      <p:sp>
        <p:nvSpPr>
          <p:cNvPr id="3" name="Slide Number Placeholder 2"/>
          <p:cNvSpPr>
            <a:spLocks noGrp="1"/>
          </p:cNvSpPr>
          <p:nvPr>
            <p:ph type="sldNum" sz="quarter" idx="12"/>
          </p:nvPr>
        </p:nvSpPr>
        <p:spPr/>
        <p:txBody>
          <a:bodyPr/>
          <a:lstStyle/>
          <a:p>
            <a:fld id="{D297EF46-42AB-314A-A2E7-FB6E0BBF01D2}" type="slidenum">
              <a:rPr lang="en-US" smtClean="0"/>
              <a:pPr/>
              <a:t>22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828773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Oval 35"/>
          <p:cNvSpPr/>
          <p:nvPr/>
        </p:nvSpPr>
        <p:spPr>
          <a:xfrm>
            <a:off x="2300753" y="5632677"/>
            <a:ext cx="1014015" cy="101273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Oval 15"/>
          <p:cNvSpPr/>
          <p:nvPr/>
        </p:nvSpPr>
        <p:spPr>
          <a:xfrm>
            <a:off x="2300753" y="4444541"/>
            <a:ext cx="1014015" cy="101273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ight Arrow 7"/>
          <p:cNvSpPr/>
          <p:nvPr/>
        </p:nvSpPr>
        <p:spPr>
          <a:xfrm>
            <a:off x="374469" y="2699657"/>
            <a:ext cx="8551817" cy="687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Astrophysics Explorers Program</a:t>
            </a:r>
            <a:endParaRPr lang="en-US" dirty="0"/>
          </a:p>
        </p:txBody>
      </p:sp>
      <p:sp>
        <p:nvSpPr>
          <p:cNvPr id="4" name="Slide Number Placeholder 3"/>
          <p:cNvSpPr>
            <a:spLocks noGrp="1"/>
          </p:cNvSpPr>
          <p:nvPr>
            <p:ph type="sldNum" sz="quarter" idx="12"/>
          </p:nvPr>
        </p:nvSpPr>
        <p:spPr/>
        <p:txBody>
          <a:bodyPr/>
          <a:lstStyle/>
          <a:p>
            <a:fld id="{D297EF46-42AB-314A-A2E7-FB6E0BBF01D2}" type="slidenum">
              <a:rPr lang="en-US" smtClean="0"/>
              <a:pPr/>
              <a:t>23</a:t>
            </a:fld>
            <a:endParaRPr lang="en-US" dirty="0"/>
          </a:p>
        </p:txBody>
      </p:sp>
      <p:sp>
        <p:nvSpPr>
          <p:cNvPr id="40" name="Oval 39"/>
          <p:cNvSpPr/>
          <p:nvPr/>
        </p:nvSpPr>
        <p:spPr>
          <a:xfrm>
            <a:off x="5624446" y="5632677"/>
            <a:ext cx="1014015" cy="101273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9" name="Oval 38"/>
          <p:cNvSpPr/>
          <p:nvPr/>
        </p:nvSpPr>
        <p:spPr>
          <a:xfrm>
            <a:off x="5624446" y="4444541"/>
            <a:ext cx="1014015" cy="101273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TextBox 17"/>
          <p:cNvSpPr txBox="1"/>
          <p:nvPr/>
        </p:nvSpPr>
        <p:spPr>
          <a:xfrm>
            <a:off x="5495530" y="4460125"/>
            <a:ext cx="1259225" cy="2185214"/>
          </a:xfrm>
          <a:prstGeom prst="rect">
            <a:avLst/>
          </a:prstGeom>
          <a:noFill/>
        </p:spPr>
        <p:txBody>
          <a:bodyPr wrap="square" rtlCol="0">
            <a:spAutoFit/>
          </a:bodyPr>
          <a:lstStyle/>
          <a:p>
            <a:pPr algn="ctr"/>
            <a:r>
              <a:rPr lang="en-US" dirty="0" smtClean="0"/>
              <a:t>Arcus</a:t>
            </a:r>
          </a:p>
          <a:p>
            <a:pPr algn="ctr"/>
            <a:r>
              <a:rPr lang="en-US" dirty="0" smtClean="0"/>
              <a:t>FINESSE</a:t>
            </a:r>
          </a:p>
          <a:p>
            <a:pPr algn="ctr"/>
            <a:r>
              <a:rPr lang="en-US" dirty="0" err="1" smtClean="0"/>
              <a:t>SPHEREx</a:t>
            </a:r>
            <a:endParaRPr lang="en-US" dirty="0" smtClean="0"/>
          </a:p>
          <a:p>
            <a:pPr algn="ctr"/>
            <a:endParaRPr lang="en-US" sz="2600" dirty="0"/>
          </a:p>
          <a:p>
            <a:pPr algn="ctr"/>
            <a:r>
              <a:rPr lang="en-US" dirty="0" smtClean="0"/>
              <a:t>CASE</a:t>
            </a:r>
          </a:p>
          <a:p>
            <a:pPr algn="ctr"/>
            <a:r>
              <a:rPr lang="en-US" dirty="0" smtClean="0"/>
              <a:t>COSI-X</a:t>
            </a:r>
          </a:p>
          <a:p>
            <a:pPr algn="ctr"/>
            <a:r>
              <a:rPr lang="en-US" dirty="0" smtClean="0"/>
              <a:t>ISS-TAO</a:t>
            </a:r>
            <a:endParaRPr lang="en-US" dirty="0"/>
          </a:p>
        </p:txBody>
      </p:sp>
      <p:grpSp>
        <p:nvGrpSpPr>
          <p:cNvPr id="20" name="Group 19"/>
          <p:cNvGrpSpPr/>
          <p:nvPr/>
        </p:nvGrpSpPr>
        <p:grpSpPr>
          <a:xfrm>
            <a:off x="2043133" y="2164156"/>
            <a:ext cx="1529255" cy="2281880"/>
            <a:chOff x="806693" y="2164156"/>
            <a:chExt cx="1529255" cy="228188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397" y="2164156"/>
              <a:ext cx="1271847" cy="1645920"/>
            </a:xfrm>
            <a:prstGeom prst="rect">
              <a:avLst/>
            </a:prstGeom>
            <a:ln>
              <a:solidFill>
                <a:schemeClr val="tx1"/>
              </a:solidFill>
            </a:ln>
          </p:spPr>
        </p:pic>
        <p:sp>
          <p:nvSpPr>
            <p:cNvPr id="21" name="TextBox 20"/>
            <p:cNvSpPr txBox="1"/>
            <p:nvPr/>
          </p:nvSpPr>
          <p:spPr>
            <a:xfrm>
              <a:off x="806693" y="3799705"/>
              <a:ext cx="1529255" cy="646331"/>
            </a:xfrm>
            <a:prstGeom prst="rect">
              <a:avLst/>
            </a:prstGeom>
            <a:noFill/>
          </p:spPr>
          <p:txBody>
            <a:bodyPr wrap="square" rtlCol="0">
              <a:spAutoFit/>
            </a:bodyPr>
            <a:lstStyle/>
            <a:p>
              <a:pPr algn="ctr"/>
              <a:r>
                <a:rPr lang="en-US" dirty="0" smtClean="0"/>
                <a:t>MIDEX</a:t>
              </a:r>
            </a:p>
            <a:p>
              <a:pPr algn="ctr"/>
              <a:r>
                <a:rPr lang="en-US" dirty="0" smtClean="0"/>
                <a:t>2011</a:t>
              </a:r>
              <a:endParaRPr lang="en-US" dirty="0"/>
            </a:p>
          </p:txBody>
        </p:sp>
      </p:grpSp>
      <p:grpSp>
        <p:nvGrpSpPr>
          <p:cNvPr id="17" name="Group 16"/>
          <p:cNvGrpSpPr/>
          <p:nvPr/>
        </p:nvGrpSpPr>
        <p:grpSpPr>
          <a:xfrm>
            <a:off x="5366826" y="2164156"/>
            <a:ext cx="1529255" cy="2280548"/>
            <a:chOff x="4846312" y="2164156"/>
            <a:chExt cx="1529255" cy="2280548"/>
          </a:xfrm>
        </p:grpSpPr>
        <p:pic>
          <p:nvPicPr>
            <p:cNvPr id="26" name="Picture 25"/>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75016" y="2164156"/>
              <a:ext cx="1271847" cy="1645920"/>
            </a:xfrm>
            <a:prstGeom prst="rect">
              <a:avLst/>
            </a:prstGeom>
            <a:ln>
              <a:solidFill>
                <a:schemeClr val="tx1"/>
              </a:solidFill>
            </a:ln>
          </p:spPr>
        </p:pic>
        <p:sp>
          <p:nvSpPr>
            <p:cNvPr id="22" name="TextBox 21"/>
            <p:cNvSpPr txBox="1"/>
            <p:nvPr/>
          </p:nvSpPr>
          <p:spPr>
            <a:xfrm>
              <a:off x="4846312" y="3798373"/>
              <a:ext cx="1529255" cy="646331"/>
            </a:xfrm>
            <a:prstGeom prst="rect">
              <a:avLst/>
            </a:prstGeom>
            <a:noFill/>
          </p:spPr>
          <p:txBody>
            <a:bodyPr wrap="square" rtlCol="0">
              <a:spAutoFit/>
            </a:bodyPr>
            <a:lstStyle/>
            <a:p>
              <a:pPr algn="ctr"/>
              <a:r>
                <a:rPr lang="en-US" dirty="0" smtClean="0"/>
                <a:t>MIDEX</a:t>
              </a:r>
            </a:p>
            <a:p>
              <a:pPr algn="ctr"/>
              <a:r>
                <a:rPr lang="en-US" dirty="0" smtClean="0"/>
                <a:t>2016</a:t>
              </a:r>
              <a:endParaRPr lang="en-US" dirty="0"/>
            </a:p>
          </p:txBody>
        </p:sp>
      </p:grpSp>
      <p:grpSp>
        <p:nvGrpSpPr>
          <p:cNvPr id="19" name="Group 18"/>
          <p:cNvGrpSpPr/>
          <p:nvPr/>
        </p:nvGrpSpPr>
        <p:grpSpPr>
          <a:xfrm>
            <a:off x="3707256" y="2164156"/>
            <a:ext cx="1529255" cy="2276651"/>
            <a:chOff x="2826502" y="2164156"/>
            <a:chExt cx="1529255" cy="2276651"/>
          </a:xfrm>
        </p:grpSpPr>
        <p:pic>
          <p:nvPicPr>
            <p:cNvPr id="3" name="Picture 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55205" y="2164156"/>
              <a:ext cx="1271848" cy="1645920"/>
            </a:xfrm>
            <a:prstGeom prst="rect">
              <a:avLst/>
            </a:prstGeom>
            <a:ln>
              <a:solidFill>
                <a:schemeClr val="tx1"/>
              </a:solidFill>
            </a:ln>
          </p:spPr>
        </p:pic>
        <p:sp>
          <p:nvSpPr>
            <p:cNvPr id="23" name="TextBox 22"/>
            <p:cNvSpPr txBox="1"/>
            <p:nvPr/>
          </p:nvSpPr>
          <p:spPr>
            <a:xfrm>
              <a:off x="2826502" y="3794476"/>
              <a:ext cx="1529255" cy="646331"/>
            </a:xfrm>
            <a:prstGeom prst="rect">
              <a:avLst/>
            </a:prstGeom>
            <a:noFill/>
          </p:spPr>
          <p:txBody>
            <a:bodyPr wrap="square" rtlCol="0">
              <a:spAutoFit/>
            </a:bodyPr>
            <a:lstStyle/>
            <a:p>
              <a:pPr algn="ctr"/>
              <a:r>
                <a:rPr lang="en-US" dirty="0" smtClean="0"/>
                <a:t>SMEX</a:t>
              </a:r>
            </a:p>
            <a:p>
              <a:pPr algn="ctr"/>
              <a:r>
                <a:rPr lang="en-US" dirty="0" smtClean="0"/>
                <a:t>2014</a:t>
              </a:r>
              <a:endParaRPr lang="en-US" dirty="0"/>
            </a:p>
          </p:txBody>
        </p:sp>
      </p:grpSp>
      <p:grpSp>
        <p:nvGrpSpPr>
          <p:cNvPr id="12" name="Group 11"/>
          <p:cNvGrpSpPr/>
          <p:nvPr/>
        </p:nvGrpSpPr>
        <p:grpSpPr>
          <a:xfrm>
            <a:off x="6950105" y="2164156"/>
            <a:ext cx="1529255" cy="2553650"/>
            <a:chOff x="6866122" y="2164156"/>
            <a:chExt cx="1529255" cy="2553650"/>
          </a:xfrm>
        </p:grpSpPr>
        <p:pic>
          <p:nvPicPr>
            <p:cNvPr id="27" name="Picture 26"/>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94825" y="2164156"/>
              <a:ext cx="1271848" cy="1645920"/>
            </a:xfrm>
            <a:prstGeom prst="rect">
              <a:avLst/>
            </a:prstGeom>
            <a:ln>
              <a:solidFill>
                <a:schemeClr val="tx1"/>
              </a:solidFill>
            </a:ln>
          </p:spPr>
        </p:pic>
        <p:sp>
          <p:nvSpPr>
            <p:cNvPr id="24" name="TextBox 23"/>
            <p:cNvSpPr txBox="1"/>
            <p:nvPr/>
          </p:nvSpPr>
          <p:spPr>
            <a:xfrm>
              <a:off x="6866122" y="3794476"/>
              <a:ext cx="1529255" cy="923330"/>
            </a:xfrm>
            <a:prstGeom prst="rect">
              <a:avLst/>
            </a:prstGeom>
            <a:noFill/>
          </p:spPr>
          <p:txBody>
            <a:bodyPr wrap="square" rtlCol="0">
              <a:spAutoFit/>
            </a:bodyPr>
            <a:lstStyle/>
            <a:p>
              <a:pPr algn="ctr"/>
              <a:r>
                <a:rPr lang="en-US" dirty="0" smtClean="0"/>
                <a:t>SMEX</a:t>
              </a:r>
            </a:p>
            <a:p>
              <a:pPr algn="ctr"/>
              <a:r>
                <a:rPr lang="en-US" dirty="0" smtClean="0"/>
                <a:t>2019</a:t>
              </a:r>
            </a:p>
            <a:p>
              <a:pPr algn="ctr"/>
              <a:r>
                <a:rPr lang="en-US" dirty="0" smtClean="0"/>
                <a:t>(planned)</a:t>
              </a:r>
              <a:endParaRPr lang="en-US" dirty="0"/>
            </a:p>
          </p:txBody>
        </p:sp>
      </p:grpSp>
      <p:sp>
        <p:nvSpPr>
          <p:cNvPr id="41" name="Oval 40"/>
          <p:cNvSpPr/>
          <p:nvPr/>
        </p:nvSpPr>
        <p:spPr>
          <a:xfrm>
            <a:off x="7207725" y="5632677"/>
            <a:ext cx="1014015" cy="101273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29" name="Group 28"/>
          <p:cNvGrpSpPr/>
          <p:nvPr/>
        </p:nvGrpSpPr>
        <p:grpSpPr>
          <a:xfrm>
            <a:off x="6953320" y="5814862"/>
            <a:ext cx="1341778" cy="922444"/>
            <a:chOff x="6895803" y="4674134"/>
            <a:chExt cx="1341778" cy="922444"/>
          </a:xfrm>
        </p:grpSpPr>
        <p:sp>
          <p:nvSpPr>
            <p:cNvPr id="25" name="TextBox 24"/>
            <p:cNvSpPr txBox="1"/>
            <p:nvPr/>
          </p:nvSpPr>
          <p:spPr>
            <a:xfrm>
              <a:off x="6895803" y="5227246"/>
              <a:ext cx="1200832" cy="369332"/>
            </a:xfrm>
            <a:prstGeom prst="rect">
              <a:avLst/>
            </a:prstGeom>
            <a:noFill/>
          </p:spPr>
          <p:txBody>
            <a:bodyPr wrap="square" rtlCol="0">
              <a:spAutoFit/>
            </a:bodyPr>
            <a:lstStyle/>
            <a:p>
              <a:pPr algn="ctr"/>
              <a:r>
                <a:rPr lang="en-US" dirty="0" smtClean="0"/>
                <a:t>XARM</a:t>
              </a:r>
              <a:endParaRPr lang="en-US" dirty="0"/>
            </a:p>
          </p:txBody>
        </p:sp>
        <p:pic>
          <p:nvPicPr>
            <p:cNvPr id="28" name="Picture 27" descr="Astro-H.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270762">
              <a:off x="7182973" y="4674134"/>
              <a:ext cx="1054608" cy="646176"/>
            </a:xfrm>
            <a:prstGeom prst="rect">
              <a:avLst/>
            </a:prstGeom>
          </p:spPr>
        </p:pic>
      </p:grpSp>
      <p:grpSp>
        <p:nvGrpSpPr>
          <p:cNvPr id="52" name="Group 51"/>
          <p:cNvGrpSpPr/>
          <p:nvPr/>
        </p:nvGrpSpPr>
        <p:grpSpPr>
          <a:xfrm>
            <a:off x="2065147" y="832199"/>
            <a:ext cx="1899729" cy="968161"/>
            <a:chOff x="1113937" y="1000549"/>
            <a:chExt cx="1899729" cy="968161"/>
          </a:xfrm>
        </p:grpSpPr>
        <p:pic>
          <p:nvPicPr>
            <p:cNvPr id="6" name="Picture 5" descr="Swift.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113937" y="1000549"/>
              <a:ext cx="1077470" cy="968161"/>
            </a:xfrm>
            <a:prstGeom prst="rect">
              <a:avLst/>
            </a:prstGeom>
          </p:spPr>
        </p:pic>
        <p:sp>
          <p:nvSpPr>
            <p:cNvPr id="30" name="TextBox 29"/>
            <p:cNvSpPr txBox="1"/>
            <p:nvPr/>
          </p:nvSpPr>
          <p:spPr>
            <a:xfrm>
              <a:off x="2012414" y="1167254"/>
              <a:ext cx="1001252" cy="369332"/>
            </a:xfrm>
            <a:prstGeom prst="rect">
              <a:avLst/>
            </a:prstGeom>
            <a:noFill/>
          </p:spPr>
          <p:txBody>
            <a:bodyPr wrap="square" rtlCol="0">
              <a:spAutoFit/>
            </a:bodyPr>
            <a:lstStyle/>
            <a:p>
              <a:pPr algn="ctr"/>
              <a:r>
                <a:rPr lang="en-US" dirty="0" smtClean="0"/>
                <a:t>Swift</a:t>
              </a:r>
              <a:endParaRPr lang="en-US" dirty="0"/>
            </a:p>
          </p:txBody>
        </p:sp>
      </p:grpSp>
      <p:grpSp>
        <p:nvGrpSpPr>
          <p:cNvPr id="51" name="Group 50"/>
          <p:cNvGrpSpPr/>
          <p:nvPr/>
        </p:nvGrpSpPr>
        <p:grpSpPr>
          <a:xfrm>
            <a:off x="4240366" y="933777"/>
            <a:ext cx="1734882" cy="765006"/>
            <a:chOff x="3715085" y="1019278"/>
            <a:chExt cx="1734882" cy="765006"/>
          </a:xfrm>
        </p:grpSpPr>
        <p:pic>
          <p:nvPicPr>
            <p:cNvPr id="9" name="Picture 8" descr="NuSTAR.png"/>
            <p:cNvPicPr>
              <a:picLocks noChangeAspect="1"/>
            </p:cNvPicPr>
            <p:nvPr/>
          </p:nvPicPr>
          <p:blipFill>
            <a:blip r:embed="rId8"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152075">
              <a:off x="3715085" y="1019278"/>
              <a:ext cx="1197213" cy="765006"/>
            </a:xfrm>
            <a:prstGeom prst="rect">
              <a:avLst/>
            </a:prstGeom>
          </p:spPr>
        </p:pic>
        <p:sp>
          <p:nvSpPr>
            <p:cNvPr id="31" name="TextBox 30"/>
            <p:cNvSpPr txBox="1"/>
            <p:nvPr/>
          </p:nvSpPr>
          <p:spPr>
            <a:xfrm>
              <a:off x="4242656" y="1111738"/>
              <a:ext cx="1207311" cy="369332"/>
            </a:xfrm>
            <a:prstGeom prst="rect">
              <a:avLst/>
            </a:prstGeom>
            <a:noFill/>
          </p:spPr>
          <p:txBody>
            <a:bodyPr wrap="square" rtlCol="0">
              <a:spAutoFit/>
            </a:bodyPr>
            <a:lstStyle/>
            <a:p>
              <a:pPr algn="ctr"/>
              <a:r>
                <a:rPr lang="en-US" dirty="0" smtClean="0"/>
                <a:t>NuSTAR</a:t>
              </a:r>
              <a:endParaRPr lang="en-US" dirty="0"/>
            </a:p>
          </p:txBody>
        </p:sp>
      </p:grpSp>
      <p:grpSp>
        <p:nvGrpSpPr>
          <p:cNvPr id="50" name="Group 49"/>
          <p:cNvGrpSpPr/>
          <p:nvPr/>
        </p:nvGrpSpPr>
        <p:grpSpPr>
          <a:xfrm>
            <a:off x="1635130" y="4549853"/>
            <a:ext cx="1647358" cy="887088"/>
            <a:chOff x="658426" y="4558537"/>
            <a:chExt cx="1647358" cy="887088"/>
          </a:xfrm>
        </p:grpSpPr>
        <p:pic>
          <p:nvPicPr>
            <p:cNvPr id="10" name="Picture 9" descr="TESS.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156794" y="4558537"/>
              <a:ext cx="1148990" cy="887088"/>
            </a:xfrm>
            <a:prstGeom prst="rect">
              <a:avLst/>
            </a:prstGeom>
          </p:spPr>
        </p:pic>
        <p:sp>
          <p:nvSpPr>
            <p:cNvPr id="32" name="TextBox 31"/>
            <p:cNvSpPr txBox="1"/>
            <p:nvPr/>
          </p:nvSpPr>
          <p:spPr>
            <a:xfrm>
              <a:off x="658426" y="4621272"/>
              <a:ext cx="1001252" cy="369332"/>
            </a:xfrm>
            <a:prstGeom prst="rect">
              <a:avLst/>
            </a:prstGeom>
            <a:noFill/>
          </p:spPr>
          <p:txBody>
            <a:bodyPr wrap="square" rtlCol="0">
              <a:spAutoFit/>
            </a:bodyPr>
            <a:lstStyle/>
            <a:p>
              <a:pPr algn="ctr"/>
              <a:r>
                <a:rPr lang="en-US" dirty="0" smtClean="0"/>
                <a:t>TESS</a:t>
              </a:r>
              <a:endParaRPr lang="en-US" dirty="0"/>
            </a:p>
          </p:txBody>
        </p:sp>
      </p:grpSp>
      <p:sp>
        <p:nvSpPr>
          <p:cNvPr id="33" name="TextBox 32"/>
          <p:cNvSpPr txBox="1"/>
          <p:nvPr/>
        </p:nvSpPr>
        <p:spPr>
          <a:xfrm>
            <a:off x="1976410" y="6276084"/>
            <a:ext cx="1001252" cy="369332"/>
          </a:xfrm>
          <a:prstGeom prst="rect">
            <a:avLst/>
          </a:prstGeom>
          <a:noFill/>
        </p:spPr>
        <p:txBody>
          <a:bodyPr wrap="square" rtlCol="0">
            <a:spAutoFit/>
          </a:bodyPr>
          <a:lstStyle/>
          <a:p>
            <a:pPr algn="ctr"/>
            <a:r>
              <a:rPr lang="en-US" dirty="0" smtClean="0"/>
              <a:t>NICER</a:t>
            </a:r>
            <a:endParaRPr lang="en-US" dirty="0"/>
          </a:p>
        </p:txBody>
      </p:sp>
      <p:sp>
        <p:nvSpPr>
          <p:cNvPr id="38" name="Oval 37"/>
          <p:cNvSpPr/>
          <p:nvPr/>
        </p:nvSpPr>
        <p:spPr>
          <a:xfrm>
            <a:off x="3964876" y="5632677"/>
            <a:ext cx="1014015" cy="101273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Oval 36"/>
          <p:cNvSpPr/>
          <p:nvPr/>
        </p:nvSpPr>
        <p:spPr>
          <a:xfrm>
            <a:off x="3964876" y="4444541"/>
            <a:ext cx="1014015" cy="10127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3650080" y="4446036"/>
            <a:ext cx="1643606" cy="960174"/>
            <a:chOff x="3725286" y="4382833"/>
            <a:chExt cx="1643606" cy="960174"/>
          </a:xfrm>
        </p:grpSpPr>
        <p:pic>
          <p:nvPicPr>
            <p:cNvPr id="14" name="Picture 13" descr="IXPW.png"/>
            <p:cNvPicPr>
              <a:picLocks noChangeAspect="1"/>
            </p:cNvPicPr>
            <p:nvPr/>
          </p:nvPicPr>
          <p:blipFill>
            <a:blip r:embed="rId10"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725581">
              <a:off x="3725286" y="4382833"/>
              <a:ext cx="1553555" cy="960174"/>
            </a:xfrm>
            <a:prstGeom prst="rect">
              <a:avLst/>
            </a:prstGeom>
          </p:spPr>
        </p:pic>
        <p:sp>
          <p:nvSpPr>
            <p:cNvPr id="34" name="TextBox 33"/>
            <p:cNvSpPr txBox="1"/>
            <p:nvPr/>
          </p:nvSpPr>
          <p:spPr>
            <a:xfrm>
              <a:off x="4367640" y="4829285"/>
              <a:ext cx="1001252" cy="369332"/>
            </a:xfrm>
            <a:prstGeom prst="rect">
              <a:avLst/>
            </a:prstGeom>
            <a:noFill/>
          </p:spPr>
          <p:txBody>
            <a:bodyPr wrap="square" rtlCol="0">
              <a:spAutoFit/>
            </a:bodyPr>
            <a:lstStyle/>
            <a:p>
              <a:pPr algn="ctr"/>
              <a:r>
                <a:rPr lang="en-US" dirty="0" smtClean="0"/>
                <a:t>IXPE</a:t>
              </a:r>
              <a:endParaRPr lang="en-US" dirty="0"/>
            </a:p>
          </p:txBody>
        </p:sp>
      </p:grpSp>
      <p:grpSp>
        <p:nvGrpSpPr>
          <p:cNvPr id="49" name="Group 48"/>
          <p:cNvGrpSpPr/>
          <p:nvPr/>
        </p:nvGrpSpPr>
        <p:grpSpPr>
          <a:xfrm>
            <a:off x="3793682" y="5701386"/>
            <a:ext cx="1573144" cy="1071117"/>
            <a:chOff x="3954833" y="5488995"/>
            <a:chExt cx="1573144" cy="1071117"/>
          </a:xfrm>
        </p:grpSpPr>
        <p:pic>
          <p:nvPicPr>
            <p:cNvPr id="15" name="Picture 14"/>
            <p:cNvPicPr>
              <a:picLocks noChangeAspect="1"/>
            </p:cNvPicPr>
            <p:nvPr/>
          </p:nvPicPr>
          <p:blipFill>
            <a:blip r:embed="rId11"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954833" y="5488995"/>
              <a:ext cx="1079769" cy="1071117"/>
            </a:xfrm>
            <a:prstGeom prst="rect">
              <a:avLst/>
            </a:prstGeom>
          </p:spPr>
        </p:pic>
        <p:sp>
          <p:nvSpPr>
            <p:cNvPr id="35" name="TextBox 34"/>
            <p:cNvSpPr txBox="1"/>
            <p:nvPr/>
          </p:nvSpPr>
          <p:spPr>
            <a:xfrm>
              <a:off x="4526725" y="6178174"/>
              <a:ext cx="1001252" cy="369332"/>
            </a:xfrm>
            <a:prstGeom prst="rect">
              <a:avLst/>
            </a:prstGeom>
            <a:noFill/>
          </p:spPr>
          <p:txBody>
            <a:bodyPr wrap="square" rtlCol="0">
              <a:spAutoFit/>
            </a:bodyPr>
            <a:lstStyle/>
            <a:p>
              <a:pPr algn="ctr"/>
              <a:r>
                <a:rPr lang="en-US" dirty="0" smtClean="0"/>
                <a:t>GUSTO</a:t>
              </a:r>
              <a:endParaRPr lang="en-US" dirty="0"/>
            </a:p>
          </p:txBody>
        </p:sp>
      </p:grpSp>
      <p:grpSp>
        <p:nvGrpSpPr>
          <p:cNvPr id="42" name="Group 41"/>
          <p:cNvGrpSpPr/>
          <p:nvPr/>
        </p:nvGrpSpPr>
        <p:grpSpPr>
          <a:xfrm>
            <a:off x="6621312" y="678252"/>
            <a:ext cx="1567605" cy="1245302"/>
            <a:chOff x="787519" y="5488995"/>
            <a:chExt cx="1567605" cy="1245302"/>
          </a:xfrm>
        </p:grpSpPr>
        <p:pic>
          <p:nvPicPr>
            <p:cNvPr id="43" name="Picture 42" descr="NICER.pn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87519" y="5488995"/>
              <a:ext cx="1567605" cy="1039098"/>
            </a:xfrm>
            <a:prstGeom prst="rect">
              <a:avLst/>
            </a:prstGeom>
          </p:spPr>
        </p:pic>
        <p:sp>
          <p:nvSpPr>
            <p:cNvPr id="44" name="TextBox 43"/>
            <p:cNvSpPr txBox="1"/>
            <p:nvPr/>
          </p:nvSpPr>
          <p:spPr>
            <a:xfrm>
              <a:off x="959647" y="6364965"/>
              <a:ext cx="1001252" cy="369332"/>
            </a:xfrm>
            <a:prstGeom prst="rect">
              <a:avLst/>
            </a:prstGeom>
            <a:noFill/>
          </p:spPr>
          <p:txBody>
            <a:bodyPr wrap="square" rtlCol="0">
              <a:spAutoFit/>
            </a:bodyPr>
            <a:lstStyle/>
            <a:p>
              <a:pPr algn="ctr"/>
              <a:r>
                <a:rPr lang="en-US" dirty="0" smtClean="0"/>
                <a:t>NICER</a:t>
              </a:r>
              <a:endParaRPr lang="en-US" dirty="0"/>
            </a:p>
          </p:txBody>
        </p:sp>
      </p:grpSp>
      <p:sp>
        <p:nvSpPr>
          <p:cNvPr id="53" name="Rectangle 52"/>
          <p:cNvSpPr/>
          <p:nvPr/>
        </p:nvSpPr>
        <p:spPr>
          <a:xfrm>
            <a:off x="132607" y="4357962"/>
            <a:ext cx="1555233" cy="1200329"/>
          </a:xfrm>
          <a:prstGeom prst="rect">
            <a:avLst/>
          </a:prstGeom>
          <a:noFill/>
        </p:spPr>
        <p:txBody>
          <a:bodyPr wrap="none" lIns="91440" tIns="45720" rIns="91440" bIns="4572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rPr>
              <a:t>Small and</a:t>
            </a:r>
          </a:p>
          <a:p>
            <a:pPr algn="ctr"/>
            <a:r>
              <a:rPr lang="en-US" sz="2400" dirty="0" smtClean="0">
                <a:ln w="0"/>
                <a:solidFill>
                  <a:schemeClr val="accent1"/>
                </a:solidFill>
                <a:effectLst>
                  <a:outerShdw blurRad="38100" dist="25400" dir="5400000" algn="ctr" rotWithShape="0">
                    <a:srgbClr val="6E747A">
                      <a:alpha val="43000"/>
                    </a:srgbClr>
                  </a:outerShdw>
                </a:effectLst>
              </a:rPr>
              <a:t>Mid-Size</a:t>
            </a:r>
          </a:p>
          <a:p>
            <a:pPr algn="ctr"/>
            <a:r>
              <a:rPr lang="en-US" sz="2400" dirty="0" smtClean="0">
                <a:ln w="0"/>
                <a:solidFill>
                  <a:schemeClr val="accent1"/>
                </a:solidFill>
                <a:effectLst>
                  <a:outerShdw blurRad="38100" dist="25400" dir="5400000" algn="ctr" rotWithShape="0">
                    <a:srgbClr val="6E747A">
                      <a:alpha val="43000"/>
                    </a:srgbClr>
                  </a:outerShdw>
                </a:effectLst>
              </a:rPr>
              <a:t>Missions</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54" name="Rectangle 53"/>
          <p:cNvSpPr/>
          <p:nvPr/>
        </p:nvSpPr>
        <p:spPr>
          <a:xfrm>
            <a:off x="71258" y="5724843"/>
            <a:ext cx="1776448" cy="830997"/>
          </a:xfrm>
          <a:prstGeom prst="rect">
            <a:avLst/>
          </a:prstGeom>
          <a:noFill/>
        </p:spPr>
        <p:txBody>
          <a:bodyPr wrap="none" lIns="91440" tIns="45720" rIns="91440" bIns="4572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rPr>
              <a:t>Missions of</a:t>
            </a:r>
          </a:p>
          <a:p>
            <a:pPr algn="ctr"/>
            <a:r>
              <a:rPr lang="en-US" sz="2400" b="0" cap="none" spc="0" dirty="0" smtClean="0">
                <a:ln w="0"/>
                <a:solidFill>
                  <a:schemeClr val="accent1"/>
                </a:solidFill>
                <a:effectLst>
                  <a:outerShdw blurRad="38100" dist="25400" dir="5400000" algn="ctr" rotWithShape="0">
                    <a:srgbClr val="6E747A">
                      <a:alpha val="43000"/>
                    </a:srgbClr>
                  </a:outerShdw>
                </a:effectLst>
              </a:rPr>
              <a:t>Opportunity</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grpSp>
        <p:nvGrpSpPr>
          <p:cNvPr id="13" name="Group 12"/>
          <p:cNvGrpSpPr/>
          <p:nvPr/>
        </p:nvGrpSpPr>
        <p:grpSpPr>
          <a:xfrm>
            <a:off x="7243534" y="3094666"/>
            <a:ext cx="361256" cy="161583"/>
            <a:chOff x="7243534" y="3094666"/>
            <a:chExt cx="361256" cy="161583"/>
          </a:xfrm>
        </p:grpSpPr>
        <p:sp>
          <p:nvSpPr>
            <p:cNvPr id="7" name="Rectangle 6"/>
            <p:cNvSpPr/>
            <p:nvPr/>
          </p:nvSpPr>
          <p:spPr>
            <a:xfrm>
              <a:off x="7309467" y="3103922"/>
              <a:ext cx="157959" cy="1229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243534" y="3094666"/>
              <a:ext cx="361256" cy="161583"/>
            </a:xfrm>
            <a:prstGeom prst="rect">
              <a:avLst/>
            </a:prstGeom>
            <a:noFill/>
          </p:spPr>
          <p:txBody>
            <a:bodyPr wrap="square" rtlCol="0">
              <a:spAutoFit/>
            </a:bodyPr>
            <a:lstStyle/>
            <a:p>
              <a:r>
                <a:rPr lang="en-US" sz="450" b="1" dirty="0" smtClean="0"/>
                <a:t>2019</a:t>
              </a:r>
              <a:endParaRPr lang="en-US" sz="450" b="1" dirty="0"/>
            </a:p>
          </p:txBody>
        </p:sp>
      </p:grpSp>
      <p:sp>
        <p:nvSpPr>
          <p:cNvPr id="45" name="TextBox 44"/>
          <p:cNvSpPr txBox="1"/>
          <p:nvPr/>
        </p:nvSpPr>
        <p:spPr>
          <a:xfrm>
            <a:off x="-2371725" y="1717350"/>
            <a:ext cx="1000125" cy="44680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9638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887"/>
            <a:ext cx="8229600" cy="2277021"/>
          </a:xfrm>
        </p:spPr>
        <p:txBody>
          <a:bodyPr anchor="t"/>
          <a:lstStyle/>
          <a:p>
            <a:pPr algn="ctr"/>
            <a:r>
              <a:rPr lang="en-US" sz="4000" dirty="0" smtClean="0">
                <a:latin typeface="Avenir Book" charset="0"/>
                <a:ea typeface="Avenir Book" charset="0"/>
                <a:cs typeface="Avenir Book" charset="0"/>
              </a:rPr>
              <a:t>Decadal Studies Status</a:t>
            </a:r>
            <a:endParaRPr lang="en-US" sz="4000"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24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8196036"/>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054783" y="2132792"/>
            <a:ext cx="1982545" cy="1768582"/>
          </a:xfrm>
          <a:prstGeom prst="rect">
            <a:avLst/>
          </a:prstGeom>
        </p:spPr>
      </p:pic>
      <p:sp>
        <p:nvSpPr>
          <p:cNvPr id="2" name="Title 1"/>
          <p:cNvSpPr>
            <a:spLocks noGrp="1"/>
          </p:cNvSpPr>
          <p:nvPr>
            <p:ph type="title"/>
          </p:nvPr>
        </p:nvSpPr>
        <p:spPr/>
        <p:txBody>
          <a:bodyPr/>
          <a:lstStyle/>
          <a:p>
            <a:r>
              <a:rPr lang="en-US" dirty="0">
                <a:latin typeface="Avenir Book" charset="0"/>
                <a:ea typeface="Avenir Book" charset="0"/>
                <a:cs typeface="Avenir Book" charset="0"/>
              </a:rPr>
              <a:t>Preparing for the 2020 Decadal Survey </a:t>
            </a:r>
          </a:p>
        </p:txBody>
      </p:sp>
      <p:sp>
        <p:nvSpPr>
          <p:cNvPr id="3" name="Content Placeholder 2"/>
          <p:cNvSpPr>
            <a:spLocks noGrp="1"/>
          </p:cNvSpPr>
          <p:nvPr>
            <p:ph idx="1"/>
          </p:nvPr>
        </p:nvSpPr>
        <p:spPr>
          <a:xfrm>
            <a:off x="457200" y="977250"/>
            <a:ext cx="8229600" cy="5464996"/>
          </a:xfrm>
        </p:spPr>
        <p:txBody>
          <a:bodyPr/>
          <a:lstStyle/>
          <a:p>
            <a:r>
              <a:rPr lang="en-US" dirty="0" smtClean="0">
                <a:latin typeface="Avenir Book" charset="0"/>
                <a:ea typeface="Avenir Book" charset="0"/>
                <a:cs typeface="Avenir Book" charset="0"/>
              </a:rPr>
              <a:t>Large Mission Concept Studies</a:t>
            </a:r>
          </a:p>
          <a:p>
            <a:endParaRPr lang="en-US" dirty="0">
              <a:latin typeface="Avenir Book" charset="0"/>
              <a:ea typeface="Avenir Book" charset="0"/>
              <a:cs typeface="Avenir Book" charset="0"/>
            </a:endParaRPr>
          </a:p>
          <a:p>
            <a:endParaRPr lang="en-US" dirty="0" smtClean="0">
              <a:latin typeface="Avenir Book" charset="0"/>
              <a:ea typeface="Avenir Book" charset="0"/>
              <a:cs typeface="Avenir Book" charset="0"/>
            </a:endParaRPr>
          </a:p>
          <a:p>
            <a:endParaRPr lang="en-US" dirty="0">
              <a:latin typeface="Avenir Book" charset="0"/>
              <a:ea typeface="Avenir Book" charset="0"/>
              <a:cs typeface="Avenir Book" charset="0"/>
            </a:endParaRPr>
          </a:p>
          <a:p>
            <a:endParaRPr lang="en-US" dirty="0" smtClean="0">
              <a:latin typeface="Avenir Book" charset="0"/>
              <a:ea typeface="Avenir Book" charset="0"/>
              <a:cs typeface="Avenir Book" charset="0"/>
            </a:endParaRPr>
          </a:p>
          <a:p>
            <a:endParaRPr lang="en-US" dirty="0">
              <a:latin typeface="Avenir Book" charset="0"/>
              <a:ea typeface="Avenir Book" charset="0"/>
              <a:cs typeface="Avenir Book" charset="0"/>
            </a:endParaRPr>
          </a:p>
          <a:p>
            <a:endParaRPr lang="en-US" dirty="0" smtClean="0">
              <a:latin typeface="Avenir Book" charset="0"/>
              <a:ea typeface="Avenir Book" charset="0"/>
              <a:cs typeface="Avenir Book" charset="0"/>
            </a:endParaRPr>
          </a:p>
          <a:p>
            <a:endParaRPr lang="en-US" dirty="0" smtClean="0">
              <a:latin typeface="Avenir Book" charset="0"/>
              <a:ea typeface="Avenir Book" charset="0"/>
              <a:cs typeface="Avenir Book" charset="0"/>
            </a:endParaRPr>
          </a:p>
          <a:p>
            <a:r>
              <a:rPr lang="en-US" dirty="0" smtClean="0">
                <a:latin typeface="Avenir Book" charset="0"/>
                <a:ea typeface="Avenir Book" charset="0"/>
                <a:cs typeface="Avenir Book" charset="0"/>
              </a:rPr>
              <a:t>Medium (Probe) Concept Studies</a:t>
            </a:r>
          </a:p>
          <a:p>
            <a:pPr lvl="1"/>
            <a:r>
              <a:rPr lang="en-US" dirty="0">
                <a:latin typeface="Avenir Book" charset="0"/>
                <a:ea typeface="Avenir Book" charset="0"/>
                <a:cs typeface="Avenir Book" charset="0"/>
              </a:rPr>
              <a:t>Cosmic Dawn Intensity Mapper (A. </a:t>
            </a:r>
            <a:r>
              <a:rPr lang="en-US" dirty="0" err="1">
                <a:latin typeface="Avenir Book" charset="0"/>
                <a:ea typeface="Avenir Book" charset="0"/>
                <a:cs typeface="Avenir Book" charset="0"/>
              </a:rPr>
              <a:t>Cooray</a:t>
            </a:r>
            <a:r>
              <a:rPr lang="en-US" dirty="0">
                <a:latin typeface="Avenir Book" charset="0"/>
                <a:ea typeface="Avenir Book" charset="0"/>
                <a:cs typeface="Avenir Book" charset="0"/>
              </a:rPr>
              <a:t>)</a:t>
            </a:r>
          </a:p>
          <a:p>
            <a:pPr lvl="1"/>
            <a:r>
              <a:rPr lang="en-US" dirty="0">
                <a:latin typeface="Avenir Book" charset="0"/>
                <a:ea typeface="Avenir Book" charset="0"/>
                <a:cs typeface="Avenir Book" charset="0"/>
              </a:rPr>
              <a:t>Cosmic Evolution through UV Spectroscopy Probe (W. Danchi)</a:t>
            </a:r>
          </a:p>
          <a:p>
            <a:pPr lvl="1"/>
            <a:r>
              <a:rPr lang="en-US" dirty="0">
                <a:latin typeface="Avenir Book" charset="0"/>
                <a:ea typeface="Avenir Book" charset="0"/>
                <a:cs typeface="Avenir Book" charset="0"/>
              </a:rPr>
              <a:t>Galaxy Evolution Probe (J. Glenn)</a:t>
            </a:r>
          </a:p>
          <a:p>
            <a:pPr lvl="1"/>
            <a:r>
              <a:rPr lang="en-US" dirty="0">
                <a:latin typeface="Avenir Book" charset="0"/>
                <a:ea typeface="Avenir Book" charset="0"/>
                <a:cs typeface="Avenir Book" charset="0"/>
              </a:rPr>
              <a:t>High Spatial Resolution X-ray Probe (R. Mushotzky)</a:t>
            </a:r>
          </a:p>
          <a:p>
            <a:pPr lvl="1"/>
            <a:r>
              <a:rPr lang="en-US" dirty="0">
                <a:latin typeface="Avenir Book" charset="0"/>
                <a:ea typeface="Avenir Book" charset="0"/>
                <a:cs typeface="Avenir Book" charset="0"/>
              </a:rPr>
              <a:t>Inflation Probe (S. Hanany)</a:t>
            </a:r>
          </a:p>
          <a:p>
            <a:pPr lvl="1"/>
            <a:r>
              <a:rPr lang="en-US" dirty="0">
                <a:latin typeface="Avenir Book" charset="0"/>
                <a:ea typeface="Avenir Book" charset="0"/>
                <a:cs typeface="Avenir Book" charset="0"/>
              </a:rPr>
              <a:t>Multi-Messenger Astrophysics Probe (A. Olinto)</a:t>
            </a:r>
          </a:p>
          <a:p>
            <a:pPr lvl="1"/>
            <a:r>
              <a:rPr lang="en-US" dirty="0">
                <a:solidFill>
                  <a:srgbClr val="0000FF"/>
                </a:solidFill>
                <a:latin typeface="Avenir Book" charset="0"/>
                <a:ea typeface="Avenir Book" charset="0"/>
                <a:cs typeface="Avenir Book" charset="0"/>
              </a:rPr>
              <a:t>Precise Radial Velocity Observatory (P. </a:t>
            </a:r>
            <a:r>
              <a:rPr lang="en-US" dirty="0" err="1">
                <a:solidFill>
                  <a:srgbClr val="0000FF"/>
                </a:solidFill>
                <a:latin typeface="Avenir Book" charset="0"/>
                <a:ea typeface="Avenir Book" charset="0"/>
                <a:cs typeface="Avenir Book" charset="0"/>
              </a:rPr>
              <a:t>Plavchan</a:t>
            </a:r>
            <a:r>
              <a:rPr lang="en-US" dirty="0">
                <a:solidFill>
                  <a:srgbClr val="0000FF"/>
                </a:solidFill>
                <a:latin typeface="Avenir Book" charset="0"/>
                <a:ea typeface="Avenir Book" charset="0"/>
                <a:cs typeface="Avenir Book" charset="0"/>
              </a:rPr>
              <a:t>) </a:t>
            </a:r>
          </a:p>
          <a:p>
            <a:pPr lvl="1"/>
            <a:r>
              <a:rPr lang="en-US" dirty="0">
                <a:solidFill>
                  <a:srgbClr val="0000FF"/>
                </a:solidFill>
                <a:latin typeface="Avenir Book" charset="0"/>
                <a:ea typeface="Avenir Book" charset="0"/>
                <a:cs typeface="Avenir Book" charset="0"/>
              </a:rPr>
              <a:t>Starshade Rendezvous Mission (S. Seager)</a:t>
            </a:r>
          </a:p>
          <a:p>
            <a:pPr lvl="1"/>
            <a:r>
              <a:rPr lang="en-US" dirty="0">
                <a:latin typeface="Avenir Book" charset="0"/>
                <a:ea typeface="Avenir Book" charset="0"/>
                <a:cs typeface="Avenir Book" charset="0"/>
              </a:rPr>
              <a:t>Transient Astrophysics Probe (J. Camp)</a:t>
            </a:r>
          </a:p>
          <a:p>
            <a:pPr lvl="1"/>
            <a:r>
              <a:rPr lang="en-US" dirty="0">
                <a:latin typeface="Avenir Book" charset="0"/>
                <a:ea typeface="Avenir Book" charset="0"/>
                <a:cs typeface="Avenir Book" charset="0"/>
              </a:rPr>
              <a:t>X-ray Timing and Spectroscopy Probe (P. Ray)</a:t>
            </a:r>
          </a:p>
          <a:p>
            <a:endParaRPr lang="en-US"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25</a:t>
            </a:fld>
            <a:endParaRPr lang="en-US" dirty="0"/>
          </a:p>
        </p:txBody>
      </p:sp>
      <p:pic>
        <p:nvPicPr>
          <p:cNvPr id="5" name="Picture 4"/>
          <p:cNvPicPr>
            <a:picLocks noChangeAspect="1"/>
          </p:cNvPicPr>
          <p:nvPr/>
        </p:nvPicPr>
        <p:blipFill>
          <a:blip r:embed="rId3"/>
          <a:stretch>
            <a:fillRect/>
          </a:stretch>
        </p:blipFill>
        <p:spPr>
          <a:xfrm>
            <a:off x="740979" y="1400993"/>
            <a:ext cx="3043028" cy="1970360"/>
          </a:xfrm>
          <a:prstGeom prst="rect">
            <a:avLst/>
          </a:prstGeom>
        </p:spPr>
      </p:pic>
      <p:pic>
        <p:nvPicPr>
          <p:cNvPr id="6" name="Picture 5"/>
          <p:cNvPicPr>
            <a:picLocks noChangeAspect="1"/>
          </p:cNvPicPr>
          <p:nvPr/>
        </p:nvPicPr>
        <p:blipFill>
          <a:blip r:embed="rId4"/>
          <a:stretch>
            <a:fillRect/>
          </a:stretch>
        </p:blipFill>
        <p:spPr>
          <a:xfrm>
            <a:off x="5147155" y="666005"/>
            <a:ext cx="2607802" cy="1551642"/>
          </a:xfrm>
          <a:prstGeom prst="rect">
            <a:avLst/>
          </a:prstGeom>
        </p:spPr>
      </p:pic>
      <p:pic>
        <p:nvPicPr>
          <p:cNvPr id="7" name="Picture 6"/>
          <p:cNvPicPr>
            <a:picLocks noChangeAspect="1"/>
          </p:cNvPicPr>
          <p:nvPr/>
        </p:nvPicPr>
        <p:blipFill>
          <a:blip r:embed="rId5"/>
          <a:stretch>
            <a:fillRect/>
          </a:stretch>
        </p:blipFill>
        <p:spPr>
          <a:xfrm>
            <a:off x="4990072" y="2300176"/>
            <a:ext cx="2025151" cy="1472169"/>
          </a:xfrm>
          <a:prstGeom prst="rect">
            <a:avLst/>
          </a:prstGeom>
        </p:spPr>
      </p:pic>
      <p:sp>
        <p:nvSpPr>
          <p:cNvPr id="9" name="TextBox 8"/>
          <p:cNvSpPr txBox="1"/>
          <p:nvPr/>
        </p:nvSpPr>
        <p:spPr>
          <a:xfrm>
            <a:off x="3824555" y="1417297"/>
            <a:ext cx="2100832" cy="1677382"/>
          </a:xfrm>
          <a:prstGeom prst="rect">
            <a:avLst/>
          </a:prstGeom>
          <a:noFill/>
        </p:spPr>
        <p:txBody>
          <a:bodyPr wrap="square" rtlCol="0">
            <a:spAutoFit/>
          </a:bodyPr>
          <a:lstStyle/>
          <a:p>
            <a:r>
              <a:rPr lang="en-US" dirty="0" smtClean="0"/>
              <a:t>HabEx</a:t>
            </a:r>
          </a:p>
          <a:p>
            <a:endParaRPr lang="en-US" sz="1000" dirty="0" smtClean="0"/>
          </a:p>
          <a:p>
            <a:r>
              <a:rPr lang="en-US" dirty="0" smtClean="0"/>
              <a:t>LUVOIR</a:t>
            </a:r>
          </a:p>
          <a:p>
            <a:endParaRPr lang="en-US" sz="1000" dirty="0" smtClean="0"/>
          </a:p>
          <a:p>
            <a:r>
              <a:rPr lang="en-US" dirty="0" smtClean="0"/>
              <a:t>Lynx</a:t>
            </a:r>
          </a:p>
          <a:p>
            <a:endParaRPr lang="en-US" sz="1000" dirty="0" smtClean="0"/>
          </a:p>
          <a:p>
            <a:r>
              <a:rPr lang="en-US" dirty="0" smtClean="0"/>
              <a:t>OST</a:t>
            </a:r>
            <a:endParaRPr lang="en-US" dirty="0"/>
          </a:p>
        </p:txBody>
      </p:sp>
      <p:sp>
        <p:nvSpPr>
          <p:cNvPr id="11" name="TextBox 10"/>
          <p:cNvSpPr txBox="1"/>
          <p:nvPr/>
        </p:nvSpPr>
        <p:spPr>
          <a:xfrm>
            <a:off x="677008" y="6431908"/>
            <a:ext cx="7789984" cy="369332"/>
          </a:xfrm>
          <a:prstGeom prst="rect">
            <a:avLst/>
          </a:prstGeom>
          <a:noFill/>
        </p:spPr>
        <p:txBody>
          <a:bodyPr wrap="square" rtlCol="0">
            <a:spAutoFit/>
          </a:bodyPr>
          <a:lstStyle/>
          <a:p>
            <a:pPr algn="ctr"/>
            <a:r>
              <a:rPr lang="en-US" b="1" dirty="0">
                <a:solidFill>
                  <a:srgbClr val="1121FF"/>
                </a:solidFill>
                <a:latin typeface="Avenir Book" charset="0"/>
                <a:ea typeface="Avenir Book" charset="0"/>
                <a:cs typeface="Avenir Book" charset="0"/>
              </a:rPr>
              <a:t>https://science.nasa.gov/astrophysics/2020-decadal-survey-planning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7536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4716" y="137171"/>
            <a:ext cx="8252084" cy="724186"/>
          </a:xfrm>
        </p:spPr>
        <p:txBody>
          <a:bodyPr>
            <a:noAutofit/>
          </a:bodyPr>
          <a:lstStyle/>
          <a:p>
            <a:pPr algn="l"/>
            <a:r>
              <a:rPr lang="en-US" sz="2100" dirty="0">
                <a:latin typeface="Avenir Book" charset="0"/>
                <a:ea typeface="Avenir Book" charset="0"/>
                <a:cs typeface="Avenir Book" charset="0"/>
              </a:rPr>
              <a:t>Preparing for the 2020 Decadal </a:t>
            </a:r>
            <a:r>
              <a:rPr lang="en-US" sz="2100" dirty="0" smtClean="0">
                <a:latin typeface="Avenir Book" charset="0"/>
                <a:ea typeface="Avenir Book" charset="0"/>
                <a:cs typeface="Avenir Book" charset="0"/>
              </a:rPr>
              <a:t>Survey Large </a:t>
            </a:r>
            <a:r>
              <a:rPr lang="en-US" sz="2100" dirty="0">
                <a:latin typeface="Avenir Book" charset="0"/>
                <a:ea typeface="Avenir Book" charset="0"/>
                <a:cs typeface="Avenir Book" charset="0"/>
              </a:rPr>
              <a:t>Mission </a:t>
            </a:r>
            <a:r>
              <a:rPr lang="en-US" sz="2100" dirty="0" smtClean="0">
                <a:latin typeface="Avenir Book" charset="0"/>
                <a:ea typeface="Avenir Book" charset="0"/>
                <a:cs typeface="Avenir Book" charset="0"/>
              </a:rPr>
              <a:t>Concepts</a:t>
            </a:r>
            <a:br>
              <a:rPr lang="en-US" sz="2100" dirty="0" smtClean="0">
                <a:latin typeface="Avenir Book" charset="0"/>
                <a:ea typeface="Avenir Book" charset="0"/>
                <a:cs typeface="Avenir Book" charset="0"/>
              </a:rPr>
            </a:br>
            <a:r>
              <a:rPr lang="en-US" sz="1600" dirty="0" smtClean="0">
                <a:latin typeface="Avenir Book" charset="0"/>
                <a:ea typeface="Avenir Book" charset="0"/>
                <a:cs typeface="Avenir Book" charset="0"/>
              </a:rPr>
              <a:t>Interim study reports are due Mar 2018</a:t>
            </a:r>
            <a:br>
              <a:rPr lang="en-US" sz="1600" dirty="0" smtClean="0">
                <a:latin typeface="Avenir Book" charset="0"/>
                <a:ea typeface="Avenir Book" charset="0"/>
                <a:cs typeface="Avenir Book" charset="0"/>
              </a:rPr>
            </a:br>
            <a:r>
              <a:rPr lang="en-US" sz="1600" dirty="0" smtClean="0">
                <a:latin typeface="Avenir Book" charset="0"/>
                <a:ea typeface="Avenir Book" charset="0"/>
                <a:cs typeface="Avenir Book" charset="0"/>
              </a:rPr>
              <a:t>Pause &amp; Learn planned for</a:t>
            </a:r>
            <a:r>
              <a:rPr lang="en-US" sz="1600" dirty="0" smtClean="0">
                <a:latin typeface="Avenir Book" charset="0"/>
                <a:ea typeface="Avenir Book" charset="0"/>
                <a:cs typeface="Avenir Book" charset="0"/>
              </a:rPr>
              <a:t> May 2018</a:t>
            </a:r>
            <a:endParaRPr lang="en-US" sz="1600"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26</a:t>
            </a:fld>
            <a:endParaRPr lang="en-US" dirty="0"/>
          </a:p>
        </p:txBody>
      </p:sp>
      <p:sp>
        <p:nvSpPr>
          <p:cNvPr id="3" name="TextBox 2"/>
          <p:cNvSpPr txBox="1"/>
          <p:nvPr/>
        </p:nvSpPr>
        <p:spPr>
          <a:xfrm>
            <a:off x="548640" y="6358032"/>
            <a:ext cx="8046720" cy="369332"/>
          </a:xfrm>
          <a:prstGeom prst="rect">
            <a:avLst/>
          </a:prstGeom>
          <a:noFill/>
        </p:spPr>
        <p:txBody>
          <a:bodyPr wrap="square" rtlCol="0" anchor="ctr">
            <a:spAutoFit/>
          </a:bodyPr>
          <a:lstStyle/>
          <a:p>
            <a:pPr indent="-192024" algn="ctr">
              <a:spcBef>
                <a:spcPts val="1200"/>
              </a:spcBef>
              <a:buNone/>
            </a:pPr>
            <a:r>
              <a:rPr lang="en-US" b="1" dirty="0">
                <a:solidFill>
                  <a:srgbClr val="0000FF"/>
                </a:solidFill>
                <a:latin typeface="Avenir Book" charset="0"/>
                <a:ea typeface="Avenir Book" charset="0"/>
                <a:cs typeface="Avenir Book" charset="0"/>
              </a:rPr>
              <a:t>http://science.nasa.gov/astrophysics/2020-decadal-survey-planning/ </a:t>
            </a:r>
            <a:endParaRPr lang="en-US" b="1" u="sng" dirty="0">
              <a:solidFill>
                <a:srgbClr val="0000FF"/>
              </a:solidFill>
              <a:latin typeface="Avenir Book" charset="0"/>
              <a:ea typeface="Avenir Book" charset="0"/>
              <a:cs typeface="Avenir Book" charset="0"/>
            </a:endParaRPr>
          </a:p>
        </p:txBody>
      </p:sp>
      <p:graphicFrame>
        <p:nvGraphicFramePr>
          <p:cNvPr id="8" name="Content Placeholder 4"/>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139578918"/>
              </p:ext>
            </p:extLst>
          </p:nvPr>
        </p:nvGraphicFramePr>
        <p:xfrm>
          <a:off x="434716" y="1183942"/>
          <a:ext cx="8252084" cy="4023359"/>
        </p:xfrm>
        <a:graphic>
          <a:graphicData uri="http://schemas.openxmlformats.org/drawingml/2006/table">
            <a:tbl>
              <a:tblPr firstRow="1" bandRow="1">
                <a:tableStyleId>{5C22544A-7EE6-4342-B048-85BDC9FD1C3A}</a:tableStyleId>
              </a:tblPr>
              <a:tblGrid>
                <a:gridCol w="2233533"/>
                <a:gridCol w="2053653"/>
                <a:gridCol w="3964898"/>
              </a:tblGrid>
              <a:tr h="370840">
                <a:tc>
                  <a:txBody>
                    <a:bodyPr/>
                    <a:lstStyle/>
                    <a:p>
                      <a:pPr algn="ctr"/>
                      <a:endParaRPr lang="en-US" dirty="0">
                        <a:latin typeface="Avenir Book" charset="0"/>
                        <a:ea typeface="Avenir Book" charset="0"/>
                        <a:cs typeface="Avenir Book" charset="0"/>
                      </a:endParaRPr>
                    </a:p>
                  </a:txBody>
                  <a:tcPr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en-US" dirty="0" smtClean="0">
                          <a:latin typeface="Avenir Book" charset="0"/>
                          <a:ea typeface="Avenir Book" charset="0"/>
                          <a:cs typeface="Avenir Book" charset="0"/>
                        </a:rPr>
                        <a:t>Community </a:t>
                      </a:r>
                      <a:r>
                        <a:rPr lang="en-US" dirty="0" err="1" smtClean="0">
                          <a:latin typeface="Avenir Book" charset="0"/>
                          <a:ea typeface="Avenir Book" charset="0"/>
                          <a:cs typeface="Avenir Book" charset="0"/>
                        </a:rPr>
                        <a:t>STDT</a:t>
                      </a:r>
                      <a:r>
                        <a:rPr lang="en-US" dirty="0" smtClean="0">
                          <a:latin typeface="Avenir Book" charset="0"/>
                          <a:ea typeface="Avenir Book" charset="0"/>
                          <a:cs typeface="Avenir Book" charset="0"/>
                        </a:rPr>
                        <a:t> Chairs</a:t>
                      </a:r>
                    </a:p>
                  </a:txBody>
                  <a:tcPr anchor="ctr">
                    <a:lnT w="12700" cap="flat" cmpd="sng" algn="ctr">
                      <a:solidFill>
                        <a:scrgbClr r="0" g="0" b="0"/>
                      </a:solidFill>
                      <a:prstDash val="solid"/>
                      <a:round/>
                      <a:headEnd type="none" w="med" len="med"/>
                      <a:tailEnd type="none" w="med" len="med"/>
                    </a:lnT>
                  </a:tcPr>
                </a:tc>
                <a:tc>
                  <a:txBody>
                    <a:bodyPr/>
                    <a:lstStyle/>
                    <a:p>
                      <a:pPr algn="ctr"/>
                      <a:r>
                        <a:rPr lang="en-US" dirty="0" smtClean="0">
                          <a:latin typeface="Avenir Book" charset="0"/>
                          <a:ea typeface="Avenir Book" charset="0"/>
                          <a:cs typeface="Avenir Book" charset="0"/>
                        </a:rPr>
                        <a:t>AAS Sessions</a:t>
                      </a:r>
                      <a:endParaRPr lang="en-US" dirty="0">
                        <a:latin typeface="Avenir Book" charset="0"/>
                        <a:ea typeface="Avenir Book" charset="0"/>
                        <a:cs typeface="Avenir Book" charset="0"/>
                      </a:endParaRPr>
                    </a:p>
                  </a:txBody>
                  <a:tcPr anchor="ctr">
                    <a:lnT w="12700" cap="flat" cmpd="sng" algn="ctr">
                      <a:solidFill>
                        <a:scrgbClr r="0" g="0" b="0"/>
                      </a:solidFill>
                      <a:prstDash val="solid"/>
                      <a:round/>
                      <a:headEnd type="none" w="med" len="med"/>
                      <a:tailEnd type="none" w="med" len="med"/>
                    </a:lnT>
                  </a:tcPr>
                </a:tc>
              </a:tr>
              <a:tr h="370840">
                <a:tc>
                  <a:txBody>
                    <a:bodyPr/>
                    <a:lstStyle/>
                    <a:p>
                      <a:pPr algn="ctr"/>
                      <a:r>
                        <a:rPr lang="en-US" dirty="0" smtClean="0">
                          <a:latin typeface="Avenir Book" charset="0"/>
                          <a:ea typeface="Avenir Book" charset="0"/>
                          <a:cs typeface="Avenir Book" charset="0"/>
                        </a:rPr>
                        <a:t>Habitable Exoplanet Imaging Mission</a:t>
                      </a:r>
                    </a:p>
                    <a:p>
                      <a:pPr algn="ctr"/>
                      <a:r>
                        <a:rPr lang="en-US" sz="1200" b="0" dirty="0" smtClean="0">
                          <a:solidFill>
                            <a:srgbClr val="0000FF"/>
                          </a:solidFill>
                          <a:latin typeface="Avenir Book" charset="0"/>
                          <a:ea typeface="Avenir Book" charset="0"/>
                          <a:cs typeface="Avenir Book" charset="0"/>
                        </a:rPr>
                        <a:t>www.jpl.nasa.gov/habex</a:t>
                      </a:r>
                      <a:endParaRPr lang="en-US" sz="1200" b="0" dirty="0">
                        <a:solidFill>
                          <a:srgbClr val="0000FF"/>
                        </a:solidFill>
                        <a:latin typeface="Avenir Book" charset="0"/>
                        <a:ea typeface="Avenir Book" charset="0"/>
                        <a:cs typeface="Avenir Book" charset="0"/>
                      </a:endParaRPr>
                    </a:p>
                  </a:txBody>
                  <a:tcPr anchor="ctr">
                    <a:lnL w="12700" cap="flat" cmpd="sng" algn="ctr">
                      <a:solidFill>
                        <a:scrgbClr r="0" g="0" b="0"/>
                      </a:solidFill>
                      <a:prstDash val="solid"/>
                      <a:round/>
                      <a:headEnd type="none" w="med" len="med"/>
                      <a:tailEnd type="none" w="med" len="med"/>
                    </a:lnL>
                  </a:tcPr>
                </a:tc>
                <a:tc>
                  <a:txBody>
                    <a:bodyPr/>
                    <a:lstStyle/>
                    <a:p>
                      <a:pPr algn="ctr"/>
                      <a:r>
                        <a:rPr lang="en-US" dirty="0" smtClean="0">
                          <a:latin typeface="Avenir Book" charset="0"/>
                          <a:ea typeface="Avenir Book" charset="0"/>
                          <a:cs typeface="Avenir Book" charset="0"/>
                        </a:rPr>
                        <a:t>Scott Gaudi</a:t>
                      </a:r>
                      <a:endParaRPr lang="en-US" dirty="0" smtClean="0">
                        <a:solidFill>
                          <a:srgbClr val="FF0000"/>
                        </a:solidFill>
                        <a:latin typeface="Avenir Book" charset="0"/>
                        <a:ea typeface="Avenir Book" charset="0"/>
                        <a:cs typeface="Avenir Book" charset="0"/>
                      </a:endParaRPr>
                    </a:p>
                    <a:p>
                      <a:pPr algn="ctr"/>
                      <a:r>
                        <a:rPr lang="en-US" dirty="0" smtClean="0">
                          <a:latin typeface="Avenir Book" charset="0"/>
                          <a:ea typeface="Avenir Book" charset="0"/>
                          <a:cs typeface="Avenir Book" charset="0"/>
                        </a:rPr>
                        <a:t>Sara Seager</a:t>
                      </a:r>
                      <a:endParaRPr lang="en-US" dirty="0">
                        <a:latin typeface="Avenir Book" charset="0"/>
                        <a:ea typeface="Avenir Book" charset="0"/>
                        <a:cs typeface="Avenir Book" charset="0"/>
                      </a:endParaRPr>
                    </a:p>
                  </a:txBody>
                  <a:tcPr anchor="ctr"/>
                </a:tc>
                <a:tc>
                  <a:txBody>
                    <a:bodyPr/>
                    <a:lstStyle/>
                    <a:p>
                      <a:pPr algn="ctr"/>
                      <a:r>
                        <a:rPr lang="en-US" b="1" dirty="0" smtClean="0">
                          <a:solidFill>
                            <a:srgbClr val="FF0000"/>
                          </a:solidFill>
                          <a:latin typeface="Avenir Book" charset="0"/>
                          <a:ea typeface="Avenir Book" charset="0"/>
                          <a:cs typeface="Avenir Book" charset="0"/>
                        </a:rPr>
                        <a:t>Tue @ 6:30 pm in Maryland 1-2</a:t>
                      </a:r>
                      <a:endParaRPr lang="en-US" b="1" dirty="0">
                        <a:solidFill>
                          <a:srgbClr val="FF0000"/>
                        </a:solidFill>
                        <a:latin typeface="Avenir Book" charset="0"/>
                        <a:ea typeface="Avenir Book" charset="0"/>
                        <a:cs typeface="Avenir Book" charset="0"/>
                      </a:endParaRPr>
                    </a:p>
                  </a:txBody>
                  <a:tcPr anchor="ctr">
                    <a:solidFill>
                      <a:srgbClr val="FFFF00"/>
                    </a:solidFill>
                  </a:tcPr>
                </a:tc>
              </a:tr>
              <a:tr h="370840">
                <a:tc>
                  <a:txBody>
                    <a:bodyPr/>
                    <a:lstStyle/>
                    <a:p>
                      <a:pPr algn="ctr"/>
                      <a:r>
                        <a:rPr lang="en-US" dirty="0" smtClean="0">
                          <a:latin typeface="Avenir Book" charset="0"/>
                          <a:ea typeface="Avenir Book" charset="0"/>
                          <a:cs typeface="Avenir Book" charset="0"/>
                        </a:rPr>
                        <a:t>Large UV/Optical/IR Surveyor</a:t>
                      </a:r>
                    </a:p>
                    <a:p>
                      <a:pPr algn="ctr"/>
                      <a:r>
                        <a:rPr lang="en-US" sz="1200" dirty="0" smtClean="0">
                          <a:solidFill>
                            <a:srgbClr val="0000FF"/>
                          </a:solidFill>
                          <a:latin typeface="Avenir Book" charset="0"/>
                          <a:ea typeface="Avenir Book" charset="0"/>
                          <a:cs typeface="Avenir Book" charset="0"/>
                        </a:rPr>
                        <a:t>asd.gsfc.nasa.gov/</a:t>
                      </a:r>
                      <a:r>
                        <a:rPr lang="en-US" sz="1200" dirty="0" err="1" smtClean="0">
                          <a:solidFill>
                            <a:srgbClr val="0000FF"/>
                          </a:solidFill>
                          <a:latin typeface="Avenir Book" charset="0"/>
                          <a:ea typeface="Avenir Book" charset="0"/>
                          <a:cs typeface="Avenir Book" charset="0"/>
                        </a:rPr>
                        <a:t>luvoir</a:t>
                      </a:r>
                      <a:endParaRPr lang="en-US" sz="1200" dirty="0">
                        <a:solidFill>
                          <a:srgbClr val="0000FF"/>
                        </a:solidFill>
                        <a:latin typeface="Avenir Book" charset="0"/>
                        <a:ea typeface="Avenir Book" charset="0"/>
                        <a:cs typeface="Avenir Book" charset="0"/>
                      </a:endParaRPr>
                    </a:p>
                  </a:txBody>
                  <a:tcPr anchor="ctr">
                    <a:lnL w="12700" cap="flat" cmpd="sng" algn="ctr">
                      <a:solidFill>
                        <a:scrgbClr r="0" g="0" b="0"/>
                      </a:solidFill>
                      <a:prstDash val="solid"/>
                      <a:round/>
                      <a:headEnd type="none" w="med" len="med"/>
                      <a:tailEnd type="none" w="med" len="med"/>
                    </a:lnL>
                  </a:tcPr>
                </a:tc>
                <a:tc>
                  <a:txBody>
                    <a:bodyPr/>
                    <a:lstStyle/>
                    <a:p>
                      <a:pPr algn="ctr"/>
                      <a:r>
                        <a:rPr lang="en-US" dirty="0" smtClean="0">
                          <a:latin typeface="Avenir Book" charset="0"/>
                          <a:ea typeface="Avenir Book" charset="0"/>
                          <a:cs typeface="Avenir Book" charset="0"/>
                        </a:rPr>
                        <a:t>Debra</a:t>
                      </a:r>
                      <a:r>
                        <a:rPr lang="en-US" baseline="0" dirty="0" smtClean="0">
                          <a:latin typeface="Avenir Book" charset="0"/>
                          <a:ea typeface="Avenir Book" charset="0"/>
                          <a:cs typeface="Avenir Book" charset="0"/>
                        </a:rPr>
                        <a:t> Fischer</a:t>
                      </a:r>
                      <a:endParaRPr lang="en-US" baseline="0" dirty="0" smtClean="0">
                        <a:solidFill>
                          <a:srgbClr val="FF0000"/>
                        </a:solidFill>
                        <a:latin typeface="Avenir Book" charset="0"/>
                        <a:ea typeface="Avenir Book" charset="0"/>
                        <a:cs typeface="Avenir Book" charset="0"/>
                      </a:endParaRPr>
                    </a:p>
                    <a:p>
                      <a:pPr algn="ctr"/>
                      <a:r>
                        <a:rPr lang="en-US" baseline="0" dirty="0" smtClean="0">
                          <a:latin typeface="Avenir Book" charset="0"/>
                          <a:ea typeface="Avenir Book" charset="0"/>
                          <a:cs typeface="Avenir Book" charset="0"/>
                        </a:rPr>
                        <a:t>Bradley Peterson</a:t>
                      </a:r>
                      <a:endParaRPr lang="en-US" dirty="0" smtClean="0">
                        <a:latin typeface="Avenir Book" charset="0"/>
                        <a:ea typeface="Avenir Book" charset="0"/>
                        <a:cs typeface="Avenir Book" charset="0"/>
                      </a:endParaRPr>
                    </a:p>
                  </a:txBody>
                  <a:tcPr anchor="ctr"/>
                </a:tc>
                <a:tc>
                  <a:txBody>
                    <a:bodyPr/>
                    <a:lstStyle/>
                    <a:p>
                      <a:pPr algn="ctr"/>
                      <a:r>
                        <a:rPr lang="en-US" b="1" dirty="0" smtClean="0">
                          <a:solidFill>
                            <a:srgbClr val="FF0000"/>
                          </a:solidFill>
                          <a:latin typeface="Avenir Book" charset="0"/>
                          <a:ea typeface="Avenir Book" charset="0"/>
                          <a:cs typeface="Avenir Book" charset="0"/>
                        </a:rPr>
                        <a:t>Tue @ 2:00</a:t>
                      </a:r>
                      <a:r>
                        <a:rPr lang="en-US" b="1" baseline="0" dirty="0" smtClean="0">
                          <a:solidFill>
                            <a:srgbClr val="FF0000"/>
                          </a:solidFill>
                          <a:latin typeface="Avenir Book" charset="0"/>
                          <a:ea typeface="Avenir Book" charset="0"/>
                          <a:cs typeface="Avenir Book" charset="0"/>
                        </a:rPr>
                        <a:t> pm </a:t>
                      </a:r>
                      <a:r>
                        <a:rPr lang="en-US" b="1" dirty="0" smtClean="0">
                          <a:solidFill>
                            <a:srgbClr val="FF0000"/>
                          </a:solidFill>
                          <a:latin typeface="Avenir Book" charset="0"/>
                          <a:ea typeface="Avenir Book" charset="0"/>
                          <a:cs typeface="Avenir Book" charset="0"/>
                        </a:rPr>
                        <a:t>in Chesapeake I</a:t>
                      </a:r>
                    </a:p>
                    <a:p>
                      <a:pPr algn="ctr"/>
                      <a:r>
                        <a:rPr lang="en-US" b="1" dirty="0" smtClean="0">
                          <a:solidFill>
                            <a:srgbClr val="FF0000"/>
                          </a:solidFill>
                          <a:latin typeface="Avenir Book" charset="0"/>
                          <a:ea typeface="Avenir Book" charset="0"/>
                          <a:cs typeface="Avenir Book" charset="0"/>
                        </a:rPr>
                        <a:t>Wed @ 2:00 pm in Chesapeake 7-8</a:t>
                      </a:r>
                      <a:endParaRPr lang="en-US" b="1" dirty="0">
                        <a:solidFill>
                          <a:srgbClr val="FF0000"/>
                        </a:solidFill>
                        <a:latin typeface="Avenir Book" charset="0"/>
                        <a:ea typeface="Avenir Book" charset="0"/>
                        <a:cs typeface="Avenir Book" charset="0"/>
                      </a:endParaRPr>
                    </a:p>
                  </a:txBody>
                  <a:tcPr anchor="ctr">
                    <a:solidFill>
                      <a:srgbClr val="FFFF00"/>
                    </a:solidFill>
                  </a:tcPr>
                </a:tc>
              </a:tr>
              <a:tr h="370840">
                <a:tc>
                  <a:txBody>
                    <a:bodyPr/>
                    <a:lstStyle/>
                    <a:p>
                      <a:pPr algn="ctr"/>
                      <a:r>
                        <a:rPr lang="en-US" dirty="0" smtClean="0">
                          <a:latin typeface="Avenir Book" charset="0"/>
                          <a:ea typeface="Avenir Book" charset="0"/>
                          <a:cs typeface="Avenir Book" charset="0"/>
                        </a:rPr>
                        <a:t>Lynx X-ray Surveyor</a:t>
                      </a:r>
                    </a:p>
                    <a:p>
                      <a:pPr algn="ctr"/>
                      <a:r>
                        <a:rPr lang="en-US" sz="1125" b="0" dirty="0" smtClean="0">
                          <a:solidFill>
                            <a:srgbClr val="0000FF"/>
                          </a:solidFill>
                          <a:latin typeface="Avenir Book" charset="0"/>
                          <a:ea typeface="Avenir Book" charset="0"/>
                          <a:cs typeface="Avenir Book" charset="0"/>
                        </a:rPr>
                        <a:t>wwwastro.msfc.nasa.gov/lynx</a:t>
                      </a:r>
                      <a:endParaRPr lang="en-US" sz="1125" b="0" dirty="0">
                        <a:solidFill>
                          <a:srgbClr val="0000FF"/>
                        </a:solidFill>
                        <a:latin typeface="Avenir Book" charset="0"/>
                        <a:ea typeface="Avenir Book" charset="0"/>
                        <a:cs typeface="Avenir Book" charset="0"/>
                      </a:endParaRPr>
                    </a:p>
                  </a:txBody>
                  <a:tcPr anchor="ctr">
                    <a:lnL w="12700" cap="flat" cmpd="sng" algn="ctr">
                      <a:solidFill>
                        <a:scrgbClr r="0" g="0" b="0"/>
                      </a:solidFill>
                      <a:prstDash val="solid"/>
                      <a:round/>
                      <a:headEnd type="none" w="med" len="med"/>
                      <a:tailEnd type="none" w="med" len="med"/>
                    </a:lnL>
                  </a:tcPr>
                </a:tc>
                <a:tc>
                  <a:txBody>
                    <a:bodyPr/>
                    <a:lstStyle/>
                    <a:p>
                      <a:pPr algn="ctr"/>
                      <a:r>
                        <a:rPr lang="en-US" dirty="0" err="1" smtClean="0">
                          <a:latin typeface="Avenir Book" charset="0"/>
                          <a:ea typeface="Avenir Book" charset="0"/>
                          <a:cs typeface="Avenir Book" charset="0"/>
                        </a:rPr>
                        <a:t>Feryal</a:t>
                      </a:r>
                      <a:r>
                        <a:rPr lang="en-US" dirty="0" smtClean="0">
                          <a:latin typeface="Avenir Book" charset="0"/>
                          <a:ea typeface="Avenir Book" charset="0"/>
                          <a:cs typeface="Avenir Book" charset="0"/>
                        </a:rPr>
                        <a:t> </a:t>
                      </a:r>
                      <a:r>
                        <a:rPr lang="en-US" dirty="0" err="1" smtClean="0">
                          <a:latin typeface="Avenir Book" charset="0"/>
                          <a:ea typeface="Avenir Book" charset="0"/>
                          <a:cs typeface="Avenir Book" charset="0"/>
                        </a:rPr>
                        <a:t>Ozel</a:t>
                      </a:r>
                      <a:endParaRPr lang="en-US" dirty="0" smtClean="0">
                        <a:solidFill>
                          <a:srgbClr val="FF0000"/>
                        </a:solidFill>
                        <a:latin typeface="Avenir Book" charset="0"/>
                        <a:ea typeface="Avenir Book" charset="0"/>
                        <a:cs typeface="Avenir Book" charset="0"/>
                      </a:endParaRPr>
                    </a:p>
                    <a:p>
                      <a:pPr algn="ctr"/>
                      <a:r>
                        <a:rPr lang="en-US" dirty="0" smtClean="0">
                          <a:latin typeface="Avenir Book" charset="0"/>
                          <a:ea typeface="Avenir Book" charset="0"/>
                          <a:cs typeface="Avenir Book" charset="0"/>
                        </a:rPr>
                        <a:t>Alexey </a:t>
                      </a:r>
                      <a:r>
                        <a:rPr lang="en-US" dirty="0" err="1" smtClean="0">
                          <a:latin typeface="Avenir Book" charset="0"/>
                          <a:ea typeface="Avenir Book" charset="0"/>
                          <a:cs typeface="Avenir Book" charset="0"/>
                        </a:rPr>
                        <a:t>Vikhlinin</a:t>
                      </a:r>
                      <a:endParaRPr lang="en-US" dirty="0">
                        <a:latin typeface="Avenir Book" charset="0"/>
                        <a:ea typeface="Avenir Book" charset="0"/>
                        <a:cs typeface="Avenir Book" charset="0"/>
                      </a:endParaRPr>
                    </a:p>
                  </a:txBody>
                  <a:tcPr anchor="ctr"/>
                </a:tc>
                <a:tc>
                  <a:txBody>
                    <a:bodyPr/>
                    <a:lstStyle/>
                    <a:p>
                      <a:pPr algn="ctr"/>
                      <a:endParaRPr lang="en-US" dirty="0">
                        <a:latin typeface="Avenir Book" charset="0"/>
                        <a:ea typeface="Avenir Book" charset="0"/>
                        <a:cs typeface="Avenir Book" charset="0"/>
                      </a:endParaRPr>
                    </a:p>
                  </a:txBody>
                  <a:tcPr anchor="ctr"/>
                </a:tc>
              </a:tr>
              <a:tr h="370840">
                <a:tc>
                  <a:txBody>
                    <a:bodyPr/>
                    <a:lstStyle/>
                    <a:p>
                      <a:pPr algn="ctr"/>
                      <a:r>
                        <a:rPr lang="en-US" dirty="0" smtClean="0">
                          <a:latin typeface="Avenir Book" charset="0"/>
                          <a:ea typeface="Avenir Book" charset="0"/>
                          <a:cs typeface="Avenir Book" charset="0"/>
                        </a:rPr>
                        <a:t>Origins Space Telescope</a:t>
                      </a:r>
                    </a:p>
                    <a:p>
                      <a:pPr algn="ctr"/>
                      <a:r>
                        <a:rPr lang="en-US" sz="1200" dirty="0" smtClean="0">
                          <a:solidFill>
                            <a:srgbClr val="0000FF"/>
                          </a:solidFill>
                          <a:latin typeface="Avenir Book" charset="0"/>
                          <a:ea typeface="Avenir Book" charset="0"/>
                          <a:cs typeface="Avenir Book" charset="0"/>
                        </a:rPr>
                        <a:t>asd.gsfc.nasa.gov/firs</a:t>
                      </a:r>
                      <a:endParaRPr lang="en-US" sz="1200" dirty="0">
                        <a:solidFill>
                          <a:srgbClr val="0000FF"/>
                        </a:solidFill>
                        <a:latin typeface="Avenir Book" charset="0"/>
                        <a:ea typeface="Avenir Book" charset="0"/>
                        <a:cs typeface="Avenir Book" charset="0"/>
                      </a:endParaRPr>
                    </a:p>
                  </a:txBody>
                  <a:tcPr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lang="en-US" b="0" dirty="0" smtClean="0">
                          <a:latin typeface="Avenir Book" charset="0"/>
                          <a:ea typeface="Avenir Book" charset="0"/>
                          <a:cs typeface="Avenir Book" charset="0"/>
                        </a:rPr>
                        <a:t>Asantha </a:t>
                      </a:r>
                      <a:r>
                        <a:rPr lang="en-US" b="0" dirty="0" err="1" smtClean="0">
                          <a:latin typeface="Avenir Book" charset="0"/>
                          <a:ea typeface="Avenir Book" charset="0"/>
                          <a:cs typeface="Avenir Book" charset="0"/>
                        </a:rPr>
                        <a:t>Cooray</a:t>
                      </a:r>
                      <a:endParaRPr lang="en-US" b="0" dirty="0" smtClean="0">
                        <a:solidFill>
                          <a:srgbClr val="FF0000"/>
                        </a:solidFill>
                        <a:latin typeface="Avenir Book" charset="0"/>
                        <a:ea typeface="Avenir Book" charset="0"/>
                        <a:cs typeface="Avenir Book" charset="0"/>
                      </a:endParaRPr>
                    </a:p>
                    <a:p>
                      <a:pPr algn="ctr"/>
                      <a:r>
                        <a:rPr lang="en-US" dirty="0" smtClean="0">
                          <a:latin typeface="Avenir Book" charset="0"/>
                          <a:ea typeface="Avenir Book" charset="0"/>
                          <a:cs typeface="Avenir Book" charset="0"/>
                        </a:rPr>
                        <a:t>Margaret </a:t>
                      </a:r>
                      <a:r>
                        <a:rPr lang="en-US" dirty="0" err="1" smtClean="0">
                          <a:latin typeface="Avenir Book" charset="0"/>
                          <a:ea typeface="Avenir Book" charset="0"/>
                          <a:cs typeface="Avenir Book" charset="0"/>
                        </a:rPr>
                        <a:t>Meixner</a:t>
                      </a:r>
                      <a:endParaRPr lang="en-US" dirty="0">
                        <a:latin typeface="Avenir Book" charset="0"/>
                        <a:ea typeface="Avenir Book" charset="0"/>
                        <a:cs typeface="Avenir Book" charset="0"/>
                      </a:endParaRPr>
                    </a:p>
                  </a:txBody>
                  <a:tcPr anchor="ctr">
                    <a:lnB w="12700" cap="flat" cmpd="sng" algn="ctr">
                      <a:solidFill>
                        <a:scrgbClr r="0" g="0" b="0"/>
                      </a:solidFill>
                      <a:prstDash val="solid"/>
                      <a:round/>
                      <a:headEnd type="none" w="med" len="med"/>
                      <a:tailEnd type="none" w="med" len="med"/>
                    </a:lnB>
                  </a:tcPr>
                </a:tc>
                <a:tc>
                  <a:txBody>
                    <a:bodyPr/>
                    <a:lstStyle/>
                    <a:p>
                      <a:pPr algn="ctr"/>
                      <a:r>
                        <a:rPr lang="en-US" b="1" dirty="0" smtClean="0">
                          <a:solidFill>
                            <a:srgbClr val="FF0000"/>
                          </a:solidFill>
                          <a:latin typeface="Avenir Book" charset="0"/>
                          <a:ea typeface="Avenir Book" charset="0"/>
                          <a:cs typeface="Avenir Book" charset="0"/>
                        </a:rPr>
                        <a:t>Wed @ 1:30 pm in Chesapeake H</a:t>
                      </a:r>
                      <a:endParaRPr lang="en-US" b="1" dirty="0">
                        <a:solidFill>
                          <a:srgbClr val="FF0000"/>
                        </a:solidFill>
                        <a:latin typeface="Avenir Book" charset="0"/>
                        <a:ea typeface="Avenir Book" charset="0"/>
                        <a:cs typeface="Avenir Book" charset="0"/>
                      </a:endParaRPr>
                    </a:p>
                  </a:txBody>
                  <a:tcPr anchor="ctr">
                    <a:lnB w="12700" cap="flat" cmpd="sng" algn="ctr">
                      <a:solidFill>
                        <a:scrgbClr r="0" g="0" b="0"/>
                      </a:solidFill>
                      <a:prstDash val="solid"/>
                      <a:round/>
                      <a:headEnd type="none" w="med" len="med"/>
                      <a:tailEnd type="none" w="med" len="med"/>
                    </a:lnB>
                    <a:solidFill>
                      <a:srgbClr val="FFFF00"/>
                    </a:solidFill>
                  </a:tcPr>
                </a:tc>
              </a:tr>
            </a:tbl>
          </a:graphicData>
        </a:graphic>
      </p:graphicFrame>
      <p:sp>
        <p:nvSpPr>
          <p:cNvPr id="7" name="TextBox 6"/>
          <p:cNvSpPr txBox="1"/>
          <p:nvPr/>
        </p:nvSpPr>
        <p:spPr>
          <a:xfrm>
            <a:off x="1343025" y="5286370"/>
            <a:ext cx="6429376" cy="923330"/>
          </a:xfrm>
          <a:prstGeom prst="rect">
            <a:avLst/>
          </a:prstGeom>
          <a:solidFill>
            <a:srgbClr val="FFFF00"/>
          </a:solidFill>
          <a:ln>
            <a:solidFill>
              <a:srgbClr val="FF0000"/>
            </a:solidFill>
          </a:ln>
        </p:spPr>
        <p:txBody>
          <a:bodyPr wrap="square" rtlCol="0">
            <a:spAutoFit/>
          </a:bodyPr>
          <a:lstStyle/>
          <a:p>
            <a:pPr algn="ctr"/>
            <a:r>
              <a:rPr lang="en-US" b="1" dirty="0" smtClean="0">
                <a:solidFill>
                  <a:srgbClr val="FF0000"/>
                </a:solidFill>
                <a:latin typeface="Avenir Book" charset="0"/>
                <a:ea typeface="Avenir Book" charset="0"/>
                <a:cs typeface="Avenir Book" charset="0"/>
              </a:rPr>
              <a:t>Special Session on NASA Mission Concept Studies:</a:t>
            </a:r>
          </a:p>
          <a:p>
            <a:pPr algn="ctr"/>
            <a:r>
              <a:rPr lang="en-US" b="1" dirty="0">
                <a:solidFill>
                  <a:srgbClr val="FF0000"/>
                </a:solidFill>
                <a:latin typeface="Avenir Book" charset="0"/>
                <a:ea typeface="Avenir Book" charset="0"/>
                <a:cs typeface="Avenir Book" charset="0"/>
              </a:rPr>
              <a:t>	</a:t>
            </a:r>
            <a:r>
              <a:rPr lang="en-US" b="1" dirty="0" smtClean="0">
                <a:solidFill>
                  <a:srgbClr val="FF0000"/>
                </a:solidFill>
                <a:latin typeface="Avenir Book" charset="0"/>
                <a:ea typeface="Avenir Book" charset="0"/>
                <a:cs typeface="Avenir Book" charset="0"/>
              </a:rPr>
              <a:t>Large Scale Studies, Tue @ 10:00 am</a:t>
            </a:r>
          </a:p>
          <a:p>
            <a:pPr algn="ctr"/>
            <a:r>
              <a:rPr lang="en-US" b="1" dirty="0">
                <a:solidFill>
                  <a:srgbClr val="FF0000"/>
                </a:solidFill>
                <a:latin typeface="Avenir Book" charset="0"/>
                <a:ea typeface="Avenir Book" charset="0"/>
                <a:cs typeface="Avenir Book" charset="0"/>
              </a:rPr>
              <a:t>	</a:t>
            </a:r>
            <a:r>
              <a:rPr lang="en-US" b="1" dirty="0" smtClean="0">
                <a:solidFill>
                  <a:srgbClr val="FF0000"/>
                </a:solidFill>
                <a:latin typeface="Avenir Book" charset="0"/>
                <a:ea typeface="Avenir Book" charset="0"/>
                <a:cs typeface="Avenir Book" charset="0"/>
              </a:rPr>
              <a:t>Probes mission concept studies, Tue @ 2:00 pm</a:t>
            </a:r>
            <a:endParaRPr lang="en-US" b="1" dirty="0">
              <a:solidFill>
                <a:srgbClr val="FF0000"/>
              </a:solidFill>
              <a:latin typeface="Avenir Book" charset="0"/>
              <a:ea typeface="Avenir Book" charset="0"/>
              <a:cs typeface="Avenir Book"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511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Preparing for the 2020 Decadal </a:t>
            </a:r>
            <a:r>
              <a:rPr lang="en-US" dirty="0" smtClean="0">
                <a:latin typeface="Avenir Book" charset="0"/>
                <a:ea typeface="Avenir Book" charset="0"/>
                <a:cs typeface="Avenir Book" charset="0"/>
              </a:rPr>
              <a:t>Survey</a:t>
            </a:r>
            <a:br>
              <a:rPr lang="en-US" dirty="0" smtClean="0">
                <a:latin typeface="Avenir Book" charset="0"/>
                <a:ea typeface="Avenir Book" charset="0"/>
                <a:cs typeface="Avenir Book" charset="0"/>
              </a:rPr>
            </a:br>
            <a:r>
              <a:rPr lang="en-US" sz="2400" dirty="0" smtClean="0">
                <a:latin typeface="Avenir Book" charset="0"/>
                <a:ea typeface="Avenir Book" charset="0"/>
                <a:cs typeface="Avenir Book" charset="0"/>
              </a:rPr>
              <a:t>Technology Development</a:t>
            </a:r>
            <a:endParaRPr lang="en-US" sz="2400"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27</a:t>
            </a:fld>
            <a:endParaRPr lang="en-US" dirty="0"/>
          </a:p>
        </p:txBody>
      </p:sp>
      <p:sp>
        <p:nvSpPr>
          <p:cNvPr id="5" name="Rounded Rectangle 4"/>
          <p:cNvSpPr/>
          <p:nvPr/>
        </p:nvSpPr>
        <p:spPr>
          <a:xfrm>
            <a:off x="319392" y="1043895"/>
            <a:ext cx="4138804" cy="2688336"/>
          </a:xfrm>
          <a:prstGeom prst="roundRect">
            <a:avLst/>
          </a:prstGeom>
          <a:solidFill>
            <a:schemeClr val="accent2">
              <a:lumMod val="20000"/>
              <a:lumOff val="80000"/>
            </a:schemeClr>
          </a:solidFill>
          <a:ln>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7" name="TextBox 6"/>
          <p:cNvSpPr txBox="1"/>
          <p:nvPr/>
        </p:nvSpPr>
        <p:spPr>
          <a:xfrm>
            <a:off x="425408" y="1122266"/>
            <a:ext cx="4138804" cy="2569934"/>
          </a:xfrm>
          <a:prstGeom prst="rect">
            <a:avLst/>
          </a:prstGeom>
          <a:noFill/>
        </p:spPr>
        <p:txBody>
          <a:bodyPr wrap="square" rtlCol="0">
            <a:spAutoFit/>
          </a:bodyPr>
          <a:lstStyle/>
          <a:p>
            <a:pPr marL="12700">
              <a:spcAft>
                <a:spcPts val="600"/>
              </a:spcAft>
            </a:pPr>
            <a:r>
              <a:rPr lang="en-US" sz="1600" b="1" dirty="0" smtClean="0">
                <a:solidFill>
                  <a:prstClr val="black"/>
                </a:solidFill>
                <a:latin typeface="Avenir Book" charset="0"/>
                <a:ea typeface="Avenir Book" charset="0"/>
                <a:cs typeface="Avenir Book" charset="0"/>
              </a:rPr>
              <a:t>HabEx</a:t>
            </a:r>
            <a:endParaRPr lang="en-US" sz="1600" b="1" dirty="0">
              <a:solidFill>
                <a:prstClr val="black"/>
              </a:solidFill>
              <a:latin typeface="Avenir Book" charset="0"/>
              <a:ea typeface="Avenir Book" charset="0"/>
              <a:cs typeface="Avenir Book" charset="0"/>
            </a:endParaRPr>
          </a:p>
          <a:p>
            <a:pPr marL="171450" indent="-171450">
              <a:buFont typeface="Arial" panose="020B0604020202020204" pitchFamily="34" charset="0"/>
              <a:buChar char="•"/>
            </a:pPr>
            <a:r>
              <a:rPr lang="en-US" sz="1400" dirty="0" smtClean="0">
                <a:solidFill>
                  <a:prstClr val="black"/>
                </a:solidFill>
                <a:latin typeface="Avenir Book" charset="0"/>
                <a:ea typeface="Avenir Book" charset="0"/>
                <a:cs typeface="Avenir Book" charset="0"/>
              </a:rPr>
              <a:t>12 of 12 gaps being addressed</a:t>
            </a:r>
          </a:p>
          <a:p>
            <a:pPr marL="171450" lvl="0" indent="-171450">
              <a:buClr>
                <a:srgbClr val="000090"/>
              </a:buClr>
              <a:buFont typeface="Arial"/>
              <a:buChar char="•"/>
            </a:pPr>
            <a:r>
              <a:rPr lang="en-US" sz="1400" dirty="0">
                <a:solidFill>
                  <a:srgbClr val="FF0000"/>
                </a:solidFill>
                <a:latin typeface="Avenir Book" charset="0"/>
                <a:ea typeface="Avenir Book" charset="0"/>
                <a:cs typeface="Avenir Book" charset="0"/>
              </a:rPr>
              <a:t>mirror coatings, starshade starlight suppression, starshade controlling scattered sunlight, starshade lateral formation sensing, starshade petal position accuracy, starshade petal shape and stability,</a:t>
            </a:r>
            <a:r>
              <a:rPr lang="en-US" sz="1400" dirty="0">
                <a:solidFill>
                  <a:prstClr val="black"/>
                </a:solidFill>
                <a:latin typeface="Avenir Book" charset="0"/>
                <a:ea typeface="Avenir Book" charset="0"/>
                <a:cs typeface="Avenir Book" charset="0"/>
              </a:rPr>
              <a:t> </a:t>
            </a:r>
            <a:r>
              <a:rPr lang="en-US" sz="1400" i="1" dirty="0">
                <a:solidFill>
                  <a:prstClr val="black"/>
                </a:solidFill>
                <a:latin typeface="Avenir Book" charset="0"/>
                <a:ea typeface="Avenir Book" charset="0"/>
                <a:cs typeface="Avenir Book" charset="0"/>
              </a:rPr>
              <a:t>telescope vibration control</a:t>
            </a:r>
            <a:r>
              <a:rPr lang="en-US" sz="1400" dirty="0">
                <a:solidFill>
                  <a:prstClr val="black"/>
                </a:solidFill>
                <a:latin typeface="Avenir Book" charset="0"/>
                <a:ea typeface="Avenir Book" charset="0"/>
                <a:cs typeface="Avenir Book" charset="0"/>
              </a:rPr>
              <a:t>, </a:t>
            </a:r>
            <a:r>
              <a:rPr lang="en-US" sz="1400" dirty="0">
                <a:solidFill>
                  <a:srgbClr val="FF0000"/>
                </a:solidFill>
                <a:latin typeface="Avenir Book" charset="0"/>
                <a:ea typeface="Avenir Book" charset="0"/>
                <a:cs typeface="Avenir Book" charset="0"/>
              </a:rPr>
              <a:t>deformable mirrors, </a:t>
            </a:r>
            <a:r>
              <a:rPr lang="en-US" sz="1400" b="1" dirty="0">
                <a:solidFill>
                  <a:prstClr val="black"/>
                </a:solidFill>
                <a:latin typeface="Avenir Book" charset="0"/>
                <a:ea typeface="Avenir Book" charset="0"/>
                <a:cs typeface="Avenir Book" charset="0"/>
              </a:rPr>
              <a:t>visible detectors</a:t>
            </a:r>
            <a:r>
              <a:rPr lang="en-US" sz="1400" dirty="0">
                <a:solidFill>
                  <a:prstClr val="black"/>
                </a:solidFill>
                <a:latin typeface="Avenir Book" charset="0"/>
                <a:ea typeface="Avenir Book" charset="0"/>
                <a:cs typeface="Avenir Book" charset="0"/>
              </a:rPr>
              <a:t>, </a:t>
            </a:r>
            <a:r>
              <a:rPr lang="en-US" sz="1400" i="1" dirty="0">
                <a:solidFill>
                  <a:prstClr val="black"/>
                </a:solidFill>
                <a:latin typeface="Avenir Book" charset="0"/>
                <a:ea typeface="Avenir Book" charset="0"/>
                <a:cs typeface="Avenir Book" charset="0"/>
              </a:rPr>
              <a:t>large aperture primary mirror</a:t>
            </a:r>
            <a:r>
              <a:rPr lang="en-US" sz="1400" dirty="0">
                <a:solidFill>
                  <a:prstClr val="black"/>
                </a:solidFill>
                <a:latin typeface="Avenir Book" charset="0"/>
                <a:ea typeface="Avenir Book" charset="0"/>
                <a:cs typeface="Avenir Book" charset="0"/>
              </a:rPr>
              <a:t>, </a:t>
            </a:r>
            <a:r>
              <a:rPr lang="en-US" sz="1400" b="1" dirty="0">
                <a:solidFill>
                  <a:prstClr val="black"/>
                </a:solidFill>
                <a:latin typeface="Avenir Book" charset="0"/>
                <a:ea typeface="Avenir Book" charset="0"/>
                <a:cs typeface="Avenir Book" charset="0"/>
              </a:rPr>
              <a:t>wavefront sensing and control</a:t>
            </a:r>
            <a:r>
              <a:rPr lang="en-US" sz="1400" dirty="0">
                <a:solidFill>
                  <a:prstClr val="black"/>
                </a:solidFill>
                <a:latin typeface="Avenir Book" charset="0"/>
                <a:ea typeface="Avenir Book" charset="0"/>
                <a:cs typeface="Avenir Book" charset="0"/>
              </a:rPr>
              <a:t>, </a:t>
            </a:r>
            <a:r>
              <a:rPr lang="en-US" sz="1400" b="1" i="1" dirty="0">
                <a:solidFill>
                  <a:srgbClr val="FF0000"/>
                </a:solidFill>
                <a:latin typeface="Avenir Book" charset="0"/>
                <a:ea typeface="Avenir Book" charset="0"/>
                <a:cs typeface="Avenir Book" charset="0"/>
              </a:rPr>
              <a:t>coronagraph optics and architecture</a:t>
            </a:r>
            <a:endParaRPr lang="en-US" sz="1400" b="1" dirty="0">
              <a:solidFill>
                <a:srgbClr val="FF0000"/>
              </a:solidFill>
              <a:latin typeface="Avenir Book" charset="0"/>
              <a:ea typeface="Avenir Book" charset="0"/>
              <a:cs typeface="Avenir Book" charset="0"/>
            </a:endParaRPr>
          </a:p>
          <a:p>
            <a:pPr marL="119063" indent="-119063">
              <a:spcAft>
                <a:spcPts val="600"/>
              </a:spcAft>
              <a:buFont typeface="Arial" panose="020B0604020202020204" pitchFamily="34" charset="0"/>
              <a:buChar char="•"/>
            </a:pPr>
            <a:endParaRPr lang="en-US" sz="1400" dirty="0">
              <a:solidFill>
                <a:prstClr val="black"/>
              </a:solidFill>
              <a:latin typeface="Arial" panose="020B0604020202020204" pitchFamily="34" charset="0"/>
              <a:ea typeface="Arial" charset="0"/>
              <a:cs typeface="Arial" panose="020B0604020202020204" pitchFamily="34" charset="0"/>
            </a:endParaRPr>
          </a:p>
        </p:txBody>
      </p:sp>
      <p:sp>
        <p:nvSpPr>
          <p:cNvPr id="8" name="Rounded Rectangle 7"/>
          <p:cNvSpPr/>
          <p:nvPr/>
        </p:nvSpPr>
        <p:spPr>
          <a:xfrm>
            <a:off x="4670228" y="1043894"/>
            <a:ext cx="4138804" cy="2688336"/>
          </a:xfrm>
          <a:prstGeom prst="roundRect">
            <a:avLst/>
          </a:prstGeom>
          <a:solidFill>
            <a:schemeClr val="accent1">
              <a:lumMod val="20000"/>
              <a:lumOff val="80000"/>
            </a:schemeClr>
          </a:solidFill>
          <a:ln>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9" name="TextBox 8"/>
          <p:cNvSpPr txBox="1"/>
          <p:nvPr/>
        </p:nvSpPr>
        <p:spPr>
          <a:xfrm>
            <a:off x="4842505" y="1096136"/>
            <a:ext cx="4138804" cy="1923604"/>
          </a:xfrm>
          <a:prstGeom prst="rect">
            <a:avLst/>
          </a:prstGeom>
          <a:noFill/>
        </p:spPr>
        <p:txBody>
          <a:bodyPr wrap="square" rtlCol="0">
            <a:spAutoFit/>
          </a:bodyPr>
          <a:lstStyle/>
          <a:p>
            <a:pPr marL="12700">
              <a:spcAft>
                <a:spcPts val="600"/>
              </a:spcAft>
            </a:pPr>
            <a:r>
              <a:rPr lang="en-US" sz="1600" b="1" dirty="0" smtClean="0">
                <a:solidFill>
                  <a:prstClr val="black"/>
                </a:solidFill>
                <a:latin typeface="Avenir Book" charset="0"/>
                <a:ea typeface="Avenir Book" charset="0"/>
                <a:cs typeface="Avenir Book" charset="0"/>
              </a:rPr>
              <a:t>LUVOIR</a:t>
            </a:r>
            <a:endParaRPr lang="en-US" sz="1600" b="1" dirty="0">
              <a:solidFill>
                <a:prstClr val="black"/>
              </a:solidFill>
              <a:latin typeface="Avenir Book" charset="0"/>
              <a:ea typeface="Avenir Book" charset="0"/>
              <a:cs typeface="Avenir Book" charset="0"/>
            </a:endParaRPr>
          </a:p>
          <a:p>
            <a:pPr marL="171450" indent="-171450">
              <a:buFont typeface="Arial" panose="020B0604020202020204" pitchFamily="34" charset="0"/>
              <a:buChar char="•"/>
            </a:pPr>
            <a:r>
              <a:rPr lang="en-US" sz="1400" dirty="0" smtClean="0">
                <a:solidFill>
                  <a:prstClr val="black"/>
                </a:solidFill>
                <a:latin typeface="Avenir Book" charset="0"/>
                <a:ea typeface="Avenir Book" charset="0"/>
                <a:cs typeface="Avenir Book" charset="0"/>
              </a:rPr>
              <a:t>7 of 9 gaps being addressed</a:t>
            </a:r>
          </a:p>
          <a:p>
            <a:pPr marL="171450" indent="-171450">
              <a:buFont typeface="Arial" panose="020B0604020202020204" pitchFamily="34" charset="0"/>
              <a:buChar char="•"/>
            </a:pPr>
            <a:r>
              <a:rPr lang="en-US" sz="1400" dirty="0">
                <a:solidFill>
                  <a:prstClr val="black"/>
                </a:solidFill>
                <a:latin typeface="Avenir Book" charset="0"/>
                <a:ea typeface="Avenir Book" charset="0"/>
                <a:cs typeface="Avenir Book" charset="0"/>
              </a:rPr>
              <a:t>closed-loop segment phasing, </a:t>
            </a:r>
            <a:r>
              <a:rPr lang="en-US" sz="1400" i="1" dirty="0">
                <a:solidFill>
                  <a:prstClr val="black"/>
                </a:solidFill>
                <a:latin typeface="Avenir Book" charset="0"/>
                <a:ea typeface="Avenir Book" charset="0"/>
                <a:cs typeface="Avenir Book" charset="0"/>
              </a:rPr>
              <a:t>vibration isolation</a:t>
            </a:r>
            <a:r>
              <a:rPr lang="en-US" sz="1400" dirty="0">
                <a:solidFill>
                  <a:prstClr val="black"/>
                </a:solidFill>
                <a:latin typeface="Avenir Book" charset="0"/>
                <a:ea typeface="Avenir Book" charset="0"/>
                <a:cs typeface="Avenir Book" charset="0"/>
              </a:rPr>
              <a:t>, </a:t>
            </a:r>
            <a:r>
              <a:rPr lang="en-US" sz="1400" b="1" i="1" dirty="0">
                <a:solidFill>
                  <a:prstClr val="black"/>
                </a:solidFill>
                <a:latin typeface="Avenir Book" charset="0"/>
                <a:ea typeface="Avenir Book" charset="0"/>
                <a:cs typeface="Avenir Book" charset="0"/>
              </a:rPr>
              <a:t>wavefront sensing and control</a:t>
            </a:r>
            <a:r>
              <a:rPr lang="en-US" sz="1400" dirty="0">
                <a:solidFill>
                  <a:prstClr val="black"/>
                </a:solidFill>
                <a:latin typeface="Avenir Book" charset="0"/>
                <a:ea typeface="Avenir Book" charset="0"/>
                <a:cs typeface="Avenir Book" charset="0"/>
              </a:rPr>
              <a:t>, </a:t>
            </a:r>
            <a:r>
              <a:rPr lang="en-US" sz="1400" i="1" dirty="0">
                <a:solidFill>
                  <a:srgbClr val="FF0000"/>
                </a:solidFill>
                <a:latin typeface="Avenir Book" charset="0"/>
                <a:ea typeface="Avenir Book" charset="0"/>
                <a:cs typeface="Avenir Book" charset="0"/>
              </a:rPr>
              <a:t>mirror segments</a:t>
            </a:r>
            <a:r>
              <a:rPr lang="en-US" sz="1400" dirty="0">
                <a:solidFill>
                  <a:srgbClr val="FF0000"/>
                </a:solidFill>
                <a:latin typeface="Avenir Book" charset="0"/>
                <a:ea typeface="Avenir Book" charset="0"/>
                <a:cs typeface="Avenir Book" charset="0"/>
              </a:rPr>
              <a:t>, </a:t>
            </a:r>
            <a:r>
              <a:rPr lang="en-US" sz="1400" b="1" i="1" dirty="0">
                <a:solidFill>
                  <a:srgbClr val="FF0000"/>
                </a:solidFill>
                <a:latin typeface="Avenir Book" charset="0"/>
                <a:ea typeface="Avenir Book" charset="0"/>
                <a:cs typeface="Avenir Book" charset="0"/>
              </a:rPr>
              <a:t>high-contrast segmented-aperture coronagraphy</a:t>
            </a:r>
            <a:r>
              <a:rPr lang="en-US" sz="1400" dirty="0">
                <a:solidFill>
                  <a:srgbClr val="FF0000"/>
                </a:solidFill>
                <a:latin typeface="Avenir Book" charset="0"/>
                <a:ea typeface="Avenir Book" charset="0"/>
                <a:cs typeface="Avenir Book" charset="0"/>
              </a:rPr>
              <a:t>, deformable mirrors, </a:t>
            </a:r>
            <a:r>
              <a:rPr lang="en-US" sz="1400" dirty="0">
                <a:solidFill>
                  <a:prstClr val="black"/>
                </a:solidFill>
                <a:latin typeface="Avenir Book" charset="0"/>
                <a:ea typeface="Avenir Book" charset="0"/>
                <a:cs typeface="Avenir Book" charset="0"/>
              </a:rPr>
              <a:t>near </a:t>
            </a:r>
            <a:r>
              <a:rPr lang="en-US" sz="1400" dirty="0" smtClean="0">
                <a:solidFill>
                  <a:prstClr val="black"/>
                </a:solidFill>
                <a:latin typeface="Avenir Book" charset="0"/>
                <a:ea typeface="Avenir Book" charset="0"/>
                <a:cs typeface="Avenir Book" charset="0"/>
              </a:rPr>
              <a:t>infrared </a:t>
            </a:r>
            <a:r>
              <a:rPr lang="en-US" sz="1400" dirty="0">
                <a:solidFill>
                  <a:prstClr val="black"/>
                </a:solidFill>
                <a:latin typeface="Avenir Book" charset="0"/>
                <a:ea typeface="Avenir Book" charset="0"/>
                <a:cs typeface="Avenir Book" charset="0"/>
              </a:rPr>
              <a:t>detectors, </a:t>
            </a:r>
            <a:r>
              <a:rPr lang="en-US" sz="1400" b="1" dirty="0">
                <a:solidFill>
                  <a:prstClr val="black"/>
                </a:solidFill>
                <a:latin typeface="Avenir Book" charset="0"/>
                <a:ea typeface="Avenir Book" charset="0"/>
                <a:cs typeface="Avenir Book" charset="0"/>
              </a:rPr>
              <a:t>visible detectors</a:t>
            </a:r>
            <a:r>
              <a:rPr lang="en-US" sz="1400" dirty="0">
                <a:solidFill>
                  <a:prstClr val="black"/>
                </a:solidFill>
                <a:latin typeface="Avenir Book" charset="0"/>
                <a:ea typeface="Avenir Book" charset="0"/>
                <a:cs typeface="Avenir Book" charset="0"/>
              </a:rPr>
              <a:t>, </a:t>
            </a:r>
            <a:r>
              <a:rPr lang="en-US" sz="1400" dirty="0">
                <a:solidFill>
                  <a:srgbClr val="FF0000"/>
                </a:solidFill>
                <a:latin typeface="Avenir Book" charset="0"/>
                <a:ea typeface="Avenir Book" charset="0"/>
                <a:cs typeface="Avenir Book" charset="0"/>
              </a:rPr>
              <a:t>mirror coatings</a:t>
            </a:r>
            <a:endParaRPr lang="en-US" sz="1400" dirty="0" smtClean="0">
              <a:solidFill>
                <a:prstClr val="black"/>
              </a:solidFill>
              <a:latin typeface="Avenir Book" charset="0"/>
              <a:ea typeface="Avenir Book" charset="0"/>
              <a:cs typeface="Avenir Book" charset="0"/>
            </a:endParaRPr>
          </a:p>
        </p:txBody>
      </p:sp>
      <p:sp>
        <p:nvSpPr>
          <p:cNvPr id="10" name="Rounded Rectangle 9"/>
          <p:cNvSpPr/>
          <p:nvPr/>
        </p:nvSpPr>
        <p:spPr>
          <a:xfrm>
            <a:off x="319392" y="3944384"/>
            <a:ext cx="4138804" cy="2687630"/>
          </a:xfrm>
          <a:prstGeom prst="roundRect">
            <a:avLst/>
          </a:prstGeom>
          <a:solidFill>
            <a:srgbClr val="92D050">
              <a:alpha val="28627"/>
            </a:srgbClr>
          </a:solidFill>
          <a:ln>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11" name="TextBox 10"/>
          <p:cNvSpPr txBox="1"/>
          <p:nvPr/>
        </p:nvSpPr>
        <p:spPr>
          <a:xfrm>
            <a:off x="425408" y="4029180"/>
            <a:ext cx="4138804" cy="1815882"/>
          </a:xfrm>
          <a:prstGeom prst="rect">
            <a:avLst/>
          </a:prstGeom>
          <a:noFill/>
        </p:spPr>
        <p:txBody>
          <a:bodyPr wrap="square" rtlCol="0">
            <a:spAutoFit/>
          </a:bodyPr>
          <a:lstStyle/>
          <a:p>
            <a:pPr marL="173038" indent="-173038"/>
            <a:r>
              <a:rPr lang="en-US" sz="1600" b="1" dirty="0" smtClean="0">
                <a:solidFill>
                  <a:prstClr val="black"/>
                </a:solidFill>
                <a:latin typeface="Avenir Book" charset="0"/>
                <a:ea typeface="Avenir Book" charset="0"/>
                <a:cs typeface="Avenir Book" charset="0"/>
              </a:rPr>
              <a:t>Lynx X-ray </a:t>
            </a:r>
            <a:r>
              <a:rPr lang="en-US" sz="1600" b="1" dirty="0" smtClean="0">
                <a:solidFill>
                  <a:prstClr val="black"/>
                </a:solidFill>
                <a:latin typeface="Avenir Book" charset="0"/>
                <a:ea typeface="Avenir Book" charset="0"/>
                <a:cs typeface="Avenir Book" charset="0"/>
              </a:rPr>
              <a:t>Surveyor</a:t>
            </a:r>
            <a:endParaRPr lang="en-US" sz="1600" dirty="0" smtClean="0">
              <a:solidFill>
                <a:prstClr val="black"/>
              </a:solidFill>
              <a:latin typeface="Avenir Book" charset="0"/>
              <a:ea typeface="Avenir Book" charset="0"/>
              <a:cs typeface="Avenir Book" charset="0"/>
            </a:endParaRPr>
          </a:p>
          <a:p>
            <a:pPr marL="173038" indent="-173038">
              <a:buFont typeface="Arial" panose="020B0604020202020204" pitchFamily="34" charset="0"/>
              <a:buChar char="•"/>
            </a:pPr>
            <a:r>
              <a:rPr lang="en-US" sz="1400" dirty="0" smtClean="0">
                <a:solidFill>
                  <a:prstClr val="black"/>
                </a:solidFill>
                <a:latin typeface="Avenir Book" charset="0"/>
                <a:ea typeface="Avenir Book" charset="0"/>
                <a:cs typeface="Avenir Book" charset="0"/>
              </a:rPr>
              <a:t>4 of 5 gaps being addressed</a:t>
            </a:r>
          </a:p>
          <a:p>
            <a:pPr marL="173038" indent="-173038">
              <a:buFont typeface="Arial" panose="020B0604020202020204" pitchFamily="34" charset="0"/>
              <a:buChar char="•"/>
            </a:pPr>
            <a:endParaRPr lang="en-US" sz="1400" b="1" dirty="0" smtClean="0">
              <a:solidFill>
                <a:prstClr val="black"/>
              </a:solidFill>
              <a:latin typeface="Avenir Book" charset="0"/>
              <a:ea typeface="Avenir Book" charset="0"/>
              <a:cs typeface="Avenir Book" charset="0"/>
            </a:endParaRPr>
          </a:p>
          <a:p>
            <a:pPr marL="173038" lvl="0" indent="-173038" fontAlgn="t">
              <a:buClr>
                <a:srgbClr val="000090"/>
              </a:buClr>
              <a:buFont typeface="Arial"/>
              <a:buChar char="•"/>
            </a:pPr>
            <a:r>
              <a:rPr lang="en-US" sz="1400" dirty="0" smtClean="0">
                <a:solidFill>
                  <a:srgbClr val="FF0000"/>
                </a:solidFill>
                <a:latin typeface="Avenir Book" charset="0"/>
                <a:ea typeface="Avenir Book" charset="0"/>
                <a:cs typeface="Avenir Book" charset="0"/>
              </a:rPr>
              <a:t>high-resolution lightweight X-ray optics</a:t>
            </a:r>
            <a:r>
              <a:rPr lang="en-US" sz="1400" dirty="0" smtClean="0">
                <a:solidFill>
                  <a:prstClr val="black"/>
                </a:solidFill>
                <a:latin typeface="Avenir Book" charset="0"/>
                <a:ea typeface="Avenir Book" charset="0"/>
                <a:cs typeface="Avenir Book" charset="0"/>
              </a:rPr>
              <a:t>, non-deforming X-ray reflecting coatings, </a:t>
            </a:r>
            <a:r>
              <a:rPr lang="en-US" sz="1400" dirty="0" smtClean="0">
                <a:solidFill>
                  <a:srgbClr val="FF0000"/>
                </a:solidFill>
                <a:latin typeface="Avenir Book" charset="0"/>
                <a:ea typeface="Avenir Book" charset="0"/>
                <a:cs typeface="Avenir Book" charset="0"/>
              </a:rPr>
              <a:t>megapixel X-ray imaging detectors</a:t>
            </a:r>
            <a:r>
              <a:rPr lang="en-US" sz="1400" dirty="0" smtClean="0">
                <a:solidFill>
                  <a:prstClr val="black"/>
                </a:solidFill>
                <a:latin typeface="Avenir Book" charset="0"/>
                <a:ea typeface="Avenir Book" charset="0"/>
                <a:cs typeface="Avenir Book" charset="0"/>
              </a:rPr>
              <a:t>, </a:t>
            </a:r>
            <a:r>
              <a:rPr lang="en-US" sz="1400" b="1" dirty="0" smtClean="0">
                <a:solidFill>
                  <a:prstClr val="black"/>
                </a:solidFill>
                <a:latin typeface="Avenir Book" charset="0"/>
                <a:ea typeface="Avenir Book" charset="0"/>
                <a:cs typeface="Avenir Book" charset="0"/>
              </a:rPr>
              <a:t>large-format, high resolution </a:t>
            </a:r>
            <a:r>
              <a:rPr lang="en-US" sz="1200" b="1" dirty="0" smtClean="0">
                <a:solidFill>
                  <a:prstClr val="black"/>
                </a:solidFill>
                <a:latin typeface="Avenir Book" charset="0"/>
                <a:ea typeface="Avenir Book" charset="0"/>
                <a:cs typeface="Avenir Book" charset="0"/>
              </a:rPr>
              <a:t>ion </a:t>
            </a:r>
            <a:r>
              <a:rPr lang="en-US" sz="1200" b="1" dirty="0" smtClean="0">
                <a:solidFill>
                  <a:prstClr val="black"/>
                </a:solidFill>
                <a:latin typeface="Avenir Book" charset="0"/>
                <a:ea typeface="Avenir Book" charset="0"/>
                <a:cs typeface="Avenir Book" charset="0"/>
              </a:rPr>
              <a:t>X-ray detectors</a:t>
            </a:r>
            <a:r>
              <a:rPr lang="en-US" sz="1200" dirty="0" smtClean="0">
                <a:solidFill>
                  <a:prstClr val="black"/>
                </a:solidFill>
                <a:latin typeface="Avenir Book" charset="0"/>
                <a:ea typeface="Avenir Book" charset="0"/>
                <a:cs typeface="Avenir Book" charset="0"/>
              </a:rPr>
              <a:t>, </a:t>
            </a:r>
            <a:r>
              <a:rPr lang="en-US" sz="1200" dirty="0" smtClean="0">
                <a:solidFill>
                  <a:srgbClr val="FF0000"/>
                </a:solidFill>
                <a:latin typeface="Avenir Book" charset="0"/>
                <a:ea typeface="Avenir Book" charset="0"/>
                <a:cs typeface="Avenir Book" charset="0"/>
              </a:rPr>
              <a:t>X-ray grating arrays</a:t>
            </a:r>
            <a:endParaRPr lang="en-US" sz="1200" b="1" dirty="0" smtClean="0">
              <a:solidFill>
                <a:srgbClr val="FF0000"/>
              </a:solidFill>
              <a:latin typeface="Avenir Book" charset="0"/>
              <a:ea typeface="Avenir Book" charset="0"/>
              <a:cs typeface="Avenir Book" charset="0"/>
            </a:endParaRPr>
          </a:p>
          <a:p>
            <a:pPr marL="12700">
              <a:spcAft>
                <a:spcPts val="600"/>
              </a:spcAft>
            </a:pPr>
            <a:endParaRPr lang="en-US" sz="1200" b="1" dirty="0" smtClean="0">
              <a:solidFill>
                <a:prstClr val="black"/>
              </a:solidFill>
              <a:latin typeface="Avenir Book" charset="0"/>
              <a:ea typeface="Avenir Book" charset="0"/>
              <a:cs typeface="Avenir Book" charset="0"/>
            </a:endParaRPr>
          </a:p>
        </p:txBody>
      </p:sp>
      <p:sp>
        <p:nvSpPr>
          <p:cNvPr id="12" name="Rounded Rectangle 11"/>
          <p:cNvSpPr/>
          <p:nvPr/>
        </p:nvSpPr>
        <p:spPr>
          <a:xfrm>
            <a:off x="4670228" y="3938091"/>
            <a:ext cx="4138804" cy="2693923"/>
          </a:xfrm>
          <a:prstGeom prst="roundRect">
            <a:avLst/>
          </a:prstGeom>
          <a:solidFill>
            <a:srgbClr val="FFFF00">
              <a:alpha val="21176"/>
            </a:srgbClr>
          </a:solidFill>
          <a:ln>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13" name="TextBox 12"/>
          <p:cNvSpPr txBox="1"/>
          <p:nvPr/>
        </p:nvSpPr>
        <p:spPr>
          <a:xfrm>
            <a:off x="4856346" y="3969747"/>
            <a:ext cx="4138804" cy="1815882"/>
          </a:xfrm>
          <a:prstGeom prst="rect">
            <a:avLst/>
          </a:prstGeom>
          <a:noFill/>
        </p:spPr>
        <p:txBody>
          <a:bodyPr wrap="square" rtlCol="0">
            <a:spAutoFit/>
          </a:bodyPr>
          <a:lstStyle/>
          <a:p>
            <a:pPr marL="12700">
              <a:spcAft>
                <a:spcPts val="600"/>
              </a:spcAft>
            </a:pPr>
            <a:r>
              <a:rPr lang="en-US" sz="1600" b="1" dirty="0" smtClean="0">
                <a:solidFill>
                  <a:prstClr val="black"/>
                </a:solidFill>
                <a:latin typeface="Avenir Book" charset="0"/>
                <a:ea typeface="Avenir Book" charset="0"/>
                <a:cs typeface="Avenir Book" charset="0"/>
              </a:rPr>
              <a:t>Origins Space </a:t>
            </a:r>
            <a:r>
              <a:rPr lang="en-US" sz="1600" b="1" dirty="0" smtClean="0">
                <a:solidFill>
                  <a:prstClr val="black"/>
                </a:solidFill>
                <a:latin typeface="Avenir Book" charset="0"/>
                <a:ea typeface="Avenir Book" charset="0"/>
                <a:cs typeface="Avenir Book" charset="0"/>
              </a:rPr>
              <a:t>Telescope</a:t>
            </a:r>
          </a:p>
          <a:p>
            <a:pPr marL="12700">
              <a:spcAft>
                <a:spcPts val="600"/>
              </a:spcAft>
              <a:buFont typeface="Arial"/>
              <a:buChar char="•"/>
            </a:pPr>
            <a:r>
              <a:rPr lang="en-US" sz="1400" b="1" dirty="0" smtClean="0">
                <a:solidFill>
                  <a:prstClr val="black"/>
                </a:solidFill>
                <a:latin typeface="Avenir Book" charset="0"/>
                <a:ea typeface="Avenir Book" charset="0"/>
                <a:cs typeface="Avenir Book" charset="0"/>
              </a:rPr>
              <a:t>  2 of 5 gaps being addressed</a:t>
            </a:r>
            <a:endParaRPr lang="en-US" sz="1400" b="1" dirty="0" smtClean="0">
              <a:solidFill>
                <a:prstClr val="black"/>
              </a:solidFill>
              <a:latin typeface="Avenir Book" charset="0"/>
              <a:ea typeface="Avenir Book" charset="0"/>
              <a:cs typeface="Avenir Book" charset="0"/>
            </a:endParaRPr>
          </a:p>
          <a:p>
            <a:pPr marL="173038" indent="-173038"/>
            <a:endParaRPr lang="en-US" sz="1400" dirty="0" smtClean="0">
              <a:solidFill>
                <a:prstClr val="black"/>
              </a:solidFill>
              <a:latin typeface="Avenir Book" charset="0"/>
              <a:ea typeface="Avenir Book" charset="0"/>
              <a:cs typeface="Avenir Book" charset="0"/>
            </a:endParaRPr>
          </a:p>
          <a:p>
            <a:pPr marL="173038" lvl="0" indent="-173038" fontAlgn="t">
              <a:buClr>
                <a:srgbClr val="000090"/>
              </a:buClr>
              <a:buFont typeface="Arial"/>
              <a:buChar char="•"/>
            </a:pPr>
            <a:r>
              <a:rPr lang="en-US" sz="1400" dirty="0" smtClean="0">
                <a:solidFill>
                  <a:srgbClr val="FF0000"/>
                </a:solidFill>
                <a:latin typeface="Avenir Book" charset="0"/>
                <a:ea typeface="Avenir Book" charset="0"/>
                <a:cs typeface="Avenir Book" charset="0"/>
              </a:rPr>
              <a:t>far-infrared (FIR) detectors</a:t>
            </a:r>
            <a:r>
              <a:rPr lang="en-US" sz="1400" dirty="0" smtClean="0">
                <a:solidFill>
                  <a:prstClr val="black"/>
                </a:solidFill>
                <a:latin typeface="Avenir Book" charset="0"/>
                <a:ea typeface="Avenir Book" charset="0"/>
                <a:cs typeface="Avenir Book" charset="0"/>
              </a:rPr>
              <a:t>, cryogenic readouts for large-format FIR detectors, warm readout electronics for large-format FIR detectors, </a:t>
            </a:r>
            <a:r>
              <a:rPr lang="en-US" sz="1400" dirty="0" smtClean="0">
                <a:solidFill>
                  <a:srgbClr val="FF0000"/>
                </a:solidFill>
                <a:latin typeface="Avenir Book" charset="0"/>
                <a:ea typeface="Avenir Book" charset="0"/>
                <a:cs typeface="Avenir Book" charset="0"/>
              </a:rPr>
              <a:t>sub-Kelvin Coolers</a:t>
            </a:r>
            <a:r>
              <a:rPr lang="en-US" sz="1400" dirty="0" smtClean="0">
                <a:solidFill>
                  <a:prstClr val="black"/>
                </a:solidFill>
                <a:latin typeface="Avenir Book" charset="0"/>
                <a:ea typeface="Avenir Book" charset="0"/>
                <a:cs typeface="Avenir Book" charset="0"/>
              </a:rPr>
              <a:t>, cryogenic FIR mirror segments</a:t>
            </a:r>
            <a:endParaRPr lang="en-US" sz="1400" dirty="0">
              <a:solidFill>
                <a:srgbClr val="00B050"/>
              </a:solidFill>
              <a:latin typeface="Avenir Book" charset="0"/>
              <a:ea typeface="Avenir Book" charset="0"/>
              <a:cs typeface="Avenir Book" charset="0"/>
            </a:endParaRPr>
          </a:p>
        </p:txBody>
      </p:sp>
      <p:sp>
        <p:nvSpPr>
          <p:cNvPr id="3" name="TextBox 2"/>
          <p:cNvSpPr txBox="1"/>
          <p:nvPr/>
        </p:nvSpPr>
        <p:spPr>
          <a:xfrm>
            <a:off x="1584955" y="5695572"/>
            <a:ext cx="6515100" cy="983346"/>
          </a:xfrm>
          <a:prstGeom prst="rect">
            <a:avLst/>
          </a:prstGeom>
          <a:solidFill>
            <a:schemeClr val="bg1"/>
          </a:solidFill>
          <a:ln>
            <a:solidFill>
              <a:schemeClr val="tx1"/>
            </a:solidFill>
          </a:ln>
        </p:spPr>
        <p:txBody>
          <a:bodyPr wrap="square" rtlCol="0">
            <a:spAutoFit/>
          </a:bodyPr>
          <a:lstStyle/>
          <a:p>
            <a:pPr marL="190500" lvl="1" indent="-190500">
              <a:lnSpc>
                <a:spcPct val="90000"/>
              </a:lnSpc>
              <a:spcBef>
                <a:spcPts val="300"/>
              </a:spcBef>
              <a:buSzPct val="80000"/>
              <a:buFont typeface="Arial"/>
              <a:buChar char="–"/>
            </a:pPr>
            <a:r>
              <a:rPr lang="en-US" sz="1400" dirty="0" smtClean="0">
                <a:solidFill>
                  <a:srgbClr val="FF0000"/>
                </a:solidFill>
                <a:latin typeface="Avenir Book" charset="0"/>
                <a:ea typeface="Avenir Book" charset="0"/>
                <a:cs typeface="Avenir Book" charset="0"/>
              </a:rPr>
              <a:t>Red</a:t>
            </a:r>
            <a:r>
              <a:rPr lang="en-US" sz="1400" dirty="0" smtClean="0">
                <a:solidFill>
                  <a:prstClr val="black"/>
                </a:solidFill>
                <a:latin typeface="Avenir Book" charset="0"/>
                <a:ea typeface="Avenir Book" charset="0"/>
                <a:cs typeface="Avenir Book" charset="0"/>
              </a:rPr>
              <a:t>: technologies being advanced through SAT or directed development, </a:t>
            </a:r>
          </a:p>
          <a:p>
            <a:pPr marL="190500" lvl="1" indent="-190500">
              <a:lnSpc>
                <a:spcPct val="90000"/>
              </a:lnSpc>
              <a:spcBef>
                <a:spcPts val="300"/>
              </a:spcBef>
              <a:buSzPct val="80000"/>
              <a:buFont typeface="Arial"/>
              <a:buChar char="–"/>
            </a:pPr>
            <a:r>
              <a:rPr lang="en-US" sz="1400" b="1" dirty="0" smtClean="0">
                <a:solidFill>
                  <a:prstClr val="black"/>
                </a:solidFill>
                <a:latin typeface="Avenir Book" charset="0"/>
                <a:ea typeface="Avenir Book" charset="0"/>
                <a:cs typeface="Avenir Book" charset="0"/>
              </a:rPr>
              <a:t>Bold</a:t>
            </a:r>
            <a:r>
              <a:rPr lang="en-US" sz="1400" dirty="0" smtClean="0">
                <a:solidFill>
                  <a:prstClr val="black"/>
                </a:solidFill>
                <a:latin typeface="Avenir Book" charset="0"/>
                <a:ea typeface="Avenir Book" charset="0"/>
                <a:cs typeface="Avenir Book" charset="0"/>
              </a:rPr>
              <a:t>: technologies being advanced by WFIRST or ATHENA </a:t>
            </a:r>
          </a:p>
          <a:p>
            <a:pPr marL="190500" lvl="1" indent="-190500">
              <a:lnSpc>
                <a:spcPct val="90000"/>
              </a:lnSpc>
              <a:spcBef>
                <a:spcPts val="300"/>
              </a:spcBef>
              <a:buSzPct val="80000"/>
              <a:buFont typeface="Arial"/>
              <a:buChar char="–"/>
            </a:pPr>
            <a:r>
              <a:rPr lang="en-US" sz="1400" i="1" dirty="0" smtClean="0">
                <a:solidFill>
                  <a:prstClr val="black"/>
                </a:solidFill>
                <a:latin typeface="Avenir Book" charset="0"/>
                <a:ea typeface="Avenir Book" charset="0"/>
                <a:cs typeface="Avenir Book" charset="0"/>
              </a:rPr>
              <a:t>Italics</a:t>
            </a:r>
            <a:r>
              <a:rPr lang="en-US" sz="1400" dirty="0" smtClean="0">
                <a:solidFill>
                  <a:prstClr val="black"/>
                </a:solidFill>
                <a:latin typeface="Avenir Book" charset="0"/>
                <a:ea typeface="Avenir Book" charset="0"/>
                <a:cs typeface="Avenir Book" charset="0"/>
              </a:rPr>
              <a:t>: technologies being worked on through the STDT’s design studies</a:t>
            </a:r>
          </a:p>
          <a:p>
            <a:pPr marL="190500" lvl="1" indent="-190500">
              <a:lnSpc>
                <a:spcPct val="90000"/>
              </a:lnSpc>
              <a:spcBef>
                <a:spcPts val="300"/>
              </a:spcBef>
              <a:buSzPct val="80000"/>
              <a:buFont typeface="Arial"/>
              <a:buChar char="–"/>
            </a:pPr>
            <a:r>
              <a:rPr lang="en-US" sz="1400" dirty="0" smtClean="0">
                <a:solidFill>
                  <a:srgbClr val="002060"/>
                </a:solidFill>
                <a:latin typeface="Avenir Book" charset="0"/>
                <a:ea typeface="Avenir Book" charset="0"/>
                <a:cs typeface="Avenir Book" charset="0"/>
              </a:rPr>
              <a:t>Additional gaps being addressed through APRA but not tallied here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371088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latin typeface="Avenir Book" charset="0"/>
                <a:ea typeface="Avenir Book" charset="0"/>
                <a:cs typeface="Avenir Book" charset="0"/>
              </a:rPr>
              <a:t>Segmented Mirror Telescope Technology</a:t>
            </a:r>
            <a:endParaRPr lang="en-US" b="1" dirty="0">
              <a:latin typeface="Avenir Book" charset="0"/>
              <a:ea typeface="Avenir Book" charset="0"/>
              <a:cs typeface="Avenir Book"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latin typeface="Avenir Book" charset="0"/>
                <a:ea typeface="Avenir Book" charset="0"/>
                <a:cs typeface="Avenir Book" charset="0"/>
              </a:rPr>
              <a:t>NASA is committed to advance and mature key mirror technologies for future large telescopes that could be recommended in the upcoming decade. </a:t>
            </a:r>
            <a:endParaRPr lang="en-US" dirty="0">
              <a:latin typeface="Avenir Book" charset="0"/>
              <a:ea typeface="Avenir Book" charset="0"/>
              <a:cs typeface="Avenir Book" charset="0"/>
            </a:endParaRPr>
          </a:p>
          <a:p>
            <a:pPr>
              <a:lnSpc>
                <a:spcPct val="100000"/>
              </a:lnSpc>
            </a:pPr>
            <a:r>
              <a:rPr lang="en-US" b="1" dirty="0">
                <a:latin typeface="Avenir Book" charset="0"/>
                <a:ea typeface="Avenir Book" charset="0"/>
                <a:cs typeface="Avenir Book" charset="0"/>
              </a:rPr>
              <a:t>Genesis</a:t>
            </a:r>
            <a:r>
              <a:rPr lang="en-US" dirty="0">
                <a:latin typeface="Avenir Book" charset="0"/>
                <a:ea typeface="Avenir Book" charset="0"/>
                <a:cs typeface="Avenir Book" charset="0"/>
              </a:rPr>
              <a:t>: RFI issued on February 6, 2017 (NNG17FB01RFI), multiple responses received; informed planning</a:t>
            </a:r>
            <a:r>
              <a:rPr lang="en-US" dirty="0" smtClean="0">
                <a:latin typeface="Avenir Book" charset="0"/>
                <a:ea typeface="Avenir Book" charset="0"/>
                <a:cs typeface="Avenir Book" charset="0"/>
              </a:rPr>
              <a:t>.</a:t>
            </a:r>
            <a:endParaRPr lang="en-US" dirty="0">
              <a:latin typeface="Avenir Book" charset="0"/>
              <a:ea typeface="Avenir Book" charset="0"/>
              <a:cs typeface="Avenir Book" charset="0"/>
            </a:endParaRPr>
          </a:p>
          <a:p>
            <a:pPr>
              <a:lnSpc>
                <a:spcPct val="100000"/>
              </a:lnSpc>
            </a:pPr>
            <a:r>
              <a:rPr lang="en-US" b="1" dirty="0">
                <a:latin typeface="Avenir Book" charset="0"/>
                <a:ea typeface="Avenir Book" charset="0"/>
                <a:cs typeface="Avenir Book" charset="0"/>
              </a:rPr>
              <a:t>Phase 1</a:t>
            </a:r>
            <a:r>
              <a:rPr lang="en-US" dirty="0">
                <a:latin typeface="Avenir Book" charset="0"/>
                <a:ea typeface="Avenir Book" charset="0"/>
                <a:cs typeface="Avenir Book" charset="0"/>
              </a:rPr>
              <a:t>: ROSES NRA (D.15) issued on December 1, 2017; $2.5M available in FY18 to fund one or more 1-year system-level segmented telescope design </a:t>
            </a:r>
            <a:r>
              <a:rPr lang="en-US" dirty="0" smtClean="0">
                <a:latin typeface="Avenir Book" charset="0"/>
                <a:ea typeface="Avenir Book" charset="0"/>
                <a:cs typeface="Avenir Book" charset="0"/>
              </a:rPr>
              <a:t>studies; proposals due February 1, 2018. </a:t>
            </a:r>
            <a:endParaRPr lang="en-US" dirty="0">
              <a:latin typeface="Avenir Book" charset="0"/>
              <a:ea typeface="Avenir Book" charset="0"/>
              <a:cs typeface="Avenir Book" charset="0"/>
            </a:endParaRPr>
          </a:p>
          <a:p>
            <a:pPr lvl="1">
              <a:lnSpc>
                <a:spcPct val="100000"/>
              </a:lnSpc>
            </a:pPr>
            <a:r>
              <a:rPr lang="en-US" dirty="0">
                <a:latin typeface="Avenir Book" charset="0"/>
                <a:ea typeface="Avenir Book" charset="0"/>
                <a:cs typeface="Avenir Book" charset="0"/>
              </a:rPr>
              <a:t>NASA is soliciting industry proposals to carry out </a:t>
            </a:r>
            <a:r>
              <a:rPr lang="en-US" dirty="0" smtClean="0">
                <a:latin typeface="Avenir Book" charset="0"/>
                <a:ea typeface="Avenir Book" charset="0"/>
                <a:cs typeface="Avenir Book" charset="0"/>
              </a:rPr>
              <a:t>system-level </a:t>
            </a:r>
            <a:r>
              <a:rPr lang="en-US" dirty="0">
                <a:latin typeface="Avenir Book" charset="0"/>
                <a:ea typeface="Avenir Book" charset="0"/>
                <a:cs typeface="Avenir Book" charset="0"/>
              </a:rPr>
              <a:t>engineering design and modeling </a:t>
            </a:r>
            <a:r>
              <a:rPr lang="en-US" dirty="0" smtClean="0">
                <a:latin typeface="Avenir Book" charset="0"/>
                <a:ea typeface="Avenir Book" charset="0"/>
                <a:cs typeface="Avenir Book" charset="0"/>
              </a:rPr>
              <a:t>studies of </a:t>
            </a:r>
            <a:r>
              <a:rPr lang="en-US" dirty="0">
                <a:latin typeface="Avenir Book" charset="0"/>
                <a:ea typeface="Avenir Book" charset="0"/>
                <a:cs typeface="Avenir Book" charset="0"/>
              </a:rPr>
              <a:t>large </a:t>
            </a:r>
            <a:r>
              <a:rPr lang="en-US" dirty="0" smtClean="0">
                <a:latin typeface="Avenir Book" charset="0"/>
                <a:ea typeface="Avenir Book" charset="0"/>
                <a:cs typeface="Avenir Book" charset="0"/>
              </a:rPr>
              <a:t>segmented-aperture </a:t>
            </a:r>
            <a:r>
              <a:rPr lang="en-US" dirty="0">
                <a:latin typeface="Avenir Book" charset="0"/>
                <a:ea typeface="Avenir Book" charset="0"/>
                <a:cs typeface="Avenir Book" charset="0"/>
              </a:rPr>
              <a:t>telescopes, with integrated </a:t>
            </a:r>
            <a:r>
              <a:rPr lang="en-US" dirty="0" smtClean="0">
                <a:latin typeface="Avenir Book" charset="0"/>
                <a:ea typeface="Avenir Book" charset="0"/>
                <a:cs typeface="Avenir Book" charset="0"/>
              </a:rPr>
              <a:t>coronagraphs, </a:t>
            </a:r>
            <a:r>
              <a:rPr lang="en-US" dirty="0">
                <a:latin typeface="Avenir Book" charset="0"/>
                <a:ea typeface="Avenir Book" charset="0"/>
                <a:cs typeface="Avenir Book" charset="0"/>
              </a:rPr>
              <a:t>that will lead to the identification of priority technology </a:t>
            </a:r>
            <a:r>
              <a:rPr lang="en-US" dirty="0" smtClean="0">
                <a:latin typeface="Avenir Book" charset="0"/>
                <a:ea typeface="Avenir Book" charset="0"/>
                <a:cs typeface="Avenir Book" charset="0"/>
              </a:rPr>
              <a:t>investments. </a:t>
            </a:r>
            <a:endParaRPr lang="en-US" dirty="0">
              <a:latin typeface="Avenir Book" charset="0"/>
              <a:ea typeface="Avenir Book" charset="0"/>
              <a:cs typeface="Avenir Book" charset="0"/>
            </a:endParaRPr>
          </a:p>
          <a:p>
            <a:pPr lvl="1">
              <a:lnSpc>
                <a:spcPct val="100000"/>
              </a:lnSpc>
            </a:pPr>
            <a:r>
              <a:rPr lang="en-US" dirty="0">
                <a:latin typeface="Avenir Book" charset="0"/>
                <a:ea typeface="Avenir Book" charset="0"/>
                <a:cs typeface="Avenir Book" charset="0"/>
              </a:rPr>
              <a:t>For </a:t>
            </a:r>
            <a:r>
              <a:rPr lang="en-US" dirty="0" smtClean="0">
                <a:latin typeface="Avenir Book" charset="0"/>
                <a:ea typeface="Avenir Book" charset="0"/>
                <a:cs typeface="Avenir Book" charset="0"/>
              </a:rPr>
              <a:t>astronomy </a:t>
            </a:r>
            <a:r>
              <a:rPr lang="en-US" dirty="0">
                <a:latin typeface="Avenir Book" charset="0"/>
                <a:ea typeface="Avenir Book" charset="0"/>
                <a:cs typeface="Avenir Book" charset="0"/>
              </a:rPr>
              <a:t>at ultraviolet, visible, and near-infrared wavelengths a key technology priority </a:t>
            </a:r>
            <a:r>
              <a:rPr lang="en-US" dirty="0" smtClean="0">
                <a:latin typeface="Avenir Book" charset="0"/>
                <a:ea typeface="Avenir Book" charset="0"/>
                <a:cs typeface="Avenir Book" charset="0"/>
              </a:rPr>
              <a:t>sub-nanometer </a:t>
            </a:r>
            <a:r>
              <a:rPr lang="en-US" dirty="0">
                <a:latin typeface="Avenir Book" charset="0"/>
                <a:ea typeface="Avenir Book" charset="0"/>
                <a:cs typeface="Avenir Book" charset="0"/>
              </a:rPr>
              <a:t>wavefront stability. </a:t>
            </a:r>
          </a:p>
          <a:p>
            <a:pPr lvl="1">
              <a:lnSpc>
                <a:spcPct val="100000"/>
              </a:lnSpc>
            </a:pPr>
            <a:r>
              <a:rPr lang="en-US" dirty="0">
                <a:latin typeface="Avenir Book" charset="0"/>
                <a:ea typeface="Avenir Book" charset="0"/>
                <a:cs typeface="Avenir Book" charset="0"/>
              </a:rPr>
              <a:t>For </a:t>
            </a:r>
            <a:r>
              <a:rPr lang="en-US" dirty="0" smtClean="0">
                <a:latin typeface="Avenir Book" charset="0"/>
                <a:ea typeface="Avenir Book" charset="0"/>
                <a:cs typeface="Avenir Book" charset="0"/>
              </a:rPr>
              <a:t>astronomy </a:t>
            </a:r>
            <a:r>
              <a:rPr lang="en-US" dirty="0">
                <a:latin typeface="Avenir Book" charset="0"/>
                <a:ea typeface="Avenir Book" charset="0"/>
                <a:cs typeface="Avenir Book" charset="0"/>
              </a:rPr>
              <a:t>at mid- and far-infrared wavelengths, a key technology priority is to dramatically reduce mirror manufacturing and verification </a:t>
            </a:r>
            <a:r>
              <a:rPr lang="en-US" dirty="0" smtClean="0">
                <a:latin typeface="Avenir Book" charset="0"/>
                <a:ea typeface="Avenir Book" charset="0"/>
                <a:cs typeface="Avenir Book" charset="0"/>
              </a:rPr>
              <a:t>costs.</a:t>
            </a:r>
            <a:endParaRPr lang="en-US" dirty="0">
              <a:latin typeface="Avenir Book" charset="0"/>
              <a:ea typeface="Avenir Book" charset="0"/>
              <a:cs typeface="Avenir Book" charset="0"/>
            </a:endParaRPr>
          </a:p>
          <a:p>
            <a:pPr>
              <a:lnSpc>
                <a:spcPct val="100000"/>
              </a:lnSpc>
            </a:pPr>
            <a:r>
              <a:rPr lang="en-US" b="1" dirty="0">
                <a:latin typeface="Avenir Book" charset="0"/>
                <a:ea typeface="Avenir Book" charset="0"/>
                <a:cs typeface="Avenir Book" charset="0"/>
              </a:rPr>
              <a:t>Phase 2</a:t>
            </a:r>
            <a:r>
              <a:rPr lang="en-US" dirty="0">
                <a:latin typeface="Avenir Book" charset="0"/>
                <a:ea typeface="Avenir Book" charset="0"/>
                <a:cs typeface="Avenir Book" charset="0"/>
              </a:rPr>
              <a:t>: RFP for 2-years soliciting testbed and laboratory demonstrations of key technologies; $</a:t>
            </a:r>
            <a:r>
              <a:rPr lang="en-US" dirty="0" smtClean="0">
                <a:latin typeface="Avenir Book" charset="0"/>
                <a:ea typeface="Avenir Book" charset="0"/>
                <a:cs typeface="Avenir Book" charset="0"/>
              </a:rPr>
              <a:t>10M </a:t>
            </a:r>
            <a:r>
              <a:rPr lang="en-US" dirty="0">
                <a:latin typeface="Avenir Book" charset="0"/>
                <a:ea typeface="Avenir Book" charset="0"/>
                <a:cs typeface="Avenir Book" charset="0"/>
              </a:rPr>
              <a:t>for FY19 and FY20 (planned</a:t>
            </a:r>
            <a:r>
              <a:rPr lang="en-US" dirty="0" smtClean="0">
                <a:latin typeface="Avenir Book" charset="0"/>
                <a:ea typeface="Avenir Book" charset="0"/>
                <a:cs typeface="Avenir Book" charset="0"/>
              </a:rPr>
              <a:t>).</a:t>
            </a:r>
            <a:endParaRPr lang="en-US" dirty="0">
              <a:latin typeface="Avenir Book" charset="0"/>
              <a:ea typeface="Avenir Book" charset="0"/>
              <a:cs typeface="Avenir Book" charset="0"/>
            </a:endParaRPr>
          </a:p>
          <a:p>
            <a:pPr>
              <a:lnSpc>
                <a:spcPct val="100000"/>
              </a:lnSpc>
            </a:pPr>
            <a:r>
              <a:rPr lang="en-US" b="1" dirty="0">
                <a:latin typeface="Avenir Book" charset="0"/>
                <a:ea typeface="Avenir Book" charset="0"/>
                <a:cs typeface="Avenir Book" charset="0"/>
              </a:rPr>
              <a:t>Phase 3</a:t>
            </a:r>
            <a:r>
              <a:rPr lang="en-US" dirty="0">
                <a:latin typeface="Avenir Book" charset="0"/>
                <a:ea typeface="Avenir Book" charset="0"/>
                <a:cs typeface="Avenir Book" charset="0"/>
              </a:rPr>
              <a:t>: Post-Decadal, RFP for 3-years soliciting maturing key technologies; $15M for FY21-23 (tentative, depends on Decadal Survey priorities).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9125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452" y="-602"/>
            <a:ext cx="9129548" cy="6858602"/>
          </a:xfrm>
        </p:spPr>
      </p:pic>
      <p:sp>
        <p:nvSpPr>
          <p:cNvPr id="4" name="Slide Number Placeholder 3"/>
          <p:cNvSpPr>
            <a:spLocks noGrp="1"/>
          </p:cNvSpPr>
          <p:nvPr>
            <p:ph type="sldNum" sz="quarter" idx="12"/>
          </p:nvPr>
        </p:nvSpPr>
        <p:spPr/>
        <p:txBody>
          <a:bodyPr/>
          <a:lstStyle/>
          <a:p>
            <a:fld id="{D297EF46-42AB-314A-A2E7-FB6E0BBF01D2}" type="slidenum">
              <a:rPr lang="en-US" smtClean="0"/>
              <a:pPr/>
              <a:t>29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937418"/>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23" name="Slide Number Placeholder 1"/>
          <p:cNvSpPr>
            <a:spLocks noGrp="1"/>
          </p:cNvSpPr>
          <p:nvPr>
            <p:ph type="sldNum" sz="quarter" idx="12"/>
          </p:nvPr>
        </p:nvSpPr>
        <p:spPr/>
        <p:txBody>
          <a:bodyPr/>
          <a:lstStyle/>
          <a:p>
            <a:fld id="{D297EF46-42AB-314A-A2E7-FB6E0BBF01D2}" type="slidenum">
              <a:rPr lang="en-US" smtClean="0"/>
              <a:pPr/>
              <a:t>3</a:t>
            </a:fld>
            <a:endParaRPr lang="en-US" dirty="0"/>
          </a:p>
        </p:txBody>
      </p:sp>
      <p:pic>
        <p:nvPicPr>
          <p:cNvPr id="25" name="Picture 24" descr="Nasa logo.png"/>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04670" y="136305"/>
            <a:ext cx="716891" cy="592611"/>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Oval 1"/>
          <p:cNvSpPr/>
          <p:nvPr/>
        </p:nvSpPr>
        <p:spPr>
          <a:xfrm>
            <a:off x="2570672" y="3338111"/>
            <a:ext cx="3847381" cy="2005070"/>
          </a:xfrm>
          <a:prstGeom prst="ellipse">
            <a:avLst/>
          </a:prstGeom>
          <a:solidFill>
            <a:schemeClr val="bg1">
              <a:lumMod val="85000"/>
              <a:alpha val="51000"/>
            </a:schemeClr>
          </a:solidFill>
          <a:ln w="57150">
            <a:solidFill>
              <a:srgbClr val="0000FF"/>
            </a:solidFill>
          </a:ln>
          <a:effectLst>
            <a:glow rad="127000">
              <a:schemeClr val="accent1">
                <a:alpha val="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70672" y="3998707"/>
            <a:ext cx="3847381" cy="830997"/>
          </a:xfrm>
          <a:prstGeom prst="rect">
            <a:avLst/>
          </a:prstGeom>
          <a:noFill/>
          <a:ln>
            <a:noFill/>
          </a:ln>
        </p:spPr>
        <p:txBody>
          <a:bodyPr wrap="square" rtlCol="0">
            <a:spAutoFit/>
          </a:bodyPr>
          <a:lstStyle/>
          <a:p>
            <a:pPr algn="ctr"/>
            <a:r>
              <a:rPr lang="en-US" sz="2400" dirty="0" smtClean="0">
                <a:solidFill>
                  <a:srgbClr val="0000FF"/>
                </a:solidFill>
                <a:latin typeface="Avenir Book" charset="0"/>
                <a:ea typeface="Avenir Book" charset="0"/>
                <a:cs typeface="Avenir Book" charset="0"/>
              </a:rPr>
              <a:t>Exoplanet Exploration Program</a:t>
            </a:r>
            <a:endParaRPr lang="en-US" sz="2400" dirty="0">
              <a:solidFill>
                <a:srgbClr val="0000FF"/>
              </a:solidFill>
              <a:latin typeface="Avenir Book" charset="0"/>
              <a:ea typeface="Avenir Book" charset="0"/>
              <a:cs typeface="Avenir Book"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383685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887"/>
            <a:ext cx="8229600" cy="2277021"/>
          </a:xfrm>
        </p:spPr>
        <p:txBody>
          <a:bodyPr anchor="t"/>
          <a:lstStyle/>
          <a:p>
            <a:pPr algn="ctr"/>
            <a:r>
              <a:rPr lang="en-US" sz="4000" dirty="0" smtClean="0">
                <a:latin typeface="Avenir Book" charset="0"/>
                <a:ea typeface="Avenir Book" charset="0"/>
                <a:cs typeface="Avenir Book" charset="0"/>
              </a:rPr>
              <a:t>Backup Slides</a:t>
            </a:r>
            <a:endParaRPr lang="en-US" sz="4000"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30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719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Avenir Book" charset="0"/>
                <a:ea typeface="Avenir Book" charset="0"/>
                <a:cs typeface="Avenir Book" charset="0"/>
              </a:rPr>
              <a:t>Charter for the Large Mission Concept Studies </a:t>
            </a:r>
            <a:r>
              <a:rPr lang="en-US" dirty="0" smtClean="0">
                <a:latin typeface="Avenir Book" charset="0"/>
                <a:ea typeface="Avenir Book" charset="0"/>
                <a:cs typeface="Avenir Book" charset="0"/>
              </a:rPr>
              <a:t>   Report </a:t>
            </a:r>
            <a:r>
              <a:rPr lang="en-US" dirty="0">
                <a:latin typeface="Avenir Book" charset="0"/>
                <a:ea typeface="Avenir Book" charset="0"/>
                <a:cs typeface="Avenir Book" charset="0"/>
              </a:rPr>
              <a:t>Team </a:t>
            </a:r>
          </a:p>
        </p:txBody>
      </p:sp>
      <p:sp>
        <p:nvSpPr>
          <p:cNvPr id="3" name="Content Placeholder 2"/>
          <p:cNvSpPr>
            <a:spLocks noGrp="1"/>
          </p:cNvSpPr>
          <p:nvPr>
            <p:ph idx="1"/>
          </p:nvPr>
        </p:nvSpPr>
        <p:spPr>
          <a:xfrm>
            <a:off x="457200" y="861848"/>
            <a:ext cx="8229600" cy="5708990"/>
          </a:xfrm>
        </p:spPr>
        <p:txBody>
          <a:bodyPr/>
          <a:lstStyle/>
          <a:p>
            <a:r>
              <a:rPr lang="en-US" sz="1600" dirty="0">
                <a:latin typeface="Avenir Book" charset="0"/>
                <a:ea typeface="Avenir Book" charset="0"/>
                <a:cs typeface="Avenir Book" charset="0"/>
              </a:rPr>
              <a:t>One of the milestones of the four studies is the delivery of an Interim Report (deliverable M4) by March 2018. The Management Plan lists the Interim Report Deliverable scope as </a:t>
            </a:r>
          </a:p>
          <a:p>
            <a:pPr lvl="1"/>
            <a:r>
              <a:rPr lang="en-US" sz="1200" dirty="0">
                <a:latin typeface="Avenir Book" charset="0"/>
                <a:ea typeface="Avenir Book" charset="0"/>
                <a:cs typeface="Avenir Book" charset="0"/>
              </a:rPr>
              <a:t>Provide science case and mission concept, using Concept Maturity Level 3 as a guide </a:t>
            </a:r>
          </a:p>
          <a:p>
            <a:pPr lvl="1"/>
            <a:r>
              <a:rPr lang="en-US" sz="1200" dirty="0">
                <a:latin typeface="Avenir Book" charset="0"/>
                <a:ea typeface="Avenir Book" charset="0"/>
                <a:cs typeface="Avenir Book" charset="0"/>
              </a:rPr>
              <a:t>Deliver initial technology roadmaps; estimate technology development cost/schedule </a:t>
            </a:r>
          </a:p>
          <a:p>
            <a:pPr lvl="1"/>
            <a:r>
              <a:rPr lang="en-US" sz="1200" dirty="0">
                <a:latin typeface="Avenir Book" charset="0"/>
                <a:ea typeface="Avenir Book" charset="0"/>
                <a:cs typeface="Avenir Book" charset="0"/>
              </a:rPr>
              <a:t>Provide the tailored approach to Concept Maturity Level 4 that will be the basis of the </a:t>
            </a:r>
            <a:r>
              <a:rPr lang="en-US" sz="1200" dirty="0" smtClean="0">
                <a:latin typeface="Avenir Book" charset="0"/>
                <a:ea typeface="Avenir Book" charset="0"/>
                <a:cs typeface="Avenir Book" charset="0"/>
              </a:rPr>
              <a:t>final </a:t>
            </a:r>
            <a:r>
              <a:rPr lang="en-US" sz="1200" dirty="0">
                <a:latin typeface="Avenir Book" charset="0"/>
                <a:ea typeface="Avenir Book" charset="0"/>
                <a:cs typeface="Avenir Book" charset="0"/>
              </a:rPr>
              <a:t>report. </a:t>
            </a:r>
            <a:endParaRPr lang="en-US" sz="1600" dirty="0" smtClean="0">
              <a:latin typeface="Avenir Book" charset="0"/>
              <a:ea typeface="Avenir Book" charset="0"/>
              <a:cs typeface="Avenir Book" charset="0"/>
            </a:endParaRPr>
          </a:p>
          <a:p>
            <a:r>
              <a:rPr lang="en-US" sz="1600" dirty="0">
                <a:latin typeface="Avenir Book" charset="0"/>
                <a:ea typeface="Avenir Book" charset="0"/>
                <a:cs typeface="Avenir Book" charset="0"/>
              </a:rPr>
              <a:t>The Interim Reports will be reviewed by the Large-Studies Report Team (LRT). This Charter addresses the tasks of the LRT. </a:t>
            </a:r>
          </a:p>
          <a:p>
            <a:pPr lvl="1"/>
            <a:r>
              <a:rPr lang="en-US" sz="1200" dirty="0">
                <a:latin typeface="Avenir Book" charset="0"/>
                <a:ea typeface="Avenir Book" charset="0"/>
                <a:cs typeface="Avenir Book" charset="0"/>
              </a:rPr>
              <a:t>A. Completeness with respect to M4 Deliverable Scope per the Management Plan for Large Mission Concept Studies – (https://</a:t>
            </a:r>
            <a:r>
              <a:rPr lang="en-US" sz="1200" dirty="0" err="1">
                <a:latin typeface="Avenir Book" charset="0"/>
                <a:ea typeface="Avenir Book" charset="0"/>
                <a:cs typeface="Avenir Book" charset="0"/>
              </a:rPr>
              <a:t>science.nasa.gov</a:t>
            </a:r>
            <a:r>
              <a:rPr lang="en-US" sz="1200" dirty="0">
                <a:latin typeface="Avenir Book" charset="0"/>
                <a:ea typeface="Avenir Book" charset="0"/>
                <a:cs typeface="Avenir Book" charset="0"/>
              </a:rPr>
              <a:t>/astrophysics/2020-decadal-survey- planning) </a:t>
            </a:r>
          </a:p>
          <a:p>
            <a:pPr lvl="1"/>
            <a:r>
              <a:rPr lang="en-US" sz="1200" dirty="0">
                <a:latin typeface="Avenir Book" charset="0"/>
                <a:ea typeface="Avenir Book" charset="0"/>
                <a:cs typeface="Avenir Book" charset="0"/>
              </a:rPr>
              <a:t>B. Whether the STDTs are on the right track for delivering the final report. In particular: </a:t>
            </a:r>
          </a:p>
          <a:p>
            <a:pPr lvl="2"/>
            <a:r>
              <a:rPr lang="en-US" sz="1200" dirty="0">
                <a:latin typeface="Avenir Book" charset="0"/>
                <a:ea typeface="Avenir Book" charset="0"/>
                <a:cs typeface="Avenir Book" charset="0"/>
              </a:rPr>
              <a:t>Are the science requirements described in the Interim Reports flowing effectively </a:t>
            </a:r>
            <a:r>
              <a:rPr lang="en-US" sz="1200" dirty="0" smtClean="0">
                <a:latin typeface="Avenir Book" charset="0"/>
                <a:ea typeface="Avenir Book" charset="0"/>
                <a:cs typeface="Avenir Book" charset="0"/>
              </a:rPr>
              <a:t>and </a:t>
            </a:r>
            <a:r>
              <a:rPr lang="en-US" sz="1200" dirty="0">
                <a:latin typeface="Avenir Book" charset="0"/>
                <a:ea typeface="Avenir Book" charset="0"/>
                <a:cs typeface="Avenir Book" charset="0"/>
              </a:rPr>
              <a:t>efficiently into mission requirements? </a:t>
            </a:r>
          </a:p>
          <a:p>
            <a:pPr lvl="2"/>
            <a:r>
              <a:rPr lang="en-US" sz="1200" dirty="0">
                <a:latin typeface="Avenir Book" charset="0"/>
                <a:ea typeface="Avenir Book" charset="0"/>
                <a:cs typeface="Avenir Book" charset="0"/>
              </a:rPr>
              <a:t>Are the mission requirements clearly stated? </a:t>
            </a:r>
          </a:p>
          <a:p>
            <a:pPr lvl="2"/>
            <a:r>
              <a:rPr lang="en-US" sz="1200" dirty="0">
                <a:latin typeface="Avenir Book" charset="0"/>
                <a:ea typeface="Avenir Book" charset="0"/>
                <a:cs typeface="Avenir Book" charset="0"/>
              </a:rPr>
              <a:t>(If submitted) Is the plan for the technology maturation (to TRL 6) sufficiently </a:t>
            </a:r>
            <a:r>
              <a:rPr lang="en-US" sz="1200" dirty="0" smtClean="0">
                <a:latin typeface="Avenir Book" charset="0"/>
                <a:ea typeface="Avenir Book" charset="0"/>
                <a:cs typeface="Avenir Book" charset="0"/>
              </a:rPr>
              <a:t>articulated</a:t>
            </a:r>
            <a:r>
              <a:rPr lang="en-US" sz="1200" dirty="0">
                <a:latin typeface="Avenir Book" charset="0"/>
                <a:ea typeface="Avenir Book" charset="0"/>
                <a:cs typeface="Avenir Book" charset="0"/>
              </a:rPr>
              <a:t>? Are the presented schedules and milestones realistic? </a:t>
            </a:r>
          </a:p>
          <a:p>
            <a:pPr lvl="2"/>
            <a:r>
              <a:rPr lang="en-US" sz="1200" dirty="0">
                <a:latin typeface="Avenir Book" charset="0"/>
                <a:ea typeface="Avenir Book" charset="0"/>
                <a:cs typeface="Avenir Book" charset="0"/>
              </a:rPr>
              <a:t>(If submitted) Are the cost and risk adequately addressed? Are they realistic? </a:t>
            </a:r>
          </a:p>
          <a:p>
            <a:pPr lvl="1"/>
            <a:r>
              <a:rPr lang="en-US" sz="1200" dirty="0">
                <a:latin typeface="Avenir Book" charset="0"/>
                <a:ea typeface="Avenir Book" charset="0"/>
                <a:cs typeface="Avenir Book" charset="0"/>
              </a:rPr>
              <a:t>The LRT shall NOT provide an assessment of the science goals and their merit. This is the job of the Decadal Survey Committee. </a:t>
            </a:r>
          </a:p>
          <a:p>
            <a:r>
              <a:rPr lang="en-US" sz="1600" dirty="0">
                <a:latin typeface="Avenir Book" charset="0"/>
                <a:ea typeface="Avenir Book" charset="0"/>
                <a:cs typeface="Avenir Book" charset="0"/>
              </a:rPr>
              <a:t>The LRT shall </a:t>
            </a:r>
          </a:p>
          <a:p>
            <a:pPr lvl="1"/>
            <a:r>
              <a:rPr lang="en-US" sz="1200" dirty="0">
                <a:latin typeface="Avenir Book" charset="0"/>
                <a:ea typeface="Avenir Book" charset="0"/>
                <a:cs typeface="Avenir Book" charset="0"/>
              </a:rPr>
              <a:t>Participate in a kickoff meeting in February 2018 </a:t>
            </a:r>
          </a:p>
          <a:p>
            <a:pPr lvl="1"/>
            <a:r>
              <a:rPr lang="en-US" sz="1200" dirty="0">
                <a:latin typeface="Avenir Book" charset="0"/>
                <a:ea typeface="Avenir Book" charset="0"/>
                <a:cs typeface="Avenir Book" charset="0"/>
              </a:rPr>
              <a:t>Deliver independent written reports for each of the four studies, addressing the above </a:t>
            </a:r>
            <a:r>
              <a:rPr lang="en-US" sz="1200" dirty="0" smtClean="0">
                <a:latin typeface="Avenir Book" charset="0"/>
                <a:ea typeface="Avenir Book" charset="0"/>
                <a:cs typeface="Avenir Book" charset="0"/>
              </a:rPr>
              <a:t>questions</a:t>
            </a:r>
            <a:r>
              <a:rPr lang="en-US" sz="1200" dirty="0">
                <a:latin typeface="Avenir Book" charset="0"/>
                <a:ea typeface="Avenir Book" charset="0"/>
                <a:cs typeface="Avenir Book" charset="0"/>
              </a:rPr>
              <a:t>, and any other comments and concerns, to HQ. The report shall be delivered </a:t>
            </a:r>
            <a:r>
              <a:rPr lang="en-US" sz="1200" dirty="0" smtClean="0">
                <a:latin typeface="Avenir Book" charset="0"/>
                <a:ea typeface="Avenir Book" charset="0"/>
                <a:cs typeface="Avenir Book" charset="0"/>
              </a:rPr>
              <a:t>by </a:t>
            </a:r>
            <a:r>
              <a:rPr lang="en-US" sz="1200" dirty="0">
                <a:latin typeface="Avenir Book" charset="0"/>
                <a:ea typeface="Avenir Book" charset="0"/>
                <a:cs typeface="Avenir Book" charset="0"/>
              </a:rPr>
              <a:t>May 21, 2018. The report is a document no longer than 15 pages </a:t>
            </a:r>
          </a:p>
          <a:p>
            <a:pPr lvl="1"/>
            <a:r>
              <a:rPr lang="en-US" sz="1200" dirty="0">
                <a:latin typeface="Avenir Book" charset="0"/>
                <a:ea typeface="Avenir Book" charset="0"/>
                <a:cs typeface="Avenir Book" charset="0"/>
              </a:rPr>
              <a:t>Deliver a </a:t>
            </a:r>
            <a:r>
              <a:rPr lang="en-US" sz="1200" dirty="0" err="1">
                <a:latin typeface="Avenir Book" charset="0"/>
                <a:ea typeface="Avenir Book" charset="0"/>
                <a:cs typeface="Avenir Book" charset="0"/>
              </a:rPr>
              <a:t>telecon</a:t>
            </a:r>
            <a:r>
              <a:rPr lang="en-US" sz="1200" dirty="0">
                <a:latin typeface="Avenir Book" charset="0"/>
                <a:ea typeface="Avenir Book" charset="0"/>
                <a:cs typeface="Avenir Book" charset="0"/>
              </a:rPr>
              <a:t> </a:t>
            </a:r>
            <a:r>
              <a:rPr lang="en-US" sz="1200" dirty="0" err="1">
                <a:latin typeface="Avenir Book" charset="0"/>
                <a:ea typeface="Avenir Book" charset="0"/>
                <a:cs typeface="Avenir Book" charset="0"/>
              </a:rPr>
              <a:t>outbrief</a:t>
            </a:r>
            <a:r>
              <a:rPr lang="en-US" sz="1200" dirty="0">
                <a:latin typeface="Avenir Book" charset="0"/>
                <a:ea typeface="Avenir Book" charset="0"/>
                <a:cs typeface="Avenir Book" charset="0"/>
              </a:rPr>
              <a:t> to each large mission STDT </a:t>
            </a:r>
          </a:p>
          <a:p>
            <a:pPr lvl="1"/>
            <a:r>
              <a:rPr lang="en-US" sz="1200" dirty="0">
                <a:latin typeface="Avenir Book" charset="0"/>
                <a:ea typeface="Avenir Book" charset="0"/>
                <a:cs typeface="Avenir Book" charset="0"/>
              </a:rPr>
              <a:t>Participate a two-day Pause and Learn discussion with the Decadal Studies Management </a:t>
            </a:r>
            <a:r>
              <a:rPr lang="en-US" sz="1200" dirty="0" smtClean="0">
                <a:latin typeface="Avenir Book" charset="0"/>
                <a:ea typeface="Avenir Book" charset="0"/>
                <a:cs typeface="Avenir Book" charset="0"/>
              </a:rPr>
              <a:t>Team </a:t>
            </a:r>
            <a:r>
              <a:rPr lang="en-US" sz="1200" dirty="0">
                <a:latin typeface="Avenir Book" charset="0"/>
                <a:ea typeface="Avenir Book" charset="0"/>
                <a:cs typeface="Avenir Book" charset="0"/>
              </a:rPr>
              <a:t>and the leadership from each large mission </a:t>
            </a:r>
            <a:r>
              <a:rPr lang="en-US" sz="1200" dirty="0" smtClean="0">
                <a:latin typeface="Avenir Book" charset="0"/>
                <a:ea typeface="Avenir Book" charset="0"/>
                <a:cs typeface="Avenir Book" charset="0"/>
              </a:rPr>
              <a:t>STDT.</a:t>
            </a:r>
            <a:endParaRPr lang="en-US" sz="1200" dirty="0">
              <a:latin typeface="Avenir Book" charset="0"/>
              <a:ea typeface="Avenir Book" charset="0"/>
              <a:cs typeface="Avenir Book" charset="0"/>
            </a:endParaRPr>
          </a:p>
          <a:p>
            <a:pPr lvl="1"/>
            <a:r>
              <a:rPr lang="en-US" sz="1200" dirty="0" smtClean="0">
                <a:latin typeface="Avenir Book" charset="0"/>
                <a:ea typeface="Avenir Book" charset="0"/>
                <a:cs typeface="Avenir Book" charset="0"/>
              </a:rPr>
              <a:t>The </a:t>
            </a:r>
            <a:r>
              <a:rPr lang="en-US" sz="1200" dirty="0">
                <a:latin typeface="Avenir Book" charset="0"/>
                <a:ea typeface="Avenir Book" charset="0"/>
                <a:cs typeface="Avenir Book" charset="0"/>
              </a:rPr>
              <a:t>LRT will be disbanded after the delivery of the written reports or as needed by NASA. </a:t>
            </a:r>
          </a:p>
          <a:p>
            <a:endParaRPr lang="en-US" dirty="0"/>
          </a:p>
        </p:txBody>
      </p:sp>
      <p:sp>
        <p:nvSpPr>
          <p:cNvPr id="4" name="Slide Number Placeholder 3"/>
          <p:cNvSpPr>
            <a:spLocks noGrp="1"/>
          </p:cNvSpPr>
          <p:nvPr>
            <p:ph type="sldNum" sz="quarter" idx="12"/>
          </p:nvPr>
        </p:nvSpPr>
        <p:spPr/>
        <p:txBody>
          <a:bodyPr/>
          <a:lstStyle/>
          <a:p>
            <a:fld id="{D297EF46-42AB-314A-A2E7-FB6E0BBF01D2}" type="slidenum">
              <a:rPr lang="en-US" smtClean="0"/>
              <a:pPr/>
              <a:t>31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1986862"/>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09"/>
            <a:ext cx="8229600" cy="724186"/>
          </a:xfrm>
        </p:spPr>
        <p:txBody>
          <a:bodyPr/>
          <a:lstStyle/>
          <a:p>
            <a:pPr algn="l"/>
            <a:r>
              <a:rPr lang="en-US" dirty="0" smtClean="0">
                <a:latin typeface="Avenir Book" charset="0"/>
                <a:ea typeface="Avenir Book" charset="0"/>
                <a:cs typeface="Avenir Book" charset="0"/>
              </a:rPr>
              <a:t>National Academies of Sciences, Engineering </a:t>
            </a:r>
            <a:r>
              <a:rPr lang="en-US" smtClean="0">
                <a:latin typeface="Avenir Book" charset="0"/>
                <a:ea typeface="Avenir Book" charset="0"/>
                <a:cs typeface="Avenir Book" charset="0"/>
              </a:rPr>
              <a:t>and Medicine - Space </a:t>
            </a:r>
            <a:r>
              <a:rPr lang="en-US" dirty="0" smtClean="0">
                <a:latin typeface="Avenir Book" charset="0"/>
                <a:ea typeface="Avenir Book" charset="0"/>
                <a:cs typeface="Avenir Book" charset="0"/>
              </a:rPr>
              <a:t>Studies Board </a:t>
            </a:r>
            <a:endParaRPr lang="en-US" dirty="0">
              <a:latin typeface="Avenir Book" charset="0"/>
              <a:ea typeface="Avenir Book" charset="0"/>
              <a:cs typeface="Avenir Book" charset="0"/>
            </a:endParaRPr>
          </a:p>
        </p:txBody>
      </p:sp>
      <p:sp>
        <p:nvSpPr>
          <p:cNvPr id="3" name="Content Placeholder 2"/>
          <p:cNvSpPr>
            <a:spLocks noGrp="1"/>
          </p:cNvSpPr>
          <p:nvPr>
            <p:ph idx="1"/>
          </p:nvPr>
        </p:nvSpPr>
        <p:spPr>
          <a:xfrm>
            <a:off x="273269" y="998481"/>
            <a:ext cx="8413531" cy="5614397"/>
          </a:xfrm>
        </p:spPr>
        <p:txBody>
          <a:bodyPr/>
          <a:lstStyle/>
          <a:p>
            <a:r>
              <a:rPr lang="en-US" b="1" dirty="0">
                <a:latin typeface="Avenir Book" charset="0"/>
                <a:ea typeface="Avenir Book" charset="0"/>
                <a:cs typeface="Avenir Book" charset="0"/>
              </a:rPr>
              <a:t>Astrobiology Science Strategy for the Search for Life in the Universe </a:t>
            </a:r>
            <a:r>
              <a:rPr lang="en-US" sz="1400" b="1" dirty="0">
                <a:latin typeface="Avenir Book" charset="0"/>
                <a:ea typeface="Avenir Book" charset="0"/>
                <a:cs typeface="Avenir Book" charset="0"/>
              </a:rPr>
              <a:t>(</a:t>
            </a:r>
            <a:r>
              <a:rPr lang="en-US" sz="1400" b="1" u="sng" dirty="0">
                <a:solidFill>
                  <a:srgbClr val="0000FF"/>
                </a:solidFill>
                <a:latin typeface="Avenir Book" charset="0"/>
                <a:ea typeface="Avenir Book" charset="0"/>
                <a:cs typeface="Avenir Book" charset="0"/>
              </a:rPr>
              <a:t>http://</a:t>
            </a:r>
            <a:r>
              <a:rPr lang="en-US" sz="1400" b="1" u="sng" dirty="0" err="1">
                <a:solidFill>
                  <a:srgbClr val="0000FF"/>
                </a:solidFill>
                <a:latin typeface="Avenir Book" charset="0"/>
                <a:ea typeface="Avenir Book" charset="0"/>
                <a:cs typeface="Avenir Book" charset="0"/>
              </a:rPr>
              <a:t>sites.nationalacademies.org</a:t>
            </a:r>
            <a:r>
              <a:rPr lang="en-US" sz="1400" b="1" u="sng" dirty="0">
                <a:solidFill>
                  <a:srgbClr val="0000FF"/>
                </a:solidFill>
                <a:latin typeface="Avenir Book" charset="0"/>
                <a:ea typeface="Avenir Book" charset="0"/>
                <a:cs typeface="Avenir Book" charset="0"/>
              </a:rPr>
              <a:t>/SSB/</a:t>
            </a:r>
            <a:r>
              <a:rPr lang="en-US" sz="1400" b="1" u="sng" dirty="0" err="1">
                <a:solidFill>
                  <a:srgbClr val="0000FF"/>
                </a:solidFill>
                <a:latin typeface="Avenir Book" charset="0"/>
                <a:ea typeface="Avenir Book" charset="0"/>
                <a:cs typeface="Avenir Book" charset="0"/>
              </a:rPr>
              <a:t>CurrentProjects</a:t>
            </a:r>
            <a:r>
              <a:rPr lang="en-US" sz="1400" b="1" u="sng" dirty="0">
                <a:solidFill>
                  <a:srgbClr val="0000FF"/>
                </a:solidFill>
                <a:latin typeface="Avenir Book" charset="0"/>
                <a:ea typeface="Avenir Book" charset="0"/>
                <a:cs typeface="Avenir Book" charset="0"/>
              </a:rPr>
              <a:t>/SSB_180812</a:t>
            </a:r>
            <a:r>
              <a:rPr lang="en-US" sz="1400" b="1" dirty="0">
                <a:latin typeface="Avenir Book" charset="0"/>
                <a:ea typeface="Avenir Book" charset="0"/>
                <a:cs typeface="Avenir Book" charset="0"/>
              </a:rPr>
              <a:t>)</a:t>
            </a:r>
            <a:endParaRPr lang="en-US" sz="1400" dirty="0" smtClean="0">
              <a:latin typeface="Avenir Book" charset="0"/>
              <a:ea typeface="Avenir Book" charset="0"/>
              <a:cs typeface="Avenir Book" charset="0"/>
            </a:endParaRPr>
          </a:p>
          <a:p>
            <a:pPr marL="365760" lvl="1" indent="0">
              <a:buNone/>
            </a:pPr>
            <a:r>
              <a:rPr lang="en-US" b="1" dirty="0">
                <a:latin typeface="Avenir Book" charset="0"/>
                <a:ea typeface="Avenir Book" charset="0"/>
                <a:cs typeface="Avenir Book" charset="0"/>
              </a:rPr>
              <a:t>	</a:t>
            </a:r>
            <a:r>
              <a:rPr lang="en-US" sz="1400" dirty="0">
                <a:latin typeface="Avenir Book" charset="0"/>
                <a:ea typeface="Avenir Book" charset="0"/>
                <a:cs typeface="Avenir Book" charset="0"/>
              </a:rPr>
              <a:t>Next meeting: January </a:t>
            </a:r>
            <a:r>
              <a:rPr lang="en-US" sz="1400" dirty="0" smtClean="0">
                <a:latin typeface="Avenir Book" charset="0"/>
                <a:ea typeface="Avenir Book" charset="0"/>
                <a:cs typeface="Avenir Book" charset="0"/>
              </a:rPr>
              <a:t>16-18, </a:t>
            </a:r>
            <a:r>
              <a:rPr lang="en-US" sz="1400" dirty="0">
                <a:latin typeface="Avenir Book" charset="0"/>
                <a:ea typeface="Avenir Book" charset="0"/>
                <a:cs typeface="Avenir Book" charset="0"/>
              </a:rPr>
              <a:t>2018 </a:t>
            </a:r>
            <a:r>
              <a:rPr lang="en-US" sz="1400" dirty="0" smtClean="0">
                <a:latin typeface="Avenir Book" charset="0"/>
                <a:ea typeface="Avenir Book" charset="0"/>
                <a:cs typeface="Avenir Book" charset="0"/>
              </a:rPr>
              <a:t>Irvine, CA</a:t>
            </a:r>
            <a:endParaRPr lang="en-US" sz="1400" dirty="0">
              <a:latin typeface="Avenir Book" charset="0"/>
              <a:ea typeface="Avenir Book" charset="0"/>
              <a:cs typeface="Avenir Book" charset="0"/>
            </a:endParaRPr>
          </a:p>
          <a:p>
            <a:pPr lvl="1"/>
            <a:r>
              <a:rPr lang="en-US" dirty="0" smtClean="0">
                <a:latin typeface="Avenir Book" charset="0"/>
                <a:ea typeface="Avenir Book" charset="0"/>
                <a:cs typeface="Avenir Book" charset="0"/>
              </a:rPr>
              <a:t>In </a:t>
            </a:r>
            <a:r>
              <a:rPr lang="en-US" dirty="0">
                <a:latin typeface="Avenir Book" charset="0"/>
                <a:ea typeface="Avenir Book" charset="0"/>
                <a:cs typeface="Avenir Book" charset="0"/>
              </a:rPr>
              <a:t>preparation for and as an input to the upcoming decadal surveys in astronomy and astrophysics and planetary science, the National Academies of Sciences, Engineering, and Medicine will appoint an ad hoc committee to carry out a study of the state of the science of astrobiology as it relates to the search for life in the solar system and extrasolar planetary systems</a:t>
            </a:r>
            <a:r>
              <a:rPr lang="en-US" dirty="0" smtClean="0">
                <a:latin typeface="Avenir Book" charset="0"/>
                <a:ea typeface="Avenir Book" charset="0"/>
                <a:cs typeface="Avenir Book" charset="0"/>
              </a:rPr>
              <a:t>.</a:t>
            </a:r>
          </a:p>
          <a:p>
            <a:endParaRPr lang="en-US" b="1" dirty="0" smtClean="0">
              <a:latin typeface="Avenir Book" charset="0"/>
              <a:ea typeface="Avenir Book" charset="0"/>
              <a:cs typeface="Avenir Book" charset="0"/>
            </a:endParaRPr>
          </a:p>
          <a:p>
            <a:r>
              <a:rPr lang="en-US" b="1" dirty="0" smtClean="0">
                <a:latin typeface="Avenir Book" charset="0"/>
                <a:ea typeface="Avenir Book" charset="0"/>
                <a:cs typeface="Avenir Book" charset="0"/>
              </a:rPr>
              <a:t>Science Strategy for the Exploration </a:t>
            </a:r>
            <a:r>
              <a:rPr lang="en-US" b="1" dirty="0">
                <a:latin typeface="Avenir Book" charset="0"/>
                <a:ea typeface="Avenir Book" charset="0"/>
                <a:cs typeface="Avenir Book" charset="0"/>
              </a:rPr>
              <a:t>of Extrasolar Planets </a:t>
            </a:r>
            <a:endParaRPr lang="en-US" b="1" dirty="0" smtClean="0">
              <a:latin typeface="Avenir Book" charset="0"/>
              <a:ea typeface="Avenir Book" charset="0"/>
              <a:cs typeface="Avenir Book" charset="0"/>
            </a:endParaRPr>
          </a:p>
          <a:p>
            <a:pPr marL="0" lvl="1" indent="0">
              <a:buSzTx/>
              <a:buNone/>
            </a:pPr>
            <a:r>
              <a:rPr lang="en-US" b="1" dirty="0">
                <a:latin typeface="Avenir Book" charset="0"/>
                <a:ea typeface="Avenir Book" charset="0"/>
                <a:cs typeface="Avenir Book" charset="0"/>
              </a:rPr>
              <a:t>	</a:t>
            </a:r>
            <a:r>
              <a:rPr lang="en-US" sz="1400" dirty="0">
                <a:latin typeface="Avenir Book" charset="0"/>
                <a:ea typeface="Avenir Book" charset="0"/>
                <a:cs typeface="Avenir Book" charset="0"/>
              </a:rPr>
              <a:t>Next meeting: </a:t>
            </a:r>
            <a:r>
              <a:rPr lang="en-US" sz="1400" dirty="0" smtClean="0">
                <a:latin typeface="Avenir Book" charset="0"/>
                <a:ea typeface="Avenir Book" charset="0"/>
                <a:cs typeface="Avenir Book" charset="0"/>
              </a:rPr>
              <a:t>?</a:t>
            </a:r>
            <a:endParaRPr lang="en-US" sz="1400" dirty="0">
              <a:latin typeface="Avenir Book" charset="0"/>
              <a:ea typeface="Avenir Book" charset="0"/>
              <a:cs typeface="Avenir Book" charset="0"/>
            </a:endParaRPr>
          </a:p>
          <a:p>
            <a:pPr lvl="1"/>
            <a:r>
              <a:rPr lang="en-US" dirty="0">
                <a:latin typeface="Avenir Book" charset="0"/>
                <a:ea typeface="Avenir Book" charset="0"/>
                <a:cs typeface="Avenir Book" charset="0"/>
              </a:rPr>
              <a:t>Sec. 508 </a:t>
            </a:r>
            <a:r>
              <a:rPr lang="en-US" dirty="0" smtClean="0">
                <a:latin typeface="Avenir Book" charset="0"/>
                <a:ea typeface="Avenir Book" charset="0"/>
                <a:cs typeface="Avenir Book" charset="0"/>
              </a:rPr>
              <a:t>of the </a:t>
            </a:r>
            <a:r>
              <a:rPr lang="en-US" dirty="0"/>
              <a:t>NASA Transition Authorization Act (</a:t>
            </a:r>
            <a:r>
              <a:rPr lang="en-US" dirty="0" smtClean="0"/>
              <a:t>2017) </a:t>
            </a:r>
            <a:r>
              <a:rPr lang="en-US" dirty="0" smtClean="0">
                <a:latin typeface="Avenir Book" charset="0"/>
                <a:ea typeface="Avenir Book" charset="0"/>
                <a:cs typeface="Avenir Book" charset="0"/>
              </a:rPr>
              <a:t>requires </a:t>
            </a:r>
            <a:r>
              <a:rPr lang="en-US" dirty="0">
                <a:latin typeface="Avenir Book" charset="0"/>
                <a:ea typeface="Avenir Book" charset="0"/>
                <a:cs typeface="Avenir Book" charset="0"/>
              </a:rPr>
              <a:t>NASA to contract with the National Academies to develop a science strategy for the study and exploration of extrasolar planets; this strategy is due 18 months after enactment (~September 2018) </a:t>
            </a:r>
          </a:p>
          <a:p>
            <a:endParaRPr lang="en-US" dirty="0">
              <a:latin typeface="Avenir Book" charset="0"/>
              <a:ea typeface="Avenir Book" charset="0"/>
              <a:cs typeface="Avenir Book" charset="0"/>
            </a:endParaRPr>
          </a:p>
          <a:p>
            <a:r>
              <a:rPr lang="en-US" b="1" dirty="0" smtClean="0">
                <a:latin typeface="Avenir Book" charset="0"/>
                <a:ea typeface="Avenir Book" charset="0"/>
                <a:cs typeface="Avenir Book" charset="0"/>
              </a:rPr>
              <a:t>Best </a:t>
            </a:r>
            <a:r>
              <a:rPr lang="en-US" b="1" dirty="0">
                <a:latin typeface="Avenir Book" charset="0"/>
                <a:ea typeface="Avenir Book" charset="0"/>
                <a:cs typeface="Avenir Book" charset="0"/>
              </a:rPr>
              <a:t>Practices for a Future Open Code Policy for NASA Space </a:t>
            </a:r>
            <a:r>
              <a:rPr lang="en-US" b="1" dirty="0" smtClean="0">
                <a:latin typeface="Avenir Book" charset="0"/>
                <a:ea typeface="Avenir Book" charset="0"/>
                <a:cs typeface="Avenir Book" charset="0"/>
              </a:rPr>
              <a:t>Science </a:t>
            </a:r>
          </a:p>
          <a:p>
            <a:pPr marL="0" indent="0">
              <a:buNone/>
            </a:pPr>
            <a:r>
              <a:rPr lang="en-US" sz="1400" b="1" dirty="0" smtClean="0">
                <a:latin typeface="Avenir Book" charset="0"/>
                <a:ea typeface="Avenir Book" charset="0"/>
                <a:cs typeface="Avenir Book" charset="0"/>
              </a:rPr>
              <a:t>   (</a:t>
            </a:r>
            <a:r>
              <a:rPr lang="en-US" sz="1400" b="1" u="sng" dirty="0">
                <a:solidFill>
                  <a:srgbClr val="0000FF"/>
                </a:solidFill>
                <a:latin typeface="Avenir Book" charset="0"/>
                <a:ea typeface="Avenir Book" charset="0"/>
                <a:cs typeface="Avenir Book" charset="0"/>
                <a:hlinkClick r:id="rId3"/>
              </a:rPr>
              <a:t>http://</a:t>
            </a:r>
            <a:r>
              <a:rPr lang="en-US" sz="1400" b="1" u="sng" dirty="0" smtClean="0">
                <a:solidFill>
                  <a:srgbClr val="0000FF"/>
                </a:solidFill>
                <a:latin typeface="Avenir Book" charset="0"/>
                <a:ea typeface="Avenir Book" charset="0"/>
                <a:cs typeface="Avenir Book" charset="0"/>
                <a:hlinkClick r:id="rId3"/>
              </a:rPr>
              <a:t>sites.nationalacademies.org/SSB/CurrentProjects/SSB_178892</a:t>
            </a:r>
            <a:r>
              <a:rPr lang="en-US" sz="1400" b="1" dirty="0" smtClean="0">
                <a:latin typeface="Avenir Book" charset="0"/>
                <a:ea typeface="Avenir Book" charset="0"/>
                <a:cs typeface="Avenir Book" charset="0"/>
                <a:hlinkClick r:id="rId3"/>
              </a:rPr>
              <a:t>)</a:t>
            </a:r>
            <a:endParaRPr lang="en-US" sz="1400" b="1" dirty="0" smtClean="0">
              <a:latin typeface="Avenir Book" charset="0"/>
              <a:ea typeface="Avenir Book" charset="0"/>
              <a:cs typeface="Avenir Book" charset="0"/>
            </a:endParaRPr>
          </a:p>
          <a:p>
            <a:pPr marL="0" indent="0">
              <a:buNone/>
            </a:pPr>
            <a:r>
              <a:rPr lang="en-US" sz="1400" b="1" dirty="0">
                <a:latin typeface="Avenir Book" charset="0"/>
                <a:ea typeface="Avenir Book" charset="0"/>
                <a:cs typeface="Avenir Book" charset="0"/>
              </a:rPr>
              <a:t>	</a:t>
            </a:r>
            <a:r>
              <a:rPr lang="en-US" sz="1400" dirty="0" smtClean="0">
                <a:latin typeface="Avenir Book" charset="0"/>
                <a:ea typeface="Avenir Book" charset="0"/>
                <a:cs typeface="Avenir Book" charset="0"/>
              </a:rPr>
              <a:t>Next meeting: </a:t>
            </a:r>
            <a:r>
              <a:rPr lang="en-US" sz="1400" dirty="0">
                <a:latin typeface="Avenir Book" charset="0"/>
                <a:ea typeface="Avenir Book" charset="0"/>
                <a:cs typeface="Avenir Book" charset="0"/>
              </a:rPr>
              <a:t>January 17-19, </a:t>
            </a:r>
            <a:r>
              <a:rPr lang="en-US" sz="1400" dirty="0" smtClean="0">
                <a:latin typeface="Avenir Book" charset="0"/>
                <a:ea typeface="Avenir Book" charset="0"/>
                <a:cs typeface="Avenir Book" charset="0"/>
              </a:rPr>
              <a:t>2018 Washington</a:t>
            </a:r>
            <a:r>
              <a:rPr lang="en-US" sz="1400" dirty="0">
                <a:latin typeface="Avenir Book" charset="0"/>
                <a:ea typeface="Avenir Book" charset="0"/>
                <a:cs typeface="Avenir Book" charset="0"/>
              </a:rPr>
              <a:t>, DC</a:t>
            </a:r>
            <a:endParaRPr lang="en-US" sz="1400" dirty="0" smtClean="0">
              <a:latin typeface="Avenir Book" charset="0"/>
              <a:ea typeface="Avenir Book" charset="0"/>
              <a:cs typeface="Avenir Book" charset="0"/>
            </a:endParaRPr>
          </a:p>
          <a:p>
            <a:pPr lvl="1"/>
            <a:r>
              <a:rPr lang="en-US" dirty="0" smtClean="0">
                <a:latin typeface="Avenir Book" charset="0"/>
                <a:ea typeface="Avenir Book" charset="0"/>
                <a:cs typeface="Avenir Book" charset="0"/>
              </a:rPr>
              <a:t>The </a:t>
            </a:r>
            <a:r>
              <a:rPr lang="en-US" dirty="0">
                <a:latin typeface="Avenir Book" charset="0"/>
                <a:ea typeface="Avenir Book" charset="0"/>
                <a:cs typeface="Avenir Book" charset="0"/>
              </a:rPr>
              <a:t>National Academies of Sciences, Engineering, and Medicine will establish an ad hoc committee to investigate and recommend best practices for NASA as it considers whether to establish an open code and open models policy, complementary to its current open data policy. </a:t>
            </a:r>
          </a:p>
          <a:p>
            <a:endParaRPr lang="en-US"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32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9063188"/>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Astro Fleet_ColorKey_New.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0"/>
            <a:ext cx="9144000" cy="6858000"/>
          </a:xfrm>
          <a:prstGeom prst="rect">
            <a:avLst/>
          </a:prstGeom>
        </p:spPr>
      </p:pic>
      <p:pic>
        <p:nvPicPr>
          <p:cNvPr id="6" name="Picture 5" descr="IXPW.png"/>
          <p:cNvPicPr>
            <a:picLocks noChangeAspect="1"/>
          </p:cNvPicPr>
          <p:nvPr/>
        </p:nvPicPr>
        <p:blipFill>
          <a:blip r:embed="rId4"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5253403">
            <a:off x="6186929" y="3599855"/>
            <a:ext cx="1105922" cy="739221"/>
          </a:xfrm>
          <a:prstGeom prst="rect">
            <a:avLst/>
          </a:prstGeom>
        </p:spPr>
      </p:pic>
      <p:pic>
        <p:nvPicPr>
          <p:cNvPr id="8" name="Picture 7" descr="SPITZER.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24857" y="110647"/>
            <a:ext cx="743712" cy="798576"/>
          </a:xfrm>
          <a:prstGeom prst="rect">
            <a:avLst/>
          </a:prstGeom>
        </p:spPr>
      </p:pic>
      <p:pic>
        <p:nvPicPr>
          <p:cNvPr id="7" name="Picture 6" descr="TESS.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657444" y="2460368"/>
            <a:ext cx="829056" cy="640080"/>
          </a:xfrm>
          <a:prstGeom prst="rect">
            <a:avLst/>
          </a:prstGeom>
        </p:spPr>
      </p:pic>
      <p:sp>
        <p:nvSpPr>
          <p:cNvPr id="55" name="TextBox 54"/>
          <p:cNvSpPr txBox="1"/>
          <p:nvPr/>
        </p:nvSpPr>
        <p:spPr>
          <a:xfrm>
            <a:off x="5371922" y="2780408"/>
            <a:ext cx="1513496" cy="523220"/>
          </a:xfrm>
          <a:prstGeom prst="rect">
            <a:avLst/>
          </a:prstGeom>
          <a:noFill/>
        </p:spPr>
        <p:txBody>
          <a:bodyPr wrap="square" rtlCol="0">
            <a:spAutoFit/>
          </a:bodyPr>
          <a:lstStyle/>
          <a:p>
            <a:r>
              <a:rPr lang="en-US" sz="1400" dirty="0" smtClean="0">
                <a:solidFill>
                  <a:srgbClr val="B6EEFD"/>
                </a:solidFill>
                <a:latin typeface="Arial Narrow"/>
                <a:ea typeface="ＭＳ Ｐゴシック"/>
                <a:cs typeface="Arial Narrow"/>
              </a:rPr>
              <a:t>XMM-Newton (ESA)</a:t>
            </a:r>
          </a:p>
          <a:p>
            <a:r>
              <a:rPr lang="en-US" sz="1400" dirty="0" smtClean="0">
                <a:solidFill>
                  <a:srgbClr val="FFFFFF"/>
                </a:solidFill>
                <a:latin typeface="Arial Narrow"/>
                <a:ea typeface="ＭＳ Ｐゴシック"/>
                <a:cs typeface="Arial Narrow"/>
              </a:rPr>
              <a:t>12/10/1999</a:t>
            </a:r>
            <a:endParaRPr lang="en-US" sz="1400" dirty="0">
              <a:solidFill>
                <a:srgbClr val="FFFFFF"/>
              </a:solidFill>
              <a:latin typeface="Arial Narrow"/>
              <a:ea typeface="ＭＳ Ｐゴシック"/>
              <a:cs typeface="Arial Narrow"/>
            </a:endParaRPr>
          </a:p>
        </p:txBody>
      </p:sp>
      <p:grpSp>
        <p:nvGrpSpPr>
          <p:cNvPr id="74" name="Group 73"/>
          <p:cNvGrpSpPr/>
          <p:nvPr/>
        </p:nvGrpSpPr>
        <p:grpSpPr>
          <a:xfrm>
            <a:off x="7686294" y="156857"/>
            <a:ext cx="1313774" cy="1063572"/>
            <a:chOff x="286427" y="227316"/>
            <a:chExt cx="1313774" cy="1063572"/>
          </a:xfrm>
        </p:grpSpPr>
        <p:sp>
          <p:nvSpPr>
            <p:cNvPr id="34" name="Rectangle 33"/>
            <p:cNvSpPr/>
            <p:nvPr/>
          </p:nvSpPr>
          <p:spPr>
            <a:xfrm>
              <a:off x="286427" y="227316"/>
              <a:ext cx="1296840" cy="1063572"/>
            </a:xfrm>
            <a:prstGeom prst="rect">
              <a:avLst/>
            </a:prstGeom>
            <a:solidFill>
              <a:schemeClr val="tx1">
                <a:alpha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ＭＳ Ｐゴシック"/>
                <a:cs typeface="ＭＳ Ｐゴシック"/>
              </a:endParaRPr>
            </a:p>
          </p:txBody>
        </p:sp>
        <p:sp>
          <p:nvSpPr>
            <p:cNvPr id="36" name="Rectangle 35"/>
            <p:cNvSpPr/>
            <p:nvPr/>
          </p:nvSpPr>
          <p:spPr>
            <a:xfrm>
              <a:off x="397563" y="356283"/>
              <a:ext cx="118871" cy="118871"/>
            </a:xfrm>
            <a:prstGeom prst="rect">
              <a:avLst/>
            </a:prstGeom>
            <a:solidFill>
              <a:srgbClr val="FDFD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ＭＳ Ｐゴシック"/>
                <a:cs typeface="ＭＳ Ｐゴシック"/>
              </a:endParaRPr>
            </a:p>
          </p:txBody>
        </p:sp>
        <p:sp>
          <p:nvSpPr>
            <p:cNvPr id="37" name="Rectangle 36"/>
            <p:cNvSpPr/>
            <p:nvPr/>
          </p:nvSpPr>
          <p:spPr>
            <a:xfrm>
              <a:off x="397563" y="580394"/>
              <a:ext cx="118871" cy="118871"/>
            </a:xfrm>
            <a:prstGeom prst="rect">
              <a:avLst/>
            </a:prstGeom>
            <a:solidFill>
              <a:srgbClr val="E49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A947"/>
                </a:solidFill>
                <a:latin typeface="Arial"/>
                <a:ea typeface="ＭＳ Ｐゴシック"/>
                <a:cs typeface="ＭＳ Ｐゴシック"/>
              </a:endParaRPr>
            </a:p>
          </p:txBody>
        </p:sp>
        <p:sp>
          <p:nvSpPr>
            <p:cNvPr id="38" name="Rectangle 37"/>
            <p:cNvSpPr/>
            <p:nvPr/>
          </p:nvSpPr>
          <p:spPr>
            <a:xfrm>
              <a:off x="397563" y="804505"/>
              <a:ext cx="118871" cy="118871"/>
            </a:xfrm>
            <a:prstGeom prst="rect">
              <a:avLst/>
            </a:prstGeom>
            <a:solidFill>
              <a:srgbClr val="A6FA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ＭＳ Ｐゴシック"/>
                <a:cs typeface="ＭＳ Ｐゴシック"/>
              </a:endParaRPr>
            </a:p>
          </p:txBody>
        </p:sp>
        <p:sp>
          <p:nvSpPr>
            <p:cNvPr id="39" name="Rectangle 38"/>
            <p:cNvSpPr/>
            <p:nvPr/>
          </p:nvSpPr>
          <p:spPr>
            <a:xfrm>
              <a:off x="397563" y="1028617"/>
              <a:ext cx="118871" cy="118871"/>
            </a:xfrm>
            <a:prstGeom prst="rect">
              <a:avLst/>
            </a:prstGeom>
            <a:solidFill>
              <a:srgbClr val="B6EE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ea typeface="ＭＳ Ｐゴシック"/>
                  <a:cs typeface="ＭＳ Ｐゴシック"/>
                </a:rPr>
                <a:t>      </a:t>
              </a:r>
              <a:endParaRPr lang="en-US" dirty="0">
                <a:solidFill>
                  <a:srgbClr val="FFFFFF"/>
                </a:solidFill>
                <a:latin typeface="Arial"/>
                <a:ea typeface="ＭＳ Ｐゴシック"/>
                <a:cs typeface="ＭＳ Ｐゴシック"/>
              </a:endParaRPr>
            </a:p>
          </p:txBody>
        </p:sp>
        <p:sp>
          <p:nvSpPr>
            <p:cNvPr id="40" name="TextBox 39"/>
            <p:cNvSpPr txBox="1"/>
            <p:nvPr/>
          </p:nvSpPr>
          <p:spPr>
            <a:xfrm>
              <a:off x="475027" y="266700"/>
              <a:ext cx="950851" cy="276999"/>
            </a:xfrm>
            <a:prstGeom prst="rect">
              <a:avLst/>
            </a:prstGeom>
            <a:noFill/>
          </p:spPr>
          <p:txBody>
            <a:bodyPr wrap="square" rtlCol="0">
              <a:spAutoFit/>
            </a:bodyPr>
            <a:lstStyle/>
            <a:p>
              <a:r>
                <a:rPr lang="en-US" sz="1200" dirty="0" smtClean="0">
                  <a:solidFill>
                    <a:srgbClr val="FDFD5F"/>
                  </a:solidFill>
                  <a:latin typeface="Arial Narrow"/>
                  <a:ea typeface="ＭＳ Ｐゴシック"/>
                  <a:cs typeface="Arial Narrow"/>
                </a:rPr>
                <a:t>Formulation</a:t>
              </a:r>
              <a:endParaRPr lang="en-US" sz="1200" dirty="0">
                <a:solidFill>
                  <a:srgbClr val="FDFD5F"/>
                </a:solidFill>
                <a:latin typeface="Arial Narrow"/>
                <a:ea typeface="ＭＳ Ｐゴシック"/>
                <a:cs typeface="Arial Narrow"/>
              </a:endParaRPr>
            </a:p>
          </p:txBody>
        </p:sp>
        <p:sp>
          <p:nvSpPr>
            <p:cNvPr id="41" name="TextBox 40"/>
            <p:cNvSpPr txBox="1"/>
            <p:nvPr/>
          </p:nvSpPr>
          <p:spPr>
            <a:xfrm>
              <a:off x="475027" y="492277"/>
              <a:ext cx="1125174" cy="276999"/>
            </a:xfrm>
            <a:prstGeom prst="rect">
              <a:avLst/>
            </a:prstGeom>
            <a:noFill/>
          </p:spPr>
          <p:txBody>
            <a:bodyPr wrap="square" rtlCol="0">
              <a:spAutoFit/>
            </a:bodyPr>
            <a:lstStyle/>
            <a:p>
              <a:r>
                <a:rPr lang="en-US" sz="1200" dirty="0" smtClean="0">
                  <a:solidFill>
                    <a:srgbClr val="F1A947"/>
                  </a:solidFill>
                  <a:latin typeface="Arial Narrow"/>
                  <a:ea typeface="ＭＳ Ｐゴシック"/>
                  <a:cs typeface="Arial Narrow"/>
                </a:rPr>
                <a:t>Implementation</a:t>
              </a:r>
              <a:endParaRPr lang="en-US" sz="1200" dirty="0">
                <a:solidFill>
                  <a:srgbClr val="F1A947"/>
                </a:solidFill>
                <a:latin typeface="Arial Narrow"/>
                <a:ea typeface="ＭＳ Ｐゴシック"/>
                <a:cs typeface="Arial Narrow"/>
              </a:endParaRPr>
            </a:p>
          </p:txBody>
        </p:sp>
        <p:sp>
          <p:nvSpPr>
            <p:cNvPr id="42" name="TextBox 41"/>
            <p:cNvSpPr txBox="1"/>
            <p:nvPr/>
          </p:nvSpPr>
          <p:spPr>
            <a:xfrm>
              <a:off x="475027" y="717854"/>
              <a:ext cx="1023574" cy="276999"/>
            </a:xfrm>
            <a:prstGeom prst="rect">
              <a:avLst/>
            </a:prstGeom>
            <a:noFill/>
          </p:spPr>
          <p:txBody>
            <a:bodyPr wrap="square" rtlCol="0">
              <a:spAutoFit/>
            </a:bodyPr>
            <a:lstStyle/>
            <a:p>
              <a:r>
                <a:rPr lang="en-US" sz="1200" dirty="0" smtClean="0">
                  <a:solidFill>
                    <a:srgbClr val="A6FA8C"/>
                  </a:solidFill>
                  <a:latin typeface="Arial Narrow"/>
                  <a:ea typeface="ＭＳ Ｐゴシック"/>
                  <a:cs typeface="Arial Narrow"/>
                </a:rPr>
                <a:t>Primary Ops</a:t>
              </a:r>
              <a:endParaRPr lang="en-US" sz="1200" dirty="0">
                <a:solidFill>
                  <a:srgbClr val="A6FA8C"/>
                </a:solidFill>
                <a:latin typeface="Arial Narrow"/>
                <a:ea typeface="ＭＳ Ｐゴシック"/>
                <a:cs typeface="Arial Narrow"/>
              </a:endParaRPr>
            </a:p>
          </p:txBody>
        </p:sp>
        <p:sp>
          <p:nvSpPr>
            <p:cNvPr id="43" name="TextBox 42"/>
            <p:cNvSpPr txBox="1"/>
            <p:nvPr/>
          </p:nvSpPr>
          <p:spPr>
            <a:xfrm>
              <a:off x="475027" y="943430"/>
              <a:ext cx="1023574" cy="276999"/>
            </a:xfrm>
            <a:prstGeom prst="rect">
              <a:avLst/>
            </a:prstGeom>
            <a:noFill/>
          </p:spPr>
          <p:txBody>
            <a:bodyPr wrap="square" rtlCol="0">
              <a:spAutoFit/>
            </a:bodyPr>
            <a:lstStyle/>
            <a:p>
              <a:r>
                <a:rPr lang="en-US" sz="1200" dirty="0" smtClean="0">
                  <a:solidFill>
                    <a:srgbClr val="B6EEFD"/>
                  </a:solidFill>
                  <a:latin typeface="Arial Narrow"/>
                  <a:ea typeface="ＭＳ Ｐゴシック"/>
                  <a:cs typeface="Arial Narrow"/>
                </a:rPr>
                <a:t>Extended Ops</a:t>
              </a:r>
              <a:endParaRPr lang="en-US" sz="1200" dirty="0">
                <a:solidFill>
                  <a:srgbClr val="B6EEFD"/>
                </a:solidFill>
                <a:latin typeface="Arial Narrow"/>
                <a:ea typeface="ＭＳ Ｐゴシック"/>
                <a:cs typeface="Arial Narrow"/>
              </a:endParaRPr>
            </a:p>
          </p:txBody>
        </p:sp>
      </p:grpSp>
      <p:sp>
        <p:nvSpPr>
          <p:cNvPr id="72" name="TextBox 71"/>
          <p:cNvSpPr txBox="1"/>
          <p:nvPr/>
        </p:nvSpPr>
        <p:spPr>
          <a:xfrm>
            <a:off x="1938269" y="4042274"/>
            <a:ext cx="1269023" cy="523220"/>
          </a:xfrm>
          <a:prstGeom prst="rect">
            <a:avLst/>
          </a:prstGeom>
          <a:noFill/>
        </p:spPr>
        <p:txBody>
          <a:bodyPr wrap="square" rtlCol="0">
            <a:spAutoFit/>
          </a:bodyPr>
          <a:lstStyle/>
          <a:p>
            <a:r>
              <a:rPr lang="en-US" sz="1400" dirty="0" smtClean="0">
                <a:solidFill>
                  <a:srgbClr val="B6EEFD"/>
                </a:solidFill>
                <a:latin typeface="Arial Narrow"/>
                <a:ea typeface="ＭＳ Ｐゴシック"/>
                <a:cs typeface="Arial Narrow"/>
              </a:rPr>
              <a:t>Swift</a:t>
            </a:r>
          </a:p>
          <a:p>
            <a:r>
              <a:rPr lang="en-US" sz="1400" dirty="0" smtClean="0">
                <a:solidFill>
                  <a:srgbClr val="FFFFFF"/>
                </a:solidFill>
                <a:latin typeface="Arial Narrow"/>
                <a:ea typeface="ＭＳ Ｐゴシック"/>
                <a:cs typeface="Arial Narrow"/>
              </a:rPr>
              <a:t>11/20/2004</a:t>
            </a:r>
            <a:endParaRPr lang="en-US" sz="1400" dirty="0">
              <a:solidFill>
                <a:srgbClr val="FFFFFF"/>
              </a:solidFill>
              <a:latin typeface="Arial Narrow"/>
              <a:ea typeface="ＭＳ Ｐゴシック"/>
              <a:cs typeface="Arial Narrow"/>
            </a:endParaRPr>
          </a:p>
        </p:txBody>
      </p:sp>
      <p:sp>
        <p:nvSpPr>
          <p:cNvPr id="78" name="TextBox 77"/>
          <p:cNvSpPr txBox="1"/>
          <p:nvPr/>
        </p:nvSpPr>
        <p:spPr>
          <a:xfrm>
            <a:off x="5099813" y="3915309"/>
            <a:ext cx="1269023" cy="523220"/>
          </a:xfrm>
          <a:prstGeom prst="rect">
            <a:avLst/>
          </a:prstGeom>
          <a:noFill/>
        </p:spPr>
        <p:txBody>
          <a:bodyPr wrap="square" rtlCol="0">
            <a:spAutoFit/>
          </a:bodyPr>
          <a:lstStyle/>
          <a:p>
            <a:r>
              <a:rPr lang="en-US" sz="1400" dirty="0" smtClean="0">
                <a:solidFill>
                  <a:srgbClr val="B6EEFD"/>
                </a:solidFill>
                <a:latin typeface="Arial Narrow"/>
                <a:ea typeface="ＭＳ Ｐゴシック"/>
                <a:cs typeface="Arial Narrow"/>
              </a:rPr>
              <a:t>Fermi</a:t>
            </a:r>
          </a:p>
          <a:p>
            <a:r>
              <a:rPr lang="en-US" sz="1400" dirty="0" smtClean="0">
                <a:solidFill>
                  <a:srgbClr val="FFFFFF"/>
                </a:solidFill>
                <a:latin typeface="Arial Narrow"/>
                <a:ea typeface="ＭＳ Ｐゴシック"/>
                <a:cs typeface="Arial Narrow"/>
              </a:rPr>
              <a:t>6/11/2008</a:t>
            </a:r>
            <a:endParaRPr lang="en-US" sz="1400" dirty="0">
              <a:solidFill>
                <a:srgbClr val="FFFFFF"/>
              </a:solidFill>
              <a:latin typeface="Arial Narrow"/>
              <a:ea typeface="ＭＳ Ｐゴシック"/>
              <a:cs typeface="Arial Narrow"/>
            </a:endParaRPr>
          </a:p>
        </p:txBody>
      </p:sp>
      <p:sp>
        <p:nvSpPr>
          <p:cNvPr id="79" name="TextBox 78"/>
          <p:cNvSpPr txBox="1"/>
          <p:nvPr/>
        </p:nvSpPr>
        <p:spPr>
          <a:xfrm>
            <a:off x="3245687" y="2237688"/>
            <a:ext cx="1269023" cy="523220"/>
          </a:xfrm>
          <a:prstGeom prst="rect">
            <a:avLst/>
          </a:prstGeom>
          <a:noFill/>
        </p:spPr>
        <p:txBody>
          <a:bodyPr wrap="square" rtlCol="0">
            <a:spAutoFit/>
          </a:bodyPr>
          <a:lstStyle/>
          <a:p>
            <a:r>
              <a:rPr lang="en-US" sz="1400" dirty="0" smtClean="0">
                <a:solidFill>
                  <a:srgbClr val="F1A947"/>
                </a:solidFill>
                <a:latin typeface="Arial Narrow"/>
                <a:ea typeface="ＭＳ Ｐゴシック"/>
                <a:cs typeface="Arial Narrow"/>
              </a:rPr>
              <a:t>Euclid (ESA)</a:t>
            </a:r>
          </a:p>
          <a:p>
            <a:r>
              <a:rPr lang="en-US" sz="1400" dirty="0" smtClean="0">
                <a:solidFill>
                  <a:srgbClr val="FFFFFF"/>
                </a:solidFill>
                <a:latin typeface="Arial Narrow"/>
                <a:ea typeface="ＭＳ Ｐゴシック"/>
                <a:cs typeface="Arial Narrow"/>
              </a:rPr>
              <a:t>2020</a:t>
            </a:r>
            <a:endParaRPr lang="en-US" sz="1400" dirty="0">
              <a:solidFill>
                <a:srgbClr val="FFFFFF"/>
              </a:solidFill>
              <a:latin typeface="Arial Narrow"/>
              <a:ea typeface="ＭＳ Ｐゴシック"/>
              <a:cs typeface="Arial Narrow"/>
            </a:endParaRPr>
          </a:p>
        </p:txBody>
      </p:sp>
      <p:sp>
        <p:nvSpPr>
          <p:cNvPr id="80" name="TextBox 79"/>
          <p:cNvSpPr txBox="1"/>
          <p:nvPr/>
        </p:nvSpPr>
        <p:spPr>
          <a:xfrm>
            <a:off x="7878710" y="4444466"/>
            <a:ext cx="1269023" cy="523220"/>
          </a:xfrm>
          <a:prstGeom prst="rect">
            <a:avLst/>
          </a:prstGeom>
          <a:noFill/>
        </p:spPr>
        <p:txBody>
          <a:bodyPr wrap="square" rtlCol="0">
            <a:spAutoFit/>
          </a:bodyPr>
          <a:lstStyle/>
          <a:p>
            <a:r>
              <a:rPr lang="en-US" sz="1400" dirty="0" smtClean="0">
                <a:solidFill>
                  <a:srgbClr val="B6EEFD"/>
                </a:solidFill>
                <a:latin typeface="Arial Narrow"/>
                <a:ea typeface="ＭＳ Ｐゴシック"/>
                <a:cs typeface="Arial Narrow"/>
              </a:rPr>
              <a:t>Hubble</a:t>
            </a:r>
          </a:p>
          <a:p>
            <a:r>
              <a:rPr lang="en-US" sz="1400" dirty="0" smtClean="0">
                <a:solidFill>
                  <a:srgbClr val="FFFFFF"/>
                </a:solidFill>
                <a:latin typeface="Arial Narrow"/>
                <a:ea typeface="ＭＳ Ｐゴシック"/>
                <a:cs typeface="Arial Narrow"/>
              </a:rPr>
              <a:t>4/24/1990</a:t>
            </a:r>
            <a:endParaRPr lang="en-US" sz="1400" dirty="0">
              <a:solidFill>
                <a:srgbClr val="FFFFFF"/>
              </a:solidFill>
              <a:latin typeface="Arial Narrow"/>
              <a:ea typeface="ＭＳ Ｐゴシック"/>
              <a:cs typeface="Arial Narrow"/>
            </a:endParaRPr>
          </a:p>
        </p:txBody>
      </p:sp>
      <p:sp>
        <p:nvSpPr>
          <p:cNvPr id="81" name="TextBox 80"/>
          <p:cNvSpPr txBox="1"/>
          <p:nvPr/>
        </p:nvSpPr>
        <p:spPr>
          <a:xfrm>
            <a:off x="5465030" y="148775"/>
            <a:ext cx="1269023" cy="523220"/>
          </a:xfrm>
          <a:prstGeom prst="rect">
            <a:avLst/>
          </a:prstGeom>
          <a:noFill/>
        </p:spPr>
        <p:txBody>
          <a:bodyPr wrap="square" rtlCol="0">
            <a:spAutoFit/>
          </a:bodyPr>
          <a:lstStyle/>
          <a:p>
            <a:r>
              <a:rPr lang="en-US" sz="1400" dirty="0" err="1" smtClean="0">
                <a:solidFill>
                  <a:srgbClr val="B6EEFD"/>
                </a:solidFill>
                <a:latin typeface="Arial Narrow"/>
                <a:ea typeface="ＭＳ Ｐゴシック"/>
                <a:cs typeface="Arial Narrow"/>
              </a:rPr>
              <a:t>Kepler</a:t>
            </a:r>
            <a:endParaRPr lang="en-US" sz="1400" dirty="0" smtClean="0">
              <a:solidFill>
                <a:srgbClr val="B6EEFD"/>
              </a:solidFill>
              <a:latin typeface="Arial Narrow"/>
              <a:ea typeface="ＭＳ Ｐゴシック"/>
              <a:cs typeface="Arial Narrow"/>
            </a:endParaRPr>
          </a:p>
          <a:p>
            <a:r>
              <a:rPr lang="en-US" sz="1400" dirty="0" smtClean="0">
                <a:solidFill>
                  <a:srgbClr val="FFFFFF"/>
                </a:solidFill>
                <a:latin typeface="Arial Narrow"/>
                <a:ea typeface="ＭＳ Ｐゴシック"/>
                <a:cs typeface="Arial Narrow"/>
              </a:rPr>
              <a:t>3/7/2009</a:t>
            </a:r>
            <a:endParaRPr lang="en-US" sz="1400" dirty="0">
              <a:solidFill>
                <a:srgbClr val="FFFFFF"/>
              </a:solidFill>
              <a:latin typeface="Arial Narrow"/>
              <a:ea typeface="ＭＳ Ｐゴシック"/>
              <a:cs typeface="Arial Narrow"/>
            </a:endParaRPr>
          </a:p>
        </p:txBody>
      </p:sp>
      <p:sp>
        <p:nvSpPr>
          <p:cNvPr id="82" name="TextBox 81"/>
          <p:cNvSpPr txBox="1"/>
          <p:nvPr/>
        </p:nvSpPr>
        <p:spPr>
          <a:xfrm>
            <a:off x="954706" y="2944530"/>
            <a:ext cx="1269023" cy="523220"/>
          </a:xfrm>
          <a:prstGeom prst="rect">
            <a:avLst/>
          </a:prstGeom>
          <a:noFill/>
        </p:spPr>
        <p:txBody>
          <a:bodyPr wrap="square" rtlCol="0">
            <a:spAutoFit/>
          </a:bodyPr>
          <a:lstStyle/>
          <a:p>
            <a:r>
              <a:rPr lang="en-US" sz="1400" dirty="0" smtClean="0">
                <a:solidFill>
                  <a:srgbClr val="B6EEFD"/>
                </a:solidFill>
                <a:latin typeface="Arial Narrow"/>
                <a:ea typeface="ＭＳ Ｐゴシック"/>
                <a:cs typeface="Arial Narrow"/>
              </a:rPr>
              <a:t>Chandra</a:t>
            </a:r>
          </a:p>
          <a:p>
            <a:r>
              <a:rPr lang="en-US" sz="1400" dirty="0" smtClean="0">
                <a:solidFill>
                  <a:srgbClr val="FFFFFF"/>
                </a:solidFill>
                <a:latin typeface="Arial Narrow"/>
                <a:ea typeface="ＭＳ Ｐゴシック"/>
                <a:cs typeface="Arial Narrow"/>
              </a:rPr>
              <a:t>7/23/1999</a:t>
            </a:r>
            <a:endParaRPr lang="en-US" sz="1400" dirty="0">
              <a:solidFill>
                <a:srgbClr val="FFFFFF"/>
              </a:solidFill>
              <a:latin typeface="Arial Narrow"/>
              <a:ea typeface="ＭＳ Ｐゴシック"/>
              <a:cs typeface="Arial Narrow"/>
            </a:endParaRPr>
          </a:p>
        </p:txBody>
      </p:sp>
      <p:sp>
        <p:nvSpPr>
          <p:cNvPr id="83" name="TextBox 82"/>
          <p:cNvSpPr txBox="1"/>
          <p:nvPr/>
        </p:nvSpPr>
        <p:spPr>
          <a:xfrm>
            <a:off x="3177793" y="126151"/>
            <a:ext cx="1269023" cy="523220"/>
          </a:xfrm>
          <a:prstGeom prst="rect">
            <a:avLst/>
          </a:prstGeom>
          <a:noFill/>
        </p:spPr>
        <p:txBody>
          <a:bodyPr wrap="square" rtlCol="0">
            <a:spAutoFit/>
          </a:bodyPr>
          <a:lstStyle/>
          <a:p>
            <a:r>
              <a:rPr lang="en-US" sz="1400" dirty="0" smtClean="0">
                <a:solidFill>
                  <a:srgbClr val="B6EEFD"/>
                </a:solidFill>
                <a:latin typeface="Arial Narrow"/>
                <a:ea typeface="ＭＳ Ｐゴシック"/>
                <a:cs typeface="Arial Narrow"/>
              </a:rPr>
              <a:t>Spitzer</a:t>
            </a:r>
          </a:p>
          <a:p>
            <a:r>
              <a:rPr lang="en-US" sz="1400" dirty="0" smtClean="0">
                <a:solidFill>
                  <a:srgbClr val="FFFFFF"/>
                </a:solidFill>
                <a:latin typeface="Arial Narrow"/>
                <a:ea typeface="ＭＳ Ｐゴシック"/>
                <a:cs typeface="Arial Narrow"/>
              </a:rPr>
              <a:t>8/25/2003</a:t>
            </a:r>
            <a:endParaRPr lang="en-US" sz="1400" dirty="0">
              <a:solidFill>
                <a:srgbClr val="FFFFFF"/>
              </a:solidFill>
              <a:latin typeface="Arial Narrow"/>
              <a:ea typeface="ＭＳ Ｐゴシック"/>
              <a:cs typeface="Arial Narrow"/>
            </a:endParaRPr>
          </a:p>
        </p:txBody>
      </p:sp>
      <p:sp>
        <p:nvSpPr>
          <p:cNvPr id="84" name="TextBox 83"/>
          <p:cNvSpPr txBox="1"/>
          <p:nvPr/>
        </p:nvSpPr>
        <p:spPr>
          <a:xfrm>
            <a:off x="3200000" y="3653699"/>
            <a:ext cx="1269023" cy="523220"/>
          </a:xfrm>
          <a:prstGeom prst="rect">
            <a:avLst/>
          </a:prstGeom>
          <a:noFill/>
        </p:spPr>
        <p:txBody>
          <a:bodyPr wrap="square" rtlCol="0">
            <a:spAutoFit/>
          </a:bodyPr>
          <a:lstStyle/>
          <a:p>
            <a:r>
              <a:rPr lang="en-US" sz="1400" dirty="0" err="1" smtClean="0">
                <a:solidFill>
                  <a:srgbClr val="B6EEFD"/>
                </a:solidFill>
                <a:latin typeface="Arial Narrow"/>
                <a:ea typeface="ＭＳ Ｐゴシック"/>
                <a:cs typeface="Arial Narrow"/>
              </a:rPr>
              <a:t>NuSTAR</a:t>
            </a:r>
            <a:endParaRPr lang="en-US" sz="1400" dirty="0" smtClean="0">
              <a:solidFill>
                <a:srgbClr val="B6EEFD"/>
              </a:solidFill>
              <a:latin typeface="Arial Narrow"/>
              <a:ea typeface="ＭＳ Ｐゴシック"/>
              <a:cs typeface="Arial Narrow"/>
            </a:endParaRPr>
          </a:p>
          <a:p>
            <a:r>
              <a:rPr lang="en-US" sz="1400" dirty="0" smtClean="0">
                <a:solidFill>
                  <a:srgbClr val="FFFFFF"/>
                </a:solidFill>
                <a:latin typeface="Arial Narrow"/>
                <a:ea typeface="ＭＳ Ｐゴシック"/>
                <a:cs typeface="Arial Narrow"/>
              </a:rPr>
              <a:t>6/13/2012</a:t>
            </a:r>
            <a:endParaRPr lang="en-US" sz="1400" dirty="0">
              <a:solidFill>
                <a:srgbClr val="FFFFFF"/>
              </a:solidFill>
              <a:latin typeface="Arial Narrow"/>
              <a:ea typeface="ＭＳ Ｐゴシック"/>
              <a:cs typeface="Arial Narrow"/>
            </a:endParaRPr>
          </a:p>
        </p:txBody>
      </p:sp>
      <p:sp>
        <p:nvSpPr>
          <p:cNvPr id="85" name="TextBox 84"/>
          <p:cNvSpPr txBox="1"/>
          <p:nvPr/>
        </p:nvSpPr>
        <p:spPr>
          <a:xfrm>
            <a:off x="7422644" y="1407739"/>
            <a:ext cx="1269023" cy="523220"/>
          </a:xfrm>
          <a:prstGeom prst="rect">
            <a:avLst/>
          </a:prstGeom>
          <a:noFill/>
        </p:spPr>
        <p:txBody>
          <a:bodyPr wrap="square" rtlCol="0">
            <a:spAutoFit/>
          </a:bodyPr>
          <a:lstStyle/>
          <a:p>
            <a:r>
              <a:rPr lang="en-US" sz="1400" dirty="0" smtClean="0">
                <a:solidFill>
                  <a:srgbClr val="F1A947"/>
                </a:solidFill>
                <a:latin typeface="Arial Narrow"/>
                <a:ea typeface="ＭＳ Ｐゴシック"/>
                <a:cs typeface="Arial Narrow"/>
              </a:rPr>
              <a:t>Webb</a:t>
            </a:r>
          </a:p>
          <a:p>
            <a:r>
              <a:rPr lang="en-US" sz="1400" dirty="0" smtClean="0">
                <a:solidFill>
                  <a:srgbClr val="FFFFFF"/>
                </a:solidFill>
                <a:latin typeface="Arial Narrow"/>
                <a:ea typeface="ＭＳ Ｐゴシック"/>
                <a:cs typeface="Arial Narrow"/>
              </a:rPr>
              <a:t>2019</a:t>
            </a:r>
            <a:endParaRPr lang="en-US" sz="1400" dirty="0">
              <a:solidFill>
                <a:srgbClr val="FFFFFF"/>
              </a:solidFill>
              <a:latin typeface="Arial Narrow"/>
              <a:ea typeface="ＭＳ Ｐゴシック"/>
              <a:cs typeface="Arial Narrow"/>
            </a:endParaRPr>
          </a:p>
        </p:txBody>
      </p:sp>
      <p:sp>
        <p:nvSpPr>
          <p:cNvPr id="88" name="TextBox 87"/>
          <p:cNvSpPr txBox="1"/>
          <p:nvPr/>
        </p:nvSpPr>
        <p:spPr>
          <a:xfrm>
            <a:off x="8225303" y="2909064"/>
            <a:ext cx="1539947" cy="523220"/>
          </a:xfrm>
          <a:prstGeom prst="rect">
            <a:avLst/>
          </a:prstGeom>
          <a:noFill/>
        </p:spPr>
        <p:txBody>
          <a:bodyPr wrap="square" rtlCol="0">
            <a:spAutoFit/>
          </a:bodyPr>
          <a:lstStyle/>
          <a:p>
            <a:r>
              <a:rPr lang="en-US" sz="1400" dirty="0" smtClean="0">
                <a:solidFill>
                  <a:srgbClr val="F1A947"/>
                </a:solidFill>
                <a:latin typeface="Arial Narrow"/>
                <a:ea typeface="ＭＳ Ｐゴシック"/>
                <a:cs typeface="Arial Narrow"/>
              </a:rPr>
              <a:t>TESS</a:t>
            </a:r>
          </a:p>
          <a:p>
            <a:r>
              <a:rPr lang="en-US" sz="1400" smtClean="0">
                <a:solidFill>
                  <a:srgbClr val="FFFFFF"/>
                </a:solidFill>
                <a:latin typeface="Arial Narrow"/>
                <a:ea typeface="ＭＳ Ｐゴシック"/>
                <a:cs typeface="Arial Narrow"/>
              </a:rPr>
              <a:t>2018</a:t>
            </a:r>
            <a:endParaRPr lang="en-US" sz="1400" dirty="0">
              <a:solidFill>
                <a:srgbClr val="FFFFFF"/>
              </a:solidFill>
              <a:latin typeface="Arial Narrow"/>
              <a:ea typeface="ＭＳ Ｐゴシック"/>
              <a:cs typeface="Arial Narrow"/>
            </a:endParaRPr>
          </a:p>
        </p:txBody>
      </p:sp>
      <p:sp>
        <p:nvSpPr>
          <p:cNvPr id="90" name="TextBox 89"/>
          <p:cNvSpPr txBox="1"/>
          <p:nvPr/>
        </p:nvSpPr>
        <p:spPr>
          <a:xfrm>
            <a:off x="4621973" y="6276202"/>
            <a:ext cx="1641558" cy="523220"/>
          </a:xfrm>
          <a:prstGeom prst="rect">
            <a:avLst/>
          </a:prstGeom>
          <a:noFill/>
        </p:spPr>
        <p:txBody>
          <a:bodyPr wrap="square" rtlCol="0">
            <a:spAutoFit/>
          </a:bodyPr>
          <a:lstStyle/>
          <a:p>
            <a:r>
              <a:rPr lang="en-US" sz="1400" dirty="0" smtClean="0">
                <a:solidFill>
                  <a:srgbClr val="A6FA8C"/>
                </a:solidFill>
                <a:latin typeface="Arial Narrow"/>
                <a:ea typeface="ＭＳ Ｐゴシック"/>
                <a:cs typeface="Arial Narrow"/>
              </a:rPr>
              <a:t>SOFIA</a:t>
            </a:r>
          </a:p>
          <a:p>
            <a:r>
              <a:rPr lang="en-US" sz="1400" dirty="0" smtClean="0">
                <a:solidFill>
                  <a:srgbClr val="FFFFFF"/>
                </a:solidFill>
                <a:latin typeface="Arial Narrow"/>
                <a:ea typeface="ＭＳ Ｐゴシック"/>
                <a:cs typeface="Arial Narrow"/>
              </a:rPr>
              <a:t>Full Ops 5/2014</a:t>
            </a:r>
            <a:endParaRPr lang="en-US" sz="1400" dirty="0">
              <a:solidFill>
                <a:srgbClr val="FFFFFF"/>
              </a:solidFill>
              <a:latin typeface="Arial Narrow"/>
              <a:ea typeface="ＭＳ Ｐゴシック"/>
              <a:cs typeface="Arial Narrow"/>
            </a:endParaRPr>
          </a:p>
        </p:txBody>
      </p:sp>
      <p:pic>
        <p:nvPicPr>
          <p:cNvPr id="16" name="Picture 15" descr="Chandra.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4542" y="2313883"/>
            <a:ext cx="1408176" cy="774192"/>
          </a:xfrm>
          <a:prstGeom prst="rect">
            <a:avLst/>
          </a:prstGeom>
        </p:spPr>
      </p:pic>
      <p:pic>
        <p:nvPicPr>
          <p:cNvPr id="30" name="Picture 29" descr="Euclid.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847741" y="1828916"/>
            <a:ext cx="597408" cy="749808"/>
          </a:xfrm>
          <a:prstGeom prst="rect">
            <a:avLst/>
          </a:prstGeom>
        </p:spPr>
      </p:pic>
      <p:pic>
        <p:nvPicPr>
          <p:cNvPr id="35" name="Picture 34" descr="Fermi.png"/>
          <p:cNvPicPr>
            <a:picLocks noChangeAspect="1"/>
          </p:cNvPicPr>
          <p:nvPr/>
        </p:nvPicPr>
        <p:blipFill>
          <a:blip r:embed="rId9"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9813292">
            <a:off x="4223545" y="3690085"/>
            <a:ext cx="1576814" cy="448915"/>
          </a:xfrm>
          <a:prstGeom prst="rect">
            <a:avLst/>
          </a:prstGeom>
        </p:spPr>
      </p:pic>
      <p:pic>
        <p:nvPicPr>
          <p:cNvPr id="91" name="Picture 90" descr="Hubble.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568823">
            <a:off x="7843278" y="3634039"/>
            <a:ext cx="1312678" cy="1100735"/>
          </a:xfrm>
          <a:prstGeom prst="rect">
            <a:avLst/>
          </a:prstGeom>
        </p:spPr>
      </p:pic>
      <p:pic>
        <p:nvPicPr>
          <p:cNvPr id="92" name="Picture 91" descr="JWST.png"/>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20135" y="717584"/>
            <a:ext cx="1526394" cy="1592349"/>
          </a:xfrm>
          <a:prstGeom prst="rect">
            <a:avLst/>
          </a:prstGeom>
        </p:spPr>
      </p:pic>
      <p:pic>
        <p:nvPicPr>
          <p:cNvPr id="93" name="Picture 92" descr="Kepler.pn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690057" y="31399"/>
            <a:ext cx="902208" cy="957072"/>
          </a:xfrm>
          <a:prstGeom prst="rect">
            <a:avLst/>
          </a:prstGeom>
        </p:spPr>
      </p:pic>
      <p:pic>
        <p:nvPicPr>
          <p:cNvPr id="96" name="Picture 95" descr="NuSTAR.png"/>
          <p:cNvPicPr>
            <a:picLocks noChangeAspect="1"/>
          </p:cNvPicPr>
          <p:nvPr/>
        </p:nvPicPr>
        <p:blipFill>
          <a:blip r:embed="rId1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152075">
            <a:off x="3260236" y="3142335"/>
            <a:ext cx="1197213" cy="765006"/>
          </a:xfrm>
          <a:prstGeom prst="rect">
            <a:avLst/>
          </a:prstGeom>
        </p:spPr>
      </p:pic>
      <p:pic>
        <p:nvPicPr>
          <p:cNvPr id="97" name="Picture 96" descr="SOFIA.png"/>
          <p:cNvPicPr>
            <a:picLocks noChangeAspect="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074192" y="5729131"/>
            <a:ext cx="1191335" cy="569388"/>
          </a:xfrm>
          <a:prstGeom prst="rect">
            <a:avLst/>
          </a:prstGeom>
        </p:spPr>
      </p:pic>
      <p:pic>
        <p:nvPicPr>
          <p:cNvPr id="100" name="Picture 99" descr="Swift.png"/>
          <p:cNvPicPr>
            <a:picLocks noChangeAspect="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573239" y="3471479"/>
            <a:ext cx="841248" cy="755904"/>
          </a:xfrm>
          <a:prstGeom prst="rect">
            <a:avLst/>
          </a:prstGeom>
        </p:spPr>
      </p:pic>
      <p:pic>
        <p:nvPicPr>
          <p:cNvPr id="102" name="Picture 101" descr="XMM Newton.png"/>
          <p:cNvPicPr>
            <a:picLocks noChangeAspect="1"/>
          </p:cNvPicPr>
          <p:nvPr/>
        </p:nvPicPr>
        <p:blipFill>
          <a:blip r:embed="rId16"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454394" y="2313882"/>
            <a:ext cx="1532398" cy="526577"/>
          </a:xfrm>
          <a:prstGeom prst="rect">
            <a:avLst/>
          </a:prstGeom>
        </p:spPr>
      </p:pic>
      <p:sp>
        <p:nvSpPr>
          <p:cNvPr id="45" name="TextBox 44"/>
          <p:cNvSpPr txBox="1"/>
          <p:nvPr/>
        </p:nvSpPr>
        <p:spPr>
          <a:xfrm>
            <a:off x="7513486" y="5612967"/>
            <a:ext cx="1646690" cy="523220"/>
          </a:xfrm>
          <a:prstGeom prst="rect">
            <a:avLst/>
          </a:prstGeom>
          <a:noFill/>
        </p:spPr>
        <p:txBody>
          <a:bodyPr wrap="square" rtlCol="0">
            <a:spAutoFit/>
          </a:bodyPr>
          <a:lstStyle/>
          <a:p>
            <a:r>
              <a:rPr lang="en-US" sz="1400" dirty="0" smtClean="0">
                <a:solidFill>
                  <a:srgbClr val="A6FA8C"/>
                </a:solidFill>
                <a:latin typeface="Arial Narrow"/>
                <a:ea typeface="ＭＳ Ｐゴシック"/>
                <a:cs typeface="Arial Narrow"/>
              </a:rPr>
              <a:t>ISS-CREAM</a:t>
            </a:r>
          </a:p>
          <a:p>
            <a:r>
              <a:rPr lang="en-US" sz="1400" dirty="0" smtClean="0">
                <a:solidFill>
                  <a:srgbClr val="FFFFFF"/>
                </a:solidFill>
                <a:latin typeface="Arial Narrow"/>
                <a:ea typeface="ＭＳ Ｐゴシック"/>
                <a:cs typeface="Arial Narrow"/>
              </a:rPr>
              <a:t>8/14/2017</a:t>
            </a:r>
            <a:endParaRPr lang="en-US" sz="1400" dirty="0">
              <a:solidFill>
                <a:srgbClr val="FFFFFF"/>
              </a:solidFill>
              <a:latin typeface="Arial Narrow"/>
              <a:ea typeface="ＭＳ Ｐゴシック"/>
              <a:cs typeface="Arial Narrow"/>
            </a:endParaRPr>
          </a:p>
        </p:txBody>
      </p:sp>
      <p:pic>
        <p:nvPicPr>
          <p:cNvPr id="46" name="Picture 45" descr="NICER.png"/>
          <p:cNvPicPr>
            <a:picLocks noChangeAspect="1"/>
          </p:cNvPicPr>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512014" y="4803914"/>
            <a:ext cx="1567605" cy="1039098"/>
          </a:xfrm>
          <a:prstGeom prst="rect">
            <a:avLst/>
          </a:prstGeom>
        </p:spPr>
      </p:pic>
      <p:sp>
        <p:nvSpPr>
          <p:cNvPr id="47" name="TextBox 46"/>
          <p:cNvSpPr txBox="1"/>
          <p:nvPr/>
        </p:nvSpPr>
        <p:spPr>
          <a:xfrm>
            <a:off x="1523087" y="1658873"/>
            <a:ext cx="1060708" cy="523220"/>
          </a:xfrm>
          <a:prstGeom prst="rect">
            <a:avLst/>
          </a:prstGeom>
          <a:noFill/>
        </p:spPr>
        <p:txBody>
          <a:bodyPr wrap="square" rtlCol="0">
            <a:spAutoFit/>
          </a:bodyPr>
          <a:lstStyle/>
          <a:p>
            <a:r>
              <a:rPr lang="en-US" sz="1400" dirty="0" smtClean="0">
                <a:solidFill>
                  <a:srgbClr val="FFFF00"/>
                </a:solidFill>
                <a:latin typeface="Arial Narrow"/>
                <a:ea typeface="ＭＳ Ｐゴシック"/>
                <a:cs typeface="Arial Narrow"/>
              </a:rPr>
              <a:t>WFIRST</a:t>
            </a:r>
          </a:p>
          <a:p>
            <a:r>
              <a:rPr lang="en-US" sz="1400" dirty="0" smtClean="0">
                <a:solidFill>
                  <a:srgbClr val="FFFFFF"/>
                </a:solidFill>
                <a:latin typeface="Arial Narrow"/>
                <a:ea typeface="ＭＳ Ｐゴシック"/>
                <a:cs typeface="Arial Narrow"/>
              </a:rPr>
              <a:t>Mid 2020s</a:t>
            </a:r>
            <a:endParaRPr lang="en-US" sz="1400" dirty="0">
              <a:solidFill>
                <a:srgbClr val="FFFFFF"/>
              </a:solidFill>
              <a:latin typeface="Arial Narrow"/>
              <a:ea typeface="ＭＳ Ｐゴシック"/>
              <a:cs typeface="Arial Narrow"/>
            </a:endParaRPr>
          </a:p>
        </p:txBody>
      </p:sp>
      <p:pic>
        <p:nvPicPr>
          <p:cNvPr id="3" name="Picture 2" descr="WFIRST.png"/>
          <p:cNvPicPr>
            <a:picLocks noChangeAspect="1"/>
          </p:cNvPicPr>
          <p:nvPr/>
        </p:nvPicPr>
        <p:blipFill>
          <a:blip r:embed="rId18"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148522" y="1111433"/>
            <a:ext cx="914400" cy="630936"/>
          </a:xfrm>
          <a:prstGeom prst="rect">
            <a:avLst/>
          </a:prstGeom>
        </p:spPr>
      </p:pic>
      <p:sp>
        <p:nvSpPr>
          <p:cNvPr id="53" name="Slide Number Placeholder 3"/>
          <p:cNvSpPr>
            <a:spLocks noGrp="1"/>
          </p:cNvSpPr>
          <p:nvPr>
            <p:ph type="sldNum" sz="quarter" idx="12"/>
          </p:nvPr>
        </p:nvSpPr>
        <p:spPr>
          <a:xfrm>
            <a:off x="7916301" y="6556792"/>
            <a:ext cx="1209798" cy="311368"/>
          </a:xfrm>
        </p:spPr>
        <p:txBody>
          <a:bodyPr/>
          <a:lstStyle/>
          <a:p>
            <a:fld id="{D297EF46-42AB-314A-A2E7-FB6E0BBF01D2}" type="slidenum">
              <a:rPr lang="en-US" sz="1100" smtClean="0">
                <a:solidFill>
                  <a:srgbClr val="000000"/>
                </a:solidFill>
                <a:latin typeface="Arial"/>
                <a:ea typeface="ＭＳ Ｐゴシック"/>
                <a:cs typeface="ＭＳ Ｐゴシック"/>
              </a:rPr>
              <a:pPr/>
              <a:t>33</a:t>
            </a:fld>
            <a:endParaRPr lang="en-US" sz="1100" dirty="0">
              <a:solidFill>
                <a:srgbClr val="000000"/>
              </a:solidFill>
              <a:latin typeface="Arial"/>
              <a:ea typeface="ＭＳ Ｐゴシック"/>
              <a:cs typeface="ＭＳ Ｐゴシック"/>
            </a:endParaRPr>
          </a:p>
        </p:txBody>
      </p:sp>
      <p:sp>
        <p:nvSpPr>
          <p:cNvPr id="54" name="TextBox 53"/>
          <p:cNvSpPr txBox="1"/>
          <p:nvPr/>
        </p:nvSpPr>
        <p:spPr>
          <a:xfrm>
            <a:off x="7164595" y="3821327"/>
            <a:ext cx="1060708" cy="523220"/>
          </a:xfrm>
          <a:prstGeom prst="rect">
            <a:avLst/>
          </a:prstGeom>
          <a:noFill/>
        </p:spPr>
        <p:txBody>
          <a:bodyPr wrap="square" rtlCol="0">
            <a:spAutoFit/>
          </a:bodyPr>
          <a:lstStyle/>
          <a:p>
            <a:r>
              <a:rPr lang="en-US" sz="1400" dirty="0" smtClean="0">
                <a:solidFill>
                  <a:srgbClr val="FFFF00"/>
                </a:solidFill>
                <a:latin typeface="Arial Narrow"/>
                <a:ea typeface="ＭＳ Ｐゴシック"/>
                <a:cs typeface="Arial Narrow"/>
              </a:rPr>
              <a:t>IXPE</a:t>
            </a:r>
          </a:p>
          <a:p>
            <a:r>
              <a:rPr lang="en-US" sz="1400" dirty="0" smtClean="0">
                <a:solidFill>
                  <a:srgbClr val="FFFFFF"/>
                </a:solidFill>
                <a:latin typeface="Arial Narrow"/>
                <a:ea typeface="ＭＳ Ｐゴシック"/>
                <a:cs typeface="Arial Narrow"/>
              </a:rPr>
              <a:t>2021</a:t>
            </a:r>
            <a:endParaRPr lang="en-US" sz="1400" dirty="0">
              <a:solidFill>
                <a:srgbClr val="FFFFFF"/>
              </a:solidFill>
              <a:latin typeface="Arial Narrow"/>
              <a:ea typeface="ＭＳ Ｐゴシック"/>
              <a:cs typeface="Arial Narrow"/>
            </a:endParaRPr>
          </a:p>
        </p:txBody>
      </p:sp>
      <p:sp>
        <p:nvSpPr>
          <p:cNvPr id="49" name="TextBox 48"/>
          <p:cNvSpPr txBox="1"/>
          <p:nvPr/>
        </p:nvSpPr>
        <p:spPr>
          <a:xfrm>
            <a:off x="129603" y="6373912"/>
            <a:ext cx="1650206" cy="400110"/>
          </a:xfrm>
          <a:prstGeom prst="rect">
            <a:avLst/>
          </a:prstGeom>
          <a:noFill/>
        </p:spPr>
        <p:txBody>
          <a:bodyPr wrap="square" rtlCol="0">
            <a:spAutoFit/>
          </a:bodyPr>
          <a:lstStyle/>
          <a:p>
            <a:r>
              <a:rPr lang="en-US" sz="1000" dirty="0" smtClean="0">
                <a:solidFill>
                  <a:srgbClr val="FFFFFF"/>
                </a:solidFill>
                <a:latin typeface="Arial"/>
                <a:ea typeface="ＭＳ Ｐゴシック"/>
                <a:cs typeface="Arial"/>
              </a:rPr>
              <a:t>Revised</a:t>
            </a:r>
          </a:p>
          <a:p>
            <a:r>
              <a:rPr lang="en-US" sz="1000" dirty="0" smtClean="0">
                <a:solidFill>
                  <a:srgbClr val="FFFFFF"/>
                </a:solidFill>
                <a:latin typeface="Arial"/>
                <a:ea typeface="ＭＳ Ｐゴシック"/>
                <a:cs typeface="Arial"/>
              </a:rPr>
              <a:t>December 1, 2017</a:t>
            </a:r>
            <a:endParaRPr lang="en-US" sz="1000" dirty="0">
              <a:solidFill>
                <a:srgbClr val="FFFFFF"/>
              </a:solidFill>
              <a:latin typeface="Arial"/>
              <a:ea typeface="ＭＳ Ｐゴシック"/>
              <a:cs typeface="Arial"/>
            </a:endParaRPr>
          </a:p>
        </p:txBody>
      </p:sp>
      <p:sp>
        <p:nvSpPr>
          <p:cNvPr id="51" name="TextBox 50"/>
          <p:cNvSpPr txBox="1"/>
          <p:nvPr/>
        </p:nvSpPr>
        <p:spPr>
          <a:xfrm>
            <a:off x="2733288" y="5866654"/>
            <a:ext cx="1060708" cy="523220"/>
          </a:xfrm>
          <a:prstGeom prst="rect">
            <a:avLst/>
          </a:prstGeom>
          <a:noFill/>
        </p:spPr>
        <p:txBody>
          <a:bodyPr wrap="square" rtlCol="0">
            <a:spAutoFit/>
          </a:bodyPr>
          <a:lstStyle/>
          <a:p>
            <a:r>
              <a:rPr lang="en-US" sz="1400" dirty="0" smtClean="0">
                <a:solidFill>
                  <a:srgbClr val="FFFF00"/>
                </a:solidFill>
                <a:latin typeface="Arial Narrow"/>
                <a:ea typeface="ＭＳ Ｐゴシック"/>
                <a:cs typeface="Arial Narrow"/>
              </a:rPr>
              <a:t>GUSTO</a:t>
            </a:r>
          </a:p>
          <a:p>
            <a:r>
              <a:rPr lang="en-US" sz="1400" dirty="0" smtClean="0">
                <a:solidFill>
                  <a:srgbClr val="FFFFFF"/>
                </a:solidFill>
                <a:latin typeface="Arial Narrow"/>
                <a:ea typeface="ＭＳ Ｐゴシック"/>
                <a:cs typeface="Arial Narrow"/>
              </a:rPr>
              <a:t>2021</a:t>
            </a:r>
            <a:endParaRPr lang="en-US" sz="1400" dirty="0">
              <a:solidFill>
                <a:srgbClr val="FFFFFF"/>
              </a:solidFill>
              <a:latin typeface="Arial Narrow"/>
              <a:ea typeface="ＭＳ Ｐゴシック"/>
              <a:cs typeface="Arial Narrow"/>
            </a:endParaRPr>
          </a:p>
        </p:txBody>
      </p:sp>
      <p:sp>
        <p:nvSpPr>
          <p:cNvPr id="57" name="TextBox 56"/>
          <p:cNvSpPr txBox="1"/>
          <p:nvPr/>
        </p:nvSpPr>
        <p:spPr>
          <a:xfrm>
            <a:off x="5909491" y="5134419"/>
            <a:ext cx="1539947" cy="523220"/>
          </a:xfrm>
          <a:prstGeom prst="rect">
            <a:avLst/>
          </a:prstGeom>
          <a:noFill/>
        </p:spPr>
        <p:txBody>
          <a:bodyPr wrap="square" rtlCol="0">
            <a:spAutoFit/>
          </a:bodyPr>
          <a:lstStyle/>
          <a:p>
            <a:r>
              <a:rPr lang="en-US" sz="1400" dirty="0" smtClean="0">
                <a:solidFill>
                  <a:srgbClr val="A6FA8C"/>
                </a:solidFill>
                <a:latin typeface="Arial Narrow"/>
                <a:ea typeface="ＭＳ Ｐゴシック"/>
                <a:cs typeface="Arial Narrow"/>
              </a:rPr>
              <a:t>ISS-NICER</a:t>
            </a:r>
            <a:endParaRPr lang="en-US" sz="1400" dirty="0">
              <a:solidFill>
                <a:srgbClr val="A6FA8C"/>
              </a:solidFill>
              <a:latin typeface="Arial Narrow"/>
              <a:ea typeface="ＭＳ Ｐゴシック"/>
              <a:cs typeface="Arial Narrow"/>
            </a:endParaRPr>
          </a:p>
          <a:p>
            <a:r>
              <a:rPr lang="en-US" sz="1400" dirty="0" smtClean="0">
                <a:solidFill>
                  <a:srgbClr val="FFFFFF"/>
                </a:solidFill>
                <a:latin typeface="Arial Narrow"/>
                <a:ea typeface="ＭＳ Ｐゴシック"/>
                <a:cs typeface="Arial Narrow"/>
              </a:rPr>
              <a:t>6/3/2017</a:t>
            </a:r>
            <a:endParaRPr lang="en-US" sz="1400" dirty="0">
              <a:solidFill>
                <a:srgbClr val="FFFFFF"/>
              </a:solidFill>
              <a:latin typeface="Arial Narrow"/>
              <a:ea typeface="ＭＳ Ｐゴシック"/>
              <a:cs typeface="Arial Narrow"/>
            </a:endParaRPr>
          </a:p>
        </p:txBody>
      </p:sp>
      <p:pic>
        <p:nvPicPr>
          <p:cNvPr id="4" name="Picture 3"/>
          <p:cNvPicPr>
            <a:picLocks noChangeAspect="1"/>
          </p:cNvPicPr>
          <p:nvPr/>
        </p:nvPicPr>
        <p:blipFill>
          <a:blip r:embed="rId19"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223582" y="5504671"/>
            <a:ext cx="622256" cy="617270"/>
          </a:xfrm>
          <a:prstGeom prst="rect">
            <a:avLst/>
          </a:prstGeom>
        </p:spPr>
      </p:pic>
      <p:sp>
        <p:nvSpPr>
          <p:cNvPr id="2" name="TextBox 1"/>
          <p:cNvSpPr txBox="1"/>
          <p:nvPr/>
        </p:nvSpPr>
        <p:spPr>
          <a:xfrm>
            <a:off x="10626568" y="5583451"/>
            <a:ext cx="184666" cy="369332"/>
          </a:xfrm>
          <a:prstGeom prst="rect">
            <a:avLst/>
          </a:prstGeom>
          <a:noFill/>
        </p:spPr>
        <p:txBody>
          <a:bodyPr wrap="none" rtlCol="0">
            <a:spAutoFit/>
          </a:bodyPr>
          <a:lstStyle/>
          <a:p>
            <a:endParaRPr lang="en-US"/>
          </a:p>
        </p:txBody>
      </p:sp>
      <p:sp>
        <p:nvSpPr>
          <p:cNvPr id="50" name="TextBox 49"/>
          <p:cNvSpPr txBox="1"/>
          <p:nvPr/>
        </p:nvSpPr>
        <p:spPr>
          <a:xfrm>
            <a:off x="144093" y="4757606"/>
            <a:ext cx="1207188" cy="523220"/>
          </a:xfrm>
          <a:prstGeom prst="rect">
            <a:avLst/>
          </a:prstGeom>
          <a:noFill/>
        </p:spPr>
        <p:txBody>
          <a:bodyPr wrap="square" rtlCol="0">
            <a:spAutoFit/>
          </a:bodyPr>
          <a:lstStyle/>
          <a:p>
            <a:r>
              <a:rPr lang="en-US" sz="1400" dirty="0" smtClean="0">
                <a:solidFill>
                  <a:srgbClr val="FFFF00"/>
                </a:solidFill>
                <a:latin typeface="Arial Narrow"/>
                <a:cs typeface="Arial Narrow"/>
              </a:rPr>
              <a:t>XARM (JAXA)</a:t>
            </a:r>
          </a:p>
          <a:p>
            <a:r>
              <a:rPr lang="en-US" sz="1400" dirty="0" smtClean="0">
                <a:solidFill>
                  <a:schemeClr val="bg1"/>
                </a:solidFill>
                <a:latin typeface="Arial Narrow"/>
                <a:cs typeface="Arial Narrow"/>
              </a:rPr>
              <a:t>2021</a:t>
            </a:r>
            <a:endParaRPr lang="en-US" sz="1400" dirty="0">
              <a:solidFill>
                <a:schemeClr val="bg1"/>
              </a:solidFill>
              <a:latin typeface="Arial Narrow"/>
              <a:cs typeface="Arial Narrow"/>
            </a:endParaRPr>
          </a:p>
        </p:txBody>
      </p:sp>
      <p:pic>
        <p:nvPicPr>
          <p:cNvPr id="52" name="Picture 51" descr="Astro-H.png"/>
          <p:cNvPicPr>
            <a:picLocks noChangeAspect="1"/>
          </p:cNvPicPr>
          <p:nvPr/>
        </p:nvPicPr>
        <p:blipFill>
          <a:blip r:embed="rId2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270762">
            <a:off x="343708" y="4059746"/>
            <a:ext cx="1054608" cy="646176"/>
          </a:xfrm>
          <a:prstGeom prst="rect">
            <a:avLst/>
          </a:prstGeom>
        </p:spPr>
      </p:pic>
      <p:sp>
        <p:nvSpPr>
          <p:cNvPr id="56" name="TextBox 55"/>
          <p:cNvSpPr txBox="1"/>
          <p:nvPr/>
        </p:nvSpPr>
        <p:spPr>
          <a:xfrm>
            <a:off x="6734053" y="6228081"/>
            <a:ext cx="1969227" cy="523220"/>
          </a:xfrm>
          <a:prstGeom prst="rect">
            <a:avLst/>
          </a:prstGeom>
          <a:solidFill>
            <a:srgbClr val="0070C0"/>
          </a:solidFill>
          <a:ln>
            <a:solidFill>
              <a:schemeClr val="bg1"/>
            </a:solidFill>
          </a:ln>
        </p:spPr>
        <p:txBody>
          <a:bodyPr wrap="square" rtlCol="0">
            <a:spAutoFit/>
          </a:bodyPr>
          <a:lstStyle/>
          <a:p>
            <a:pPr>
              <a:tabLst>
                <a:tab pos="174625" algn="l"/>
              </a:tabLst>
            </a:pPr>
            <a:r>
              <a:rPr lang="en-US" sz="1400" dirty="0" smtClean="0">
                <a:solidFill>
                  <a:schemeClr val="bg1"/>
                </a:solidFill>
              </a:rPr>
              <a:t>+	Athena (late 2020s),   	LISA (mid 2030s)</a:t>
            </a:r>
            <a:endParaRPr lang="en-US" sz="1400" dirty="0">
              <a:solidFill>
                <a:schemeClr val="bg1"/>
              </a:solidFill>
            </a:endParaRPr>
          </a:p>
        </p:txBody>
      </p:sp>
      <p:sp>
        <p:nvSpPr>
          <p:cNvPr id="58" name="TextBox 57"/>
          <p:cNvSpPr txBox="1"/>
          <p:nvPr/>
        </p:nvSpPr>
        <p:spPr>
          <a:xfrm>
            <a:off x="27739" y="477876"/>
            <a:ext cx="2503110" cy="523220"/>
          </a:xfrm>
          <a:prstGeom prst="rect">
            <a:avLst/>
          </a:prstGeom>
          <a:solidFill>
            <a:srgbClr val="0070C0"/>
          </a:solidFill>
          <a:ln>
            <a:solidFill>
              <a:schemeClr val="bg1"/>
            </a:solidFill>
          </a:ln>
        </p:spPr>
        <p:txBody>
          <a:bodyPr wrap="square" rtlCol="0">
            <a:spAutoFit/>
          </a:bodyPr>
          <a:lstStyle/>
          <a:p>
            <a:pPr>
              <a:tabLst>
                <a:tab pos="174625" algn="l"/>
              </a:tabLst>
            </a:pPr>
            <a:r>
              <a:rPr lang="en-US" sz="1400" dirty="0" smtClean="0">
                <a:solidFill>
                  <a:schemeClr val="bg1"/>
                </a:solidFill>
              </a:rPr>
              <a:t>+	MIDEX/MO (2023), 	SMEX/MO (2025), etc.</a:t>
            </a:r>
            <a:endParaRPr lang="en-US" sz="1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759043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645617" y="933404"/>
            <a:ext cx="2453062" cy="3217098"/>
          </a:xfrm>
          <a:prstGeom prst="rect">
            <a:avLst/>
          </a:prstGeom>
          <a:ln>
            <a:solidFill>
              <a:schemeClr val="tx1"/>
            </a:solidFill>
          </a:ln>
        </p:spPr>
      </p:pic>
      <p:sp>
        <p:nvSpPr>
          <p:cNvPr id="12" name="TextBox 11"/>
          <p:cNvSpPr txBox="1"/>
          <p:nvPr/>
        </p:nvSpPr>
        <p:spPr>
          <a:xfrm>
            <a:off x="1377461" y="6382097"/>
            <a:ext cx="6386393" cy="369332"/>
          </a:xfrm>
          <a:prstGeom prst="rect">
            <a:avLst/>
          </a:prstGeom>
          <a:noFill/>
        </p:spPr>
        <p:txBody>
          <a:bodyPr wrap="square" rtlCol="0">
            <a:spAutoFit/>
          </a:bodyPr>
          <a:lstStyle/>
          <a:p>
            <a:pPr algn="ctr"/>
            <a:r>
              <a:rPr lang="en-US" b="1" dirty="0" smtClean="0">
                <a:solidFill>
                  <a:srgbClr val="0000FF"/>
                </a:solidFill>
                <a:latin typeface="Avenir Book" charset="0"/>
                <a:ea typeface="Avenir Book" charset="0"/>
                <a:cs typeface="Avenir Book" charset="0"/>
              </a:rPr>
              <a:t>https:</a:t>
            </a:r>
            <a:r>
              <a:rPr lang="en-US" b="1" dirty="0">
                <a:solidFill>
                  <a:srgbClr val="0000FF"/>
                </a:solidFill>
                <a:latin typeface="Avenir Book" charset="0"/>
                <a:ea typeface="Avenir Book" charset="0"/>
                <a:cs typeface="Avenir Book" charset="0"/>
              </a:rPr>
              <a:t>//</a:t>
            </a:r>
            <a:r>
              <a:rPr lang="en-US" b="1" dirty="0" smtClean="0">
                <a:solidFill>
                  <a:srgbClr val="0000FF"/>
                </a:solidFill>
                <a:latin typeface="Avenir Book" charset="0"/>
                <a:ea typeface="Avenir Book" charset="0"/>
                <a:cs typeface="Avenir Book" charset="0"/>
              </a:rPr>
              <a:t>science.nasa.gov/astrophysics/documents</a:t>
            </a:r>
          </a:p>
        </p:txBody>
      </p:sp>
      <p:pic>
        <p:nvPicPr>
          <p:cNvPr id="3" name="Picture 2" descr="Screen Shot 2014-05-14 at 8.01.03 AM.png"/>
          <p:cNvPicPr>
            <a:picLocks noChangeAspect="1"/>
          </p:cNvPicPr>
          <p:nvPr/>
        </p:nvPicPr>
        <p:blipFill>
          <a:blip r:embed="rId4"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60062" y="910899"/>
            <a:ext cx="2491737" cy="3225800"/>
          </a:xfrm>
          <a:prstGeom prst="rect">
            <a:avLst/>
          </a:prstGeom>
          <a:ln>
            <a:solidFill>
              <a:schemeClr val="bg1"/>
            </a:solidFill>
          </a:ln>
        </p:spPr>
      </p:pic>
      <p:pic>
        <p:nvPicPr>
          <p:cNvPr id="16" name="Picture 15" descr="Screen Shot 2014-05-14 at 8.02.36 AM.png"/>
          <p:cNvPicPr>
            <a:picLocks noChangeAspect="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76940" y="2584225"/>
            <a:ext cx="2500923" cy="3251200"/>
          </a:xfrm>
          <a:prstGeom prst="rect">
            <a:avLst/>
          </a:prstGeom>
          <a:ln>
            <a:solidFill>
              <a:schemeClr val="bg1"/>
            </a:solidFill>
          </a:ln>
        </p:spPr>
      </p:pic>
      <p:pic>
        <p:nvPicPr>
          <p:cNvPr id="17" name="Picture 16" descr="Screen Shot 2014-05-14 at 8.07.44 AM.png"/>
          <p:cNvPicPr>
            <a:picLocks noChangeAspect="1"/>
          </p:cNvPicPr>
          <p:nvPr/>
        </p:nvPicPr>
        <p:blipFill>
          <a:blip r:embed="rId6"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046299" y="910899"/>
            <a:ext cx="2242661" cy="3213100"/>
          </a:xfrm>
          <a:prstGeom prst="rect">
            <a:avLst/>
          </a:prstGeom>
        </p:spPr>
      </p:pic>
      <p:pic>
        <p:nvPicPr>
          <p:cNvPr id="15" name="Picture 14"/>
          <p:cNvPicPr>
            <a:picLocks noChangeAspect="1" noChangeArrowheads="1"/>
          </p:cNvPicPr>
          <p:nvPr/>
        </p:nvPicPr>
        <p:blipFill>
          <a:blip r:embed="rId7"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797845" y="2584225"/>
            <a:ext cx="2474048" cy="3213418"/>
          </a:xfrm>
          <a:prstGeom prst="rect">
            <a:avLst/>
          </a:prstGeom>
          <a:noFill/>
          <a:ln w="9525">
            <a:solidFill>
              <a:schemeClr val="tx1"/>
            </a:solidFill>
            <a:miter lim="800000"/>
            <a:headEnd/>
            <a:tailEnd/>
          </a:ln>
        </p:spPr>
      </p:pic>
      <p:pic>
        <p:nvPicPr>
          <p:cNvPr id="5" name="Picture 4"/>
          <p:cNvPicPr>
            <a:picLocks noChangeAspect="1"/>
          </p:cNvPicPr>
          <p:nvPr/>
        </p:nvPicPr>
        <p:blipFill>
          <a:blip r:embed="rId8"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04697" y="2825052"/>
            <a:ext cx="2512292" cy="3251201"/>
          </a:xfrm>
          <a:prstGeom prst="rect">
            <a:avLst/>
          </a:prstGeom>
          <a:ln>
            <a:solidFill>
              <a:schemeClr val="tx1"/>
            </a:solidFill>
          </a:ln>
        </p:spPr>
      </p:pic>
      <p:sp>
        <p:nvSpPr>
          <p:cNvPr id="9" name="Title 8"/>
          <p:cNvSpPr>
            <a:spLocks noGrp="1"/>
          </p:cNvSpPr>
          <p:nvPr>
            <p:ph type="title"/>
          </p:nvPr>
        </p:nvSpPr>
        <p:spPr/>
        <p:txBody>
          <a:bodyPr/>
          <a:lstStyle/>
          <a:p>
            <a:pPr algn="l"/>
            <a:r>
              <a:rPr lang="en-US" dirty="0">
                <a:latin typeface="Avenir Book" charset="0"/>
                <a:ea typeface="Avenir Book" charset="0"/>
                <a:cs typeface="Avenir Book" charset="0"/>
              </a:rPr>
              <a:t>Astrophysics </a:t>
            </a:r>
            <a:r>
              <a:rPr lang="en-US" dirty="0" smtClean="0">
                <a:latin typeface="Avenir Book" charset="0"/>
                <a:ea typeface="Avenir Book" charset="0"/>
                <a:cs typeface="Avenir Book" charset="0"/>
              </a:rPr>
              <a:t>Strategic Planning</a:t>
            </a:r>
            <a:endParaRPr lang="en-US" dirty="0">
              <a:latin typeface="Avenir Book" charset="0"/>
              <a:ea typeface="Avenir Book" charset="0"/>
              <a:cs typeface="Avenir Book" charset="0"/>
            </a:endParaRPr>
          </a:p>
        </p:txBody>
      </p:sp>
      <p:sp>
        <p:nvSpPr>
          <p:cNvPr id="2" name="Slide Number Placeholder 1"/>
          <p:cNvSpPr>
            <a:spLocks noGrp="1"/>
          </p:cNvSpPr>
          <p:nvPr>
            <p:ph type="sldNum" sz="quarter" idx="12"/>
          </p:nvPr>
        </p:nvSpPr>
        <p:spPr/>
        <p:txBody>
          <a:bodyPr/>
          <a:lstStyle/>
          <a:p>
            <a:fld id="{D297EF46-42AB-314A-A2E7-FB6E0BBF01D2}" type="slidenum">
              <a:rPr lang="en-US" smtClean="0"/>
              <a:pPr/>
              <a:t>4</a:t>
            </a:fld>
            <a:endParaRPr lang="en-US" dirty="0"/>
          </a:p>
        </p:txBody>
      </p:sp>
      <p:pic>
        <p:nvPicPr>
          <p:cNvPr id="13" name="Content Placeholder 10"/>
          <p:cNvPicPr>
            <a:picLocks noChangeAspect="1"/>
          </p:cNvPicPr>
          <p:nvPr/>
        </p:nvPicPr>
        <p:blipFill>
          <a:blip r:embed="rId9"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17179" y="2579090"/>
            <a:ext cx="2257558" cy="3225800"/>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273471" y="3079849"/>
            <a:ext cx="2486674" cy="3216375"/>
          </a:xfrm>
          <a:prstGeom prst="rect">
            <a:avLst/>
          </a:prstGeom>
          <a:ln>
            <a:solidFill>
              <a:srgbClr val="FF0000"/>
            </a:solidFill>
          </a:ln>
        </p:spPr>
      </p:pic>
      <p:sp>
        <p:nvSpPr>
          <p:cNvPr id="4" name="TextBox 3"/>
          <p:cNvSpPr txBox="1"/>
          <p:nvPr/>
        </p:nvSpPr>
        <p:spPr>
          <a:xfrm>
            <a:off x="5621558" y="4320142"/>
            <a:ext cx="3333259" cy="1421928"/>
          </a:xfrm>
          <a:prstGeom prst="rect">
            <a:avLst/>
          </a:prstGeom>
          <a:solidFill>
            <a:schemeClr val="bg1"/>
          </a:solidFill>
          <a:ln w="28575">
            <a:solidFill>
              <a:schemeClr val="accent1"/>
            </a:solidFill>
          </a:ln>
        </p:spPr>
        <p:txBody>
          <a:bodyPr wrap="square" rtlCol="0">
            <a:spAutoFit/>
          </a:bodyPr>
          <a:lstStyle/>
          <a:p>
            <a:r>
              <a:rPr lang="en-US" dirty="0" smtClean="0">
                <a:solidFill>
                  <a:prstClr val="black"/>
                </a:solidFill>
                <a:latin typeface="Avenir Book" charset="0"/>
                <a:ea typeface="Avenir Book" charset="0"/>
                <a:cs typeface="Avenir Book" charset="0"/>
              </a:rPr>
              <a:t>2016 update includes:</a:t>
            </a:r>
          </a:p>
          <a:p>
            <a:pPr marL="228600" indent="-177800">
              <a:buFont typeface="Arial" panose="020B0604020202020204" pitchFamily="34" charset="0"/>
              <a:buChar char="•"/>
            </a:pPr>
            <a:r>
              <a:rPr lang="en-US" dirty="0" smtClean="0">
                <a:solidFill>
                  <a:prstClr val="black"/>
                </a:solidFill>
                <a:latin typeface="Avenir Book" charset="0"/>
                <a:ea typeface="Avenir Book" charset="0"/>
                <a:cs typeface="Avenir Book" charset="0"/>
              </a:rPr>
              <a:t>Response to Midterm Assessment</a:t>
            </a:r>
          </a:p>
          <a:p>
            <a:pPr marL="228600" indent="-177800">
              <a:lnSpc>
                <a:spcPct val="90000"/>
              </a:lnSpc>
              <a:buFont typeface="Arial" panose="020B0604020202020204" pitchFamily="34" charset="0"/>
              <a:buChar char="•"/>
            </a:pPr>
            <a:r>
              <a:rPr lang="en-US" dirty="0" smtClean="0">
                <a:solidFill>
                  <a:prstClr val="black"/>
                </a:solidFill>
                <a:latin typeface="Avenir Book" charset="0"/>
                <a:ea typeface="Avenir Book" charset="0"/>
                <a:cs typeface="Avenir Book" charset="0"/>
              </a:rPr>
              <a:t>Planning for 2020 Decadal Survey</a:t>
            </a:r>
            <a:endParaRPr lang="en-US" dirty="0">
              <a:solidFill>
                <a:prstClr val="black"/>
              </a:solidFill>
              <a:latin typeface="Avenir Book" charset="0"/>
              <a:ea typeface="Avenir Book" charset="0"/>
              <a:cs typeface="Avenir Book" charset="0"/>
            </a:endParaRPr>
          </a:p>
        </p:txBody>
      </p:sp>
      <p:sp>
        <p:nvSpPr>
          <p:cNvPr id="7" name="TextBox 6"/>
          <p:cNvSpPr txBox="1"/>
          <p:nvPr/>
        </p:nvSpPr>
        <p:spPr>
          <a:xfrm>
            <a:off x="308579" y="5858044"/>
            <a:ext cx="2569284" cy="261610"/>
          </a:xfrm>
          <a:prstGeom prst="rect">
            <a:avLst/>
          </a:prstGeom>
          <a:noFill/>
        </p:spPr>
        <p:txBody>
          <a:bodyPr wrap="square" rtlCol="0">
            <a:spAutoFit/>
          </a:bodyPr>
          <a:lstStyle/>
          <a:p>
            <a:pPr algn="ctr"/>
            <a:r>
              <a:rPr lang="en-US" sz="1100" dirty="0" smtClean="0">
                <a:latin typeface="Avenir Book" charset="0"/>
                <a:ea typeface="Avenir Book" charset="0"/>
                <a:cs typeface="Avenir Book" charset="0"/>
              </a:rPr>
              <a:t>To be </a:t>
            </a:r>
            <a:r>
              <a:rPr lang="en-US" sz="1100" dirty="0">
                <a:latin typeface="Avenir Book" charset="0"/>
                <a:ea typeface="Avenir Book" charset="0"/>
                <a:cs typeface="Avenir Book" charset="0"/>
              </a:rPr>
              <a:t>u</a:t>
            </a:r>
            <a:r>
              <a:rPr lang="en-US" sz="1100" dirty="0" smtClean="0">
                <a:latin typeface="Avenir Book" charset="0"/>
                <a:ea typeface="Avenir Book" charset="0"/>
                <a:cs typeface="Avenir Book" charset="0"/>
              </a:rPr>
              <a:t>pdated in 2018 (per GPRAMA)</a:t>
            </a:r>
            <a:endParaRPr lang="en-US" sz="1100" dirty="0">
              <a:latin typeface="Avenir Book" charset="0"/>
              <a:ea typeface="Avenir Book" charset="0"/>
              <a:cs typeface="Avenir Book"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692833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7-12-12 at 10.40.32 AM.png"/>
          <p:cNvPicPr>
            <a:picLocks noChangeAspect="1"/>
          </p:cNvPicPr>
          <p:nvPr/>
        </p:nvPicPr>
        <p:blipFill rotWithShape="1">
          <a:blip r:embed="rId3">
            <a:alphaModFix amt="1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362"/>
          <a:stretch/>
        </p:blipFill>
        <p:spPr>
          <a:xfrm>
            <a:off x="0" y="-1"/>
            <a:ext cx="9144000" cy="3404923"/>
          </a:xfrm>
          <a:prstGeom prst="rect">
            <a:avLst/>
          </a:prstGeom>
        </p:spPr>
      </p:pic>
      <p:pic>
        <p:nvPicPr>
          <p:cNvPr id="8" name="Picture 7" descr="Screen Shot 2017-12-12 at 10.40.32 AM.png"/>
          <p:cNvPicPr>
            <a:picLocks noChangeAspect="1"/>
          </p:cNvPicPr>
          <p:nvPr/>
        </p:nvPicPr>
        <p:blipFill>
          <a:blip r:embed="rId3">
            <a:alphaModFix amt="1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404922"/>
            <a:ext cx="9144000" cy="3453078"/>
          </a:xfrm>
          <a:prstGeom prst="rect">
            <a:avLst/>
          </a:prstGeom>
        </p:spPr>
      </p:pic>
      <p:sp>
        <p:nvSpPr>
          <p:cNvPr id="3" name="Slide Number Placeholder 2"/>
          <p:cNvSpPr>
            <a:spLocks noGrp="1"/>
          </p:cNvSpPr>
          <p:nvPr>
            <p:ph type="sldNum" sz="quarter" idx="12"/>
          </p:nvPr>
        </p:nvSpPr>
        <p:spPr>
          <a:xfrm>
            <a:off x="6981859" y="4342243"/>
            <a:ext cx="2133600" cy="285316"/>
          </a:xfrm>
        </p:spPr>
        <p:txBody>
          <a:bodyPr/>
          <a:lstStyle/>
          <a:p>
            <a:fld id="{D297EF46-42AB-314A-A2E7-FB6E0BBF01D2}" type="slidenum">
              <a:rPr lang="en-US" sz="1200" smtClean="0"/>
              <a:pPr/>
              <a:t>5</a:t>
            </a:fld>
            <a:endParaRPr lang="en-US" sz="1200" dirty="0"/>
          </a:p>
        </p:txBody>
      </p:sp>
      <p:sp>
        <p:nvSpPr>
          <p:cNvPr id="4" name="Content Placeholder 3"/>
          <p:cNvSpPr>
            <a:spLocks noGrp="1"/>
          </p:cNvSpPr>
          <p:nvPr>
            <p:ph idx="4294967295"/>
          </p:nvPr>
        </p:nvSpPr>
        <p:spPr>
          <a:xfrm>
            <a:off x="4374270" y="1319897"/>
            <a:ext cx="4739249" cy="4948702"/>
          </a:xfrm>
        </p:spPr>
        <p:txBody>
          <a:bodyPr/>
          <a:lstStyle/>
          <a:p>
            <a:pPr marL="233363" indent="-233363">
              <a:spcBef>
                <a:spcPts val="200"/>
              </a:spcBef>
              <a:buFont typeface="Wingdings" charset="2"/>
              <a:buChar char="Ø"/>
            </a:pPr>
            <a:r>
              <a:rPr lang="en-US" sz="1300" dirty="0" smtClean="0">
                <a:solidFill>
                  <a:srgbClr val="0000FF"/>
                </a:solidFill>
                <a:latin typeface="Avenir Book" charset="0"/>
                <a:ea typeface="Avenir Book" charset="0"/>
                <a:cs typeface="Avenir Book" charset="0"/>
              </a:rPr>
              <a:t>The Habitable ExoPlanet Imaging Missions (HABEX) - Tues @ 6:30 pm</a:t>
            </a:r>
          </a:p>
          <a:p>
            <a:pPr marL="233363" indent="-233363">
              <a:spcBef>
                <a:spcPts val="200"/>
              </a:spcBef>
              <a:buFont typeface="Wingdings" charset="2"/>
              <a:buChar char="Ø"/>
            </a:pPr>
            <a:r>
              <a:rPr lang="en-US" sz="1300" dirty="0" smtClean="0">
                <a:solidFill>
                  <a:srgbClr val="0000FF"/>
                </a:solidFill>
                <a:latin typeface="Avenir Book" charset="0"/>
                <a:ea typeface="Avenir Book" charset="0"/>
                <a:cs typeface="Avenir Book" charset="0"/>
              </a:rPr>
              <a:t>NASA's K2 and TESS Missions and Opportunities - Tues @ 7:30 pm</a:t>
            </a:r>
          </a:p>
          <a:p>
            <a:pPr marL="233363" indent="-233363">
              <a:spcBef>
                <a:spcPts val="200"/>
              </a:spcBef>
              <a:buFont typeface="Wingdings" charset="2"/>
              <a:buChar char="Ø"/>
            </a:pPr>
            <a:r>
              <a:rPr lang="en-US" sz="1300" dirty="0" smtClean="0">
                <a:solidFill>
                  <a:srgbClr val="0000FF"/>
                </a:solidFill>
                <a:latin typeface="Avenir Book" charset="0"/>
                <a:ea typeface="Avenir Book" charset="0"/>
                <a:cs typeface="Avenir Book" charset="0"/>
              </a:rPr>
              <a:t>Exoplanet Science with WFIRST - Wed,</a:t>
            </a:r>
            <a:r>
              <a:rPr lang="en-US" sz="1300" dirty="0">
                <a:solidFill>
                  <a:srgbClr val="0000FF"/>
                </a:solidFill>
                <a:latin typeface="Avenir Book" charset="0"/>
                <a:ea typeface="Avenir Book" charset="0"/>
                <a:cs typeface="Avenir Book" charset="0"/>
              </a:rPr>
              <a:t> </a:t>
            </a:r>
            <a:r>
              <a:rPr lang="en-US" sz="1300" dirty="0" smtClean="0">
                <a:solidFill>
                  <a:srgbClr val="0000FF"/>
                </a:solidFill>
                <a:latin typeface="Avenir Book" charset="0"/>
                <a:ea typeface="Avenir Book" charset="0"/>
                <a:cs typeface="Avenir Book" charset="0"/>
              </a:rPr>
              <a:t>Jan 10 @ 10 am</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NASA Town Hall - Wed @ 12:45 pm in Potomac Ballroom C</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Origins Space Telescope (OST) STDT Face-to-Face Meeting - Wed @ 1:30 pm in Chesapeake H</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What Can I do with LUVOIR - Wed @ 2 pm in  Chesapeake 7-8</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NAS Town Hall, Astro2020: The Next Decadal Survey of Astronomy and Astrophysics - Wed @ 6:30 pm in Potomac Ballroom C</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NASA </a:t>
            </a:r>
            <a:r>
              <a:rPr lang="en-US" sz="1300" dirty="0" err="1">
                <a:solidFill>
                  <a:srgbClr val="0000FF"/>
                </a:solidFill>
                <a:latin typeface="Avenir Book" charset="0"/>
                <a:ea typeface="Avenir Book" charset="0"/>
                <a:cs typeface="Avenir Book" charset="0"/>
              </a:rPr>
              <a:t>ExoPlanet</a:t>
            </a:r>
            <a:r>
              <a:rPr lang="en-US" sz="1300" dirty="0">
                <a:solidFill>
                  <a:srgbClr val="0000FF"/>
                </a:solidFill>
                <a:latin typeface="Avenir Book" charset="0"/>
                <a:ea typeface="Avenir Book" charset="0"/>
                <a:cs typeface="Avenir Book" charset="0"/>
              </a:rPr>
              <a:t> Exploration Program Update - </a:t>
            </a:r>
            <a:r>
              <a:rPr lang="en-US" sz="1300" dirty="0" err="1">
                <a:solidFill>
                  <a:srgbClr val="0000FF"/>
                </a:solidFill>
                <a:latin typeface="Avenir Book" charset="0"/>
                <a:ea typeface="Avenir Book" charset="0"/>
                <a:cs typeface="Avenir Book" charset="0"/>
              </a:rPr>
              <a:t>Thur</a:t>
            </a:r>
            <a:r>
              <a:rPr lang="en-US" sz="1300" dirty="0">
                <a:solidFill>
                  <a:srgbClr val="0000FF"/>
                </a:solidFill>
                <a:latin typeface="Avenir Book" charset="0"/>
                <a:ea typeface="Avenir Book" charset="0"/>
                <a:cs typeface="Avenir Book" charset="0"/>
              </a:rPr>
              <a:t> @ 10 am in Chesapeake I</a:t>
            </a:r>
          </a:p>
          <a:p>
            <a:pPr marL="233363" indent="-233363">
              <a:spcBef>
                <a:spcPts val="200"/>
              </a:spcBef>
              <a:buFont typeface="Wingdings" charset="2"/>
              <a:buChar char="Ø"/>
            </a:pPr>
            <a:r>
              <a:rPr lang="en-US" sz="1300" dirty="0">
                <a:solidFill>
                  <a:srgbClr val="000000"/>
                </a:solidFill>
                <a:latin typeface="Avenir Book" charset="0"/>
                <a:ea typeface="Avenir Book" charset="0"/>
                <a:cs typeface="Avenir Book" charset="0"/>
              </a:rPr>
              <a:t>NASA Scientific Ballooning Roadmap - </a:t>
            </a:r>
            <a:r>
              <a:rPr lang="en-US" sz="1300" dirty="0" err="1">
                <a:solidFill>
                  <a:srgbClr val="000000"/>
                </a:solidFill>
                <a:latin typeface="Avenir Book" charset="0"/>
                <a:ea typeface="Avenir Book" charset="0"/>
                <a:cs typeface="Avenir Book" charset="0"/>
              </a:rPr>
              <a:t>Thur</a:t>
            </a:r>
            <a:r>
              <a:rPr lang="en-US" sz="1300" dirty="0">
                <a:solidFill>
                  <a:srgbClr val="000000"/>
                </a:solidFill>
                <a:latin typeface="Avenir Book" charset="0"/>
                <a:ea typeface="Avenir Book" charset="0"/>
                <a:cs typeface="Avenir Book" charset="0"/>
              </a:rPr>
              <a:t> @ 12:45 pm in Potomac Ballroom D</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Ground Based Support for NASA Exoplanet Missions - </a:t>
            </a:r>
            <a:r>
              <a:rPr lang="en-US" sz="1300" dirty="0" err="1">
                <a:solidFill>
                  <a:srgbClr val="0000FF"/>
                </a:solidFill>
                <a:latin typeface="Avenir Book" charset="0"/>
                <a:ea typeface="Avenir Book" charset="0"/>
                <a:cs typeface="Avenir Book" charset="0"/>
              </a:rPr>
              <a:t>Thur</a:t>
            </a:r>
            <a:r>
              <a:rPr lang="en-US" sz="1300" dirty="0">
                <a:solidFill>
                  <a:srgbClr val="0000FF"/>
                </a:solidFill>
                <a:latin typeface="Avenir Book" charset="0"/>
                <a:ea typeface="Avenir Book" charset="0"/>
                <a:cs typeface="Avenir Book" charset="0"/>
              </a:rPr>
              <a:t> @ 2:00 pm in National Harbor 7</a:t>
            </a:r>
          </a:p>
          <a:p>
            <a:pPr marL="233363" indent="-233363">
              <a:spcBef>
                <a:spcPts val="200"/>
              </a:spcBef>
              <a:buFont typeface="Wingdings" charset="2"/>
              <a:buChar char="Ø"/>
            </a:pPr>
            <a:r>
              <a:rPr lang="en-US" sz="1300" dirty="0">
                <a:solidFill>
                  <a:srgbClr val="000000"/>
                </a:solidFill>
                <a:latin typeface="Avenir Book" charset="0"/>
                <a:ea typeface="Avenir Book" charset="0"/>
                <a:cs typeface="Avenir Book" charset="0"/>
              </a:rPr>
              <a:t>NASA Postdoctoral Program (NPP) Meet and Greet - </a:t>
            </a:r>
            <a:r>
              <a:rPr lang="en-US" sz="1300" dirty="0" err="1">
                <a:solidFill>
                  <a:srgbClr val="000000"/>
                </a:solidFill>
                <a:latin typeface="Avenir Book" charset="0"/>
                <a:ea typeface="Avenir Book" charset="0"/>
                <a:cs typeface="Avenir Book" charset="0"/>
              </a:rPr>
              <a:t>Thur</a:t>
            </a:r>
            <a:r>
              <a:rPr lang="en-US" sz="1300" dirty="0">
                <a:solidFill>
                  <a:srgbClr val="000000"/>
                </a:solidFill>
                <a:latin typeface="Avenir Book" charset="0"/>
                <a:ea typeface="Avenir Book" charset="0"/>
                <a:cs typeface="Avenir Book" charset="0"/>
              </a:rPr>
              <a:t> @ 7:30 pm in National Harbor 14</a:t>
            </a:r>
          </a:p>
          <a:p>
            <a:pPr marL="233363" indent="-233363">
              <a:spcBef>
                <a:spcPts val="200"/>
              </a:spcBef>
              <a:buFont typeface="Wingdings" charset="2"/>
              <a:buChar char="Ø"/>
            </a:pPr>
            <a:r>
              <a:rPr lang="en-US" sz="1300" dirty="0">
                <a:solidFill>
                  <a:srgbClr val="000000"/>
                </a:solidFill>
                <a:latin typeface="Avenir Book" charset="0"/>
                <a:ea typeface="Avenir Book" charset="0"/>
                <a:cs typeface="Avenir Book" charset="0"/>
              </a:rPr>
              <a:t>SOFIA Town Hall: New Opportunities - Thurs @ 7:30 pm in Potomac Ballroom D</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The exoplanet population revealed by K2 - Fri @ 2:00 pm in Maryland Ballroom D</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The Transiting Exoplanet Community Early Release </a:t>
            </a:r>
            <a:r>
              <a:rPr lang="en-US" sz="1300" dirty="0" smtClean="0">
                <a:solidFill>
                  <a:srgbClr val="0000FF"/>
                </a:solidFill>
                <a:latin typeface="Avenir Book" charset="0"/>
                <a:ea typeface="Avenir Book" charset="0"/>
                <a:cs typeface="Avenir Book" charset="0"/>
              </a:rPr>
              <a:t>Science </a:t>
            </a:r>
            <a:r>
              <a:rPr lang="en-US" sz="1300" dirty="0">
                <a:solidFill>
                  <a:srgbClr val="0000FF"/>
                </a:solidFill>
                <a:latin typeface="Avenir Book" charset="0"/>
                <a:ea typeface="Avenir Book" charset="0"/>
                <a:cs typeface="Avenir Book" charset="0"/>
              </a:rPr>
              <a:t>for JWST - Fri @ </a:t>
            </a:r>
            <a:r>
              <a:rPr lang="en-US" sz="1300" dirty="0" smtClean="0">
                <a:solidFill>
                  <a:srgbClr val="0000FF"/>
                </a:solidFill>
                <a:latin typeface="Avenir Book" charset="0"/>
                <a:ea typeface="Avenir Book" charset="0"/>
                <a:cs typeface="Avenir Book" charset="0"/>
              </a:rPr>
              <a:t>2:30 National </a:t>
            </a:r>
            <a:r>
              <a:rPr lang="en-US" sz="1300" dirty="0">
                <a:solidFill>
                  <a:srgbClr val="0000FF"/>
                </a:solidFill>
                <a:latin typeface="Avenir Book" charset="0"/>
                <a:ea typeface="Avenir Book" charset="0"/>
                <a:cs typeface="Avenir Book" charset="0"/>
              </a:rPr>
              <a:t>Harbor </a:t>
            </a:r>
            <a:r>
              <a:rPr lang="en-US" sz="1300" dirty="0" smtClean="0">
                <a:solidFill>
                  <a:srgbClr val="0000FF"/>
                </a:solidFill>
                <a:latin typeface="Avenir Book" charset="0"/>
                <a:ea typeface="Avenir Book" charset="0"/>
                <a:cs typeface="Avenir Book" charset="0"/>
              </a:rPr>
              <a:t>11</a:t>
            </a:r>
            <a:endParaRPr lang="en-US" sz="1300" dirty="0">
              <a:solidFill>
                <a:srgbClr val="0000FF"/>
              </a:solidFill>
              <a:latin typeface="Avenir Book" charset="0"/>
              <a:ea typeface="Avenir Book" charset="0"/>
              <a:cs typeface="Avenir Book" charset="0"/>
            </a:endParaRPr>
          </a:p>
        </p:txBody>
      </p:sp>
      <p:sp>
        <p:nvSpPr>
          <p:cNvPr id="12" name="Content Placeholder 3"/>
          <p:cNvSpPr txBox="1">
            <a:spLocks/>
          </p:cNvSpPr>
          <p:nvPr/>
        </p:nvSpPr>
        <p:spPr>
          <a:xfrm>
            <a:off x="0" y="1319897"/>
            <a:ext cx="4450814" cy="5455476"/>
          </a:xfrm>
          <a:prstGeom prst="rect">
            <a:avLst/>
          </a:prstGeom>
        </p:spPr>
        <p:txBody>
          <a:bodyPr vert="horz" lIns="91440" tIns="45720" rIns="91440" bIns="45720" rtlCol="0">
            <a:noAutofit/>
          </a:bodyPr>
          <a:lstStyle>
            <a:lvl1pPr marL="0" indent="-164592" algn="l" defTabSz="457200" rtl="0" eaLnBrk="1" latinLnBrk="0" hangingPunct="1">
              <a:lnSpc>
                <a:spcPct val="90000"/>
              </a:lnSpc>
              <a:spcBef>
                <a:spcPts val="300"/>
              </a:spcBef>
              <a:buFont typeface="Arial"/>
              <a:buChar char="•"/>
              <a:defRPr sz="2000" kern="1200">
                <a:solidFill>
                  <a:schemeClr val="tx1"/>
                </a:solidFill>
                <a:latin typeface="Arial"/>
                <a:ea typeface="+mn-ea"/>
                <a:cs typeface="Arial"/>
              </a:defRPr>
            </a:lvl1pPr>
            <a:lvl2pPr marL="557784" indent="-192024" algn="l" defTabSz="457200" rtl="0" eaLnBrk="1" latinLnBrk="0" hangingPunct="1">
              <a:lnSpc>
                <a:spcPct val="90000"/>
              </a:lnSpc>
              <a:spcBef>
                <a:spcPts val="300"/>
              </a:spcBef>
              <a:buSzPct val="80000"/>
              <a:buFont typeface="Arial"/>
              <a:buChar char="–"/>
              <a:defRPr sz="1600" kern="1200">
                <a:solidFill>
                  <a:schemeClr val="tx1"/>
                </a:solidFill>
                <a:latin typeface="Arial"/>
                <a:ea typeface="+mn-ea"/>
                <a:cs typeface="Arial"/>
              </a:defRPr>
            </a:lvl2pPr>
            <a:lvl3pPr marL="685800" indent="-137160" algn="l" defTabSz="457200" rtl="0" eaLnBrk="1" latinLnBrk="0" hangingPunct="1">
              <a:lnSpc>
                <a:spcPct val="90000"/>
              </a:lnSpc>
              <a:spcBef>
                <a:spcPts val="300"/>
              </a:spcBef>
              <a:buFont typeface="Arial"/>
              <a:buChar char="•"/>
              <a:defRPr sz="1600" kern="1200">
                <a:solidFill>
                  <a:schemeClr val="tx1"/>
                </a:solidFill>
                <a:latin typeface="Arial"/>
                <a:ea typeface="+mn-ea"/>
                <a:cs typeface="Arial"/>
              </a:defRPr>
            </a:lvl3pPr>
            <a:lvl4pPr marL="868680" indent="-22860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4pPr>
            <a:lvl5pPr marL="1051560" indent="-18288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JWST Proposal Planning - Sun @ 8:30 am</a:t>
            </a:r>
          </a:p>
          <a:p>
            <a:pPr marL="233363" indent="-233363">
              <a:spcBef>
                <a:spcPts val="200"/>
              </a:spcBef>
              <a:buFont typeface="Wingdings" charset="2"/>
              <a:buChar char="Ø"/>
            </a:pPr>
            <a:r>
              <a:rPr lang="en-US" sz="1300" dirty="0" smtClean="0">
                <a:latin typeface="Avenir Book" charset="0"/>
                <a:ea typeface="Avenir Book" charset="0"/>
                <a:cs typeface="Avenir Book" charset="0"/>
              </a:rPr>
              <a:t>Using Python to Search NASA's Archives - Su</a:t>
            </a:r>
            <a:r>
              <a:rPr lang="en-US" sz="1300" dirty="0" smtClean="0">
                <a:solidFill>
                  <a:srgbClr val="000000"/>
                </a:solidFill>
                <a:latin typeface="Avenir Book" charset="0"/>
                <a:ea typeface="Avenir Book" charset="0"/>
                <a:cs typeface="Avenir Book" charset="0"/>
              </a:rPr>
              <a:t>n, Mon</a:t>
            </a:r>
          </a:p>
          <a:p>
            <a:pPr marL="233363" indent="-233363">
              <a:spcBef>
                <a:spcPts val="200"/>
              </a:spcBef>
              <a:buFont typeface="Wingdings" charset="2"/>
              <a:buChar char="Ø"/>
            </a:pPr>
            <a:r>
              <a:rPr lang="en-US" sz="1300" dirty="0" err="1" smtClean="0">
                <a:solidFill>
                  <a:srgbClr val="0000FF"/>
                </a:solidFill>
                <a:latin typeface="Avenir Book" charset="0"/>
                <a:ea typeface="Avenir Book" charset="0"/>
                <a:cs typeface="Avenir Book" charset="0"/>
              </a:rPr>
              <a:t>ExoPAG</a:t>
            </a:r>
            <a:r>
              <a:rPr lang="en-US" sz="1300" dirty="0" smtClean="0">
                <a:solidFill>
                  <a:srgbClr val="0000FF"/>
                </a:solidFill>
                <a:latin typeface="Avenir Book" charset="0"/>
                <a:ea typeface="Avenir Book" charset="0"/>
                <a:cs typeface="Avenir Book" charset="0"/>
              </a:rPr>
              <a:t> - Sun, Mon</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COPAG Far-IR SIG - Mon @ 8:30 am</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Gravitational Wave SIG - Mon @ 8:30 am</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PhysPAG Cosmic-Ray SIG - Mon @ 8:30 am</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COPAG COR Technology Interest Group - Mon @ 9:00 am</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COPAG UV-VIS SIG - Mon @ 9:00 am</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COPAG Cosmic Dawn SIG - Mon @ 10:30 am</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PhysPAG GAMMA-Ray SIG - Mon @ 10:30 am</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PhysPAG x-Ray SIG - Mon @10:30 am</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NASA Joint PAG Meeting - Mon 1:30 </a:t>
            </a:r>
            <a:r>
              <a:rPr lang="en-US" sz="1300" dirty="0" smtClean="0">
                <a:solidFill>
                  <a:srgbClr val="0000FF"/>
                </a:solidFill>
                <a:latin typeface="Avenir Book" charset="0"/>
                <a:ea typeface="Avenir Book" charset="0"/>
                <a:cs typeface="Avenir Book" charset="0"/>
              </a:rPr>
              <a:t>pm</a:t>
            </a:r>
          </a:p>
          <a:p>
            <a:pPr marL="233363" indent="-233363">
              <a:spcBef>
                <a:spcPts val="200"/>
              </a:spcBef>
              <a:buFont typeface="Wingdings" charset="2"/>
              <a:buChar char="Ø"/>
            </a:pPr>
            <a:r>
              <a:rPr lang="en-US" sz="1300" dirty="0" smtClean="0">
                <a:solidFill>
                  <a:srgbClr val="000000"/>
                </a:solidFill>
                <a:latin typeface="Avenir Book" charset="0"/>
                <a:ea typeface="Avenir Book" charset="0"/>
                <a:cs typeface="Avenir Book" charset="0"/>
              </a:rPr>
              <a:t>NASA </a:t>
            </a:r>
            <a:r>
              <a:rPr lang="en-US" sz="1300" dirty="0">
                <a:solidFill>
                  <a:srgbClr val="000000"/>
                </a:solidFill>
                <a:latin typeface="Avenir Book" charset="0"/>
                <a:ea typeface="Avenir Book" charset="0"/>
                <a:cs typeface="Avenir Book" charset="0"/>
              </a:rPr>
              <a:t>COPAG and NASA PhysPAG - Mon 3:00 pm</a:t>
            </a:r>
          </a:p>
          <a:p>
            <a:pPr marL="233363" indent="-233363">
              <a:spcBef>
                <a:spcPts val="200"/>
              </a:spcBef>
              <a:buFont typeface="Wingdings" charset="2"/>
              <a:buChar char="Ø"/>
            </a:pPr>
            <a:r>
              <a:rPr lang="en-US" sz="1300" dirty="0">
                <a:solidFill>
                  <a:srgbClr val="000000"/>
                </a:solidFill>
                <a:latin typeface="Avenir Book" charset="0"/>
                <a:ea typeface="Avenir Book" charset="0"/>
                <a:cs typeface="Avenir Book" charset="0"/>
              </a:rPr>
              <a:t>NASA COPAG Far-SIG Meeting - Tues @ 9:30 am</a:t>
            </a:r>
          </a:p>
          <a:p>
            <a:pPr marL="233363" indent="-233363">
              <a:spcBef>
                <a:spcPts val="200"/>
              </a:spcBef>
              <a:buFont typeface="Wingdings" charset="2"/>
              <a:buChar char="Ø"/>
            </a:pPr>
            <a:r>
              <a:rPr lang="en-US" sz="1300" dirty="0">
                <a:solidFill>
                  <a:srgbClr val="000000"/>
                </a:solidFill>
                <a:latin typeface="Avenir Book" charset="0"/>
                <a:ea typeface="Avenir Book" charset="0"/>
                <a:cs typeface="Avenir Book" charset="0"/>
              </a:rPr>
              <a:t>NICER Mission Overview, Status and GO opportunities - Tues @10:00 am</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NASA Decadal Preparations I: Large-scale Studies - Tues @ 10:00 am</a:t>
            </a:r>
          </a:p>
          <a:p>
            <a:pPr marL="233363" indent="-233363">
              <a:spcBef>
                <a:spcPts val="200"/>
              </a:spcBef>
              <a:buFont typeface="Wingdings" charset="2"/>
              <a:buChar char="Ø"/>
            </a:pPr>
            <a:r>
              <a:rPr lang="en-US" sz="1300" dirty="0">
                <a:solidFill>
                  <a:srgbClr val="000000"/>
                </a:solidFill>
                <a:latin typeface="Avenir Book" charset="0"/>
                <a:ea typeface="Avenir Book" charset="0"/>
                <a:cs typeface="Avenir Book" charset="0"/>
              </a:rPr>
              <a:t>Astrophysics Enabled by HST's UV Initiative - Tues @10 am</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Big Bang to </a:t>
            </a:r>
            <a:r>
              <a:rPr lang="en-US" sz="1300" dirty="0" err="1">
                <a:solidFill>
                  <a:srgbClr val="0000FF"/>
                </a:solidFill>
                <a:latin typeface="Avenir Book" charset="0"/>
                <a:ea typeface="Avenir Book" charset="0"/>
                <a:cs typeface="Avenir Book" charset="0"/>
              </a:rPr>
              <a:t>BioSignatures</a:t>
            </a:r>
            <a:r>
              <a:rPr lang="en-US" sz="1300" dirty="0">
                <a:solidFill>
                  <a:srgbClr val="0000FF"/>
                </a:solidFill>
                <a:latin typeface="Avenir Book" charset="0"/>
                <a:ea typeface="Avenir Book" charset="0"/>
                <a:cs typeface="Avenir Book" charset="0"/>
              </a:rPr>
              <a:t>: The Science of the LUVOIR Mission Concept - Tues @ 2 pm</a:t>
            </a:r>
          </a:p>
          <a:p>
            <a:pPr marL="233363" indent="-233363">
              <a:spcBef>
                <a:spcPts val="200"/>
              </a:spcBef>
              <a:buFont typeface="Wingdings" charset="2"/>
              <a:buChar char="Ø"/>
            </a:pPr>
            <a:r>
              <a:rPr lang="en-US" sz="1300" dirty="0">
                <a:solidFill>
                  <a:srgbClr val="000000"/>
                </a:solidFill>
                <a:latin typeface="Avenir Book" charset="0"/>
                <a:ea typeface="Avenir Book" charset="0"/>
                <a:cs typeface="Avenir Book" charset="0"/>
              </a:rPr>
              <a:t>Learning with NASA Astrophysics: How to Get Connected - Tues @ 2 pm</a:t>
            </a:r>
          </a:p>
          <a:p>
            <a:pPr marL="233363" indent="-233363">
              <a:spcBef>
                <a:spcPts val="200"/>
              </a:spcBef>
              <a:buFont typeface="Wingdings" charset="2"/>
              <a:buChar char="Ø"/>
            </a:pPr>
            <a:r>
              <a:rPr lang="en-US" sz="1300" dirty="0">
                <a:solidFill>
                  <a:srgbClr val="0000FF"/>
                </a:solidFill>
                <a:latin typeface="Avenir Book" charset="0"/>
                <a:ea typeface="Avenir Book" charset="0"/>
                <a:cs typeface="Avenir Book" charset="0"/>
              </a:rPr>
              <a:t>NASA Decadal Preparations II: Probes Mission Concept Studies - Tues @ 2:00 </a:t>
            </a:r>
            <a:r>
              <a:rPr lang="en-US" sz="1300" dirty="0" smtClean="0">
                <a:solidFill>
                  <a:srgbClr val="0000FF"/>
                </a:solidFill>
                <a:latin typeface="Avenir Book" charset="0"/>
                <a:ea typeface="Avenir Book" charset="0"/>
                <a:cs typeface="Avenir Book" charset="0"/>
              </a:rPr>
              <a:t>pm</a:t>
            </a:r>
          </a:p>
          <a:p>
            <a:pPr marL="342900" indent="-342900">
              <a:spcBef>
                <a:spcPts val="500"/>
              </a:spcBef>
              <a:buFont typeface="Wingdings" charset="2"/>
              <a:buChar char="Ø"/>
            </a:pPr>
            <a:endParaRPr lang="en-US" sz="1300" dirty="0" smtClean="0">
              <a:solidFill>
                <a:srgbClr val="000000"/>
              </a:solidFill>
            </a:endParaRPr>
          </a:p>
          <a:p>
            <a:pPr marL="342900" indent="-342900">
              <a:spcBef>
                <a:spcPts val="500"/>
              </a:spcBef>
              <a:buFont typeface="Wingdings" charset="2"/>
              <a:buChar char="Ø"/>
            </a:pPr>
            <a:endParaRPr lang="en-US" sz="1300" dirty="0" smtClean="0">
              <a:solidFill>
                <a:srgbClr val="000000"/>
              </a:solidFill>
            </a:endParaRPr>
          </a:p>
          <a:p>
            <a:pPr marL="342900" indent="-342900">
              <a:spcBef>
                <a:spcPts val="1000"/>
              </a:spcBef>
              <a:buFont typeface="Wingdings" charset="2"/>
              <a:buChar char="Ø"/>
            </a:pPr>
            <a:endParaRPr lang="en-US" sz="1300" dirty="0" smtClean="0">
              <a:solidFill>
                <a:srgbClr val="000000"/>
              </a:solidFill>
            </a:endParaRPr>
          </a:p>
          <a:p>
            <a:pPr marL="342900" indent="-342900">
              <a:spcBef>
                <a:spcPts val="1000"/>
              </a:spcBef>
              <a:buFont typeface="Wingdings" charset="2"/>
              <a:buChar char="Ø"/>
            </a:pPr>
            <a:endParaRPr lang="en-US" sz="1300" dirty="0" smtClean="0">
              <a:solidFill>
                <a:srgbClr val="000000"/>
              </a:solidFill>
            </a:endParaRPr>
          </a:p>
        </p:txBody>
      </p:sp>
      <p:pic>
        <p:nvPicPr>
          <p:cNvPr id="13" name="Picture 12" descr="Screen Shot 2017-12-12 at 10.40.32 AM.png"/>
          <p:cNvPicPr>
            <a:picLocks noChangeAspect="1"/>
          </p:cNvPicPr>
          <p:nvPr/>
        </p:nvPicPr>
        <p:blipFill rotWithShape="1">
          <a:blip r:embed="rId3">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665" b="61339"/>
          <a:stretch/>
        </p:blipFill>
        <p:spPr>
          <a:xfrm>
            <a:off x="0" y="0"/>
            <a:ext cx="9144000" cy="1163468"/>
          </a:xfrm>
          <a:prstGeom prst="rect">
            <a:avLst/>
          </a:prstGeom>
        </p:spPr>
      </p:pic>
      <p:sp>
        <p:nvSpPr>
          <p:cNvPr id="14" name="Content Placeholder 2"/>
          <p:cNvSpPr txBox="1">
            <a:spLocks/>
          </p:cNvSpPr>
          <p:nvPr/>
        </p:nvSpPr>
        <p:spPr>
          <a:xfrm>
            <a:off x="6389783" y="0"/>
            <a:ext cx="2723735" cy="1163468"/>
          </a:xfrm>
          <a:prstGeom prst="rect">
            <a:avLst/>
          </a:prstGeom>
          <a:noFill/>
        </p:spPr>
        <p:txBody>
          <a:bodyPr/>
          <a:lstStyle>
            <a:lvl1pPr marL="0" indent="-164592" algn="l" defTabSz="457200" rtl="0" eaLnBrk="1" latinLnBrk="0" hangingPunct="1">
              <a:lnSpc>
                <a:spcPct val="90000"/>
              </a:lnSpc>
              <a:spcBef>
                <a:spcPts val="300"/>
              </a:spcBef>
              <a:buFont typeface="Arial"/>
              <a:buChar char="•"/>
              <a:defRPr sz="2000" kern="1200">
                <a:solidFill>
                  <a:schemeClr val="tx1"/>
                </a:solidFill>
                <a:latin typeface="Arial"/>
                <a:ea typeface="+mn-ea"/>
                <a:cs typeface="Arial"/>
              </a:defRPr>
            </a:lvl1pPr>
            <a:lvl2pPr marL="557784" indent="-192024" algn="l" defTabSz="457200" rtl="0" eaLnBrk="1" latinLnBrk="0" hangingPunct="1">
              <a:lnSpc>
                <a:spcPct val="90000"/>
              </a:lnSpc>
              <a:spcBef>
                <a:spcPts val="300"/>
              </a:spcBef>
              <a:buSzPct val="80000"/>
              <a:buFont typeface="Arial"/>
              <a:buChar char="–"/>
              <a:defRPr sz="1600" kern="1200">
                <a:solidFill>
                  <a:schemeClr val="tx1"/>
                </a:solidFill>
                <a:latin typeface="Arial"/>
                <a:ea typeface="+mn-ea"/>
                <a:cs typeface="Arial"/>
              </a:defRPr>
            </a:lvl2pPr>
            <a:lvl3pPr marL="685800" indent="-137160" algn="l" defTabSz="457200" rtl="0" eaLnBrk="1" latinLnBrk="0" hangingPunct="1">
              <a:lnSpc>
                <a:spcPct val="90000"/>
              </a:lnSpc>
              <a:spcBef>
                <a:spcPts val="300"/>
              </a:spcBef>
              <a:buFont typeface="Arial"/>
              <a:buChar char="•"/>
              <a:defRPr sz="1600" kern="1200">
                <a:solidFill>
                  <a:schemeClr val="tx1"/>
                </a:solidFill>
                <a:latin typeface="Arial"/>
                <a:ea typeface="+mn-ea"/>
                <a:cs typeface="Arial"/>
              </a:defRPr>
            </a:lvl3pPr>
            <a:lvl4pPr marL="868680" indent="-22860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4pPr>
            <a:lvl5pPr marL="1051560" indent="-18288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Font typeface="Arial"/>
              <a:buNone/>
            </a:pPr>
            <a:r>
              <a:rPr lang="en-US" sz="1100" dirty="0" smtClean="0">
                <a:latin typeface="Avenir Book" charset="0"/>
                <a:ea typeface="Avenir Book" charset="0"/>
                <a:cs typeface="Avenir Book" charset="0"/>
              </a:rPr>
              <a:t>We are executing a balanced strategic program for Astrophysics</a:t>
            </a:r>
            <a:endParaRPr lang="en-US" sz="900" dirty="0" smtClean="0">
              <a:latin typeface="Avenir Book" charset="0"/>
              <a:ea typeface="Avenir Book" charset="0"/>
              <a:cs typeface="Avenir Book" charset="0"/>
            </a:endParaRPr>
          </a:p>
          <a:p>
            <a:r>
              <a:rPr lang="en-US" sz="1100" dirty="0" smtClean="0">
                <a:solidFill>
                  <a:schemeClr val="bg1"/>
                </a:solidFill>
                <a:latin typeface="Avenir Book" charset="0"/>
                <a:ea typeface="Avenir Book" charset="0"/>
                <a:cs typeface="Avenir Book" charset="0"/>
              </a:rPr>
              <a:t>Operating missions, large and small, continue to deliver paradigm changing science</a:t>
            </a:r>
          </a:p>
          <a:p>
            <a:pPr lvl="1"/>
            <a:r>
              <a:rPr lang="en-US" sz="1050" dirty="0" smtClean="0">
                <a:solidFill>
                  <a:schemeClr val="bg1"/>
                </a:solidFill>
                <a:latin typeface="Avenir Book" charset="0"/>
                <a:ea typeface="Avenir Book" charset="0"/>
                <a:cs typeface="Avenir Book" charset="0"/>
              </a:rPr>
              <a:t>See the many science results reported at this AAS meeting</a:t>
            </a:r>
          </a:p>
          <a:p>
            <a:pPr lvl="1"/>
            <a:endParaRPr lang="en-US" sz="1100" dirty="0" smtClean="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1995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704"/>
            <a:ext cx="8229600" cy="724186"/>
          </a:xfrm>
        </p:spPr>
        <p:txBody>
          <a:bodyPr/>
          <a:lstStyle/>
          <a:p>
            <a:r>
              <a:rPr lang="en-US" sz="4400" dirty="0" smtClean="0">
                <a:latin typeface="Avenir Book" charset="0"/>
                <a:ea typeface="Avenir Book" charset="0"/>
                <a:cs typeface="Avenir Book" charset="0"/>
              </a:rPr>
              <a:t>Content</a:t>
            </a:r>
            <a:endParaRPr lang="en-US" sz="4400" dirty="0">
              <a:latin typeface="Avenir Book" charset="0"/>
              <a:ea typeface="Avenir Book" charset="0"/>
              <a:cs typeface="Avenir Book" charset="0"/>
            </a:endParaRPr>
          </a:p>
        </p:txBody>
      </p:sp>
      <p:sp>
        <p:nvSpPr>
          <p:cNvPr id="3" name="Content Placeholder 2"/>
          <p:cNvSpPr>
            <a:spLocks noGrp="1"/>
          </p:cNvSpPr>
          <p:nvPr>
            <p:ph idx="1"/>
          </p:nvPr>
        </p:nvSpPr>
        <p:spPr>
          <a:xfrm>
            <a:off x="457200" y="817217"/>
            <a:ext cx="8229600" cy="5464996"/>
          </a:xfrm>
        </p:spPr>
        <p:txBody>
          <a:bodyPr/>
          <a:lstStyle/>
          <a:p>
            <a:pPr marL="0" indent="0">
              <a:buNone/>
            </a:pPr>
            <a:endParaRPr lang="en-US" sz="2800" dirty="0"/>
          </a:p>
          <a:p>
            <a:pPr marL="514350" indent="-514350">
              <a:buFont typeface="+mj-lt"/>
              <a:buAutoNum type="arabicPeriod"/>
            </a:pPr>
            <a:endParaRPr lang="en-US" sz="2400" dirty="0" smtClean="0"/>
          </a:p>
          <a:p>
            <a:pPr marL="514350" indent="-514350">
              <a:buFont typeface="+mj-lt"/>
              <a:buAutoNum type="arabicPeriod"/>
            </a:pPr>
            <a:r>
              <a:rPr lang="en-US" sz="2400" dirty="0" err="1" smtClean="0">
                <a:latin typeface="Avenir Book" charset="0"/>
                <a:ea typeface="Avenir Book" charset="0"/>
                <a:cs typeface="Avenir Book" charset="0"/>
              </a:rPr>
              <a:t>ExoPAG</a:t>
            </a:r>
            <a:r>
              <a:rPr lang="en-US" sz="2400" dirty="0" smtClean="0">
                <a:latin typeface="Avenir Book" charset="0"/>
                <a:ea typeface="Avenir Book" charset="0"/>
                <a:cs typeface="Avenir Book" charset="0"/>
              </a:rPr>
              <a:t> </a:t>
            </a:r>
            <a:r>
              <a:rPr lang="en-US" sz="2400" dirty="0">
                <a:latin typeface="Avenir Book" charset="0"/>
                <a:ea typeface="Avenir Book" charset="0"/>
                <a:cs typeface="Avenir Book" charset="0"/>
              </a:rPr>
              <a:t>Status</a:t>
            </a:r>
          </a:p>
          <a:p>
            <a:pPr marL="514350" indent="-514350">
              <a:buFont typeface="+mj-lt"/>
              <a:buAutoNum type="arabicPeriod"/>
            </a:pPr>
            <a:endParaRPr lang="en-US" sz="2400" dirty="0">
              <a:latin typeface="Avenir Book" charset="0"/>
              <a:ea typeface="Avenir Book" charset="0"/>
              <a:cs typeface="Avenir Book" charset="0"/>
            </a:endParaRPr>
          </a:p>
          <a:p>
            <a:pPr marL="514350" indent="-514350">
              <a:buFont typeface="+mj-lt"/>
              <a:buAutoNum type="arabicPeriod"/>
            </a:pPr>
            <a:r>
              <a:rPr lang="en-US" sz="2400" strike="sngStrike" dirty="0" smtClean="0">
                <a:latin typeface="Avenir Book" charset="0"/>
                <a:ea typeface="Avenir Book" charset="0"/>
                <a:cs typeface="Avenir Book" charset="0"/>
              </a:rPr>
              <a:t>Budget Status</a:t>
            </a:r>
            <a:r>
              <a:rPr lang="en-US" sz="2400" dirty="0" smtClean="0">
                <a:latin typeface="Avenir Book" charset="0"/>
                <a:ea typeface="Avenir Book" charset="0"/>
                <a:cs typeface="Avenir Book" charset="0"/>
              </a:rPr>
              <a:t> (tomorrow at the joint-PAG meeting)</a:t>
            </a:r>
            <a:endParaRPr lang="en-US" sz="2400" dirty="0">
              <a:latin typeface="Avenir Book" charset="0"/>
              <a:ea typeface="Avenir Book" charset="0"/>
              <a:cs typeface="Avenir Book" charset="0"/>
            </a:endParaRPr>
          </a:p>
          <a:p>
            <a:pPr marL="514350" indent="-514350">
              <a:buFont typeface="+mj-lt"/>
              <a:buAutoNum type="arabicPeriod"/>
            </a:pPr>
            <a:endParaRPr lang="en-US" sz="2400" dirty="0">
              <a:latin typeface="Avenir Book" charset="0"/>
              <a:ea typeface="Avenir Book" charset="0"/>
              <a:cs typeface="Avenir Book" charset="0"/>
            </a:endParaRPr>
          </a:p>
          <a:p>
            <a:pPr marL="514350" indent="-514350">
              <a:buFont typeface="+mj-lt"/>
              <a:buAutoNum type="arabicPeriod"/>
            </a:pPr>
            <a:r>
              <a:rPr lang="en-US" sz="2400" dirty="0" smtClean="0">
                <a:latin typeface="Avenir Book" charset="0"/>
                <a:ea typeface="Avenir Book" charset="0"/>
                <a:cs typeface="Avenir Book" charset="0"/>
              </a:rPr>
              <a:t>Current Missions Status</a:t>
            </a:r>
          </a:p>
          <a:p>
            <a:pPr marL="514350" indent="-514350">
              <a:buFont typeface="+mj-lt"/>
              <a:buAutoNum type="arabicPeriod"/>
            </a:pPr>
            <a:endParaRPr lang="en-US" sz="2400" dirty="0" smtClean="0">
              <a:latin typeface="Avenir Book" charset="0"/>
              <a:ea typeface="Avenir Book" charset="0"/>
              <a:cs typeface="Avenir Book" charset="0"/>
            </a:endParaRPr>
          </a:p>
          <a:p>
            <a:pPr marL="514350" indent="-514350">
              <a:buFont typeface="+mj-lt"/>
              <a:buAutoNum type="arabicPeriod"/>
            </a:pPr>
            <a:r>
              <a:rPr lang="en-US" sz="2400" dirty="0" smtClean="0">
                <a:latin typeface="Avenir Book" charset="0"/>
                <a:ea typeface="Avenir Book" charset="0"/>
                <a:cs typeface="Avenir Book" charset="0"/>
              </a:rPr>
              <a:t>Future Missions Status</a:t>
            </a:r>
          </a:p>
          <a:p>
            <a:pPr marL="514350" indent="-514350">
              <a:buFont typeface="+mj-lt"/>
              <a:buAutoNum type="arabicPeriod"/>
            </a:pPr>
            <a:endParaRPr lang="en-US" sz="2400" dirty="0">
              <a:latin typeface="Avenir Book" charset="0"/>
              <a:ea typeface="Avenir Book" charset="0"/>
              <a:cs typeface="Avenir Book" charset="0"/>
            </a:endParaRPr>
          </a:p>
          <a:p>
            <a:pPr marL="514350" indent="-514350">
              <a:buFont typeface="+mj-lt"/>
              <a:buAutoNum type="arabicPeriod"/>
            </a:pPr>
            <a:r>
              <a:rPr lang="en-US" sz="2400" dirty="0" smtClean="0">
                <a:latin typeface="Avenir Book" charset="0"/>
                <a:ea typeface="Avenir Book" charset="0"/>
                <a:cs typeface="Avenir Book" charset="0"/>
              </a:rPr>
              <a:t>Mission AO Status</a:t>
            </a:r>
          </a:p>
          <a:p>
            <a:pPr marL="514350" indent="-514350">
              <a:buFont typeface="+mj-lt"/>
              <a:buAutoNum type="arabicPeriod"/>
            </a:pPr>
            <a:endParaRPr lang="en-US" sz="2400" dirty="0" smtClean="0">
              <a:latin typeface="Avenir Book" charset="0"/>
              <a:ea typeface="Avenir Book" charset="0"/>
              <a:cs typeface="Avenir Book" charset="0"/>
            </a:endParaRPr>
          </a:p>
          <a:p>
            <a:pPr marL="514350" indent="-514350">
              <a:buFont typeface="+mj-lt"/>
              <a:buAutoNum type="arabicPeriod"/>
            </a:pPr>
            <a:r>
              <a:rPr lang="en-US" sz="2400" dirty="0" smtClean="0">
                <a:latin typeface="Avenir Book" charset="0"/>
                <a:ea typeface="Avenir Book" charset="0"/>
                <a:cs typeface="Avenir Book" charset="0"/>
              </a:rPr>
              <a:t>Decadal Studies Status</a:t>
            </a:r>
          </a:p>
          <a:p>
            <a:pPr marL="514350" indent="-514350">
              <a:buFont typeface="+mj-lt"/>
              <a:buAutoNum type="arabicPeriod"/>
            </a:pPr>
            <a:endParaRPr lang="en-US" sz="2400"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3451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887"/>
            <a:ext cx="8229600" cy="2277021"/>
          </a:xfrm>
        </p:spPr>
        <p:txBody>
          <a:bodyPr anchor="t"/>
          <a:lstStyle/>
          <a:p>
            <a:pPr algn="ctr"/>
            <a:r>
              <a:rPr lang="en-US" sz="4000" dirty="0" err="1" smtClean="0">
                <a:latin typeface="Avenir Book" charset="0"/>
                <a:ea typeface="Avenir Book" charset="0"/>
                <a:cs typeface="Avenir Book" charset="0"/>
              </a:rPr>
              <a:t>ExoPAG</a:t>
            </a:r>
            <a:r>
              <a:rPr lang="en-US" sz="4000" dirty="0" smtClean="0">
                <a:latin typeface="Avenir Book" charset="0"/>
                <a:ea typeface="Avenir Book" charset="0"/>
                <a:cs typeface="Avenir Book" charset="0"/>
              </a:rPr>
              <a:t> Status</a:t>
            </a:r>
            <a:endParaRPr lang="en-US" sz="4000"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396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ook" charset="0"/>
                <a:ea typeface="Avenir Book" charset="0"/>
                <a:cs typeface="Avenir Book" charset="0"/>
              </a:rPr>
              <a:t>Exoplanet Program Analysis Group</a:t>
            </a:r>
            <a:endParaRPr lang="en-US" dirty="0">
              <a:latin typeface="Avenir Book" charset="0"/>
              <a:ea typeface="Avenir Book" charset="0"/>
              <a:cs typeface="Avenir Book" charset="0"/>
            </a:endParaRPr>
          </a:p>
        </p:txBody>
      </p:sp>
      <p:sp>
        <p:nvSpPr>
          <p:cNvPr id="4" name="Slide Number Placeholder 3"/>
          <p:cNvSpPr>
            <a:spLocks noGrp="1"/>
          </p:cNvSpPr>
          <p:nvPr>
            <p:ph type="sldNum" sz="quarter" idx="12"/>
          </p:nvPr>
        </p:nvSpPr>
        <p:spPr/>
        <p:txBody>
          <a:bodyPr/>
          <a:lstStyle/>
          <a:p>
            <a:fld id="{D297EF46-42AB-314A-A2E7-FB6E0BBF01D2}" type="slidenum">
              <a:rPr lang="en-US" smtClean="0"/>
              <a:pPr/>
              <a:t>8</a:t>
            </a:fld>
            <a:endParaRPr lang="en-US" dirty="0"/>
          </a:p>
        </p:txBody>
      </p:sp>
      <p:sp>
        <p:nvSpPr>
          <p:cNvPr id="5" name="Content Placeholder 2"/>
          <p:cNvSpPr>
            <a:spLocks noGrp="1"/>
          </p:cNvSpPr>
          <p:nvPr>
            <p:ph idx="1"/>
          </p:nvPr>
        </p:nvSpPr>
        <p:spPr>
          <a:xfrm>
            <a:off x="336331" y="1030014"/>
            <a:ext cx="8350469" cy="5236151"/>
          </a:xfrm>
        </p:spPr>
        <p:txBody>
          <a:bodyPr/>
          <a:lstStyle/>
          <a:p>
            <a:r>
              <a:rPr lang="en-US" dirty="0" smtClean="0">
                <a:latin typeface="Avenir Book" charset="0"/>
                <a:ea typeface="Avenir Book" charset="0"/>
                <a:cs typeface="Avenir Book" charset="0"/>
              </a:rPr>
              <a:t>The </a:t>
            </a:r>
            <a:r>
              <a:rPr lang="en-US" dirty="0" err="1">
                <a:latin typeface="Avenir Book" charset="0"/>
                <a:ea typeface="Avenir Book" charset="0"/>
                <a:cs typeface="Avenir Book" charset="0"/>
              </a:rPr>
              <a:t>ExoPAG</a:t>
            </a:r>
            <a:r>
              <a:rPr lang="en-US" dirty="0">
                <a:latin typeface="Avenir Book" charset="0"/>
                <a:ea typeface="Avenir Book" charset="0"/>
                <a:cs typeface="Avenir Book" charset="0"/>
              </a:rPr>
              <a:t> enables direct regular communication between NASA and the community, and within the community, through public meetings that give the community opportunities to provide its scientific and programmatic </a:t>
            </a:r>
            <a:r>
              <a:rPr lang="en-US" dirty="0" smtClean="0">
                <a:latin typeface="Avenir Book" charset="0"/>
                <a:ea typeface="Avenir Book" charset="0"/>
                <a:cs typeface="Avenir Book" charset="0"/>
              </a:rPr>
              <a:t>input </a:t>
            </a:r>
          </a:p>
          <a:p>
            <a:pPr lvl="1"/>
            <a:r>
              <a:rPr lang="en-US" dirty="0" smtClean="0">
                <a:latin typeface="Avenir Book" charset="0"/>
                <a:ea typeface="Avenir Book" charset="0"/>
                <a:cs typeface="Avenir Book" charset="0"/>
              </a:rPr>
              <a:t>Structurally</a:t>
            </a:r>
            <a:r>
              <a:rPr lang="en-US" dirty="0">
                <a:latin typeface="Avenir Book" charset="0"/>
                <a:ea typeface="Avenir Book" charset="0"/>
                <a:cs typeface="Avenir Book" charset="0"/>
              </a:rPr>
              <a:t>, the </a:t>
            </a:r>
            <a:r>
              <a:rPr lang="en-US" dirty="0" err="1">
                <a:latin typeface="Avenir Book" charset="0"/>
                <a:ea typeface="Avenir Book" charset="0"/>
                <a:cs typeface="Avenir Book" charset="0"/>
              </a:rPr>
              <a:t>ExoPAG</a:t>
            </a:r>
            <a:r>
              <a:rPr lang="en-US" dirty="0">
                <a:latin typeface="Avenir Book" charset="0"/>
                <a:ea typeface="Avenir Book" charset="0"/>
                <a:cs typeface="Avenir Book" charset="0"/>
              </a:rPr>
              <a:t> Chair and the </a:t>
            </a:r>
            <a:r>
              <a:rPr lang="en-US" dirty="0" err="1">
                <a:latin typeface="Avenir Book" charset="0"/>
                <a:ea typeface="Avenir Book" charset="0"/>
                <a:cs typeface="Avenir Book" charset="0"/>
              </a:rPr>
              <a:t>ExoPAG</a:t>
            </a:r>
            <a:r>
              <a:rPr lang="en-US" dirty="0">
                <a:latin typeface="Avenir Book" charset="0"/>
                <a:ea typeface="Avenir Book" charset="0"/>
                <a:cs typeface="Avenir Book" charset="0"/>
              </a:rPr>
              <a:t> Executive Committee (EC) are appointed members whose responsibilities include organizing meetings and collecting and summarizing community </a:t>
            </a:r>
            <a:r>
              <a:rPr lang="en-US" dirty="0" smtClean="0">
                <a:latin typeface="Avenir Book" charset="0"/>
                <a:ea typeface="Avenir Book" charset="0"/>
                <a:cs typeface="Avenir Book" charset="0"/>
              </a:rPr>
              <a:t>input</a:t>
            </a:r>
          </a:p>
          <a:p>
            <a:pPr lvl="1"/>
            <a:r>
              <a:rPr lang="en-US" dirty="0" smtClean="0">
                <a:latin typeface="Avenir Book" charset="0"/>
                <a:ea typeface="Avenir Book" charset="0"/>
                <a:cs typeface="Avenir Book" charset="0"/>
              </a:rPr>
              <a:t>The </a:t>
            </a:r>
            <a:r>
              <a:rPr lang="en-US" dirty="0">
                <a:latin typeface="Avenir Book" charset="0"/>
                <a:ea typeface="Avenir Book" charset="0"/>
                <a:cs typeface="Avenir Book" charset="0"/>
              </a:rPr>
              <a:t>full </a:t>
            </a:r>
            <a:r>
              <a:rPr lang="en-US" dirty="0" err="1">
                <a:latin typeface="Avenir Book" charset="0"/>
                <a:ea typeface="Avenir Book" charset="0"/>
                <a:cs typeface="Avenir Book" charset="0"/>
              </a:rPr>
              <a:t>ExoPAG</a:t>
            </a:r>
            <a:r>
              <a:rPr lang="en-US" dirty="0">
                <a:latin typeface="Avenir Book" charset="0"/>
                <a:ea typeface="Avenir Book" charset="0"/>
                <a:cs typeface="Avenir Book" charset="0"/>
              </a:rPr>
              <a:t> consists of all members of the community who participate in these open </a:t>
            </a:r>
            <a:r>
              <a:rPr lang="en-US" dirty="0" smtClean="0">
                <a:latin typeface="Avenir Book" charset="0"/>
                <a:ea typeface="Avenir Book" charset="0"/>
                <a:cs typeface="Avenir Book" charset="0"/>
              </a:rPr>
              <a:t>meetings </a:t>
            </a:r>
            <a:endParaRPr lang="en-US" dirty="0">
              <a:latin typeface="Avenir Book" charset="0"/>
              <a:ea typeface="Avenir Book" charset="0"/>
              <a:cs typeface="Avenir Book" charset="0"/>
            </a:endParaRPr>
          </a:p>
          <a:p>
            <a:endParaRPr lang="en-US" sz="800" dirty="0" smtClean="0">
              <a:latin typeface="Avenir Book" charset="0"/>
              <a:ea typeface="Avenir Book" charset="0"/>
              <a:cs typeface="Avenir Book" charset="0"/>
            </a:endParaRPr>
          </a:p>
          <a:p>
            <a:r>
              <a:rPr lang="en-US" dirty="0" smtClean="0">
                <a:latin typeface="Avenir Book" charset="0"/>
                <a:ea typeface="Avenir Book" charset="0"/>
                <a:cs typeface="Avenir Book" charset="0"/>
              </a:rPr>
              <a:t>The </a:t>
            </a:r>
            <a:r>
              <a:rPr lang="en-US" dirty="0" err="1">
                <a:latin typeface="Avenir Book" charset="0"/>
                <a:ea typeface="Avenir Book" charset="0"/>
                <a:cs typeface="Avenir Book" charset="0"/>
              </a:rPr>
              <a:t>ExoPAG</a:t>
            </a:r>
            <a:r>
              <a:rPr lang="en-US" dirty="0">
                <a:latin typeface="Avenir Book" charset="0"/>
                <a:ea typeface="Avenir Book" charset="0"/>
                <a:cs typeface="Avenir Book" charset="0"/>
              </a:rPr>
              <a:t> may be </a:t>
            </a:r>
            <a:r>
              <a:rPr lang="en-US" dirty="0" smtClean="0">
                <a:latin typeface="Avenir Book" charset="0"/>
                <a:ea typeface="Avenir Book" charset="0"/>
                <a:cs typeface="Avenir Book" charset="0"/>
              </a:rPr>
              <a:t>tasked to </a:t>
            </a:r>
            <a:r>
              <a:rPr lang="en-US" dirty="0">
                <a:latin typeface="Avenir Book" charset="0"/>
                <a:ea typeface="Avenir Book" charset="0"/>
                <a:cs typeface="Avenir Book" charset="0"/>
              </a:rPr>
              <a:t>carry out the </a:t>
            </a:r>
            <a:r>
              <a:rPr lang="en-US" dirty="0" smtClean="0">
                <a:latin typeface="Avenir Book" charset="0"/>
                <a:ea typeface="Avenir Book" charset="0"/>
                <a:cs typeface="Avenir Book" charset="0"/>
              </a:rPr>
              <a:t>following:</a:t>
            </a:r>
            <a:endParaRPr lang="en-US" dirty="0">
              <a:latin typeface="Avenir Book" charset="0"/>
              <a:ea typeface="Avenir Book" charset="0"/>
              <a:cs typeface="Avenir Book" charset="0"/>
            </a:endParaRPr>
          </a:p>
          <a:p>
            <a:pPr lvl="1"/>
            <a:r>
              <a:rPr lang="en-US" dirty="0" smtClean="0">
                <a:latin typeface="Avenir Book" charset="0"/>
                <a:ea typeface="Avenir Book" charset="0"/>
                <a:cs typeface="Avenir Book" charset="0"/>
              </a:rPr>
              <a:t>Articulate </a:t>
            </a:r>
            <a:r>
              <a:rPr lang="en-US" dirty="0">
                <a:latin typeface="Avenir Book" charset="0"/>
                <a:ea typeface="Avenir Book" charset="0"/>
                <a:cs typeface="Avenir Book" charset="0"/>
              </a:rPr>
              <a:t>and prioritize the key scientific drivers for Exoplanet Exploration </a:t>
            </a:r>
            <a:r>
              <a:rPr lang="en-US" dirty="0" smtClean="0">
                <a:latin typeface="Avenir Book" charset="0"/>
                <a:ea typeface="Avenir Book" charset="0"/>
                <a:cs typeface="Avenir Book" charset="0"/>
              </a:rPr>
              <a:t>research;</a:t>
            </a:r>
            <a:endParaRPr lang="en-US" dirty="0">
              <a:latin typeface="Avenir Book" charset="0"/>
              <a:ea typeface="Avenir Book" charset="0"/>
              <a:cs typeface="Avenir Book" charset="0"/>
            </a:endParaRPr>
          </a:p>
          <a:p>
            <a:pPr lvl="1"/>
            <a:r>
              <a:rPr lang="en-US" dirty="0" smtClean="0">
                <a:latin typeface="Avenir Book" charset="0"/>
                <a:ea typeface="Avenir Book" charset="0"/>
                <a:cs typeface="Avenir Book" charset="0"/>
              </a:rPr>
              <a:t>Evaluate </a:t>
            </a:r>
            <a:r>
              <a:rPr lang="en-US" dirty="0">
                <a:latin typeface="Avenir Book" charset="0"/>
                <a:ea typeface="Avenir Book" charset="0"/>
                <a:cs typeface="Avenir Book" charset="0"/>
              </a:rPr>
              <a:t>the expected capabilities of potential </a:t>
            </a:r>
            <a:r>
              <a:rPr lang="en-US" dirty="0" err="1">
                <a:latin typeface="Avenir Book" charset="0"/>
                <a:ea typeface="Avenir Book" charset="0"/>
                <a:cs typeface="Avenir Book" charset="0"/>
              </a:rPr>
              <a:t>ExEP</a:t>
            </a:r>
            <a:r>
              <a:rPr lang="en-US" dirty="0">
                <a:latin typeface="Avenir Book" charset="0"/>
                <a:ea typeface="Avenir Book" charset="0"/>
                <a:cs typeface="Avenir Book" charset="0"/>
              </a:rPr>
              <a:t> missions for achieving the science </a:t>
            </a:r>
            <a:r>
              <a:rPr lang="en-US" dirty="0" smtClean="0">
                <a:latin typeface="Avenir Book" charset="0"/>
                <a:ea typeface="Avenir Book" charset="0"/>
                <a:cs typeface="Avenir Book" charset="0"/>
              </a:rPr>
              <a:t>goal of </a:t>
            </a:r>
            <a:r>
              <a:rPr lang="en-US" dirty="0">
                <a:latin typeface="Avenir Book" charset="0"/>
                <a:ea typeface="Avenir Book" charset="0"/>
                <a:cs typeface="Avenir Book" charset="0"/>
              </a:rPr>
              <a:t>the p</a:t>
            </a:r>
            <a:r>
              <a:rPr lang="en-US" dirty="0" smtClean="0">
                <a:latin typeface="Avenir Book" charset="0"/>
                <a:ea typeface="Avenir Book" charset="0"/>
                <a:cs typeface="Avenir Book" charset="0"/>
              </a:rPr>
              <a:t>rogram</a:t>
            </a:r>
          </a:p>
          <a:p>
            <a:pPr lvl="1"/>
            <a:r>
              <a:rPr lang="en-US" dirty="0" smtClean="0">
                <a:latin typeface="Avenir Book" charset="0"/>
                <a:ea typeface="Avenir Book" charset="0"/>
                <a:cs typeface="Avenir Book" charset="0"/>
              </a:rPr>
              <a:t>Evaluate </a:t>
            </a:r>
            <a:r>
              <a:rPr lang="en-US" dirty="0" err="1">
                <a:latin typeface="Avenir Book" charset="0"/>
                <a:ea typeface="Avenir Book" charset="0"/>
                <a:cs typeface="Avenir Book" charset="0"/>
              </a:rPr>
              <a:t>ExEP</a:t>
            </a:r>
            <a:r>
              <a:rPr lang="en-US" dirty="0">
                <a:latin typeface="Avenir Book" charset="0"/>
                <a:ea typeface="Avenir Book" charset="0"/>
                <a:cs typeface="Avenir Book" charset="0"/>
              </a:rPr>
              <a:t> goals, </a:t>
            </a:r>
            <a:r>
              <a:rPr lang="en-US" dirty="0" smtClean="0">
                <a:latin typeface="Avenir Book" charset="0"/>
                <a:ea typeface="Avenir Book" charset="0"/>
                <a:cs typeface="Avenir Book" charset="0"/>
              </a:rPr>
              <a:t>objectives, </a:t>
            </a:r>
            <a:r>
              <a:rPr lang="en-US" dirty="0">
                <a:latin typeface="Avenir Book" charset="0"/>
                <a:ea typeface="Avenir Book" charset="0"/>
                <a:cs typeface="Avenir Book" charset="0"/>
              </a:rPr>
              <a:t>investigations and required measurements on the basis of </a:t>
            </a:r>
            <a:r>
              <a:rPr lang="en-US" dirty="0" smtClean="0">
                <a:latin typeface="Avenir Book" charset="0"/>
                <a:ea typeface="Avenir Book" charset="0"/>
                <a:cs typeface="Avenir Book" charset="0"/>
              </a:rPr>
              <a:t>the </a:t>
            </a:r>
            <a:r>
              <a:rPr lang="en-US" dirty="0">
                <a:latin typeface="Avenir Book" charset="0"/>
                <a:ea typeface="Avenir Book" charset="0"/>
                <a:cs typeface="Avenir Book" charset="0"/>
              </a:rPr>
              <a:t>widest possible community </a:t>
            </a:r>
            <a:r>
              <a:rPr lang="en-US" dirty="0" smtClean="0">
                <a:latin typeface="Avenir Book" charset="0"/>
                <a:ea typeface="Avenir Book" charset="0"/>
                <a:cs typeface="Avenir Book" charset="0"/>
              </a:rPr>
              <a:t>outreach;</a:t>
            </a:r>
            <a:endParaRPr lang="en-US" dirty="0">
              <a:latin typeface="Avenir Book" charset="0"/>
              <a:ea typeface="Avenir Book" charset="0"/>
              <a:cs typeface="Avenir Book" charset="0"/>
            </a:endParaRPr>
          </a:p>
          <a:p>
            <a:pPr lvl="1"/>
            <a:r>
              <a:rPr lang="en-US" dirty="0" smtClean="0">
                <a:latin typeface="Avenir Book" charset="0"/>
                <a:ea typeface="Avenir Book" charset="0"/>
                <a:cs typeface="Avenir Book" charset="0"/>
              </a:rPr>
              <a:t>Articulate </a:t>
            </a:r>
            <a:r>
              <a:rPr lang="en-US" dirty="0">
                <a:latin typeface="Avenir Book" charset="0"/>
                <a:ea typeface="Avenir Book" charset="0"/>
                <a:cs typeface="Avenir Book" charset="0"/>
              </a:rPr>
              <a:t>and prioritize focus areas for needed mission </a:t>
            </a:r>
            <a:r>
              <a:rPr lang="en-US" dirty="0" smtClean="0">
                <a:latin typeface="Avenir Book" charset="0"/>
                <a:ea typeface="Avenir Book" charset="0"/>
                <a:cs typeface="Avenir Book" charset="0"/>
              </a:rPr>
              <a:t>technologies; and</a:t>
            </a:r>
            <a:endParaRPr lang="en-US" dirty="0">
              <a:latin typeface="Avenir Book" charset="0"/>
              <a:ea typeface="Avenir Book" charset="0"/>
              <a:cs typeface="Avenir Book" charset="0"/>
            </a:endParaRPr>
          </a:p>
          <a:p>
            <a:pPr lvl="1"/>
            <a:r>
              <a:rPr lang="en-US" dirty="0" smtClean="0">
                <a:latin typeface="Avenir Book" charset="0"/>
                <a:ea typeface="Avenir Book" charset="0"/>
                <a:cs typeface="Avenir Book" charset="0"/>
              </a:rPr>
              <a:t>Provide </a:t>
            </a:r>
            <a:r>
              <a:rPr lang="en-US" dirty="0">
                <a:latin typeface="Avenir Book" charset="0"/>
                <a:ea typeface="Avenir Book" charset="0"/>
                <a:cs typeface="Avenir Book" charset="0"/>
              </a:rPr>
              <a:t>findings on related activities such as ground-based observing, theory and modeling </a:t>
            </a:r>
            <a:r>
              <a:rPr lang="en-US" dirty="0" smtClean="0">
                <a:latin typeface="Avenir Book" charset="0"/>
                <a:ea typeface="Avenir Book" charset="0"/>
                <a:cs typeface="Avenir Book" charset="0"/>
              </a:rPr>
              <a:t>programs</a:t>
            </a:r>
            <a:r>
              <a:rPr lang="en-US" dirty="0">
                <a:latin typeface="Avenir Book" charset="0"/>
                <a:ea typeface="Avenir Book" charset="0"/>
                <a:cs typeface="Avenir Book" charset="0"/>
              </a:rPr>
              <a:t>, laboratory astrophysics, suborbital investigations, data archiving and community engagement.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5654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ook" charset="0"/>
                <a:ea typeface="Avenir Book" charset="0"/>
                <a:cs typeface="Avenir Book" charset="0"/>
              </a:rPr>
              <a:t>The </a:t>
            </a:r>
            <a:r>
              <a:rPr lang="en-US" dirty="0" err="1" smtClean="0">
                <a:latin typeface="Avenir Book" charset="0"/>
                <a:ea typeface="Avenir Book" charset="0"/>
                <a:cs typeface="Avenir Book" charset="0"/>
              </a:rPr>
              <a:t>ExoPAG</a:t>
            </a:r>
            <a:r>
              <a:rPr lang="en-US" dirty="0" smtClean="0">
                <a:latin typeface="Avenir Book" charset="0"/>
                <a:ea typeface="Avenir Book" charset="0"/>
                <a:cs typeface="Avenir Book" charset="0"/>
              </a:rPr>
              <a:t> Executive Committee (EC)</a:t>
            </a:r>
            <a:endParaRPr lang="en-US" dirty="0">
              <a:latin typeface="Avenir Book" charset="0"/>
              <a:ea typeface="Avenir Book" charset="0"/>
              <a:cs typeface="Avenir Book" charset="0"/>
            </a:endParaRPr>
          </a:p>
        </p:txBody>
      </p:sp>
      <p:sp>
        <p:nvSpPr>
          <p:cNvPr id="3" name="Content Placeholder 2"/>
          <p:cNvSpPr>
            <a:spLocks noGrp="1"/>
          </p:cNvSpPr>
          <p:nvPr>
            <p:ph idx="1"/>
          </p:nvPr>
        </p:nvSpPr>
        <p:spPr/>
        <p:txBody>
          <a:bodyPr/>
          <a:lstStyle/>
          <a:p>
            <a:pPr marL="448056"/>
            <a:r>
              <a:rPr lang="en-US" sz="2400" dirty="0" smtClean="0">
                <a:latin typeface="Avenir Book" charset="0"/>
                <a:ea typeface="Avenir Book" charset="0"/>
                <a:cs typeface="Avenir Book" charset="0"/>
              </a:rPr>
              <a:t>The </a:t>
            </a:r>
            <a:r>
              <a:rPr lang="en-US" sz="2400" dirty="0" err="1">
                <a:latin typeface="Avenir Book" charset="0"/>
                <a:ea typeface="Avenir Book" charset="0"/>
                <a:cs typeface="Avenir Book" charset="0"/>
              </a:rPr>
              <a:t>ExoPAG</a:t>
            </a:r>
            <a:r>
              <a:rPr lang="en-US" sz="2400" dirty="0">
                <a:latin typeface="Avenir Book" charset="0"/>
                <a:ea typeface="Avenir Book" charset="0"/>
                <a:cs typeface="Avenir Book" charset="0"/>
              </a:rPr>
              <a:t> Chair is a member of the NASA Astrophysics Advisory Committee</a:t>
            </a:r>
          </a:p>
          <a:p>
            <a:pPr marL="448056"/>
            <a:endParaRPr lang="en-US" sz="2400" dirty="0" smtClean="0">
              <a:latin typeface="Avenir Book" charset="0"/>
              <a:ea typeface="Avenir Book" charset="0"/>
              <a:cs typeface="Avenir Book" charset="0"/>
            </a:endParaRPr>
          </a:p>
          <a:p>
            <a:pPr marL="448056"/>
            <a:r>
              <a:rPr lang="en-US" sz="2400" dirty="0" smtClean="0">
                <a:latin typeface="Avenir Book" charset="0"/>
                <a:ea typeface="Avenir Book" charset="0"/>
                <a:cs typeface="Avenir Book" charset="0"/>
              </a:rPr>
              <a:t>The EC </a:t>
            </a:r>
            <a:r>
              <a:rPr lang="en-US" sz="2400" dirty="0">
                <a:latin typeface="Avenir Book" charset="0"/>
                <a:ea typeface="Avenir Book" charset="0"/>
                <a:cs typeface="Avenir Book" charset="0"/>
              </a:rPr>
              <a:t>h</a:t>
            </a:r>
            <a:r>
              <a:rPr lang="en-US" sz="2400" dirty="0" smtClean="0">
                <a:latin typeface="Avenir Book" charset="0"/>
                <a:ea typeface="Avenir Book" charset="0"/>
                <a:cs typeface="Avenir Book" charset="0"/>
              </a:rPr>
              <a:t>elps </a:t>
            </a:r>
            <a:r>
              <a:rPr lang="en-US" sz="2400" dirty="0">
                <a:latin typeface="Avenir Book" charset="0"/>
                <a:ea typeface="Avenir Book" charset="0"/>
                <a:cs typeface="Avenir Book" charset="0"/>
              </a:rPr>
              <a:t>the </a:t>
            </a:r>
            <a:r>
              <a:rPr lang="en-US" sz="2400" dirty="0" err="1">
                <a:latin typeface="Avenir Book" charset="0"/>
                <a:ea typeface="Avenir Book" charset="0"/>
                <a:cs typeface="Avenir Book" charset="0"/>
              </a:rPr>
              <a:t>ExoPAG</a:t>
            </a:r>
            <a:r>
              <a:rPr lang="en-US" sz="2400" dirty="0">
                <a:latin typeface="Avenir Book" charset="0"/>
                <a:ea typeface="Avenir Book" charset="0"/>
                <a:cs typeface="Avenir Book" charset="0"/>
              </a:rPr>
              <a:t> Chair:</a:t>
            </a:r>
          </a:p>
          <a:p>
            <a:pPr marL="694944" lvl="1"/>
            <a:r>
              <a:rPr lang="en-US" dirty="0">
                <a:latin typeface="Avenir Book" charset="0"/>
                <a:ea typeface="Avenir Book" charset="0"/>
                <a:cs typeface="Avenir Book" charset="0"/>
              </a:rPr>
              <a:t>capture and </a:t>
            </a:r>
            <a:r>
              <a:rPr lang="en-US" dirty="0" smtClean="0">
                <a:latin typeface="Avenir Book" charset="0"/>
                <a:ea typeface="Avenir Book" charset="0"/>
                <a:cs typeface="Avenir Book" charset="0"/>
              </a:rPr>
              <a:t>organize </a:t>
            </a:r>
            <a:r>
              <a:rPr lang="en-US" dirty="0">
                <a:latin typeface="Avenir Book" charset="0"/>
                <a:ea typeface="Avenir Book" charset="0"/>
                <a:cs typeface="Avenir Book" charset="0"/>
              </a:rPr>
              <a:t>community input</a:t>
            </a:r>
          </a:p>
          <a:p>
            <a:pPr marL="694944" lvl="1"/>
            <a:r>
              <a:rPr lang="en-US" dirty="0">
                <a:latin typeface="Avenir Book" charset="0"/>
                <a:ea typeface="Avenir Book" charset="0"/>
                <a:cs typeface="Avenir Book" charset="0"/>
              </a:rPr>
              <a:t>keep the community </a:t>
            </a:r>
            <a:r>
              <a:rPr lang="en-US" dirty="0" smtClean="0">
                <a:latin typeface="Avenir Book" charset="0"/>
                <a:ea typeface="Avenir Book" charset="0"/>
                <a:cs typeface="Avenir Book" charset="0"/>
              </a:rPr>
              <a:t>informed of </a:t>
            </a:r>
            <a:r>
              <a:rPr lang="en-US" dirty="0">
                <a:latin typeface="Avenir Book" charset="0"/>
                <a:ea typeface="Avenir Book" charset="0"/>
                <a:cs typeface="Avenir Book" charset="0"/>
              </a:rPr>
              <a:t>ongoing activities and opportunities within the exoplanet program  </a:t>
            </a:r>
          </a:p>
          <a:p>
            <a:pPr marL="694944" lvl="1"/>
            <a:r>
              <a:rPr lang="en-US" dirty="0">
                <a:latin typeface="Avenir Book" charset="0"/>
                <a:ea typeface="Avenir Book" charset="0"/>
                <a:cs typeface="Avenir Book" charset="0"/>
              </a:rPr>
              <a:t>oversee </a:t>
            </a:r>
            <a:r>
              <a:rPr lang="en-US" dirty="0" err="1">
                <a:latin typeface="Avenir Book" charset="0"/>
                <a:ea typeface="Avenir Book" charset="0"/>
                <a:cs typeface="Avenir Book" charset="0"/>
              </a:rPr>
              <a:t>ExoPAG</a:t>
            </a:r>
            <a:r>
              <a:rPr lang="en-US" dirty="0">
                <a:latin typeface="Avenir Book" charset="0"/>
                <a:ea typeface="Avenir Book" charset="0"/>
                <a:cs typeface="Avenir Book" charset="0"/>
              </a:rPr>
              <a:t> analyses</a:t>
            </a:r>
          </a:p>
          <a:p>
            <a:pPr marL="694944" lvl="1"/>
            <a:r>
              <a:rPr lang="en-US" dirty="0">
                <a:latin typeface="Avenir Book" charset="0"/>
                <a:ea typeface="Avenir Book" charset="0"/>
                <a:cs typeface="Avenir Book" charset="0"/>
              </a:rPr>
              <a:t>prepare </a:t>
            </a:r>
            <a:r>
              <a:rPr lang="en-US" dirty="0" err="1">
                <a:latin typeface="Avenir Book" charset="0"/>
                <a:ea typeface="Avenir Book" charset="0"/>
                <a:cs typeface="Avenir Book" charset="0"/>
              </a:rPr>
              <a:t>ExoPAG</a:t>
            </a:r>
            <a:r>
              <a:rPr lang="en-US" dirty="0">
                <a:latin typeface="Avenir Book" charset="0"/>
                <a:ea typeface="Avenir Book" charset="0"/>
                <a:cs typeface="Avenir Book" charset="0"/>
              </a:rPr>
              <a:t> findings and inputs to the Astrophysics Subcommittee</a:t>
            </a:r>
          </a:p>
          <a:p>
            <a:pPr marL="448056"/>
            <a:endParaRPr lang="en-US" sz="1400" dirty="0">
              <a:latin typeface="Avenir Book" charset="0"/>
              <a:ea typeface="Avenir Book" charset="0"/>
              <a:cs typeface="Avenir Book" charset="0"/>
            </a:endParaRPr>
          </a:p>
          <a:p>
            <a:pPr marL="448056"/>
            <a:r>
              <a:rPr lang="en-US" sz="2400" dirty="0" smtClean="0">
                <a:latin typeface="Avenir Book" charset="0"/>
                <a:ea typeface="Avenir Book" charset="0"/>
                <a:cs typeface="Avenir Book" charset="0"/>
              </a:rPr>
              <a:t>EC members are selected </a:t>
            </a:r>
            <a:r>
              <a:rPr lang="en-US" sz="2400" dirty="0">
                <a:latin typeface="Avenir Book" charset="0"/>
                <a:ea typeface="Avenir Book" charset="0"/>
                <a:cs typeface="Avenir Book" charset="0"/>
              </a:rPr>
              <a:t>to reflect the broad range of scientific disciplines and </a:t>
            </a:r>
            <a:r>
              <a:rPr lang="en-US" sz="2400" dirty="0" smtClean="0">
                <a:latin typeface="Avenir Book" charset="0"/>
                <a:ea typeface="Avenir Book" charset="0"/>
                <a:cs typeface="Avenir Book" charset="0"/>
              </a:rPr>
              <a:t>interests represented </a:t>
            </a:r>
            <a:r>
              <a:rPr lang="en-US" sz="2400" dirty="0">
                <a:latin typeface="Avenir Book" charset="0"/>
                <a:ea typeface="Avenir Book" charset="0"/>
                <a:cs typeface="Avenir Book" charset="0"/>
              </a:rPr>
              <a:t>in exoplanet </a:t>
            </a:r>
            <a:r>
              <a:rPr lang="en-US" sz="2400" dirty="0" smtClean="0">
                <a:latin typeface="Avenir Book" charset="0"/>
                <a:ea typeface="Avenir Book" charset="0"/>
                <a:cs typeface="Avenir Book" charset="0"/>
              </a:rPr>
              <a:t>exploration</a:t>
            </a:r>
          </a:p>
          <a:p>
            <a:pPr marL="448056"/>
            <a:endParaRPr lang="en-US" sz="2400" dirty="0" smtClean="0">
              <a:latin typeface="Avenir Book" charset="0"/>
              <a:ea typeface="Avenir Book" charset="0"/>
              <a:cs typeface="Avenir Book" charset="0"/>
            </a:endParaRPr>
          </a:p>
          <a:p>
            <a:pPr marL="448056"/>
            <a:r>
              <a:rPr lang="en-US" sz="2400" dirty="0" smtClean="0">
                <a:latin typeface="Avenir Book" charset="0"/>
                <a:ea typeface="Avenir Book" charset="0"/>
                <a:cs typeface="Avenir Book" charset="0"/>
              </a:rPr>
              <a:t>New EC members will be selected by the Astrophysics Division Director in the new year</a:t>
            </a:r>
            <a:endParaRPr lang="en-US" sz="1800" dirty="0">
              <a:latin typeface="Avenir Book" charset="0"/>
              <a:ea typeface="Avenir Book" charset="0"/>
              <a:cs typeface="Avenir Book" charset="0"/>
            </a:endParaRPr>
          </a:p>
          <a:p>
            <a:endParaRPr lang="en-US" dirty="0"/>
          </a:p>
        </p:txBody>
      </p:sp>
      <p:sp>
        <p:nvSpPr>
          <p:cNvPr id="4" name="Slide Number Placeholder 3"/>
          <p:cNvSpPr>
            <a:spLocks noGrp="1"/>
          </p:cNvSpPr>
          <p:nvPr>
            <p:ph type="sldNum" sz="quarter" idx="12"/>
          </p:nvPr>
        </p:nvSpPr>
        <p:spPr/>
        <p:txBody>
          <a:bodyPr/>
          <a:lstStyle/>
          <a:p>
            <a:fld id="{D297EF46-42AB-314A-A2E7-FB6E0BBF01D2}" type="slidenum">
              <a:rPr lang="en-US" smtClean="0"/>
              <a:pPr/>
              <a:t>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0175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26309</TotalTime>
  <Words>4461</Words>
  <Application>Microsoft Macintosh PowerPoint</Application>
  <PresentationFormat>On-screen Show (4:3)</PresentationFormat>
  <Paragraphs>624</Paragraphs>
  <Slides>33</Slides>
  <Notes>13</Notes>
  <HiddenSlides>0</HiddenSlides>
  <MMClips>0</MMClips>
  <ScaleCrop>false</ScaleCrop>
  <HeadingPairs>
    <vt:vector size="4" baseType="variant">
      <vt:variant>
        <vt:lpstr>Design Template</vt:lpstr>
      </vt:variant>
      <vt:variant>
        <vt:i4>1</vt:i4>
      </vt:variant>
      <vt:variant>
        <vt:lpstr>Slide Titles</vt:lpstr>
      </vt:variant>
      <vt:variant>
        <vt:i4>33</vt:i4>
      </vt:variant>
    </vt:vector>
  </HeadingPairs>
  <TitlesOfParts>
    <vt:vector size="34" baseType="lpstr">
      <vt:lpstr>Office Theme</vt:lpstr>
      <vt:lpstr>Slide 1</vt:lpstr>
      <vt:lpstr>The ExEP and the ExoPAG: Defintions https://exoplanets.nasa.gov/system/internal_resources/details/original/553_ExoPAG-TOR_2017.pdf</vt:lpstr>
      <vt:lpstr>Slide 3</vt:lpstr>
      <vt:lpstr>Astrophysics Strategic Planning</vt:lpstr>
      <vt:lpstr>Slide 5</vt:lpstr>
      <vt:lpstr>Content</vt:lpstr>
      <vt:lpstr>ExoPAG Status</vt:lpstr>
      <vt:lpstr>Exoplanet Program Analysis Group</vt:lpstr>
      <vt:lpstr>The ExoPAG Executive Committee (EC)</vt:lpstr>
      <vt:lpstr>ExoPAG Executive Committee</vt:lpstr>
      <vt:lpstr>ExoPAG Chair Handover</vt:lpstr>
      <vt:lpstr>Science Analysis Group Status https://exoplanets.nasa.gov/exep/exopag/sag</vt:lpstr>
      <vt:lpstr>Current Missions Status</vt:lpstr>
      <vt:lpstr>Astrophysics Missions in Operation</vt:lpstr>
      <vt:lpstr>Future Missions Status</vt:lpstr>
      <vt:lpstr>Astrophysics Missions in Development</vt:lpstr>
      <vt:lpstr>TESS Transiting Exoplanet Survey Satellite</vt:lpstr>
      <vt:lpstr>Webb James Webb Space Telescope</vt:lpstr>
      <vt:lpstr> WFIRST Wide-Field Infrared Survey Telescope</vt:lpstr>
      <vt:lpstr>WFIRST: Response to the WEITR Report</vt:lpstr>
      <vt:lpstr>Mission AO Status</vt:lpstr>
      <vt:lpstr>Current and Future Explorer AOs</vt:lpstr>
      <vt:lpstr>Astrophysics Explorers Program</vt:lpstr>
      <vt:lpstr>Decadal Studies Status</vt:lpstr>
      <vt:lpstr>Preparing for the 2020 Decadal Survey </vt:lpstr>
      <vt:lpstr>Preparing for the 2020 Decadal Survey Large Mission Concepts Interim study reports are due Mar 2018 Pause &amp; Learn planned for May 2018</vt:lpstr>
      <vt:lpstr>Preparing for the 2020 Decadal Survey Technology Development</vt:lpstr>
      <vt:lpstr>Segmented Mirror Telescope Technology</vt:lpstr>
      <vt:lpstr>Slide 29</vt:lpstr>
      <vt:lpstr>Backup Slides</vt:lpstr>
      <vt:lpstr>Charter for the Large Mission Concept Studies    Report Team </vt:lpstr>
      <vt:lpstr>National Academies of Sciences, Engineering and Medicine - Space Studies Board </vt:lpstr>
      <vt:lpstr>Slide 33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paul.hertz@nasa.gov</dc:creator>
  <cp:lastModifiedBy>Martin Still</cp:lastModifiedBy>
  <cp:revision>899</cp:revision>
  <cp:lastPrinted>2018-01-03T23:37:43Z</cp:lastPrinted>
  <dcterms:created xsi:type="dcterms:W3CDTF">2018-01-06T20:03:48Z</dcterms:created>
  <dcterms:modified xsi:type="dcterms:W3CDTF">2018-01-06T20:50:06Z</dcterms:modified>
</cp:coreProperties>
</file>