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309" r:id="rId2"/>
  </p:sldIdLst>
  <p:sldSz cx="9144000" cy="5143500" type="screen16x9"/>
  <p:notesSz cx="6858000" cy="9144000"/>
  <p:custDataLst>
    <p:tags r:id="rId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7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9"/>
    <a:srgbClr val="88B5FF"/>
    <a:srgbClr val="9DC3E6"/>
    <a:srgbClr val="B7D2FF"/>
    <a:srgbClr val="3E526D"/>
    <a:srgbClr val="0060A5"/>
    <a:srgbClr val="00233D"/>
    <a:srgbClr val="2F394E"/>
    <a:srgbClr val="5F739C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51"/>
    <p:restoredTop sz="51265" autoAdjust="0"/>
  </p:normalViewPr>
  <p:slideViewPr>
    <p:cSldViewPr snapToGrid="0" snapToObjects="1">
      <p:cViewPr varScale="1">
        <p:scale>
          <a:sx n="85" d="100"/>
          <a:sy n="85" d="100"/>
        </p:scale>
        <p:origin x="2944" y="168"/>
      </p:cViewPr>
      <p:guideLst>
        <p:guide orient="horz" pos="277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67AB6-DDEA-CF4E-A74B-19A554508643}" type="datetimeFigureOut">
              <a:rPr lang="en-US" smtClean="0">
                <a:latin typeface="Arial"/>
              </a:rPr>
              <a:t>12/1/21</a:t>
            </a:fld>
            <a:endParaRPr lang="en-US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00F83-E232-AF4B-BEC0-F9D716239A3F}" type="slidenum">
              <a:rPr lang="en-US" smtClean="0">
                <a:latin typeface="Arial"/>
              </a:rPr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5230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72DD8AEC-B96B-2C4C-86B3-8483D80B216B}" type="datetimeFigureOut">
              <a:rPr lang="en-US" smtClean="0"/>
              <a:pPr/>
              <a:t>12/1/21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4180AB40-CF9C-CB44-AF47-E5E5B00AC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717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Habitable Zones Compared to the Size of the Hosting Star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--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Audience: 4</a:t>
            </a:r>
            <a:r>
              <a:rPr lang="en-US" sz="1200" i="1" kern="1200" baseline="300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 Grade and older.</a:t>
            </a:r>
            <a:endParaRPr lang="en-US" sz="1200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Description:</a:t>
            </a:r>
            <a:endParaRPr lang="en-US" sz="1200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This slide explains and illustrates what a "habitable zone" is, and how it would change based on the size of the host star.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User's notes: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 The represented Scale of Sun and planets are greatly exaggerated. Depending on its size, a star can be "whiter" or "redder" - as it was approximately reflected in this slide. However, the exact color of each of the three sizes of star in these slides is not accurate; the focus of these slides is to explain the "Habitable Zone" and how it changes based on the size of the hosting star.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NOTE: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 This PowerPoint file has built-in interactive elements. To view them, you must be in "Slide Show" mode; you can then move to the next view either by clicking your mouse, the spacebar, or the arrow keys. This slide will not work in "regular viewing mode."</a:t>
            </a:r>
          </a:p>
          <a:p>
            <a:pPr rtl="0"/>
            <a:endParaRPr lang="en-US" dirty="0"/>
          </a:p>
          <a:p>
            <a:pPr rtl="0"/>
            <a:endParaRPr lang="en-US" dirty="0"/>
          </a:p>
          <a:p>
            <a:pPr rtl="0"/>
            <a:r>
              <a:rPr lang="en-US" dirty="0"/>
              <a:t>Animation in presentation mode:</a:t>
            </a:r>
          </a:p>
          <a:p>
            <a:pPr rtl="0"/>
            <a:r>
              <a:rPr lang="en-US" dirty="0"/>
              <a:t>1st click: zoom in on 3 planets</a:t>
            </a:r>
          </a:p>
          <a:p>
            <a:pPr rtl="0"/>
            <a:r>
              <a:rPr lang="en-US" dirty="0"/>
              <a:t>2nd click: 3 colored zones appear</a:t>
            </a:r>
          </a:p>
          <a:p>
            <a:pPr rtl="0"/>
            <a:r>
              <a:rPr lang="en-US" dirty="0"/>
              <a:t>3rd click: thermometers appear showing ”too hot”, ”too cold” and “just right”</a:t>
            </a:r>
          </a:p>
          <a:p>
            <a:pPr rtl="0"/>
            <a:r>
              <a:rPr lang="en-US" dirty="0"/>
              <a:t>4th click: container appears with liquid water</a:t>
            </a:r>
          </a:p>
          <a:p>
            <a:pPr rtl="0"/>
            <a:r>
              <a:rPr lang="en-US" dirty="0"/>
              <a:t>5th click: a second container appears with water vapor</a:t>
            </a:r>
          </a:p>
          <a:p>
            <a:pPr rtl="0"/>
            <a:r>
              <a:rPr lang="en-US" dirty="0"/>
              <a:t>6th click: a third container appears with frozen water</a:t>
            </a:r>
          </a:p>
          <a:p>
            <a:pPr rtl="0"/>
            <a:r>
              <a:rPr lang="en-US" dirty="0"/>
              <a:t>7th click: graphics change to show habitable zone represented as a green disk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2C2CA-A0ED-D449-BD82-67EA63EA30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426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1" y="4802823"/>
            <a:ext cx="7493625" cy="27463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FB95CE11-024D-3F4B-BC28-D51D5826C4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955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78B4A6A-4915-8443-AB7C-65C51537CBC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6356448-7EEE-4D0D-AE32-557A239281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21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F3182A71-BA6C-4547-8331-7ABBC67616D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0A79206F-C929-453C-B7BF-19A540401E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124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0FAFACDF-3642-8B4C-91A4-AF675B5D00D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7C3E947D-4126-44FB-8EC6-F80A3BAA18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12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White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5E123897-8D53-0A42-9BEB-D7DB19DE493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F45B3F8F-DC85-41EB-9D22-D06541A0AC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40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Dar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B84F95DE-5270-E645-B311-4B413DD943E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7F015878-4578-4C49-BC72-FE830FC5A6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0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9A1C2EC-5A26-C245-9FB6-75590BA6677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72306A69-C78D-46AD-9B4E-1E66EF195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78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A69F6DE1-B383-3341-AAB2-4917D353A1F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582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Dark Gray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62027EC9-E70F-C248-88B9-E84C36A5AD3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511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76B292D6-AAA8-7C47-B610-49B4A89AAC24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141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6F9EC2D1-F9FB-D040-AC8A-FEC7C53B974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3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B0E36706-0BCA-DC46-9383-936BEDCC9D9A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05D8BAC-B75D-074C-90BA-E6277C1FB3A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CFDE584-1074-9049-92DB-08B06EFE87F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2" name="Slide Number Placeholder 7">
            <a:extLst>
              <a:ext uri="{FF2B5EF4-FFF2-40B4-BE49-F238E27FC236}">
                <a16:creationId xmlns:a16="http://schemas.microsoft.com/office/drawing/2014/main" id="{A8D7E342-516D-4944-B5A2-4263BF6C061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703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C9049C6E-B33F-5D4E-85E8-6DA8A68D12C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33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7139042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9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6" y="3488175"/>
            <a:ext cx="7139043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95C983F3-4002-014F-99A9-5CE9FD5A4F30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05D8BAC-B75D-074C-90BA-E6277C1FB3A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36B8282F-6E91-3F4A-8A22-D55DCFE23BE0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3" name="Slide Number Placeholder 7">
            <a:extLst>
              <a:ext uri="{FF2B5EF4-FFF2-40B4-BE49-F238E27FC236}">
                <a16:creationId xmlns:a16="http://schemas.microsoft.com/office/drawing/2014/main" id="{FAD9EA7C-53BA-D643-AF92-02919F851A3E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9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BEE239E7-3DAA-5D4B-8F19-81012A27D8D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8C68ADBD-3616-4318-B5FF-7C1BB362CA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>
          <a:xfrm>
            <a:off x="254000" y="4952849"/>
            <a:ext cx="1422400" cy="123211"/>
          </a:xfrm>
          <a:prstGeom prst="rect">
            <a:avLst/>
          </a:prstGeom>
        </p:spPr>
        <p:txBody>
          <a:bodyPr anchor="ctr"/>
          <a:lstStyle/>
          <a:p>
            <a:fld id="{BD6CABD3-6C16-BC44-8300-6A6289E70852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0" y="4952849"/>
            <a:ext cx="5775960" cy="123211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 anchor="ctr"/>
          <a:lstStyle/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FA2B4-D95F-B942-B724-18EC7176596D}"/>
              </a:ext>
            </a:extLst>
          </p:cNvPr>
          <p:cNvSpPr txBox="1"/>
          <p:nvPr userDrawn="1"/>
        </p:nvSpPr>
        <p:spPr>
          <a:xfrm>
            <a:off x="7351776" y="4900945"/>
            <a:ext cx="1691991" cy="2059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 err="1">
                <a:solidFill>
                  <a:srgbClr val="3E556E"/>
                </a:solidFill>
              </a:rPr>
              <a:t>exoplanets.nasa.gov</a:t>
            </a:r>
            <a:endParaRPr lang="en-US" sz="1000" b="1" kern="0" spc="70" dirty="0">
              <a:solidFill>
                <a:srgbClr val="3E55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7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4B3FF778-78CC-B848-9E2C-1B5B5C05061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F9DDD08E-B43C-483A-B1DD-9BEB0BDDD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58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05D8BAC-B75D-074C-90BA-E6277C1FB3A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57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DF738A0A-176B-1540-ADF5-CAB2542E2BA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D53CE28F-B0E6-4C63-A7B8-EB4157A070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81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82A00A1D-59CD-FC40-8CB9-035C2B72DE5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6D81F743-FBF4-4AAB-BF1E-09D0097B96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199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2310CBB1-6EFA-3040-B677-2D5E279048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4000" y="4952849"/>
            <a:ext cx="1422400" cy="123211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BD6CABD3-6C16-BC44-8300-6A6289E70852}" type="datetime4">
              <a:rPr lang="en-US" smtClean="0"/>
              <a:pPr/>
              <a:t>December 1, 2021</a:t>
            </a:fld>
            <a:endParaRPr lang="en-US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0B7DA37F-3862-FC4A-8823-3A71FC98EE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76400" y="4952849"/>
            <a:ext cx="5775960" cy="123211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1" name="Slide Number Placeholder 7">
            <a:extLst>
              <a:ext uri="{FF2B5EF4-FFF2-40B4-BE49-F238E27FC236}">
                <a16:creationId xmlns:a16="http://schemas.microsoft.com/office/drawing/2014/main" id="{EB1A892C-70A8-1143-A670-8BC1EE996D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C54D05-9638-2740-A811-C34E59CBA73D}"/>
              </a:ext>
            </a:extLst>
          </p:cNvPr>
          <p:cNvSpPr txBox="1"/>
          <p:nvPr userDrawn="1"/>
        </p:nvSpPr>
        <p:spPr>
          <a:xfrm>
            <a:off x="7351776" y="4900945"/>
            <a:ext cx="1691991" cy="2059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 err="1">
                <a:solidFill>
                  <a:srgbClr val="3E556E"/>
                </a:solidFill>
              </a:rPr>
              <a:t>exoplanets.nasa.gov</a:t>
            </a:r>
            <a:endParaRPr lang="en-US" sz="1000" b="1" kern="0" spc="70" dirty="0">
              <a:solidFill>
                <a:srgbClr val="3E55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0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4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11" Type="http://schemas.openxmlformats.org/officeDocument/2006/relationships/image" Target="../media/image9.gif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26E78BA-FCA5-9443-B971-7AAD57E1150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987013"/>
            <a:ext cx="9143999" cy="31694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06B892-027A-4749-A198-009687EDDCC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F70818E-7AA6-B340-B54B-A09A4017EA2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F6DDC04-C920-EA41-88A1-E23F9D27EAB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4DF1976-8888-A840-B96E-BB5F764AC12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466190" y="3476485"/>
            <a:ext cx="571500" cy="188823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DB3F57E0-440B-B342-AE93-29C520C5FCD6}"/>
              </a:ext>
            </a:extLst>
          </p:cNvPr>
          <p:cNvGrpSpPr/>
          <p:nvPr/>
        </p:nvGrpSpPr>
        <p:grpSpPr>
          <a:xfrm>
            <a:off x="4821219" y="2571750"/>
            <a:ext cx="571500" cy="2792971"/>
            <a:chOff x="4286250" y="2571750"/>
            <a:chExt cx="571500" cy="279297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001F28C-80D6-6F44-BBE1-E4051716B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/>
            <a:stretch/>
          </p:blipFill>
          <p:spPr>
            <a:xfrm>
              <a:off x="4286250" y="2571750"/>
              <a:ext cx="571500" cy="228600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BD37071-9710-F442-97BE-E6FAC58F7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4286250" y="3476485"/>
              <a:ext cx="571500" cy="1888236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B3D3A0E5-457C-E546-8E69-A9710FA3D9E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2302871" y="3476485"/>
            <a:ext cx="571500" cy="1888236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FCD14D3B-F294-0947-8CC6-A0A59043335D}"/>
              </a:ext>
            </a:extLst>
          </p:cNvPr>
          <p:cNvGrpSpPr/>
          <p:nvPr/>
        </p:nvGrpSpPr>
        <p:grpSpPr>
          <a:xfrm>
            <a:off x="1299411" y="3476484"/>
            <a:ext cx="7652084" cy="1667015"/>
            <a:chOff x="1299411" y="3476484"/>
            <a:chExt cx="7652084" cy="1667015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D57673D-D6D8-484A-BF76-BF5CEC8C5D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0000" t="88374" r="2106"/>
            <a:stretch/>
          </p:blipFill>
          <p:spPr>
            <a:xfrm>
              <a:off x="6400800" y="4545496"/>
              <a:ext cx="2550695" cy="598002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3837F349-18C2-744C-86DC-12850EEF6C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4211" t="67590" r="57718"/>
            <a:stretch/>
          </p:blipFill>
          <p:spPr>
            <a:xfrm>
              <a:off x="1299411" y="3476484"/>
              <a:ext cx="2566736" cy="1667015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C59B93B-551F-494C-B60A-7E2BAEBADEE7}"/>
              </a:ext>
            </a:extLst>
          </p:cNvPr>
          <p:cNvGrpSpPr/>
          <p:nvPr/>
        </p:nvGrpSpPr>
        <p:grpSpPr>
          <a:xfrm>
            <a:off x="4176642" y="2571750"/>
            <a:ext cx="571500" cy="2792971"/>
            <a:chOff x="4286250" y="2571750"/>
            <a:chExt cx="571500" cy="2792971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2AE698D-B272-0741-BC5E-194D27970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/>
            <a:stretch/>
          </p:blipFill>
          <p:spPr>
            <a:xfrm>
              <a:off x="4286250" y="2571750"/>
              <a:ext cx="571500" cy="228600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272A1876-275E-6348-BC35-87216040293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4286250" y="3476485"/>
              <a:ext cx="571500" cy="1888236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4FCA0B96-D7DD-EC43-9D44-BC85181915A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466190" y="2571750"/>
            <a:ext cx="571500" cy="2286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1649DA2-8F9A-AA4D-BCE2-71ABE1AECDF9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1454082" y="2273321"/>
            <a:ext cx="2249571" cy="269948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2D89A6F6-7345-FF42-AB42-C56AEE43B6B9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6999511" y="3562584"/>
            <a:ext cx="1347191" cy="134719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044E5972-280D-4C4F-84D9-FC3CF72BB85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61859" y="3554842"/>
            <a:ext cx="1347191" cy="134719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8350A3D8-8A03-3442-A9AF-B64716CF19B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61859" y="3554842"/>
            <a:ext cx="1347191" cy="13471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5FBE7D2-F94A-9649-AF59-B4B972DF177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61859" y="3554842"/>
            <a:ext cx="1347191" cy="13471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351F93-F839-9646-BB41-3D14590126B8}"/>
              </a:ext>
            </a:extLst>
          </p:cNvPr>
          <p:cNvSpPr txBox="1"/>
          <p:nvPr/>
        </p:nvSpPr>
        <p:spPr>
          <a:xfrm>
            <a:off x="2133873" y="2284713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too hot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226EB0A-CB40-434F-BC46-14226EFF8AFD}"/>
              </a:ext>
            </a:extLst>
          </p:cNvPr>
          <p:cNvSpPr txBox="1"/>
          <p:nvPr/>
        </p:nvSpPr>
        <p:spPr>
          <a:xfrm>
            <a:off x="4592549" y="2284713"/>
            <a:ext cx="1056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just right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2CFB19-6355-A742-AF84-70E3EBB9E5FD}"/>
              </a:ext>
            </a:extLst>
          </p:cNvPr>
          <p:cNvSpPr txBox="1"/>
          <p:nvPr/>
        </p:nvSpPr>
        <p:spPr>
          <a:xfrm>
            <a:off x="7157499" y="2284713"/>
            <a:ext cx="99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too cold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346F71-A4DB-9040-B28A-08D152042329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361E206-750E-1549-B8A8-327A47A7B61C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1A01894D-4050-A943-87D6-B92069FC1E90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EFD7A664-F559-F144-98A5-FB0DA88801D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DF16208-C5ED-9B4C-8362-B90BFBC417F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75C533D-D968-4A70-91E2-44C7FEDAA0E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BC26523-612F-4E46-8F1B-6C06A09B416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/>
              <a:t>Exoplanet Communications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02DC8D7-9566-B942-8FE7-0B8DA0E73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The Habitable Zone</a:t>
            </a:r>
            <a:b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b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E0FB18-7809-B342-9840-851CBA8FBB1A}"/>
              </a:ext>
            </a:extLst>
          </p:cNvPr>
          <p:cNvSpPr txBox="1"/>
          <p:nvPr/>
        </p:nvSpPr>
        <p:spPr>
          <a:xfrm>
            <a:off x="7351776" y="4900945"/>
            <a:ext cx="1691991" cy="2059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 err="1">
                <a:solidFill>
                  <a:srgbClr val="3E556E"/>
                </a:solidFill>
              </a:rPr>
              <a:t>exoplanets.nasa.gov</a:t>
            </a:r>
            <a:endParaRPr lang="en-US" sz="1000" b="1" kern="0" spc="70" dirty="0">
              <a:solidFill>
                <a:srgbClr val="3E55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69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228000" y="228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63958 -0.2021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79" y="-10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6 L -0.20486 3.7037E-6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.01204 L 2.77778E-7 -0.1358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407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22222E-6 L 0.20799 -2.22222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9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7.40741E-7 L 0.20799 7.40741E-7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9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799 7.40741E-7 L 0.20799 0.16852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426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58025E-6 L -0.27951 -3.58025E-6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58025E-6 L 0.27709 -3.58025E-6 " pathEditMode="relative" rAng="0" ptsTypes="AA">
                                      <p:cBhvr>
                                        <p:cTn id="11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5" grpId="0"/>
      <p:bldP spid="35" grpId="1"/>
      <p:bldP spid="36" grpId="0"/>
      <p:bldP spid="36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522&quot;&gt;&lt;object type=&quot;3&quot; unique_id=&quot;10523&quot;&gt;&lt;property id=&quot;20148&quot; value=&quot;5&quot;/&gt;&lt;property id=&quot;20300&quot; value=&quot;Slide 1&quot;/&gt;&lt;property id=&quot;20307&quot; value=&quot;277&quot;/&gt;&lt;/object&gt;&lt;object type=&quot;3&quot; unique_id=&quot;10524&quot;&gt;&lt;property id=&quot;20148&quot; value=&quot;5&quot;/&gt;&lt;property id=&quot;20300&quot; value=&quot;Slide 2&quot;/&gt;&lt;property id=&quot;20307&quot; value=&quot;281&quot;/&gt;&lt;/object&gt;&lt;object type=&quot;3&quot; unique_id=&quot;10525&quot;&gt;&lt;property id=&quot;20148&quot; value=&quot;5&quot;/&gt;&lt;property id=&quot;20300&quot; value=&quot;Slide 3&quot;/&gt;&lt;property id=&quot;20307&quot; value=&quot;280&quot;/&gt;&lt;/object&gt;&lt;object type=&quot;3&quot; unique_id=&quot;10526&quot;&gt;&lt;property id=&quot;20148&quot; value=&quot;5&quot;/&gt;&lt;property id=&quot;20300&quot; value=&quot;Slide 4&quot;/&gt;&lt;property id=&quot;20307&quot; value=&quot;278&quot;/&gt;&lt;/object&gt;&lt;/object&gt;&lt;object type=&quot;8&quot; unique_id=&quot;10532&quot;&gt;&lt;/object&gt;&lt;/object&gt;&lt;/database&gt;"/>
  <p:tag name="MMPROD_NEXTUNIQUEID" val="10010"/>
  <p:tag name="SECTOMILLISECCONVERTED" val="1"/>
</p:tagLst>
</file>

<file path=ppt/theme/theme1.xml><?xml version="1.0" encoding="utf-8"?>
<a:theme xmlns:a="http://schemas.openxmlformats.org/drawingml/2006/main" name="NASAjpl-Black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50000"/>
          </a:schemeClr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2"/>
          </a:solidFill>
          <a:headEnd type="arrow"/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15981</TotalTime>
  <Words>309</Words>
  <Application>Microsoft Macintosh PowerPoint</Application>
  <PresentationFormat>On-screen Show (16:9)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NASAjpl-BlackTheme-16x9-vA6</vt:lpstr>
      <vt:lpstr>The Habitable Zone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M Stolze</dc:creator>
  <cp:lastModifiedBy>Microsoft Office User</cp:lastModifiedBy>
  <cp:revision>261</cp:revision>
  <dcterms:created xsi:type="dcterms:W3CDTF">2016-09-08T21:41:17Z</dcterms:created>
  <dcterms:modified xsi:type="dcterms:W3CDTF">2021-12-01T19:34:17Z</dcterms:modified>
</cp:coreProperties>
</file>