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73" r:id="rId2"/>
  </p:sldMasterIdLst>
  <p:notesMasterIdLst>
    <p:notesMasterId r:id="rId4"/>
  </p:notesMasterIdLst>
  <p:handoutMasterIdLst>
    <p:handoutMasterId r:id="rId5"/>
  </p:handoutMasterIdLst>
  <p:sldIdLst>
    <p:sldId id="257" r:id="rId3"/>
  </p:sldIdLst>
  <p:sldSz cx="9144000" cy="5143500" type="screen16x9"/>
  <p:notesSz cx="6858000" cy="9144000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7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88B5FF"/>
    <a:srgbClr val="9DC3E6"/>
    <a:srgbClr val="B7D2FF"/>
    <a:srgbClr val="3E526D"/>
    <a:srgbClr val="0060A5"/>
    <a:srgbClr val="00233D"/>
    <a:srgbClr val="2F394E"/>
    <a:srgbClr val="5F739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1"/>
    <p:restoredTop sz="54993" autoAdjust="0"/>
  </p:normalViewPr>
  <p:slideViewPr>
    <p:cSldViewPr snapToGrid="0" snapToObjects="1">
      <p:cViewPr varScale="1">
        <p:scale>
          <a:sx n="92" d="100"/>
          <a:sy n="92" d="100"/>
        </p:scale>
        <p:origin x="2968" y="168"/>
      </p:cViewPr>
      <p:guideLst>
        <p:guide orient="horz" pos="27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12/1/21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xoplanets.nasa.gov/what-is-an-exoplanet/planet-types/super-earth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Audience: 3rd grade and older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This slide compares the difference in size between planets in our solar system and with three kinds of exoplanets: Super Earth, Neptunian and Gas Giants.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 "Super Earth" is a type of planet observed in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exo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systems that is intriguing scientists because there is nothing similar to it in our solar system.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NOTE: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This PowerPoint file has built-in interactive elements. To view them, you must be in "Slide Show" mode; you can then move to the next view either by clicking your mouse, the spacebar, or the arrow keys. This slide will not work in "regular viewing mode." 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Credit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NASA/JPL-Caltech</a:t>
            </a:r>
          </a:p>
          <a:p>
            <a:pPr rtl="0"/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additional info: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Ceres (as a large planetesimal): R=470 km, density= 2 g/cm^3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Pluto (as a protoplanet):R=1.2 mega m, density = 1.9 g/cm^3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Mars (as a protoplanet):R=3.4 mega m, density = 3.9 g/cm^3</a:t>
            </a:r>
            <a:b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Earth (as a planet):R=6.4 mega m, density = 5.5 g/cm^3</a:t>
            </a:r>
          </a:p>
          <a:p>
            <a:pPr rtl="0"/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SuperEarth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(use image for size): R ~ 10 mega m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Neptune (possibly a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superEarth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?): R=25 mega m, density = 1.6 g/cm^3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Jupiter: R=70 mega m, density = 1.3 g/cm^3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sng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  <a:hlinkClick r:id="rId3"/>
              </a:rPr>
              <a:t>https://exoplanets.nasa.gov</a:t>
            </a:r>
            <a:r>
              <a:rPr lang="en-US" sz="1200" b="0" i="0" u="sng" strike="noStrike" kern="120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  <a:hlinkClick r:id="rId3"/>
              </a:rPr>
              <a:t>/what-is-an-exoplanet/planet-types/super-earth/</a:t>
            </a:r>
            <a:endParaRPr lang="en-US" sz="1200" b="0" i="0" u="none" strike="noStrike" kern="120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2C2CA-A0ED-D449-BD82-67EA63EA30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28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95" y="1184383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3" y="4802823"/>
            <a:ext cx="7493624" cy="274637"/>
          </a:xfrm>
        </p:spPr>
        <p:txBody>
          <a:bodyPr/>
          <a:lstStyle/>
          <a:p>
            <a:pPr algn="l"/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256555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F7BED6E-8BF2-AA4E-9E08-8FB1C9655BB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00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607D4CB-C25A-8E42-B2D3-6E370A42B76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9E4DC6E-9D85-3C4A-A781-2874828201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7F5C3F1D-71E8-5A47-88ED-50E3495C21D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55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Light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501770B-5A38-6D41-BC4D-14D9D98FBA9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32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CD46-810F-CB4A-9B49-52B2FB53930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93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4055E9-DD3C-1148-9E7E-CA03599676C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17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ra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8BBF0-6641-7043-AE06-788C07073F99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90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42B7A-134C-1747-A5B6-4AF14F3ABB4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24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B188-FFF5-1248-9628-C443F92BF3B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5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339" y="3918225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5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356" y="200823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FDAC3-0C26-8645-A80B-69C8D12FE8B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67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239" y="1184382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1" y="4802823"/>
            <a:ext cx="7493625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534" y="3921596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4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6" y="4219781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8" y="4802823"/>
            <a:ext cx="5605049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E203FD2F-0C17-2C45-9FAD-5C7FD1726BB2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C68ADBD-3616-4318-B5FF-7C1BB362CA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C8AF26-85AC-AC49-ADD6-D8A4EEFC108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BB32E72-57E9-904F-BDF4-4D153324A4A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2138597" y="4952849"/>
            <a:ext cx="4866807" cy="124611"/>
          </a:xfrm>
        </p:spPr>
        <p:txBody>
          <a:bodyPr/>
          <a:lstStyle/>
          <a:p>
            <a:r>
              <a:rPr lang="en-US" dirty="0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866231" y="4952849"/>
            <a:ext cx="601370" cy="122071"/>
          </a:xfrm>
        </p:spPr>
        <p:txBody>
          <a:bodyPr/>
          <a:lstStyle/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CFE6FD-5AFE-B143-9A97-AAA05F67D408}"/>
              </a:ext>
            </a:extLst>
          </p:cNvPr>
          <p:cNvSpPr txBox="1"/>
          <p:nvPr userDrawn="1"/>
        </p:nvSpPr>
        <p:spPr>
          <a:xfrm>
            <a:off x="7417658" y="4871803"/>
            <a:ext cx="1626110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6988700B-4B93-6E45-BB0D-ED32E3874A9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9DDD08E-B43C-483A-B1DD-9BEB0BDDD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BE1F44-AAA6-AF40-A279-341106F7A5C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949C04D-0BAE-D44F-B701-D686311A5E8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51A59-8029-7544-98E9-3C34B04DD47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EB873CA-9406-6242-928F-D9BDDA5D96A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D53CE28F-B0E6-4C63-A7B8-EB4157A070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6DBD88FE-2F9C-AD40-A196-20D47F6A627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D81F743-FBF4-4AAB-BF1E-09D0097B96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B27338-BBBB-F84C-AE4C-AF436D29F738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8530529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7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7" y="3488175"/>
            <a:ext cx="8530530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4" y="4219782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9" y="4802823"/>
            <a:ext cx="5605046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C3488F6E-D5B0-8F4D-AECE-EFF21D976E2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16356448-7EEE-4D0D-AE32-557A23928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7F9A79-BD96-CE4C-B5B1-E62062691F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3713CE4C-465A-BA42-8EAE-49AAA36C480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A79206F-C929-453C-B7BF-19A540401E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3B01F5-E2D5-BE4C-84A8-76FAAC75F573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2FE71C32-122E-ED4B-BAB2-7BE1310DDB7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C3E947D-4126-44FB-8EC6-F80A3BAA18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A9D93F-D571-3A49-AC59-764791EAA1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FFF86D5-D9E4-E642-85CF-BB4EDA6D465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45B3F8F-DC85-41EB-9D22-D06541A0A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E066264-7DA7-DA4C-BF50-C494F249563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F015878-4578-4C49-BC72-FE830FC5A6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B560E-FD7C-D74D-AAFF-7D62B21FEC9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6A69-C78D-46AD-9B4E-1E66EF195C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9955F3-B473-7245-9FCE-DAD54EA01D06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360B8B-BA8D-E847-8BA8-7C40F61EB75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625018-5CD0-954D-9C36-5B32DE9AF52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F06D9B-51D2-AB4D-AC62-E1945DC995A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FBFC-720D-FE4A-A276-6AA8A4CE775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D9C8-EF51-1949-832F-F267BACE0BFD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4A111507-B672-374D-98F3-FA5D17E5A61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24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200823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82D30-55AD-2640-9D6F-5E4AC53ED99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F01EBEF-DF64-4A44-98AB-714D2F4ED88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154232B-FDB3-4540-AC0B-619D296AEA2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4CB780C-4595-F543-A264-C45E8D504E6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76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4A98C58-F1E4-5141-9A70-39686268F85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9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D57312A6-FE98-614E-B908-923B05A81B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7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3C5D6AD-A46D-9E4C-BD0C-C8261FDE7A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accent4"/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1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1" r:id="rId5"/>
    <p:sldLayoutId id="2147483662" r:id="rId6"/>
    <p:sldLayoutId id="2147483664" r:id="rId7"/>
    <p:sldLayoutId id="2147483663" r:id="rId8"/>
    <p:sldLayoutId id="2147483669" r:id="rId9"/>
    <p:sldLayoutId id="2147483670" r:id="rId10"/>
    <p:sldLayoutId id="2147483671" r:id="rId11"/>
    <p:sldLayoutId id="2147483672" r:id="rId12"/>
    <p:sldLayoutId id="2147483653" r:id="rId13"/>
    <p:sldLayoutId id="2147483654" r:id="rId14"/>
    <p:sldLayoutId id="2147483656" r:id="rId15"/>
    <p:sldLayoutId id="2147483657" r:id="rId16"/>
    <p:sldLayoutId id="2147483658" r:id="rId17"/>
    <p:sldLayoutId id="2147483659" r:id="rId18"/>
    <p:sldLayoutId id="2147483660" r:id="rId19"/>
    <p:sldLayoutId id="2147483693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11B2408-D871-8643-8F9E-85C3C1890EC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>
            <a:extLst>
              <a:ext uri="{FF2B5EF4-FFF2-40B4-BE49-F238E27FC236}">
                <a16:creationId xmlns:a16="http://schemas.microsoft.com/office/drawing/2014/main" id="{B2A6B2CE-6E6C-C940-AC6F-44AB72F27FAF}"/>
              </a:ext>
            </a:extLst>
          </p:cNvPr>
          <p:cNvGrpSpPr/>
          <p:nvPr/>
        </p:nvGrpSpPr>
        <p:grpSpPr>
          <a:xfrm>
            <a:off x="6743134" y="3806637"/>
            <a:ext cx="1391723" cy="878224"/>
            <a:chOff x="6154997" y="-26863"/>
            <a:chExt cx="2701674" cy="1680710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977AC88-AA7C-FB42-8687-D3CFA658C633}"/>
                </a:ext>
              </a:extLst>
            </p:cNvPr>
            <p:cNvSpPr txBox="1"/>
            <p:nvPr/>
          </p:nvSpPr>
          <p:spPr>
            <a:xfrm>
              <a:off x="6154997" y="-26863"/>
              <a:ext cx="1015077" cy="574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Earth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82097AA-4981-C74E-B330-2E97E2D15327}"/>
                </a:ext>
              </a:extLst>
            </p:cNvPr>
            <p:cNvSpPr txBox="1"/>
            <p:nvPr/>
          </p:nvSpPr>
          <p:spPr>
            <a:xfrm>
              <a:off x="6568866" y="249742"/>
              <a:ext cx="968399" cy="5742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Mars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0731AA2-B3AA-0943-BB69-B763708E4142}"/>
                </a:ext>
              </a:extLst>
            </p:cNvPr>
            <p:cNvSpPr txBox="1"/>
            <p:nvPr/>
          </p:nvSpPr>
          <p:spPr>
            <a:xfrm>
              <a:off x="7381046" y="802957"/>
              <a:ext cx="987070" cy="5742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Pluto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E42D76F-77FC-E745-857A-7C3150085BDB}"/>
                </a:ext>
              </a:extLst>
            </p:cNvPr>
            <p:cNvSpPr txBox="1"/>
            <p:nvPr/>
          </p:nvSpPr>
          <p:spPr>
            <a:xfrm>
              <a:off x="7766911" y="1079560"/>
              <a:ext cx="1089760" cy="5742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Ceres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20971D8-6141-304B-BFC0-ADDB89B5B9C7}"/>
                </a:ext>
              </a:extLst>
            </p:cNvPr>
            <p:cNvSpPr txBox="1"/>
            <p:nvPr/>
          </p:nvSpPr>
          <p:spPr>
            <a:xfrm>
              <a:off x="6936058" y="526350"/>
              <a:ext cx="1046195" cy="5742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Moon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1F2D16-D12D-5C46-8148-E901DFF36FB3}"/>
              </a:ext>
            </a:extLst>
          </p:cNvPr>
          <p:cNvGrpSpPr/>
          <p:nvPr/>
        </p:nvGrpSpPr>
        <p:grpSpPr>
          <a:xfrm>
            <a:off x="3068417" y="4624337"/>
            <a:ext cx="3995201" cy="300084"/>
            <a:chOff x="4080045" y="6287499"/>
            <a:chExt cx="5326933" cy="400111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7BA441F-93B2-0E46-8E91-1708F5570BE5}"/>
                </a:ext>
              </a:extLst>
            </p:cNvPr>
            <p:cNvSpPr txBox="1"/>
            <p:nvPr/>
          </p:nvSpPr>
          <p:spPr>
            <a:xfrm>
              <a:off x="4080045" y="6287502"/>
              <a:ext cx="1099020" cy="400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Gas Giant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AACDE63-E924-E343-BC6F-50075BEC10FC}"/>
                </a:ext>
              </a:extLst>
            </p:cNvPr>
            <p:cNvSpPr txBox="1"/>
            <p:nvPr/>
          </p:nvSpPr>
          <p:spPr>
            <a:xfrm>
              <a:off x="7053391" y="6287499"/>
              <a:ext cx="1107569" cy="400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Neptunian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32F67CD-4FFD-844F-BD12-F15E1E18CFF6}"/>
                </a:ext>
              </a:extLst>
            </p:cNvPr>
            <p:cNvSpPr txBox="1"/>
            <p:nvPr/>
          </p:nvSpPr>
          <p:spPr>
            <a:xfrm>
              <a:off x="8145521" y="6287499"/>
              <a:ext cx="1261457" cy="400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Super-Earth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3F91C5A-9976-6544-8104-A94F535C30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355125" y="535195"/>
            <a:ext cx="4306171" cy="40662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80AC2C-6278-8949-B4B8-997EBD0FAE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904565" y="3086391"/>
            <a:ext cx="1574281" cy="15742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2F6456D-EBD5-1B4B-8BE9-7A45DE116C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8476" y="4018826"/>
            <a:ext cx="598530" cy="598530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F0ACA70C-C50D-4E40-B14A-02D07287C5CF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E4502BE-4000-C94E-993C-76B8B6E7F7C2}"/>
              </a:ext>
            </a:extLst>
          </p:cNvPr>
          <p:cNvGrpSpPr>
            <a:grpSpLocks noChangeAspect="1"/>
          </p:cNvGrpSpPr>
          <p:nvPr/>
        </p:nvGrpSpPr>
        <p:grpSpPr>
          <a:xfrm>
            <a:off x="458770" y="254192"/>
            <a:ext cx="8105016" cy="4468469"/>
            <a:chOff x="629689" y="450020"/>
            <a:chExt cx="10806689" cy="5957959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63DE2E6-B1BD-AD4F-AB8A-2EDF4D01C08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689" y="450020"/>
              <a:ext cx="5957959" cy="5957959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93AD8FA-C615-474B-8855-2111CDC4C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1175" y="3221931"/>
              <a:ext cx="3057227" cy="3057226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D28E541-6334-E948-810C-6865B9D68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/>
            <a:stretch/>
          </p:blipFill>
          <p:spPr>
            <a:xfrm>
              <a:off x="8532743" y="4674818"/>
              <a:ext cx="1555571" cy="1555571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2C8B7E6-D568-104D-9195-9CBC12171D3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/>
            <a:stretch/>
          </p:blipFill>
          <p:spPr>
            <a:xfrm>
              <a:off x="9908206" y="5147235"/>
              <a:ext cx="1161239" cy="1161239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38FAF56-ABF4-824A-B3EE-8D31447906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22802" y="5828875"/>
              <a:ext cx="413576" cy="427061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1235699-0018-A64E-AD68-73DC1278E555}"/>
              </a:ext>
            </a:extLst>
          </p:cNvPr>
          <p:cNvGrpSpPr/>
          <p:nvPr/>
        </p:nvGrpSpPr>
        <p:grpSpPr>
          <a:xfrm>
            <a:off x="2358929" y="4612497"/>
            <a:ext cx="6362980" cy="338554"/>
            <a:chOff x="3145237" y="6287499"/>
            <a:chExt cx="8483975" cy="451404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A0D581E-FE68-484B-95AD-1AF00440338D}"/>
                </a:ext>
              </a:extLst>
            </p:cNvPr>
            <p:cNvSpPr txBox="1"/>
            <p:nvPr/>
          </p:nvSpPr>
          <p:spPr>
            <a:xfrm>
              <a:off x="3145237" y="6287499"/>
              <a:ext cx="780557" cy="451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Earth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CF4C4D1-C328-F84C-A787-DD39A5C4FF1B}"/>
                </a:ext>
              </a:extLst>
            </p:cNvPr>
            <p:cNvSpPr txBox="1"/>
            <p:nvPr/>
          </p:nvSpPr>
          <p:spPr>
            <a:xfrm>
              <a:off x="7125170" y="6287499"/>
              <a:ext cx="744221" cy="451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Mars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F7955F5-A018-584F-BEE9-DBFE083908B3}"/>
                </a:ext>
              </a:extLst>
            </p:cNvPr>
            <p:cNvSpPr txBox="1"/>
            <p:nvPr/>
          </p:nvSpPr>
          <p:spPr>
            <a:xfrm>
              <a:off x="10112285" y="6287499"/>
              <a:ext cx="754909" cy="451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Pluto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FFEB7C3-81C1-B047-89F2-DB60283A521D}"/>
                </a:ext>
              </a:extLst>
            </p:cNvPr>
            <p:cNvSpPr txBox="1"/>
            <p:nvPr/>
          </p:nvSpPr>
          <p:spPr>
            <a:xfrm>
              <a:off x="10784536" y="6287499"/>
              <a:ext cx="844676" cy="451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Ceres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E8D534-D12F-DA47-AABB-59BE7F5AFC63}"/>
                </a:ext>
              </a:extLst>
            </p:cNvPr>
            <p:cNvSpPr txBox="1"/>
            <p:nvPr/>
          </p:nvSpPr>
          <p:spPr>
            <a:xfrm>
              <a:off x="8914245" y="6287499"/>
              <a:ext cx="804067" cy="451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Moon</a:t>
              </a:r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A06119-92B9-A545-93AC-A2954A81995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4000" y="132080"/>
            <a:ext cx="8514080" cy="205979"/>
          </a:xfrm>
        </p:spPr>
        <p:txBody>
          <a:bodyPr/>
          <a:lstStyle/>
          <a:p>
            <a:r>
              <a:rPr lang="en-US" dirty="0"/>
              <a:t>Exoplanet Communications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89BD44-5872-BE46-8AC6-75926DA7E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Comparison of Planet Sizes </a:t>
            </a:r>
            <a:r>
              <a:rPr lang="en-US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Exoplanets</a:t>
            </a:r>
            <a:b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B30C59DF-F678-154D-A55E-A94C1E1BAA4C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1D888B3B-88B9-C440-8DF2-4389D57B4A78}" type="datetime4">
              <a:rPr lang="en-US" smtClean="0"/>
              <a:t>December 1, 2021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481ABF5F-EE76-584D-92DA-72F79761305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This document has been reviewed and determined not to contain export controlled technical data.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F12D92B-78D8-9D4A-8BCB-B216E9524D9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6913025" y="4952849"/>
            <a:ext cx="601370" cy="122071"/>
          </a:xfrm>
        </p:spPr>
        <p:txBody>
          <a:bodyPr/>
          <a:lstStyle/>
          <a:p>
            <a:fld id="{275C533D-D968-4A70-91E2-44C7FEDAA0E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77AAC82-3B58-F84E-8B60-441A922D57F5}"/>
              </a:ext>
            </a:extLst>
          </p:cNvPr>
          <p:cNvSpPr txBox="1"/>
          <p:nvPr/>
        </p:nvSpPr>
        <p:spPr>
          <a:xfrm>
            <a:off x="7417658" y="4871803"/>
            <a:ext cx="1626110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24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9000" y="9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33333E-6 L 0.28004 0.3737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93" y="1867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522&quot;&gt;&lt;object type=&quot;3&quot; unique_id=&quot;10523&quot;&gt;&lt;property id=&quot;20148&quot; value=&quot;5&quot;/&gt;&lt;property id=&quot;20300&quot; value=&quot;Slide 1&quot;/&gt;&lt;property id=&quot;20307&quot; value=&quot;277&quot;/&gt;&lt;/object&gt;&lt;object type=&quot;3&quot; unique_id=&quot;10524&quot;&gt;&lt;property id=&quot;20148&quot; value=&quot;5&quot;/&gt;&lt;property id=&quot;20300&quot; value=&quot;Slide 2&quot;/&gt;&lt;property id=&quot;20307&quot; value=&quot;281&quot;/&gt;&lt;/object&gt;&lt;object type=&quot;3&quot; unique_id=&quot;10525&quot;&gt;&lt;property id=&quot;20148&quot; value=&quot;5&quot;/&gt;&lt;property id=&quot;20300&quot; value=&quot;Slide 3&quot;/&gt;&lt;property id=&quot;20307&quot; value=&quot;280&quot;/&gt;&lt;/object&gt;&lt;object type=&quot;3&quot; unique_id=&quot;10526&quot;&gt;&lt;property id=&quot;20148&quot; value=&quot;5&quot;/&gt;&lt;property id=&quot;20300&quot; value=&quot;Slide 4&quot;/&gt;&lt;property id=&quot;20307&quot; value=&quot;278&quot;/&gt;&lt;/object&gt;&lt;/object&gt;&lt;object type=&quot;8&quot; unique_id=&quot;10532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NASAjpl-White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bg1">
              <a:lumMod val="65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15781</TotalTime>
  <Words>318</Words>
  <Application>Microsoft Macintosh PowerPoint</Application>
  <PresentationFormat>On-screen Show (16:9)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NASAjpl-WhiteTheme-16x9-vA6</vt:lpstr>
      <vt:lpstr>NASAjpl-BlackTheme-16x9-vA6</vt:lpstr>
      <vt:lpstr>Comparison of Planet Sizes – Exoplanets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230</cp:revision>
  <dcterms:created xsi:type="dcterms:W3CDTF">2016-09-08T21:41:17Z</dcterms:created>
  <dcterms:modified xsi:type="dcterms:W3CDTF">2021-12-01T19:13:16Z</dcterms:modified>
</cp:coreProperties>
</file>