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4"/>
  </p:notesMasterIdLst>
  <p:handoutMasterIdLst>
    <p:handoutMasterId r:id="rId5"/>
  </p:handoutMasterIdLst>
  <p:sldIdLst>
    <p:sldId id="286" r:id="rId3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1"/>
    <p:restoredTop sz="50866" autoAdjust="0"/>
  </p:normalViewPr>
  <p:slideViewPr>
    <p:cSldViewPr snapToGrid="0" snapToObjects="1">
      <p:cViewPr varScale="1">
        <p:scale>
          <a:sx n="84" d="100"/>
          <a:sy n="84" d="100"/>
        </p:scale>
        <p:origin x="320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3rd grade and older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introduces four major space telescopes that are contributing to our study of exoplanets: Hubble, Kepler/K2, Tess, and James Webb.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0AB40-CF9C-CB44-AF47-E5E5B00AC33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3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78196AAF-9987-C341-84DB-C6C57EDBC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14500"/>
            <a:ext cx="91440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D7BBEB-6E72-E944-B644-5C54E3001B4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98EA6-E99A-094A-A7C4-2D27321D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Space Telescopes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0E55D6D-E83C-EB4E-B0AC-FC3C06D20DEE}"/>
              </a:ext>
            </a:extLst>
          </p:cNvPr>
          <p:cNvGrpSpPr/>
          <p:nvPr/>
        </p:nvGrpSpPr>
        <p:grpSpPr>
          <a:xfrm>
            <a:off x="4404835" y="5488521"/>
            <a:ext cx="334331" cy="334331"/>
            <a:chOff x="1906052" y="4772465"/>
            <a:chExt cx="2059829" cy="205982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D89CB8C-6C04-B845-B3DA-252073A55D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35967" y="4772465"/>
              <a:ext cx="0" cy="20598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84A4F7C-2E98-E441-A7B2-FA3EEB856212}"/>
                </a:ext>
              </a:extLst>
            </p:cNvPr>
            <p:cNvCxnSpPr>
              <a:cxnSpLocks/>
            </p:cNvCxnSpPr>
            <p:nvPr/>
          </p:nvCxnSpPr>
          <p:spPr>
            <a:xfrm>
              <a:off x="2935967" y="4772465"/>
              <a:ext cx="0" cy="20598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30E6D596-0753-1742-B552-C4B6C637F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1745" y="2528053"/>
            <a:ext cx="6262255" cy="25868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E55ECE-DCF4-F446-A063-B8FAD242AFA5}"/>
              </a:ext>
            </a:extLst>
          </p:cNvPr>
          <p:cNvSpPr txBox="1"/>
          <p:nvPr/>
        </p:nvSpPr>
        <p:spPr>
          <a:xfrm>
            <a:off x="3110946" y="3070270"/>
            <a:ext cx="2922109" cy="1130105"/>
          </a:xfrm>
          <a:prstGeom prst="rect">
            <a:avLst/>
          </a:prstGeom>
          <a:blipFill dpi="0" rotWithShape="1">
            <a:blip r:embed="rId5">
              <a:alphaModFix amt="52000"/>
            </a:blip>
            <a:srcRect/>
            <a:stretch>
              <a:fillRect/>
            </a:stretch>
          </a:blipFill>
          <a:ln w="19050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US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James Webb Space Telescope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Operation Period: 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2021 (planned)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Mirror Size: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6.5m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Weight: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6500 kg</a:t>
            </a:r>
            <a:endParaRPr lang="en-US" sz="1350" b="1">
              <a:solidFill>
                <a:srgbClr val="FFE699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b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en-US" sz="1350" b="1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DFDECB-DB9E-A144-ABBD-2C625FFBCDF3}"/>
              </a:ext>
            </a:extLst>
          </p:cNvPr>
          <p:cNvSpPr txBox="1"/>
          <p:nvPr/>
        </p:nvSpPr>
        <p:spPr>
          <a:xfrm>
            <a:off x="3110946" y="3070270"/>
            <a:ext cx="2922109" cy="1130105"/>
          </a:xfrm>
          <a:prstGeom prst="rect">
            <a:avLst/>
          </a:prstGeom>
          <a:blipFill dpi="0" rotWithShape="1">
            <a:blip r:embed="rId5">
              <a:alphaModFix amt="52000"/>
            </a:blip>
            <a:srcRect/>
            <a:stretch>
              <a:fillRect/>
            </a:stretch>
          </a:blipFill>
          <a:ln w="19050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US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TESS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Operation Period: 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2018-now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Mirror Size: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10.5 cm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Weight: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362 kg</a:t>
            </a:r>
            <a:endParaRPr lang="en-US" sz="1350" b="1">
              <a:solidFill>
                <a:srgbClr val="FFE699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b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en-US" sz="1350" b="1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81FB61-B114-2A44-832A-A568860D021F}"/>
              </a:ext>
            </a:extLst>
          </p:cNvPr>
          <p:cNvSpPr txBox="1"/>
          <p:nvPr/>
        </p:nvSpPr>
        <p:spPr>
          <a:xfrm>
            <a:off x="3104088" y="3070270"/>
            <a:ext cx="2922109" cy="1130105"/>
          </a:xfrm>
          <a:prstGeom prst="rect">
            <a:avLst/>
          </a:prstGeom>
          <a:blipFill dpi="0" rotWithShape="1">
            <a:blip r:embed="rId5">
              <a:alphaModFix amt="52000"/>
            </a:blip>
            <a:srcRect/>
            <a:stretch>
              <a:fillRect/>
            </a:stretch>
          </a:blipFill>
          <a:ln w="19050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US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Kepler/K2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Operation Period: 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2009-2018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Mirror Size: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1.4m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Weight: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1052.4 kg</a:t>
            </a:r>
            <a:endParaRPr lang="en-US" sz="1350" b="1">
              <a:solidFill>
                <a:srgbClr val="FFE699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endParaRPr lang="en-US" sz="1350" b="1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b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en-US" sz="1350" b="1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A01B42-31E4-3843-AB9A-E8E8C5637308}"/>
              </a:ext>
            </a:extLst>
          </p:cNvPr>
          <p:cNvSpPr txBox="1"/>
          <p:nvPr/>
        </p:nvSpPr>
        <p:spPr>
          <a:xfrm>
            <a:off x="3097230" y="3070270"/>
            <a:ext cx="2922109" cy="1130105"/>
          </a:xfrm>
          <a:prstGeom prst="rect">
            <a:avLst/>
          </a:prstGeom>
          <a:blipFill dpi="0" rotWithShape="1">
            <a:blip r:embed="rId5">
              <a:alphaModFix amt="52000"/>
            </a:blip>
            <a:srcRect/>
            <a:stretch>
              <a:fillRect/>
            </a:stretch>
          </a:blipFill>
          <a:ln w="19050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US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Hubble Space Telescope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Operation Period: 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1990-now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Mirror Size: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2.4m</a:t>
            </a:r>
          </a:p>
          <a:p>
            <a: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Weight: </a:t>
            </a:r>
            <a:r>
              <a:rPr lang="en-US" sz="1350">
                <a:solidFill>
                  <a:srgbClr val="FFE699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12,200 kg</a:t>
            </a:r>
            <a:endParaRPr lang="en-US" sz="1350" b="1">
              <a:solidFill>
                <a:srgbClr val="FFE699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br>
              <a:rPr lang="en-US" sz="1350" b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en-US" sz="1350" b="1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BEBAFE8-2424-9F44-90EC-BB3126A66069}"/>
              </a:ext>
            </a:extLst>
          </p:cNvPr>
          <p:cNvCxnSpPr>
            <a:cxnSpLocks/>
          </p:cNvCxnSpPr>
          <p:nvPr/>
        </p:nvCxnSpPr>
        <p:spPr>
          <a:xfrm>
            <a:off x="1271560" y="2174390"/>
            <a:ext cx="0" cy="1460933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FB831E-09DD-2248-AE75-3AF649EE615B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1271559" y="3635322"/>
            <a:ext cx="1825671" cy="1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63DB9B-44D2-A745-9A70-6D2058AD1F8A}"/>
              </a:ext>
            </a:extLst>
          </p:cNvPr>
          <p:cNvCxnSpPr>
            <a:cxnSpLocks/>
          </p:cNvCxnSpPr>
          <p:nvPr/>
        </p:nvCxnSpPr>
        <p:spPr>
          <a:xfrm>
            <a:off x="3937000" y="1696500"/>
            <a:ext cx="635001" cy="0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41AF8B6-E21D-A74F-B8B6-C6F57F54CD88}"/>
              </a:ext>
            </a:extLst>
          </p:cNvPr>
          <p:cNvCxnSpPr>
            <a:cxnSpLocks/>
          </p:cNvCxnSpPr>
          <p:nvPr/>
        </p:nvCxnSpPr>
        <p:spPr>
          <a:xfrm>
            <a:off x="4571999" y="1696500"/>
            <a:ext cx="0" cy="1373771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15E8703-E553-D845-BEBB-222B8BD2F57D}"/>
              </a:ext>
            </a:extLst>
          </p:cNvPr>
          <p:cNvCxnSpPr>
            <a:cxnSpLocks/>
          </p:cNvCxnSpPr>
          <p:nvPr/>
        </p:nvCxnSpPr>
        <p:spPr>
          <a:xfrm>
            <a:off x="4571999" y="1696500"/>
            <a:ext cx="661902" cy="0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227F3A-F2C1-604A-8F6C-4E17ABEC4029}"/>
              </a:ext>
            </a:extLst>
          </p:cNvPr>
          <p:cNvCxnSpPr>
            <a:cxnSpLocks/>
          </p:cNvCxnSpPr>
          <p:nvPr/>
        </p:nvCxnSpPr>
        <p:spPr>
          <a:xfrm>
            <a:off x="4571999" y="1696500"/>
            <a:ext cx="0" cy="1373771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FAD149C-F18F-C94A-BB38-A774A4A3C28A}"/>
              </a:ext>
            </a:extLst>
          </p:cNvPr>
          <p:cNvCxnSpPr>
            <a:cxnSpLocks/>
          </p:cNvCxnSpPr>
          <p:nvPr/>
        </p:nvCxnSpPr>
        <p:spPr>
          <a:xfrm>
            <a:off x="7636254" y="2174390"/>
            <a:ext cx="0" cy="1460933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BA8FDD0-457F-3B42-9B9C-EA61B006CDF3}"/>
              </a:ext>
            </a:extLst>
          </p:cNvPr>
          <p:cNvCxnSpPr>
            <a:cxnSpLocks/>
          </p:cNvCxnSpPr>
          <p:nvPr/>
        </p:nvCxnSpPr>
        <p:spPr>
          <a:xfrm>
            <a:off x="6033054" y="3635323"/>
            <a:ext cx="1603200" cy="0"/>
          </a:xfrm>
          <a:prstGeom prst="lin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703C836-E838-4845-AB14-E79B057DF61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0" y="869351"/>
            <a:ext cx="9144000" cy="1818625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EFF257F-9D3A-0942-AE0B-B3FDF10CBD5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792A9B1-61F5-154C-9A82-56AB4D72588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F1ED812-91DC-6B41-9B4E-93C2F12FEE3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4B85D89-3AD8-A545-A052-EF9398BBAC7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8A9ADC-5621-6648-99D0-E3F05F797916}"/>
              </a:ext>
            </a:extLst>
          </p:cNvPr>
          <p:cNvSpPr txBox="1"/>
          <p:nvPr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33321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23457E-6 L 0.00312 0.5333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266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 0.44692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3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6" grpId="1" animBg="1"/>
      <p:bldP spid="11" grpId="0" animBg="1"/>
      <p:bldP spid="11" grpId="1" animBg="1"/>
      <p:bldP spid="4" grpId="0" animBg="1"/>
      <p:bldP spid="4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15649</TotalTime>
  <Words>191</Words>
  <Application>Microsoft Macintosh PowerPoint</Application>
  <PresentationFormat>On-screen Show (16:9)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NASAjpl-WhiteTheme-16x9-vA6</vt:lpstr>
      <vt:lpstr>NASAjpl-BlackTheme-16x9-vA6</vt:lpstr>
      <vt:lpstr>Comparison of Space Telescopes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211</cp:revision>
  <dcterms:created xsi:type="dcterms:W3CDTF">2016-09-08T21:41:17Z</dcterms:created>
  <dcterms:modified xsi:type="dcterms:W3CDTF">2021-12-01T19:14:46Z</dcterms:modified>
</cp:coreProperties>
</file>