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73" r:id="rId2"/>
  </p:sldMasterIdLst>
  <p:notesMasterIdLst>
    <p:notesMasterId r:id="rId5"/>
  </p:notesMasterIdLst>
  <p:handoutMasterIdLst>
    <p:handoutMasterId r:id="rId6"/>
  </p:handoutMasterIdLst>
  <p:sldIdLst>
    <p:sldId id="287" r:id="rId3"/>
    <p:sldId id="279" r:id="rId4"/>
  </p:sldIdLst>
  <p:sldSz cx="9144000" cy="5143500" type="screen16x9"/>
  <p:notesSz cx="6858000" cy="9144000"/>
  <p:custDataLst>
    <p:tags r:id="rId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99"/>
    <a:srgbClr val="88B5FF"/>
    <a:srgbClr val="9DC3E6"/>
    <a:srgbClr val="B7D2FF"/>
    <a:srgbClr val="3E526D"/>
    <a:srgbClr val="0060A5"/>
    <a:srgbClr val="00233D"/>
    <a:srgbClr val="2F394E"/>
    <a:srgbClr val="5F739C"/>
    <a:srgbClr val="A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61"/>
    <p:restoredTop sz="54461" autoAdjust="0"/>
  </p:normalViewPr>
  <p:slideViewPr>
    <p:cSldViewPr snapToGrid="0" snapToObjects="1">
      <p:cViewPr varScale="1">
        <p:scale>
          <a:sx n="91" d="100"/>
          <a:sy n="91" d="100"/>
        </p:scale>
        <p:origin x="3008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67AB6-DDEA-CF4E-A74B-19A554508643}" type="datetimeFigureOut">
              <a:rPr lang="en-US" smtClean="0">
                <a:latin typeface="Arial"/>
              </a:rPr>
              <a:t>12/1/21</a:t>
            </a:fld>
            <a:endParaRPr lang="en-US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300F83-E232-AF4B-BEC0-F9D716239A3F}" type="slidenum">
              <a:rPr lang="en-US" smtClean="0">
                <a:latin typeface="Arial"/>
              </a:rPr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52301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72DD8AEC-B96B-2C4C-86B3-8483D80B216B}" type="datetimeFigureOut">
              <a:rPr lang="en-US" smtClean="0"/>
              <a:pPr/>
              <a:t>12/1/21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4180AB40-CF9C-CB44-AF47-E5E5B00AC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717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Audience: 3rd grade and older</a:t>
            </a: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In the first view, this slide illustrates the difference in speed between a car and an airplane. In the second view, the speed of an airplane is compared to that of two interstellar objects, Oumuamua and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Bennu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. A third view shows the size difference between these two bodies and an average airplane.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Key messages: Asteroids move much faster than airplanes; and are also much bigger.</a:t>
            </a:r>
          </a:p>
          <a:p>
            <a:endParaRPr lang="en-US" sz="1200" b="1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NOTE: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 This PowerPoint file has built-in interactive elements. To view them, you must be in "Slide Show" mode; you can then move to the next view either by clicking your mouse, the spacebar, or the arrow keys. This slide will not work in "regular viewing mode."</a:t>
            </a:r>
          </a:p>
          <a:p>
            <a:endParaRPr lang="en-US" sz="1200" b="1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Credit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NASA/JPL-Caltech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2C2CA-A0ED-D449-BD82-67EA63EA30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310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Bennu</a:t>
            </a:r>
            <a:r>
              <a:rPr lang="en-US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→ indicate speed (100 times faster than plane); about 500 meters long</a:t>
            </a:r>
          </a:p>
          <a:p>
            <a:pPr rtl="0"/>
            <a:br>
              <a:rPr lang="en-US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Oumuamua → indicate speed (100 times faster); 100-1000 meters long (probably 400 m)</a:t>
            </a:r>
          </a:p>
          <a:p>
            <a:pPr rtl="0"/>
            <a:br>
              <a:rPr lang="en-US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Airplane - about 1,000 Km/h; 70 meters long; 38.5 m long (may be more common)</a:t>
            </a:r>
          </a:p>
          <a:p>
            <a:br>
              <a:rPr lang="en-US"/>
            </a:br>
            <a:br>
              <a:rPr lang="en-US"/>
            </a:b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2C2CA-A0ED-D449-BD82-67EA63EA309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831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925513" y="1956377"/>
            <a:ext cx="7483464" cy="294801"/>
          </a:xfrm>
        </p:spPr>
        <p:txBody>
          <a:bodyPr>
            <a:no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915352" y="2251179"/>
            <a:ext cx="7493625" cy="419202"/>
          </a:xfrm>
        </p:spPr>
        <p:txBody>
          <a:bodyPr>
            <a:noAutofit/>
          </a:bodyPr>
          <a:lstStyle>
            <a:lvl1pPr marL="0" indent="0">
              <a:buNone/>
              <a:defRPr sz="2400" b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925512" y="2668678"/>
            <a:ext cx="7483465" cy="826362"/>
          </a:xfrm>
        </p:spPr>
        <p:txBody>
          <a:bodyPr>
            <a:noAutofit/>
          </a:bodyPr>
          <a:lstStyle>
            <a:lvl1pPr marL="0" indent="0">
              <a:buNone/>
              <a:defRPr sz="2000" b="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Presentation Subtitle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8" hasCustomPrompt="1"/>
          </p:nvPr>
        </p:nvSpPr>
        <p:spPr>
          <a:xfrm>
            <a:off x="915352" y="4246880"/>
            <a:ext cx="7493625" cy="497840"/>
          </a:xfrm>
        </p:spPr>
        <p:txBody>
          <a:bodyPr anchor="b">
            <a:noAutofit/>
          </a:bodyPr>
          <a:lstStyle>
            <a:lvl1pPr marL="0" indent="0">
              <a:buNone/>
              <a:defRPr sz="1000" b="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95" y="1184383"/>
            <a:ext cx="2925483" cy="81263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>
          <a:xfrm>
            <a:off x="915353" y="4802823"/>
            <a:ext cx="7493624" cy="274637"/>
          </a:xfrm>
        </p:spPr>
        <p:txBody>
          <a:bodyPr/>
          <a:lstStyle/>
          <a:p>
            <a:pPr algn="l"/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2565551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4216400" cy="23841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2137092"/>
            <a:ext cx="4216400" cy="23841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4000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5164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4F7BED6E-8BF2-AA4E-9E08-8FB1C9655BB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00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54000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3" name="Content Placeholder 11"/>
          <p:cNvSpPr>
            <a:spLocks noGrp="1"/>
          </p:cNvSpPr>
          <p:nvPr>
            <p:ph sz="quarter" idx="20"/>
          </p:nvPr>
        </p:nvSpPr>
        <p:spPr>
          <a:xfrm>
            <a:off x="3638844" y="1497329"/>
            <a:ext cx="5129236" cy="30238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7607D4CB-C25A-8E42-B2D3-6E370A42B76F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8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1497330"/>
            <a:ext cx="5129236" cy="30238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9"/>
          </p:nvPr>
        </p:nvSpPr>
        <p:spPr>
          <a:xfrm>
            <a:off x="5556567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556567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79E4DC6E-9D85-3C4A-A781-2874828201C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11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Blac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7F5C3F1D-71E8-5A47-88ED-50E3495C21D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55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Light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9501770B-5A38-6D41-BC4D-14D9D98FBA9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832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CD46-810F-CB4A-9B49-52B2FB53930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1939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54055E9-DD3C-1148-9E7E-CA03599676C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171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Gray"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8BBF0-6641-7043-AE06-788C07073F99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6902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42B7A-134C-1747-A5B6-4AF14F3ABB4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7249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538518" y="2571750"/>
            <a:ext cx="4057288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1" y="2790066"/>
            <a:ext cx="9144000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kern="0" spc="70">
                <a:solidFill>
                  <a:schemeClr val="accent1"/>
                </a:solidFill>
              </a:rPr>
              <a:t>jpl.nasa.gov</a:t>
            </a:r>
          </a:p>
        </p:txBody>
      </p:sp>
      <p:pic>
        <p:nvPicPr>
          <p:cNvPr id="6" name="Picture 5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518" y="1381408"/>
            <a:ext cx="4057288" cy="112702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B188-FFF5-1248-9628-C443F92BF3B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053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Sq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5687785" y="508000"/>
            <a:ext cx="3347357" cy="826391"/>
          </a:xfrm>
        </p:spPr>
        <p:txBody>
          <a:bodyPr anchor="b"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687785" y="1354711"/>
            <a:ext cx="3347357" cy="728089"/>
          </a:xfrm>
        </p:spPr>
        <p:txBody>
          <a:bodyPr anchor="t">
            <a:noAutofit/>
          </a:bodyPr>
          <a:lstStyle>
            <a:lvl1pPr marL="0" indent="0" algn="ctr">
              <a:buNone/>
              <a:defRPr sz="2200" b="1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546725" cy="5143500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687785" y="2164080"/>
            <a:ext cx="3347357" cy="833120"/>
          </a:xfrm>
        </p:spPr>
        <p:txBody>
          <a:bodyPr anchor="t">
            <a:noAutofit/>
          </a:bodyPr>
          <a:lstStyle>
            <a:lvl1pPr marL="0" indent="0" algn="ctr">
              <a:buNone/>
              <a:defRPr sz="1000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0339" y="3918225"/>
            <a:ext cx="2925483" cy="81263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>
          <a:xfrm>
            <a:off x="5687785" y="4802823"/>
            <a:ext cx="3347357" cy="274637"/>
          </a:xfr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32079114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3356" y="2008238"/>
            <a:ext cx="4057288" cy="112702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FDAC3-0C26-8645-A80B-69C8D12FE8B8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670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925513" y="1956377"/>
            <a:ext cx="7483464" cy="294801"/>
          </a:xfrm>
        </p:spPr>
        <p:txBody>
          <a:bodyPr>
            <a:no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915352" y="2251179"/>
            <a:ext cx="7493625" cy="419202"/>
          </a:xfrm>
        </p:spPr>
        <p:txBody>
          <a:bodyPr>
            <a:noAutofit/>
          </a:bodyPr>
          <a:lstStyle>
            <a:lvl1pPr marL="0" indent="0">
              <a:buNone/>
              <a:defRPr sz="2400" b="1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925512" y="2668678"/>
            <a:ext cx="7483465" cy="826362"/>
          </a:xfrm>
        </p:spPr>
        <p:txBody>
          <a:bodyPr>
            <a:noAutofit/>
          </a:bodyPr>
          <a:lstStyle>
            <a:lvl1pPr marL="0" indent="0">
              <a:buNone/>
              <a:defRPr sz="2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Presentation Subtitle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8" hasCustomPrompt="1"/>
          </p:nvPr>
        </p:nvSpPr>
        <p:spPr>
          <a:xfrm>
            <a:off x="915352" y="4246880"/>
            <a:ext cx="7493625" cy="497840"/>
          </a:xfrm>
        </p:spPr>
        <p:txBody>
          <a:bodyPr anchor="b">
            <a:noAutofit/>
          </a:bodyPr>
          <a:lstStyle>
            <a:lvl1pPr marL="0" indent="0">
              <a:buNone/>
              <a:defRPr sz="1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239" y="1184382"/>
            <a:ext cx="2913350" cy="80926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>
          <a:xfrm>
            <a:off x="915351" y="4802823"/>
            <a:ext cx="7493625" cy="27463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6809551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Sq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5687785" y="508000"/>
            <a:ext cx="3347357" cy="826391"/>
          </a:xfrm>
        </p:spPr>
        <p:txBody>
          <a:bodyPr anchor="b"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687785" y="1354711"/>
            <a:ext cx="3347357" cy="728089"/>
          </a:xfrm>
        </p:spPr>
        <p:txBody>
          <a:bodyPr anchor="t">
            <a:noAutofit/>
          </a:bodyPr>
          <a:lstStyle>
            <a:lvl1pPr marL="0" indent="0" algn="ctr">
              <a:buNone/>
              <a:defRPr sz="2200" b="1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546725" cy="5143500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687785" y="2164080"/>
            <a:ext cx="3347357" cy="833120"/>
          </a:xfrm>
        </p:spPr>
        <p:txBody>
          <a:bodyPr anchor="t">
            <a:noAutofit/>
          </a:bodyPr>
          <a:lstStyle>
            <a:lvl1pPr marL="0" indent="0" algn="ctr">
              <a:buNone/>
              <a:defRPr sz="1000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534" y="3921596"/>
            <a:ext cx="2913350" cy="80926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>
          <a:xfrm>
            <a:off x="5687784" y="4802823"/>
            <a:ext cx="3347357" cy="274637"/>
          </a:xfr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36427032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Horz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3417503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69198" y="3773210"/>
            <a:ext cx="7139042" cy="430183"/>
          </a:xfrm>
        </p:spPr>
        <p:txBody>
          <a:bodyPr>
            <a:noAutofit/>
          </a:bodyPr>
          <a:lstStyle>
            <a:lvl1pPr marL="0" indent="0">
              <a:buNone/>
              <a:defRPr sz="2200" b="1">
                <a:latin typeface="+mj-lt"/>
              </a:defRPr>
            </a:lvl1pPr>
            <a:lvl2pPr marL="457200" indent="0">
              <a:buNone/>
              <a:defRPr sz="2200" b="1">
                <a:latin typeface="+mj-lt"/>
              </a:defRPr>
            </a:lvl2pPr>
            <a:lvl3pPr marL="914400" indent="0">
              <a:buNone/>
              <a:defRPr sz="2200" b="1">
                <a:latin typeface="+mj-lt"/>
              </a:defRPr>
            </a:lvl3pPr>
            <a:lvl4pPr marL="1371600" indent="0">
              <a:buNone/>
              <a:defRPr sz="2200" b="1">
                <a:latin typeface="+mj-lt"/>
              </a:defRPr>
            </a:lvl4pPr>
            <a:lvl5pPr marL="1828800" indent="0">
              <a:buNone/>
              <a:defRPr sz="2200" b="1">
                <a:latin typeface="+mj-lt"/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9198" y="4479716"/>
            <a:ext cx="5605049" cy="355600"/>
          </a:xfrm>
        </p:spPr>
        <p:txBody>
          <a:bodyPr anchor="b">
            <a:noAutofit/>
          </a:bodyPr>
          <a:lstStyle>
            <a:lvl1pPr marL="0" indent="0">
              <a:buNone/>
              <a:defRPr sz="1000" baseline="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369196" y="3488175"/>
            <a:ext cx="7139043" cy="28503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400">
                <a:solidFill>
                  <a:schemeClr val="accent1"/>
                </a:solidFill>
              </a:defRPr>
            </a:lvl2pPr>
            <a:lvl3pPr marL="914400" indent="0">
              <a:buNone/>
              <a:defRPr sz="1400">
                <a:solidFill>
                  <a:schemeClr val="accent1"/>
                </a:solidFill>
              </a:defRPr>
            </a:lvl3pPr>
            <a:lvl4pPr marL="1371600" indent="0">
              <a:buNone/>
              <a:defRPr sz="1400">
                <a:solidFill>
                  <a:schemeClr val="accent1"/>
                </a:solidFill>
              </a:defRPr>
            </a:lvl4pPr>
            <a:lvl5pPr marL="1828800" indent="0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pic>
        <p:nvPicPr>
          <p:cNvPr id="9" name="Picture 8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246" y="4219781"/>
            <a:ext cx="2913350" cy="80926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369198" y="4802823"/>
            <a:ext cx="5605049" cy="27463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11202921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E203FD2F-0C17-2C45-9FAD-5C7FD1726BB2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C68ADBD-3616-4318-B5FF-7C1BB362CA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C8AF26-85AC-AC49-ADD6-D8A4EEFC108F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915323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6BB32E72-57E9-904F-BDF4-4D153324A4A0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75C533D-D968-4A70-91E2-44C7FEDAA0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EFA2B4-D95F-B942-B724-18EC7176596D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3E556E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4167874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6988700B-4B93-6E45-BB0D-ED32E3874A97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9DDD08E-B43C-483A-B1DD-9BEB0BDDDD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BE1F44-AAA6-AF40-A279-341106F7A5CF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4316584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6949C04D-0BAE-D44F-B701-D686311A5E87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C20F9084-C4B8-47CC-A340-731237DBDB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D51A59-8029-7544-98E9-3C34B04DD47D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3E556E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359573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EB873CA-9406-6242-928F-D9BDDA5D96AE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D53CE28F-B0E6-4C63-A7B8-EB4157A070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2995813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1598613"/>
            <a:ext cx="4216400" cy="2719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1598612"/>
            <a:ext cx="4216400" cy="27193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6DBD88FE-2F9C-AD40-A196-20D47F6A627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6D81F743-FBF4-4AAB-BF1E-09D0097B96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B27338-BBBB-F84C-AE4C-AF436D29F738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760199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Horz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3417503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69198" y="3773210"/>
            <a:ext cx="8530529" cy="430183"/>
          </a:xfrm>
        </p:spPr>
        <p:txBody>
          <a:bodyPr>
            <a:noAutofit/>
          </a:bodyPr>
          <a:lstStyle>
            <a:lvl1pPr marL="0" indent="0">
              <a:buNone/>
              <a:defRPr sz="2200" b="1">
                <a:latin typeface="+mj-lt"/>
              </a:defRPr>
            </a:lvl1pPr>
            <a:lvl2pPr marL="457200" indent="0">
              <a:buNone/>
              <a:defRPr sz="2200" b="1">
                <a:latin typeface="+mj-lt"/>
              </a:defRPr>
            </a:lvl2pPr>
            <a:lvl3pPr marL="914400" indent="0">
              <a:buNone/>
              <a:defRPr sz="2200" b="1">
                <a:latin typeface="+mj-lt"/>
              </a:defRPr>
            </a:lvl3pPr>
            <a:lvl4pPr marL="1371600" indent="0">
              <a:buNone/>
              <a:defRPr sz="2200" b="1">
                <a:latin typeface="+mj-lt"/>
              </a:defRPr>
            </a:lvl4pPr>
            <a:lvl5pPr marL="1828800" indent="0">
              <a:buNone/>
              <a:defRPr sz="2200" b="1">
                <a:latin typeface="+mj-lt"/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9198" y="4479716"/>
            <a:ext cx="5605047" cy="355600"/>
          </a:xfrm>
        </p:spPr>
        <p:txBody>
          <a:bodyPr anchor="b">
            <a:noAutofit/>
          </a:bodyPr>
          <a:lstStyle>
            <a:lvl1pPr marL="0" indent="0">
              <a:buNone/>
              <a:defRPr sz="1000" baseline="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369197" y="3488175"/>
            <a:ext cx="8530530" cy="28503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400">
                <a:solidFill>
                  <a:schemeClr val="accent1"/>
                </a:solidFill>
              </a:defRPr>
            </a:lvl2pPr>
            <a:lvl3pPr marL="914400" indent="0">
              <a:buNone/>
              <a:defRPr sz="1400">
                <a:solidFill>
                  <a:schemeClr val="accent1"/>
                </a:solidFill>
              </a:defRPr>
            </a:lvl3pPr>
            <a:lvl4pPr marL="1371600" indent="0">
              <a:buNone/>
              <a:defRPr sz="1400">
                <a:solidFill>
                  <a:schemeClr val="accent1"/>
                </a:solidFill>
              </a:defRPr>
            </a:lvl4pPr>
            <a:lvl5pPr marL="1828800" indent="0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pic>
        <p:nvPicPr>
          <p:cNvPr id="9" name="Picture 8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244" y="4219782"/>
            <a:ext cx="2925483" cy="81263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369199" y="4802823"/>
            <a:ext cx="5605046" cy="27463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32079114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4216400" cy="23841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2137092"/>
            <a:ext cx="4216400" cy="23841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4000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5164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C3488F6E-D5B0-8F4D-AECE-EFF21D976E28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16356448-7EEE-4D0D-AE32-557A239281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7F9A79-BD96-CE4C-B5B1-E62062691FD2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6882145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54000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3" name="Content Placeholder 11"/>
          <p:cNvSpPr>
            <a:spLocks noGrp="1"/>
          </p:cNvSpPr>
          <p:nvPr>
            <p:ph sz="quarter" idx="20"/>
          </p:nvPr>
        </p:nvSpPr>
        <p:spPr>
          <a:xfrm>
            <a:off x="3638844" y="1497329"/>
            <a:ext cx="5129236" cy="30238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3713CE4C-465A-BA42-8EAE-49AAA36C480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0A79206F-C929-453C-B7BF-19A540401E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3B01F5-E2D5-BE4C-84A8-76FAAC75F573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5931241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1497330"/>
            <a:ext cx="5129236" cy="30238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9"/>
          </p:nvPr>
        </p:nvSpPr>
        <p:spPr>
          <a:xfrm>
            <a:off x="5556567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556567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2FE71C32-122E-ED4B-BAB2-7BE1310DDB7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7C3E947D-4126-44FB-8EC6-F80A3BAA18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6A9D93F-D571-3A49-AC59-764791EAA1D2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2621129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White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AFFF86D5-D9E4-E642-85CF-BB4EDA6D465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F45B3F8F-DC85-41EB-9D22-D06541A0AC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1903406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Dar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FE066264-7DA7-DA4C-BF50-C494F249563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F015878-4578-4C49-BC72-FE830FC5A6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208053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B560E-FD7C-D74D-AAFF-7D62B21FEC9F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06A69-C78D-46AD-9B4E-1E66EF195C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9955F3-B473-7245-9FCE-DAD54EA01D06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9212782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3360B8B-BA8D-E847-8BA8-7C40F61EB75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625018-5CD0-954D-9C36-5B32DE9AF52F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3E556E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8025828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Dark Gray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FF06D9B-51D2-AB4D-AC62-E1945DC995A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7511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6FBFC-720D-FE4A-A276-6AA8A4CE775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141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538518" y="2571750"/>
            <a:ext cx="4057288" cy="0"/>
          </a:xfrm>
          <a:prstGeom prst="line">
            <a:avLst/>
          </a:prstGeom>
          <a:ln w="63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1" y="2790066"/>
            <a:ext cx="9144000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kern="0" spc="70">
                <a:solidFill>
                  <a:schemeClr val="accent1"/>
                </a:solidFill>
              </a:rPr>
              <a:t>jpl.nasa.gov</a:t>
            </a:r>
          </a:p>
        </p:txBody>
      </p:sp>
      <p:pic>
        <p:nvPicPr>
          <p:cNvPr id="6" name="Picture 5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518" y="1381408"/>
            <a:ext cx="4057288" cy="112702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4D9C8-EF51-1949-832F-F267BACE0BFD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731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4A111507-B672-374D-98F3-FA5D17E5A61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9248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518" y="2008238"/>
            <a:ext cx="4057288" cy="112702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82D30-55AD-2640-9D6F-5E4AC53ED99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33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8F01EBEF-DF64-4A44-98AB-714D2F4ED88E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70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154232B-FDB3-4540-AC0B-619D296AEA2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70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84CB780C-4595-F543-A264-C45E8D504E6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767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4A98C58-F1E4-5141-9A70-39686268F850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95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1598613"/>
            <a:ext cx="4216400" cy="2719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1598612"/>
            <a:ext cx="4216400" cy="27193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D57312A6-FE98-614E-B908-923B05A81BB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275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000" y="1200150"/>
            <a:ext cx="8432800" cy="3394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3C5D6AD-A46D-9E4C-BD0C-C8261FDE7AB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800">
                <a:solidFill>
                  <a:schemeClr val="accent4"/>
                </a:solidFill>
              </a:defRPr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91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1" r:id="rId5"/>
    <p:sldLayoutId id="2147483662" r:id="rId6"/>
    <p:sldLayoutId id="2147483664" r:id="rId7"/>
    <p:sldLayoutId id="2147483663" r:id="rId8"/>
    <p:sldLayoutId id="2147483669" r:id="rId9"/>
    <p:sldLayoutId id="2147483670" r:id="rId10"/>
    <p:sldLayoutId id="2147483671" r:id="rId11"/>
    <p:sldLayoutId id="2147483672" r:id="rId12"/>
    <p:sldLayoutId id="2147483653" r:id="rId13"/>
    <p:sldLayoutId id="2147483654" r:id="rId14"/>
    <p:sldLayoutId id="2147483656" r:id="rId15"/>
    <p:sldLayoutId id="2147483657" r:id="rId16"/>
    <p:sldLayoutId id="2147483658" r:id="rId17"/>
    <p:sldLayoutId id="2147483659" r:id="rId18"/>
    <p:sldLayoutId id="2147483660" r:id="rId19"/>
    <p:sldLayoutId id="2147483693" r:id="rId20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33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77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621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000" y="1200150"/>
            <a:ext cx="8432800" cy="3394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11B2408-D871-8643-8F9E-85C3C1890EC4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07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4" r:id="rId20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333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tabLst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905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77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16049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20621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6" Type="http://schemas.microsoft.com/office/2007/relationships/hdphoto" Target="../media/hdphoto3.wdp"/><Relationship Id="rId5" Type="http://schemas.openxmlformats.org/officeDocument/2006/relationships/image" Target="../media/image10.png"/><Relationship Id="rId4" Type="http://schemas.microsoft.com/office/2007/relationships/hdphoto" Target="../media/hdphoto2.wdp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D233E4F-3E3F-3D48-A5D1-994B3BBF3D4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6AFBD3A-E27C-8D49-B78C-BE157E0640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9716" y="4038599"/>
            <a:ext cx="718602" cy="404813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23F18E0-C866-F542-AC50-BA9F3192F6A7}"/>
              </a:ext>
            </a:extLst>
          </p:cNvPr>
          <p:cNvGrpSpPr/>
          <p:nvPr/>
        </p:nvGrpSpPr>
        <p:grpSpPr>
          <a:xfrm>
            <a:off x="-1239880" y="3889833"/>
            <a:ext cx="702347" cy="702347"/>
            <a:chOff x="1125618" y="5048250"/>
            <a:chExt cx="936463" cy="936463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9A27F5B-73B7-0143-BB3B-7D7094A4E858}"/>
                </a:ext>
              </a:extLst>
            </p:cNvPr>
            <p:cNvCxnSpPr>
              <a:cxnSpLocks/>
            </p:cNvCxnSpPr>
            <p:nvPr/>
          </p:nvCxnSpPr>
          <p:spPr>
            <a:xfrm>
              <a:off x="1593850" y="5048250"/>
              <a:ext cx="0" cy="93646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4747D44-BF02-754B-A0FF-450EF1DAED9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93850" y="5048250"/>
              <a:ext cx="0" cy="93646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B1AB7891-A83E-5640-B577-54F6131AAC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2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-950185" y="1466416"/>
            <a:ext cx="825306" cy="43059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61AC4E5-41B2-7749-9588-60D35A3F2E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6125" y="3438525"/>
            <a:ext cx="2047875" cy="1704975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8D82DC-C2D7-E24C-ACD1-4317DA65A66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>
                <a:solidFill>
                  <a:schemeClr val="bg1">
                    <a:lumMod val="75000"/>
                  </a:schemeClr>
                </a:solidFill>
              </a:rPr>
              <a:t>Exoplanet Communications</a:t>
            </a:r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29CD300C-4621-C741-ADC8-CC845BF45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>
                    <a:lumMod val="20000"/>
                    <a:lumOff val="80000"/>
                  </a:schemeClr>
                </a:solidFill>
              </a:rPr>
              <a:t>Speed Comparison </a:t>
            </a:r>
            <a:r>
              <a:rPr lang="en-US" sz="1600">
                <a:solidFill>
                  <a:schemeClr val="accent1">
                    <a:lumMod val="20000"/>
                    <a:lumOff val="80000"/>
                  </a:schemeClr>
                </a:solidFill>
              </a:rPr>
              <a:t>– Jet Airliner vs. Small Astronomical Bodies</a:t>
            </a:r>
            <a:br>
              <a:rPr lang="en-US" sz="160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br>
              <a:rPr lang="en-US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endParaRPr lang="en-US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ADEEE170-4A98-FA4B-9622-7982D5F85CE6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553E9A7B-F8D1-2E49-A4FC-FE196A831AAD}" type="datetime4">
              <a:rPr lang="en-US" smtClean="0">
                <a:solidFill>
                  <a:schemeClr val="bg1">
                    <a:lumMod val="65000"/>
                  </a:schemeClr>
                </a:solidFill>
              </a:rPr>
              <a:t>December 1, 2021</a:t>
            </a:fld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3305A87A-B529-6340-98F6-86DF8CD4A38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This document has been reviewed and determined not to contain export controlled technical data.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95F4E5EF-0BB5-C845-B7FD-54BF1C238506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11C0F2E9-13F1-4B54-979A-5E00D7D5723C}" type="slidenum">
              <a:rPr lang="en-US" smtClean="0">
                <a:solidFill>
                  <a:schemeClr val="bg1">
                    <a:lumMod val="65000"/>
                  </a:schemeClr>
                </a:solidFill>
              </a:rPr>
              <a:pPr/>
              <a:t>1</a:t>
            </a:fld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ACA57C-E159-724B-A44B-1A3A8400E5BC}"/>
              </a:ext>
            </a:extLst>
          </p:cNvPr>
          <p:cNvSpPr txBox="1"/>
          <p:nvPr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chemeClr val="accent1">
                    <a:lumMod val="60000"/>
                    <a:lumOff val="40000"/>
                  </a:schemeClr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43578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96296E-6 L 0.36354 2.96296E-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77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95833E-6 -1.85185E-6 L 1.13177 -0.0150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589" y="-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8D676AB9-87E9-8344-980F-7E622DE79B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92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5066CB4-0013-7644-A9D8-0CBD1CD9CC3C}"/>
              </a:ext>
            </a:extLst>
          </p:cNvPr>
          <p:cNvCxnSpPr/>
          <p:nvPr/>
        </p:nvCxnSpPr>
        <p:spPr>
          <a:xfrm>
            <a:off x="629432" y="1794353"/>
            <a:ext cx="788513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AA27492-E865-1049-8E84-42811C8329FA}"/>
              </a:ext>
            </a:extLst>
          </p:cNvPr>
          <p:cNvCxnSpPr/>
          <p:nvPr/>
        </p:nvCxnSpPr>
        <p:spPr>
          <a:xfrm>
            <a:off x="629432" y="2987602"/>
            <a:ext cx="788513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A006DE5-8BCE-D544-87FA-F570CEFE8D15}"/>
              </a:ext>
            </a:extLst>
          </p:cNvPr>
          <p:cNvCxnSpPr>
            <a:cxnSpLocks/>
          </p:cNvCxnSpPr>
          <p:nvPr/>
        </p:nvCxnSpPr>
        <p:spPr>
          <a:xfrm>
            <a:off x="633211" y="1794353"/>
            <a:ext cx="788513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0D03B405-E459-A64D-BDFC-460B7D67AB3B}"/>
              </a:ext>
            </a:extLst>
          </p:cNvPr>
          <p:cNvCxnSpPr>
            <a:cxnSpLocks/>
          </p:cNvCxnSpPr>
          <p:nvPr/>
        </p:nvCxnSpPr>
        <p:spPr>
          <a:xfrm>
            <a:off x="633211" y="2977013"/>
            <a:ext cx="788513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AB481D9-93FA-114B-9A65-F9EE332CCF79}"/>
              </a:ext>
            </a:extLst>
          </p:cNvPr>
          <p:cNvGrpSpPr/>
          <p:nvPr/>
        </p:nvGrpSpPr>
        <p:grpSpPr>
          <a:xfrm>
            <a:off x="629434" y="1228726"/>
            <a:ext cx="7885134" cy="3499001"/>
            <a:chOff x="0" y="0"/>
            <a:chExt cx="12200351" cy="685800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F486473-BD14-C34D-A69A-E95AE496416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0"/>
              <a:ext cx="0" cy="6858000"/>
            </a:xfrm>
            <a:prstGeom prst="line">
              <a:avLst/>
            </a:prstGeom>
            <a:ln>
              <a:gradFill>
                <a:gsLst>
                  <a:gs pos="64000">
                    <a:srgbClr val="4C5E79"/>
                  </a:gs>
                  <a:gs pos="90000">
                    <a:schemeClr val="tx2">
                      <a:lumMod val="60000"/>
                      <a:lumOff val="4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5F7A5E5-2E88-0E48-8D72-D72A0E8097B1}"/>
                </a:ext>
              </a:extLst>
            </p:cNvPr>
            <p:cNvCxnSpPr>
              <a:cxnSpLocks/>
            </p:cNvCxnSpPr>
            <p:nvPr/>
          </p:nvCxnSpPr>
          <p:spPr>
            <a:xfrm>
              <a:off x="1220035" y="0"/>
              <a:ext cx="0" cy="6858000"/>
            </a:xfrm>
            <a:prstGeom prst="line">
              <a:avLst/>
            </a:prstGeom>
            <a:ln>
              <a:gradFill>
                <a:gsLst>
                  <a:gs pos="64000">
                    <a:srgbClr val="4C5E79"/>
                  </a:gs>
                  <a:gs pos="90000">
                    <a:schemeClr val="tx2">
                      <a:lumMod val="60000"/>
                      <a:lumOff val="4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9E6B493-EB4F-7A44-99BB-C2A3CD3A9684}"/>
                </a:ext>
              </a:extLst>
            </p:cNvPr>
            <p:cNvCxnSpPr>
              <a:cxnSpLocks/>
            </p:cNvCxnSpPr>
            <p:nvPr/>
          </p:nvCxnSpPr>
          <p:spPr>
            <a:xfrm>
              <a:off x="2440070" y="0"/>
              <a:ext cx="0" cy="6858000"/>
            </a:xfrm>
            <a:prstGeom prst="line">
              <a:avLst/>
            </a:prstGeom>
            <a:ln>
              <a:gradFill>
                <a:gsLst>
                  <a:gs pos="64000">
                    <a:srgbClr val="4C5E79"/>
                  </a:gs>
                  <a:gs pos="90000">
                    <a:schemeClr val="tx2">
                      <a:lumMod val="60000"/>
                      <a:lumOff val="4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1C2A837-EA6F-1047-AC93-1221A7C784A3}"/>
                </a:ext>
              </a:extLst>
            </p:cNvPr>
            <p:cNvCxnSpPr>
              <a:cxnSpLocks/>
            </p:cNvCxnSpPr>
            <p:nvPr/>
          </p:nvCxnSpPr>
          <p:spPr>
            <a:xfrm>
              <a:off x="3660105" y="0"/>
              <a:ext cx="0" cy="6858000"/>
            </a:xfrm>
            <a:prstGeom prst="line">
              <a:avLst/>
            </a:prstGeom>
            <a:ln>
              <a:gradFill>
                <a:gsLst>
                  <a:gs pos="64000">
                    <a:srgbClr val="4C5E79"/>
                  </a:gs>
                  <a:gs pos="90000">
                    <a:schemeClr val="tx2">
                      <a:lumMod val="60000"/>
                      <a:lumOff val="4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68BA8F9-76BA-E345-BEAC-D79EBA6FC8D6}"/>
                </a:ext>
              </a:extLst>
            </p:cNvPr>
            <p:cNvCxnSpPr>
              <a:cxnSpLocks/>
            </p:cNvCxnSpPr>
            <p:nvPr/>
          </p:nvCxnSpPr>
          <p:spPr>
            <a:xfrm>
              <a:off x="4880140" y="0"/>
              <a:ext cx="0" cy="6858000"/>
            </a:xfrm>
            <a:prstGeom prst="line">
              <a:avLst/>
            </a:prstGeom>
            <a:ln>
              <a:gradFill>
                <a:gsLst>
                  <a:gs pos="64000">
                    <a:srgbClr val="4C5E79"/>
                  </a:gs>
                  <a:gs pos="90000">
                    <a:schemeClr val="tx2">
                      <a:lumMod val="60000"/>
                      <a:lumOff val="4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1055A87-B2CC-2049-9384-2817C671816B}"/>
                </a:ext>
              </a:extLst>
            </p:cNvPr>
            <p:cNvCxnSpPr>
              <a:cxnSpLocks/>
            </p:cNvCxnSpPr>
            <p:nvPr/>
          </p:nvCxnSpPr>
          <p:spPr>
            <a:xfrm>
              <a:off x="6100175" y="0"/>
              <a:ext cx="0" cy="6858000"/>
            </a:xfrm>
            <a:prstGeom prst="line">
              <a:avLst/>
            </a:prstGeom>
            <a:ln>
              <a:gradFill>
                <a:gsLst>
                  <a:gs pos="64000">
                    <a:srgbClr val="4C5E79"/>
                  </a:gs>
                  <a:gs pos="90000">
                    <a:schemeClr val="tx2">
                      <a:lumMod val="60000"/>
                      <a:lumOff val="4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D1C397-70FD-4041-8AEC-26CF9B36B809}"/>
                </a:ext>
              </a:extLst>
            </p:cNvPr>
            <p:cNvCxnSpPr>
              <a:cxnSpLocks/>
            </p:cNvCxnSpPr>
            <p:nvPr/>
          </p:nvCxnSpPr>
          <p:spPr>
            <a:xfrm>
              <a:off x="7320210" y="0"/>
              <a:ext cx="0" cy="6858000"/>
            </a:xfrm>
            <a:prstGeom prst="line">
              <a:avLst/>
            </a:prstGeom>
            <a:ln>
              <a:gradFill>
                <a:gsLst>
                  <a:gs pos="64000">
                    <a:srgbClr val="4C5E79"/>
                  </a:gs>
                  <a:gs pos="90000">
                    <a:schemeClr val="tx2">
                      <a:lumMod val="60000"/>
                      <a:lumOff val="4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57F634D-115C-BF48-B764-2D055A15FFB9}"/>
                </a:ext>
              </a:extLst>
            </p:cNvPr>
            <p:cNvCxnSpPr>
              <a:cxnSpLocks/>
            </p:cNvCxnSpPr>
            <p:nvPr/>
          </p:nvCxnSpPr>
          <p:spPr>
            <a:xfrm>
              <a:off x="8540245" y="0"/>
              <a:ext cx="0" cy="6858000"/>
            </a:xfrm>
            <a:prstGeom prst="line">
              <a:avLst/>
            </a:prstGeom>
            <a:ln>
              <a:gradFill>
                <a:gsLst>
                  <a:gs pos="64000">
                    <a:srgbClr val="4C5E79"/>
                  </a:gs>
                  <a:gs pos="90000">
                    <a:schemeClr val="tx2">
                      <a:lumMod val="60000"/>
                      <a:lumOff val="4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DC633B9-1094-B345-83C8-59393D0B53C2}"/>
                </a:ext>
              </a:extLst>
            </p:cNvPr>
            <p:cNvCxnSpPr>
              <a:cxnSpLocks/>
            </p:cNvCxnSpPr>
            <p:nvPr/>
          </p:nvCxnSpPr>
          <p:spPr>
            <a:xfrm>
              <a:off x="9760280" y="0"/>
              <a:ext cx="0" cy="6858000"/>
            </a:xfrm>
            <a:prstGeom prst="line">
              <a:avLst/>
            </a:prstGeom>
            <a:ln>
              <a:gradFill>
                <a:gsLst>
                  <a:gs pos="64000">
                    <a:srgbClr val="4C5E79"/>
                  </a:gs>
                  <a:gs pos="90000">
                    <a:schemeClr val="tx2">
                      <a:lumMod val="60000"/>
                      <a:lumOff val="4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AA26E7F-8E1F-6748-8534-5B44F8F5A574}"/>
                </a:ext>
              </a:extLst>
            </p:cNvPr>
            <p:cNvCxnSpPr>
              <a:cxnSpLocks/>
            </p:cNvCxnSpPr>
            <p:nvPr/>
          </p:nvCxnSpPr>
          <p:spPr>
            <a:xfrm>
              <a:off x="10980315" y="0"/>
              <a:ext cx="0" cy="6858000"/>
            </a:xfrm>
            <a:prstGeom prst="line">
              <a:avLst/>
            </a:prstGeom>
            <a:ln>
              <a:gradFill>
                <a:gsLst>
                  <a:gs pos="64000">
                    <a:srgbClr val="4C5E79"/>
                  </a:gs>
                  <a:gs pos="90000">
                    <a:schemeClr val="tx2">
                      <a:lumMod val="60000"/>
                      <a:lumOff val="4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7DDDFEA-5C57-834F-80E5-7E7894F4332B}"/>
                </a:ext>
              </a:extLst>
            </p:cNvPr>
            <p:cNvCxnSpPr>
              <a:cxnSpLocks/>
            </p:cNvCxnSpPr>
            <p:nvPr/>
          </p:nvCxnSpPr>
          <p:spPr>
            <a:xfrm>
              <a:off x="12200351" y="0"/>
              <a:ext cx="0" cy="6858000"/>
            </a:xfrm>
            <a:prstGeom prst="line">
              <a:avLst/>
            </a:prstGeom>
            <a:ln>
              <a:gradFill>
                <a:gsLst>
                  <a:gs pos="64000">
                    <a:srgbClr val="4C5E79"/>
                  </a:gs>
                  <a:gs pos="90000">
                    <a:schemeClr val="tx2">
                      <a:lumMod val="60000"/>
                      <a:lumOff val="4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12B32F8-0EE9-9444-9B9A-2509E4E28D5B}"/>
              </a:ext>
            </a:extLst>
          </p:cNvPr>
          <p:cNvGrpSpPr/>
          <p:nvPr/>
        </p:nvGrpSpPr>
        <p:grpSpPr>
          <a:xfrm>
            <a:off x="629434" y="6047722"/>
            <a:ext cx="788510" cy="720752"/>
            <a:chOff x="0" y="0"/>
            <a:chExt cx="12200351" cy="6858000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CF77BDF0-0396-444E-8201-D161037F455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0"/>
              <a:ext cx="0" cy="685800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618D18E-3DEB-C842-BC7B-C934B8312A49}"/>
                </a:ext>
              </a:extLst>
            </p:cNvPr>
            <p:cNvCxnSpPr>
              <a:cxnSpLocks/>
            </p:cNvCxnSpPr>
            <p:nvPr/>
          </p:nvCxnSpPr>
          <p:spPr>
            <a:xfrm>
              <a:off x="1220035" y="0"/>
              <a:ext cx="0" cy="685800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BFF8126-9B0E-1C4A-8C53-C30DEA9AECD7}"/>
                </a:ext>
              </a:extLst>
            </p:cNvPr>
            <p:cNvCxnSpPr>
              <a:cxnSpLocks/>
            </p:cNvCxnSpPr>
            <p:nvPr/>
          </p:nvCxnSpPr>
          <p:spPr>
            <a:xfrm>
              <a:off x="2440070" y="0"/>
              <a:ext cx="0" cy="685800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74E641D-B577-FB4A-A0C5-1CE990989A2D}"/>
                </a:ext>
              </a:extLst>
            </p:cNvPr>
            <p:cNvCxnSpPr>
              <a:cxnSpLocks/>
            </p:cNvCxnSpPr>
            <p:nvPr/>
          </p:nvCxnSpPr>
          <p:spPr>
            <a:xfrm>
              <a:off x="3660105" y="0"/>
              <a:ext cx="0" cy="685800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D1C7692-1E7E-BB4E-8103-EA8E861D31A0}"/>
                </a:ext>
              </a:extLst>
            </p:cNvPr>
            <p:cNvCxnSpPr>
              <a:cxnSpLocks/>
            </p:cNvCxnSpPr>
            <p:nvPr/>
          </p:nvCxnSpPr>
          <p:spPr>
            <a:xfrm>
              <a:off x="4880140" y="0"/>
              <a:ext cx="0" cy="685800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4A1098D-BD97-1742-8625-45309B97C0BC}"/>
                </a:ext>
              </a:extLst>
            </p:cNvPr>
            <p:cNvCxnSpPr>
              <a:cxnSpLocks/>
            </p:cNvCxnSpPr>
            <p:nvPr/>
          </p:nvCxnSpPr>
          <p:spPr>
            <a:xfrm>
              <a:off x="6100175" y="0"/>
              <a:ext cx="0" cy="685800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80776305-D7B9-8E4D-940B-E5550AB71076}"/>
                </a:ext>
              </a:extLst>
            </p:cNvPr>
            <p:cNvCxnSpPr>
              <a:cxnSpLocks/>
            </p:cNvCxnSpPr>
            <p:nvPr/>
          </p:nvCxnSpPr>
          <p:spPr>
            <a:xfrm>
              <a:off x="7320210" y="0"/>
              <a:ext cx="0" cy="685800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EFE59E37-0988-B24E-9E8A-CF012807360B}"/>
                </a:ext>
              </a:extLst>
            </p:cNvPr>
            <p:cNvCxnSpPr>
              <a:cxnSpLocks/>
            </p:cNvCxnSpPr>
            <p:nvPr/>
          </p:nvCxnSpPr>
          <p:spPr>
            <a:xfrm>
              <a:off x="8540245" y="0"/>
              <a:ext cx="0" cy="685800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3BB25818-10C1-8A47-A4CB-C6FCD89602B9}"/>
                </a:ext>
              </a:extLst>
            </p:cNvPr>
            <p:cNvCxnSpPr>
              <a:cxnSpLocks/>
            </p:cNvCxnSpPr>
            <p:nvPr/>
          </p:nvCxnSpPr>
          <p:spPr>
            <a:xfrm>
              <a:off x="9760280" y="0"/>
              <a:ext cx="0" cy="685800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C1D5E3E4-AA58-4243-B03C-D126804A2329}"/>
                </a:ext>
              </a:extLst>
            </p:cNvPr>
            <p:cNvCxnSpPr>
              <a:cxnSpLocks/>
            </p:cNvCxnSpPr>
            <p:nvPr/>
          </p:nvCxnSpPr>
          <p:spPr>
            <a:xfrm>
              <a:off x="10980315" y="0"/>
              <a:ext cx="0" cy="685800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60422B3-EFCB-CC49-AA64-E99B4B099582}"/>
                </a:ext>
              </a:extLst>
            </p:cNvPr>
            <p:cNvCxnSpPr>
              <a:cxnSpLocks/>
            </p:cNvCxnSpPr>
            <p:nvPr/>
          </p:nvCxnSpPr>
          <p:spPr>
            <a:xfrm>
              <a:off x="12200351" y="0"/>
              <a:ext cx="0" cy="685800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915A334-EF2A-BE4C-9715-DAF7D5C9F88F}"/>
              </a:ext>
            </a:extLst>
          </p:cNvPr>
          <p:cNvCxnSpPr>
            <a:cxnSpLocks/>
          </p:cNvCxnSpPr>
          <p:nvPr/>
        </p:nvCxnSpPr>
        <p:spPr>
          <a:xfrm>
            <a:off x="0" y="-563066"/>
            <a:ext cx="788513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58DAB913-7D9A-9940-9DBE-A00BEEC743D5}"/>
              </a:ext>
            </a:extLst>
          </p:cNvPr>
          <p:cNvCxnSpPr>
            <a:cxnSpLocks/>
          </p:cNvCxnSpPr>
          <p:nvPr/>
        </p:nvCxnSpPr>
        <p:spPr>
          <a:xfrm>
            <a:off x="4571996" y="-1419523"/>
            <a:ext cx="0" cy="70234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7F247BC3-9466-394F-8F60-4FFCB31B6F00}"/>
              </a:ext>
            </a:extLst>
          </p:cNvPr>
          <p:cNvCxnSpPr>
            <a:cxnSpLocks/>
          </p:cNvCxnSpPr>
          <p:nvPr/>
        </p:nvCxnSpPr>
        <p:spPr>
          <a:xfrm>
            <a:off x="12457128" y="-1496506"/>
            <a:ext cx="0" cy="70234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FE1FC43-7CF4-864E-92AF-5EEE9CE5EF8F}"/>
              </a:ext>
            </a:extLst>
          </p:cNvPr>
          <p:cNvGrpSpPr/>
          <p:nvPr/>
        </p:nvGrpSpPr>
        <p:grpSpPr>
          <a:xfrm>
            <a:off x="-2560195" y="3876361"/>
            <a:ext cx="702347" cy="702347"/>
            <a:chOff x="1125618" y="5048250"/>
            <a:chExt cx="936463" cy="936463"/>
          </a:xfrm>
        </p:grpSpPr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FBFAB5E7-A4B5-E644-838E-9D1F64CA3B5E}"/>
                </a:ext>
              </a:extLst>
            </p:cNvPr>
            <p:cNvCxnSpPr>
              <a:cxnSpLocks/>
            </p:cNvCxnSpPr>
            <p:nvPr/>
          </p:nvCxnSpPr>
          <p:spPr>
            <a:xfrm>
              <a:off x="1593850" y="5048250"/>
              <a:ext cx="0" cy="936463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80606D68-E18C-1A49-8A70-62D1378F71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593850" y="5048250"/>
              <a:ext cx="0" cy="936463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819922EA-3D33-6D4E-BB28-7565E41786C3}"/>
              </a:ext>
            </a:extLst>
          </p:cNvPr>
          <p:cNvGrpSpPr/>
          <p:nvPr/>
        </p:nvGrpSpPr>
        <p:grpSpPr>
          <a:xfrm>
            <a:off x="1224482" y="1694431"/>
            <a:ext cx="6695038" cy="1812882"/>
            <a:chOff x="1632642" y="2259241"/>
            <a:chExt cx="8926717" cy="2417176"/>
          </a:xfrm>
        </p:grpSpPr>
        <p:sp>
          <p:nvSpPr>
            <p:cNvPr id="69" name="Right Arrow 68">
              <a:extLst>
                <a:ext uri="{FF2B5EF4-FFF2-40B4-BE49-F238E27FC236}">
                  <a16:creationId xmlns:a16="http://schemas.microsoft.com/office/drawing/2014/main" id="{0ABA3759-5C07-4746-9FA7-0C8CC281CE97}"/>
                </a:ext>
              </a:extLst>
            </p:cNvPr>
            <p:cNvSpPr/>
            <p:nvPr/>
          </p:nvSpPr>
          <p:spPr>
            <a:xfrm>
              <a:off x="1632642" y="2259241"/>
              <a:ext cx="8926717" cy="843353"/>
            </a:xfrm>
            <a:prstGeom prst="rightArrow">
              <a:avLst>
                <a:gd name="adj1" fmla="val 50000"/>
                <a:gd name="adj2" fmla="val 81693"/>
              </a:avLst>
            </a:prstGeom>
            <a:solidFill>
              <a:srgbClr val="667D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1493D2EB-3054-EC4F-9F2E-04DAEB75128F}"/>
                </a:ext>
              </a:extLst>
            </p:cNvPr>
            <p:cNvSpPr txBox="1"/>
            <p:nvPr/>
          </p:nvSpPr>
          <p:spPr>
            <a:xfrm>
              <a:off x="5466611" y="2487836"/>
              <a:ext cx="1387560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chemeClr val="bg1">
                      <a:lumMod val="8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100x faster</a:t>
              </a:r>
            </a:p>
          </p:txBody>
        </p:sp>
        <p:sp>
          <p:nvSpPr>
            <p:cNvPr id="73" name="Right Arrow 72">
              <a:extLst>
                <a:ext uri="{FF2B5EF4-FFF2-40B4-BE49-F238E27FC236}">
                  <a16:creationId xmlns:a16="http://schemas.microsoft.com/office/drawing/2014/main" id="{02DF7DE1-DAFD-0144-8397-1BDEA46E0E1F}"/>
                </a:ext>
              </a:extLst>
            </p:cNvPr>
            <p:cNvSpPr/>
            <p:nvPr/>
          </p:nvSpPr>
          <p:spPr>
            <a:xfrm>
              <a:off x="1632642" y="3833064"/>
              <a:ext cx="8926717" cy="843353"/>
            </a:xfrm>
            <a:prstGeom prst="rightArrow">
              <a:avLst>
                <a:gd name="adj1" fmla="val 50000"/>
                <a:gd name="adj2" fmla="val 81693"/>
              </a:avLst>
            </a:prstGeom>
            <a:solidFill>
              <a:srgbClr val="667D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0D4B8CEC-FB58-8E44-87E0-F0C3B7728422}"/>
                </a:ext>
              </a:extLst>
            </p:cNvPr>
            <p:cNvSpPr txBox="1"/>
            <p:nvPr/>
          </p:nvSpPr>
          <p:spPr>
            <a:xfrm>
              <a:off x="5466611" y="4061654"/>
              <a:ext cx="1387560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>
                  <a:solidFill>
                    <a:schemeClr val="bg1">
                      <a:lumMod val="8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100x faster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D2DF761F-E431-5045-9B0E-6348C389070E}"/>
              </a:ext>
            </a:extLst>
          </p:cNvPr>
          <p:cNvSpPr txBox="1"/>
          <p:nvPr/>
        </p:nvSpPr>
        <p:spPr>
          <a:xfrm>
            <a:off x="1258372" y="1539526"/>
            <a:ext cx="851515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Asteroid</a:t>
            </a:r>
            <a:br>
              <a:rPr lang="en-US" sz="135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Bennu</a:t>
            </a:r>
            <a:endParaRPr lang="en-US" sz="135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8B2E1AB-1444-4A44-AAAA-A92714C56ECF}"/>
              </a:ext>
            </a:extLst>
          </p:cNvPr>
          <p:cNvSpPr txBox="1"/>
          <p:nvPr/>
        </p:nvSpPr>
        <p:spPr>
          <a:xfrm>
            <a:off x="1258089" y="2730853"/>
            <a:ext cx="1588897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Interstellar Object </a:t>
            </a:r>
            <a:br>
              <a:rPr lang="en-US" sz="135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Oumuamua</a:t>
            </a:r>
            <a:endParaRPr lang="en-US" sz="135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1C037C9-583B-544E-B228-F6AC602C5F65}"/>
              </a:ext>
            </a:extLst>
          </p:cNvPr>
          <p:cNvGrpSpPr/>
          <p:nvPr/>
        </p:nvGrpSpPr>
        <p:grpSpPr>
          <a:xfrm>
            <a:off x="629430" y="4462968"/>
            <a:ext cx="78856" cy="138591"/>
            <a:chOff x="839239" y="5190488"/>
            <a:chExt cx="105141" cy="184788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EB45AA1-8A01-7C49-89EA-555967AE9711}"/>
                </a:ext>
              </a:extLst>
            </p:cNvPr>
            <p:cNvCxnSpPr>
              <a:cxnSpLocks/>
            </p:cNvCxnSpPr>
            <p:nvPr/>
          </p:nvCxnSpPr>
          <p:spPr>
            <a:xfrm>
              <a:off x="839245" y="5190488"/>
              <a:ext cx="0" cy="184788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14FCC726-D07C-F745-9B9A-345990577A18}"/>
                </a:ext>
              </a:extLst>
            </p:cNvPr>
            <p:cNvCxnSpPr>
              <a:cxnSpLocks/>
            </p:cNvCxnSpPr>
            <p:nvPr/>
          </p:nvCxnSpPr>
          <p:spPr>
            <a:xfrm>
              <a:off x="944380" y="5190488"/>
              <a:ext cx="0" cy="184788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E7A07AC7-31E4-C54C-B80E-126AD35299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9239" y="5282882"/>
              <a:ext cx="105141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  <a:headEnd type="triangle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64AE04F-DE50-A84D-8D28-32781270CB99}"/>
              </a:ext>
            </a:extLst>
          </p:cNvPr>
          <p:cNvGrpSpPr/>
          <p:nvPr/>
        </p:nvGrpSpPr>
        <p:grpSpPr>
          <a:xfrm>
            <a:off x="629429" y="1228726"/>
            <a:ext cx="7885133" cy="3499001"/>
            <a:chOff x="839239" y="1638301"/>
            <a:chExt cx="10513510" cy="4665334"/>
          </a:xfrm>
        </p:grpSpPr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52C7BFFA-25C5-F642-A962-E43C93ADDA5D}"/>
                </a:ext>
              </a:extLst>
            </p:cNvPr>
            <p:cNvCxnSpPr>
              <a:cxnSpLocks/>
            </p:cNvCxnSpPr>
            <p:nvPr/>
          </p:nvCxnSpPr>
          <p:spPr>
            <a:xfrm>
              <a:off x="839239" y="1638301"/>
              <a:ext cx="10513510" cy="0"/>
            </a:xfrm>
            <a:prstGeom prst="line">
              <a:avLst/>
            </a:prstGeom>
            <a:ln>
              <a:solidFill>
                <a:srgbClr val="4C5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DA67B4B9-FF7C-F542-B017-57B72F1E1E86}"/>
                </a:ext>
              </a:extLst>
            </p:cNvPr>
            <p:cNvCxnSpPr>
              <a:cxnSpLocks/>
            </p:cNvCxnSpPr>
            <p:nvPr/>
          </p:nvCxnSpPr>
          <p:spPr>
            <a:xfrm>
              <a:off x="839239" y="3193412"/>
              <a:ext cx="10513510" cy="0"/>
            </a:xfrm>
            <a:prstGeom prst="line">
              <a:avLst/>
            </a:prstGeom>
            <a:ln>
              <a:solidFill>
                <a:srgbClr val="4C5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55738091-21CC-0546-805C-4DAA7E3A2F8C}"/>
                </a:ext>
              </a:extLst>
            </p:cNvPr>
            <p:cNvCxnSpPr>
              <a:cxnSpLocks/>
            </p:cNvCxnSpPr>
            <p:nvPr/>
          </p:nvCxnSpPr>
          <p:spPr>
            <a:xfrm>
              <a:off x="839239" y="4748523"/>
              <a:ext cx="10513510" cy="0"/>
            </a:xfrm>
            <a:prstGeom prst="line">
              <a:avLst/>
            </a:prstGeom>
            <a:ln>
              <a:solidFill>
                <a:srgbClr val="4C5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08F0DDA-D39D-D64A-BCB4-FAA69F789BBD}"/>
                </a:ext>
              </a:extLst>
            </p:cNvPr>
            <p:cNvCxnSpPr>
              <a:cxnSpLocks/>
            </p:cNvCxnSpPr>
            <p:nvPr/>
          </p:nvCxnSpPr>
          <p:spPr>
            <a:xfrm>
              <a:off x="839239" y="6303635"/>
              <a:ext cx="10513510" cy="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C6D039C6-5550-CD45-BB69-5FA704B0B53E}"/>
              </a:ext>
            </a:extLst>
          </p:cNvPr>
          <p:cNvSpPr txBox="1"/>
          <p:nvPr/>
        </p:nvSpPr>
        <p:spPr>
          <a:xfrm>
            <a:off x="3300700" y="2486947"/>
            <a:ext cx="15985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 Comparison?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40122D4-4164-474D-B9B3-2C5F0651BB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" contrast="2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800000">
            <a:off x="140811" y="1333099"/>
            <a:ext cx="977235" cy="9225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8D06225-6B30-704C-A587-F1AA863FB5D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133000"/>
                    </a14:imgEffect>
                    <a14:imgEffect>
                      <a14:brightnessContrast bright="51000" contrast="2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5996" y="2656969"/>
            <a:ext cx="1290848" cy="6325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F7EAF05-F476-BF43-A5C7-E7275FF433D4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216776" y="4012237"/>
            <a:ext cx="825306" cy="430595"/>
          </a:xfrm>
          <a:prstGeom prst="rect">
            <a:avLst/>
          </a:prstGeom>
        </p:spPr>
      </p:pic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EC91ED97-52A3-C54C-B03A-FB8060EC98D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Exoplanet Communications</a:t>
            </a:r>
          </a:p>
        </p:txBody>
      </p:sp>
      <p:sp>
        <p:nvSpPr>
          <p:cNvPr id="27" name="Title 26">
            <a:extLst>
              <a:ext uri="{FF2B5EF4-FFF2-40B4-BE49-F238E27FC236}">
                <a16:creationId xmlns:a16="http://schemas.microsoft.com/office/drawing/2014/main" id="{944760AC-1D1D-CD47-835B-6FAAFCEF3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>
                    <a:lumMod val="40000"/>
                    <a:lumOff val="60000"/>
                  </a:schemeClr>
                </a:solidFill>
              </a:rPr>
              <a:t>Speed Comparison </a:t>
            </a:r>
            <a:r>
              <a:rPr lang="en-US" sz="1600">
                <a:solidFill>
                  <a:schemeClr val="accent1">
                    <a:lumMod val="40000"/>
                    <a:lumOff val="60000"/>
                  </a:schemeClr>
                </a:solidFill>
              </a:rPr>
              <a:t>– Jet Airliner vs. Small Astronomical Bodies</a:t>
            </a:r>
            <a:endParaRPr lang="en-US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DA4817-4131-1E47-BD83-EB3D1460C24D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C2AD3428-4FEA-4648-9F27-ED9FDE5336D4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0F1CB38B-E013-5641-BB5B-57FE71D39BA6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3ADFA158-A191-2E41-A049-817BBE98DF73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EA5FDE8-06A4-FE40-BCA3-189F62F7015D}"/>
              </a:ext>
            </a:extLst>
          </p:cNvPr>
          <p:cNvSpPr txBox="1"/>
          <p:nvPr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322915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4" dur="8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8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accel="50000" decel="5000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3" dur="8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2.59259E-6 L 0.86237 -2.59259E-6 " pathEditMode="relative" ptsTypes="AA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0.00069 L 0.86224 0.00069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112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8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2.59259E-6 L 0.86237 -2.59259E-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112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4 -3.7037E-6 L 0.86003 -3.7037E-6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11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7.40741E-7 L 0.00807 -7.40741E-7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1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6276 -0.00046 L 0.63724 0.15116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76" y="7569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6276 0.00046 L 0.15404 -0.07685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43" y="-3866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07 -7.40741E-7 L 0.35885 -0.00347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39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4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515000" y="515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310000" y="310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8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0" grpId="1"/>
      <p:bldP spid="51" grpId="0"/>
      <p:bldP spid="51" grpId="1"/>
      <p:bldP spid="106" grpId="0"/>
      <p:bldP spid="106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1.0&quot;&gt;&lt;object type=&quot;1&quot; unique_id=&quot;10001&quot;&gt;&lt;object type=&quot;2&quot; unique_id=&quot;10522&quot;&gt;&lt;object type=&quot;3&quot; unique_id=&quot;10523&quot;&gt;&lt;property id=&quot;20148&quot; value=&quot;5&quot;/&gt;&lt;property id=&quot;20300&quot; value=&quot;Slide 1&quot;/&gt;&lt;property id=&quot;20307&quot; value=&quot;277&quot;/&gt;&lt;/object&gt;&lt;object type=&quot;3&quot; unique_id=&quot;10524&quot;&gt;&lt;property id=&quot;20148&quot; value=&quot;5&quot;/&gt;&lt;property id=&quot;20300&quot; value=&quot;Slide 2&quot;/&gt;&lt;property id=&quot;20307&quot; value=&quot;281&quot;/&gt;&lt;/object&gt;&lt;object type=&quot;3&quot; unique_id=&quot;10525&quot;&gt;&lt;property id=&quot;20148&quot; value=&quot;5&quot;/&gt;&lt;property id=&quot;20300&quot; value=&quot;Slide 3&quot;/&gt;&lt;property id=&quot;20307&quot; value=&quot;280&quot;/&gt;&lt;/object&gt;&lt;object type=&quot;3&quot; unique_id=&quot;10526&quot;&gt;&lt;property id=&quot;20148&quot; value=&quot;5&quot;/&gt;&lt;property id=&quot;20300&quot; value=&quot;Slide 4&quot;/&gt;&lt;property id=&quot;20307&quot; value=&quot;278&quot;/&gt;&lt;/object&gt;&lt;/object&gt;&lt;object type=&quot;8&quot; unique_id=&quot;10532&quot;&gt;&lt;/object&gt;&lt;/object&gt;&lt;/database&gt;"/>
  <p:tag name="MMPROD_NEXTUNIQUEID" val="10010"/>
  <p:tag name="SECTOMILLISECCONVERTED" val="1"/>
</p:tagLst>
</file>

<file path=ppt/theme/theme1.xml><?xml version="1.0" encoding="utf-8"?>
<a:theme xmlns:a="http://schemas.openxmlformats.org/drawingml/2006/main" name="NASAjpl-WhiteTheme-16x9-vA6">
  <a:themeElements>
    <a:clrScheme name="NASA-JPL - Jan 2017">
      <a:dk1>
        <a:sysClr val="windowText" lastClr="000000"/>
      </a:dk1>
      <a:lt1>
        <a:sysClr val="window" lastClr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/>
      </a:spPr>
      <a:bodyPr rtlCol="0" anchor="ctr"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bg1">
              <a:lumMod val="65000"/>
            </a:schemeClr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NASAjpl-BlackTheme-16x9-vA6">
  <a:themeElements>
    <a:clrScheme name="NASA-JPL - Jan 2017">
      <a:dk1>
        <a:sysClr val="windowText" lastClr="000000"/>
      </a:dk1>
      <a:lt1>
        <a:sysClr val="window" lastClr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50000"/>
          </a:schemeClr>
        </a:solidFill>
        <a:ln>
          <a:noFill/>
        </a:ln>
        <a:effectLst/>
      </a:spPr>
      <a:bodyPr rtlCol="0" anchor="ctr"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tx2"/>
          </a:solidFill>
          <a:headEnd type="arrow"/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15652</TotalTime>
  <Words>284</Words>
  <Application>Microsoft Macintosh PowerPoint</Application>
  <PresentationFormat>On-screen Show (16:9)</PresentationFormat>
  <Paragraphs>32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NASAjpl-WhiteTheme-16x9-vA6</vt:lpstr>
      <vt:lpstr>NASAjpl-BlackTheme-16x9-vA6</vt:lpstr>
      <vt:lpstr>Speed Comparison – Jet Airliner vs. Small Astronomical Bodies  </vt:lpstr>
      <vt:lpstr>Speed Comparison – Jet Airliner vs. Small Astronomical Bodies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Carolyn M Stolze</dc:creator>
  <cp:lastModifiedBy>Microsoft Office User</cp:lastModifiedBy>
  <cp:revision>211</cp:revision>
  <dcterms:created xsi:type="dcterms:W3CDTF">2016-09-08T21:41:17Z</dcterms:created>
  <dcterms:modified xsi:type="dcterms:W3CDTF">2021-12-01T19:26:46Z</dcterms:modified>
</cp:coreProperties>
</file>