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7"/>
  </p:notesMasterIdLst>
  <p:handoutMasterIdLst>
    <p:handoutMasterId r:id="rId8"/>
  </p:handoutMasterIdLst>
  <p:sldIdLst>
    <p:sldId id="277" r:id="rId2"/>
    <p:sldId id="298" r:id="rId3"/>
    <p:sldId id="292" r:id="rId4"/>
    <p:sldId id="340" r:id="rId5"/>
    <p:sldId id="339" r:id="rId6"/>
  </p:sldIdLst>
  <p:sldSz cx="9144000" cy="5143500" type="screen16x9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1"/>
    <p:restoredTop sz="80160" autoAdjust="0"/>
  </p:normalViewPr>
  <p:slideViewPr>
    <p:cSldViewPr snapToGrid="0" snapToObjects="1">
      <p:cViewPr varScale="1">
        <p:scale>
          <a:sx n="138" d="100"/>
          <a:sy n="138" d="100"/>
        </p:scale>
        <p:origin x="1424" y="184"/>
      </p:cViewPr>
      <p:guideLst>
        <p:guide orient="horz" pos="27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6C18870D-6F22-7A45-B160-0D968C7D23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39800">
              <a:defRPr sz="700">
                <a:solidFill>
                  <a:srgbClr val="666666"/>
                </a:solidFill>
                <a:latin typeface="55 Helvetica Roman" pitchFamily="1" charset="0"/>
              </a:defRPr>
            </a:lvl1pPr>
            <a:lvl2pPr marL="742950" indent="-285750" defTabSz="939800">
              <a:defRPr sz="700">
                <a:solidFill>
                  <a:srgbClr val="666666"/>
                </a:solidFill>
                <a:latin typeface="55 Helvetica Roman" pitchFamily="1" charset="0"/>
              </a:defRPr>
            </a:lvl2pPr>
            <a:lvl3pPr marL="1143000" indent="-228600" defTabSz="939800">
              <a:defRPr sz="700">
                <a:solidFill>
                  <a:srgbClr val="666666"/>
                </a:solidFill>
                <a:latin typeface="55 Helvetica Roman" pitchFamily="1" charset="0"/>
              </a:defRPr>
            </a:lvl3pPr>
            <a:lvl4pPr marL="1600200" indent="-228600" defTabSz="939800">
              <a:defRPr sz="700">
                <a:solidFill>
                  <a:srgbClr val="666666"/>
                </a:solidFill>
                <a:latin typeface="55 Helvetica Roman" pitchFamily="1" charset="0"/>
              </a:defRPr>
            </a:lvl4pPr>
            <a:lvl5pPr marL="2057400" indent="-228600" defTabSz="939800">
              <a:defRPr sz="700">
                <a:solidFill>
                  <a:srgbClr val="666666"/>
                </a:solidFill>
                <a:latin typeface="55 Helvetica Roman" pitchFamily="1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9pPr>
          </a:lstStyle>
          <a:p>
            <a:fld id="{13DBC549-C3CB-6843-8514-364C2DA1DFF3}" type="slidenum">
              <a:rPr lang="en-US" altLang="en-US" sz="1200">
                <a:solidFill>
                  <a:schemeClr val="tx1"/>
                </a:solidFill>
              </a:rPr>
              <a:pPr/>
              <a:t>1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A53CA2F2-CAE1-924E-B60E-26E0E75B0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1A36156B-C031-7140-BB35-FB00A9BA39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z="961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6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58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0AB40-CF9C-CB44-AF47-E5E5B00AC3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9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FB95CE11-024D-3F4B-BC28-D51D5826C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78B4A6A-4915-8443-AB7C-65C51537CB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F3182A71-BA6C-4547-8331-7ABBC67616D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0FAFACDF-3642-8B4C-91A4-AF675B5D00D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5E123897-8D53-0A42-9BEB-D7DB19DE493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84F95DE-5270-E645-B311-4B413DD943E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9A1C2EC-5A26-C245-9FB6-75590BA6677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A69F6DE1-B383-3341-AAB2-4917D353A1F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2027EC9-E70F-C248-88B9-E84C36A5AD3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76B292D6-AAA8-7C47-B610-49B4A89AAC2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6F9EC2D1-F9FB-D040-AC8A-FEC7C53B974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0E36706-0BCA-DC46-9383-936BEDCC9D9A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CFDE584-1074-9049-92DB-08B06EFE87F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A8D7E342-516D-4944-B5A2-4263BF6C061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C9049C6E-B33F-5D4E-85E8-6DA8A68D12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47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95C983F3-4002-014F-99A9-5CE9FD5A4F30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36B8282F-6E91-3F4A-8A22-D55DCFE23BE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FAD9EA7C-53BA-D643-AF92-02919F851A3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BEE239E7-3DAA-5D4B-8F19-81012A27D8D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/>
          <a:p>
            <a:fld id="{BD6CABD3-6C16-BC44-8300-6A6289E7085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4B3FF778-78CC-B848-9E2C-1B5B5C05061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205D8BAC-B75D-074C-90BA-E6277C1FB3A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DF738A0A-176B-1540-ADF5-CAB2542E2B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/>
          <a:lstStyle/>
          <a:p>
            <a:fld id="{82A00A1D-59CD-FC40-8CB9-035C2B72DE5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310CBB1-6EFA-3040-B677-2D5E27904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4000" y="4952849"/>
            <a:ext cx="142240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BD6CABD3-6C16-BC44-8300-6A6289E70852}" type="datetime4">
              <a:rPr lang="en-US" smtClean="0"/>
              <a:pPr/>
              <a:t>December 1, 2021</a:t>
            </a:fld>
            <a:endParaRPr lang="en-US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B7DA37F-3862-FC4A-8823-3A71FC98E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6400" y="4952849"/>
            <a:ext cx="5775960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B1A892C-70A8-1143-A670-8BC1EE996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53069" y="4952849"/>
            <a:ext cx="1933731" cy="123211"/>
          </a:xfrm>
          <a:prstGeom prst="rect">
            <a:avLst/>
          </a:prstGeom>
        </p:spPr>
        <p:txBody>
          <a:bodyPr anchor="ctr"/>
          <a:lstStyle>
            <a:lvl1pPr>
              <a:defRPr sz="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C54D05-9638-2740-A811-C34E59CBA73D}"/>
              </a:ext>
            </a:extLst>
          </p:cNvPr>
          <p:cNvSpPr txBox="1"/>
          <p:nvPr userDrawn="1"/>
        </p:nvSpPr>
        <p:spPr>
          <a:xfrm>
            <a:off x="7351776" y="4900945"/>
            <a:ext cx="1691991" cy="20597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 dirty="0" err="1">
                <a:solidFill>
                  <a:srgbClr val="3E556E"/>
                </a:solidFill>
              </a:rPr>
              <a:t>exoplanets.nasa.gov</a:t>
            </a:r>
            <a:endParaRPr lang="en-US" sz="1000" b="1" kern="0" spc="70" dirty="0">
              <a:solidFill>
                <a:srgbClr val="3E5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  <p:sldLayoutId id="2147483695" r:id="rId2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CC6C0EA-B743-A346-86D9-1DC1B8B59E49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1231900"/>
            <a:ext cx="9136117" cy="87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n-US" sz="3600" b="1" dirty="0"/>
              <a:t>Interactive PowerPoint Slides to be </a:t>
            </a:r>
            <a:br>
              <a:rPr lang="en-US" sz="3600" b="1" dirty="0"/>
            </a:br>
            <a:r>
              <a:rPr lang="en-US" sz="3600" b="1" dirty="0"/>
              <a:t>Used in Public Engagement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2B7BE68-5F65-EC49-97F2-63752C9279B8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143000" y="2680560"/>
            <a:ext cx="6858000" cy="124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en-US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set of slides designed to help teachers and Subject Matter Experts explain complex topics in a fun way.</a:t>
            </a: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24CD4678-6BAD-A346-BA38-D108C6E59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367" y="386768"/>
            <a:ext cx="26416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422" tIns="33711" rIns="67422" bIns="33711"/>
          <a:lstStyle>
            <a:lvl1pPr defTabSz="1019175">
              <a:defRPr sz="700">
                <a:solidFill>
                  <a:srgbClr val="666666"/>
                </a:solidFill>
                <a:latin typeface="55 Helvetica Roman" pitchFamily="1" charset="0"/>
              </a:defRPr>
            </a:lvl1pPr>
            <a:lvl2pPr marL="742950" indent="-285750" defTabSz="1019175">
              <a:defRPr sz="700">
                <a:solidFill>
                  <a:srgbClr val="666666"/>
                </a:solidFill>
                <a:latin typeface="55 Helvetica Roman" pitchFamily="1" charset="0"/>
              </a:defRPr>
            </a:lvl2pPr>
            <a:lvl3pPr marL="1143000" indent="-228600" defTabSz="1019175">
              <a:defRPr sz="700">
                <a:solidFill>
                  <a:srgbClr val="666666"/>
                </a:solidFill>
                <a:latin typeface="55 Helvetica Roman" pitchFamily="1" charset="0"/>
              </a:defRPr>
            </a:lvl3pPr>
            <a:lvl4pPr marL="1600200" indent="-228600" defTabSz="1019175">
              <a:defRPr sz="700">
                <a:solidFill>
                  <a:srgbClr val="666666"/>
                </a:solidFill>
                <a:latin typeface="55 Helvetica Roman" pitchFamily="1" charset="0"/>
              </a:defRPr>
            </a:lvl4pPr>
            <a:lvl5pPr marL="2057400" indent="-228600" defTabSz="1019175">
              <a:defRPr sz="700">
                <a:solidFill>
                  <a:srgbClr val="666666"/>
                </a:solidFill>
                <a:latin typeface="55 Helvetica Roman" pitchFamily="1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rgbClr val="666666"/>
                </a:solidFill>
                <a:latin typeface="55 Helvetica Roman" pitchFamily="1" charset="0"/>
              </a:defRPr>
            </a:lvl9pPr>
          </a:lstStyle>
          <a:p>
            <a:pPr eaLnBrk="1" hangingPunct="1"/>
            <a:r>
              <a:rPr lang="en-US" alt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National Aeronautics and Space Administration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57AFA7-10BA-0B46-A177-6831EBB76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923" y="114421"/>
            <a:ext cx="728420" cy="7284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60AB63-B074-724D-9043-A0C2951BF0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8764" y="1381074"/>
            <a:ext cx="8536378" cy="2064090"/>
          </a:xfrm>
        </p:spPr>
        <p:txBody>
          <a:bodyPr/>
          <a:lstStyle/>
          <a:p>
            <a:pPr algn="l"/>
            <a:r>
              <a:rPr lang="en-US" sz="1600" b="1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Author: </a:t>
            </a:r>
          </a:p>
          <a:p>
            <a:pPr algn="l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Hiragino Mincho Pro W3" panose="02020300000000000000" pitchFamily="18" charset="-128"/>
              </a:rPr>
              <a:t>Yasuhiro Hasegawa,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Jet Propulsion Laboratory, California Institute of Technology</a:t>
            </a:r>
          </a:p>
          <a:p>
            <a:pPr algn="l"/>
            <a:endParaRPr lang="en-US" sz="1600" dirty="0">
              <a:solidFill>
                <a:schemeClr val="bg1"/>
              </a:solidFill>
              <a:latin typeface="Helvetica" pitchFamily="2" charset="0"/>
              <a:ea typeface="Hiragino Mincho Pro W3" panose="02020300000000000000" pitchFamily="18" charset="-128"/>
            </a:endParaRPr>
          </a:p>
          <a:p>
            <a:pPr algn="l"/>
            <a:r>
              <a:rPr lang="en-US" sz="1600" b="1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Acknowledgement:</a:t>
            </a:r>
          </a:p>
          <a:p>
            <a:pPr algn="l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Hiragino Mincho Pro W3" panose="02020300000000000000" pitchFamily="18" charset="-128"/>
              </a:rPr>
              <a:t>This work was carried out at the Jet Propulsion Laboratory, California Institute of Technology, under a contract with the National Aeronautics and Space Administration, </a:t>
            </a:r>
          </a:p>
          <a:p>
            <a:pPr algn="l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Hiragino Mincho Pro W3" panose="02020300000000000000" pitchFamily="18" charset="-128"/>
              </a:rPr>
              <a:t>through funding from the NASA Exoplanet Exploration Program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All artwork made at JPL-Caltech.</a:t>
            </a:r>
          </a:p>
          <a:p>
            <a:pPr algn="l"/>
            <a:endParaRPr lang="en-US" sz="1600" dirty="0"/>
          </a:p>
          <a:p>
            <a:pPr algn="l"/>
            <a:endParaRPr lang="en-US" sz="1600" dirty="0"/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7A8787-714A-A544-837E-C83B401C20B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6753069" y="4952849"/>
            <a:ext cx="1933731" cy="123211"/>
          </a:xfrm>
        </p:spPr>
        <p:txBody>
          <a:bodyPr/>
          <a:lstStyle/>
          <a:p>
            <a:fld id="{275C533D-D968-4A70-91E2-44C7FEDAA0E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9A0433-8F33-3E42-850D-6F066F43D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254" y="114421"/>
            <a:ext cx="728420" cy="72842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C4C39-F869-3F48-96C7-6E3D21527C5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B6D662E-4EDB-B547-9174-D657140FFD2E}" type="datetime4">
              <a:rPr lang="en-US" smtClean="0"/>
              <a:t>December 1, 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0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4694D6E-8DF9-1243-B455-18CCC2FA4EF5}"/>
              </a:ext>
            </a:extLst>
          </p:cNvPr>
          <p:cNvSpPr/>
          <p:nvPr/>
        </p:nvSpPr>
        <p:spPr>
          <a:xfrm>
            <a:off x="480291" y="1708728"/>
            <a:ext cx="8075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INSTRUCTIONS: </a:t>
            </a:r>
          </a:p>
          <a:p>
            <a:endParaRPr lang="en-US" b="1" dirty="0">
              <a:solidFill>
                <a:schemeClr val="bg1"/>
              </a:solidFill>
              <a:latin typeface="Helvetica" pitchFamily="2" charset="0"/>
              <a:ea typeface="Hiragino Mincho Pro W3" panose="02020300000000000000" pitchFamily="18" charset="-128"/>
            </a:endParaRPr>
          </a:p>
          <a:p>
            <a:r>
              <a:rPr lang="en-US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These files have built-in interactive elements. To view them, PowerPoint must be in "Slide Show" mode; you can then move to the next slide or interactive event either by clicking your mouse, the spacebar, or the arrow keys. </a:t>
            </a:r>
          </a:p>
          <a:p>
            <a:endParaRPr lang="en-US" dirty="0">
              <a:solidFill>
                <a:schemeClr val="bg1"/>
              </a:solidFill>
              <a:latin typeface="Helvetica" pitchFamily="2" charset="0"/>
              <a:ea typeface="Hiragino Mincho Pro W3" panose="02020300000000000000" pitchFamily="18" charset="-128"/>
            </a:endParaRPr>
          </a:p>
          <a:p>
            <a:r>
              <a:rPr lang="en-US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These slides will not work in "regular viewing mode.”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D34DA-1C81-C04D-AA8F-6E10D9685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254" y="114421"/>
            <a:ext cx="728420" cy="72842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1F8CD1-06E4-BA47-8ECE-46E11B5158E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6303776-B72C-5C41-BE0A-AC5E5E75C39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28C87-0021-9148-B191-D8B5DF316EB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6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4694D6E-8DF9-1243-B455-18CCC2FA4EF5}"/>
              </a:ext>
            </a:extLst>
          </p:cNvPr>
          <p:cNvSpPr/>
          <p:nvPr/>
        </p:nvSpPr>
        <p:spPr>
          <a:xfrm>
            <a:off x="406399" y="458498"/>
            <a:ext cx="8075880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List of slides</a:t>
            </a:r>
          </a:p>
          <a:p>
            <a:endParaRPr lang="en-US" b="1" dirty="0">
              <a:solidFill>
                <a:schemeClr val="bg1"/>
              </a:solidFill>
              <a:latin typeface="Helvetica" pitchFamily="2" charset="0"/>
              <a:ea typeface="Hiragino Mincho Pro W3" panose="02020300000000000000" pitchFamily="18" charset="-128"/>
            </a:endParaRP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Exoplanets’ Locations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Exoplanets’ Locations (Kelvin)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Host Stars </a:t>
            </a:r>
          </a:p>
          <a:p>
            <a:pPr marL="342900" indent="-342900">
              <a:buFontTx/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Host Stars (Kelvin)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Metal Phases on Exoplanets – Quiz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Planet Sizes – Exoplanets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Planet Sizes - Solar Systems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Space Telescopes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Comparison of TRAPPIST-1 – with Inner Solar System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Habitable Zones Compared to the Size of the Hosting Star - with different types of stars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Habitable Zones Compared to the Size of the Hosting Star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Planet Formation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Planets vs Stars - Brightness, Size, and Weight (Mass)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Spectroscopy - Detection of Bio Signatures</a:t>
            </a:r>
          </a:p>
          <a:p>
            <a:pPr marL="342900" indent="-342900">
              <a:buAutoNum type="arabicPeriod"/>
            </a:pPr>
            <a:r>
              <a:rPr lang="en-US" sz="1500" dirty="0">
                <a:solidFill>
                  <a:schemeClr val="bg1"/>
                </a:solidFill>
                <a:latin typeface="Helvetica" pitchFamily="2" charset="0"/>
                <a:ea typeface="Hiragino Mincho Pro W3" panose="02020300000000000000" pitchFamily="18" charset="-128"/>
              </a:rPr>
              <a:t>Speed Comparison – Jet Airliner vs. Small Astronomical Bodies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D34DA-1C81-C04D-AA8F-6E10D9685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254" y="114421"/>
            <a:ext cx="728420" cy="72842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1F8CD1-06E4-BA47-8ECE-46E11B5158E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6303776-B72C-5C41-BE0A-AC5E5E75C39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28C87-0021-9148-B191-D8B5DF316EB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9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62D88-A44F-9741-92E1-9FD2AD772D4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B4CDBAC-E340-B446-A339-EBC386F2AF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697A-CBC2-8D4A-A0CE-75A7EF8A96D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67F2C6-52EB-AD46-B2E0-70A892DE9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971550"/>
            <a:ext cx="3200400" cy="32004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5A38AE-8949-AA4C-A2FD-D3732ACF743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17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16027</TotalTime>
  <Words>294</Words>
  <Application>Microsoft Macintosh PowerPoint</Application>
  <PresentationFormat>On-screen Show (16:9)</PresentationFormat>
  <Paragraphs>48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55 Helvetica Roman</vt:lpstr>
      <vt:lpstr>Arial</vt:lpstr>
      <vt:lpstr>Helvetica</vt:lpstr>
      <vt:lpstr>NASAjpl-BlackTheme-16x9-vA6</vt:lpstr>
      <vt:lpstr>Interactive PowerPoint Slides to be  Used in Public Engagement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274</cp:revision>
  <dcterms:created xsi:type="dcterms:W3CDTF">2016-09-08T21:41:17Z</dcterms:created>
  <dcterms:modified xsi:type="dcterms:W3CDTF">2021-12-01T19:25:56Z</dcterms:modified>
</cp:coreProperties>
</file>