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30"/>
  </p:notesMasterIdLst>
  <p:handoutMasterIdLst>
    <p:handoutMasterId r:id="rId31"/>
  </p:handoutMasterIdLst>
  <p:sldIdLst>
    <p:sldId id="277" r:id="rId2"/>
    <p:sldId id="298" r:id="rId3"/>
    <p:sldId id="292" r:id="rId4"/>
    <p:sldId id="340" r:id="rId5"/>
    <p:sldId id="259" r:id="rId6"/>
    <p:sldId id="341" r:id="rId7"/>
    <p:sldId id="264" r:id="rId8"/>
    <p:sldId id="342" r:id="rId9"/>
    <p:sldId id="343" r:id="rId10"/>
    <p:sldId id="257" r:id="rId11"/>
    <p:sldId id="294" r:id="rId12"/>
    <p:sldId id="286" r:id="rId13"/>
    <p:sldId id="301" r:id="rId14"/>
    <p:sldId id="315" r:id="rId15"/>
    <p:sldId id="309" r:id="rId16"/>
    <p:sldId id="320" r:id="rId17"/>
    <p:sldId id="335" r:id="rId18"/>
    <p:sldId id="337" r:id="rId19"/>
    <p:sldId id="338" r:id="rId20"/>
    <p:sldId id="296" r:id="rId21"/>
    <p:sldId id="300" r:id="rId22"/>
    <p:sldId id="344" r:id="rId23"/>
    <p:sldId id="323" r:id="rId24"/>
    <p:sldId id="272" r:id="rId25"/>
    <p:sldId id="293" r:id="rId26"/>
    <p:sldId id="287" r:id="rId27"/>
    <p:sldId id="279" r:id="rId28"/>
    <p:sldId id="339" r:id="rId29"/>
  </p:sldIdLst>
  <p:sldSz cx="9144000" cy="5143500" type="screen16x9"/>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7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99"/>
    <a:srgbClr val="88B5FF"/>
    <a:srgbClr val="9DC3E6"/>
    <a:srgbClr val="B7D2FF"/>
    <a:srgbClr val="3E526D"/>
    <a:srgbClr val="0060A5"/>
    <a:srgbClr val="00233D"/>
    <a:srgbClr val="2F394E"/>
    <a:srgbClr val="5F739C"/>
    <a:srgbClr val="AFABA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51"/>
    <p:restoredTop sz="46871" autoAdjust="0"/>
  </p:normalViewPr>
  <p:slideViewPr>
    <p:cSldViewPr snapToGrid="0" snapToObjects="1">
      <p:cViewPr varScale="1">
        <p:scale>
          <a:sx n="77" d="100"/>
          <a:sy n="77" d="100"/>
        </p:scale>
        <p:origin x="3184" y="176"/>
      </p:cViewPr>
      <p:guideLst>
        <p:guide orient="horz" pos="2772"/>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12/1/21</a:t>
            </a:fld>
            <a:endParaRPr lang="en-US">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12/1/21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xoplanets.nasa.gov/what-is-an-exoplanet/planet-types/super-earth/"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xoplanets.nasa.gov/what-is-an-exoplanet/planet-types/super-earth/"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6C18870D-6F22-7A45-B160-0D968C7D23C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sz="700">
                <a:solidFill>
                  <a:srgbClr val="666666"/>
                </a:solidFill>
                <a:latin typeface="55 Helvetica Roman" pitchFamily="1" charset="0"/>
              </a:defRPr>
            </a:lvl1pPr>
            <a:lvl2pPr marL="742950" indent="-285750" defTabSz="939800">
              <a:defRPr sz="700">
                <a:solidFill>
                  <a:srgbClr val="666666"/>
                </a:solidFill>
                <a:latin typeface="55 Helvetica Roman" pitchFamily="1" charset="0"/>
              </a:defRPr>
            </a:lvl2pPr>
            <a:lvl3pPr marL="1143000" indent="-228600" defTabSz="939800">
              <a:defRPr sz="700">
                <a:solidFill>
                  <a:srgbClr val="666666"/>
                </a:solidFill>
                <a:latin typeface="55 Helvetica Roman" pitchFamily="1" charset="0"/>
              </a:defRPr>
            </a:lvl3pPr>
            <a:lvl4pPr marL="1600200" indent="-228600" defTabSz="939800">
              <a:defRPr sz="700">
                <a:solidFill>
                  <a:srgbClr val="666666"/>
                </a:solidFill>
                <a:latin typeface="55 Helvetica Roman" pitchFamily="1" charset="0"/>
              </a:defRPr>
            </a:lvl4pPr>
            <a:lvl5pPr marL="2057400" indent="-228600" defTabSz="939800">
              <a:defRPr sz="700">
                <a:solidFill>
                  <a:srgbClr val="666666"/>
                </a:solidFill>
                <a:latin typeface="55 Helvetica Roman" pitchFamily="1" charset="0"/>
              </a:defRPr>
            </a:lvl5pPr>
            <a:lvl6pPr marL="2514600" indent="-228600" defTabSz="939800" eaLnBrk="0" fontAlgn="base" hangingPunct="0">
              <a:spcBef>
                <a:spcPct val="0"/>
              </a:spcBef>
              <a:spcAft>
                <a:spcPct val="0"/>
              </a:spcAft>
              <a:defRPr sz="700">
                <a:solidFill>
                  <a:srgbClr val="666666"/>
                </a:solidFill>
                <a:latin typeface="55 Helvetica Roman" pitchFamily="1" charset="0"/>
              </a:defRPr>
            </a:lvl6pPr>
            <a:lvl7pPr marL="2971800" indent="-228600" defTabSz="939800" eaLnBrk="0" fontAlgn="base" hangingPunct="0">
              <a:spcBef>
                <a:spcPct val="0"/>
              </a:spcBef>
              <a:spcAft>
                <a:spcPct val="0"/>
              </a:spcAft>
              <a:defRPr sz="700">
                <a:solidFill>
                  <a:srgbClr val="666666"/>
                </a:solidFill>
                <a:latin typeface="55 Helvetica Roman" pitchFamily="1" charset="0"/>
              </a:defRPr>
            </a:lvl7pPr>
            <a:lvl8pPr marL="3429000" indent="-228600" defTabSz="939800" eaLnBrk="0" fontAlgn="base" hangingPunct="0">
              <a:spcBef>
                <a:spcPct val="0"/>
              </a:spcBef>
              <a:spcAft>
                <a:spcPct val="0"/>
              </a:spcAft>
              <a:defRPr sz="700">
                <a:solidFill>
                  <a:srgbClr val="666666"/>
                </a:solidFill>
                <a:latin typeface="55 Helvetica Roman" pitchFamily="1" charset="0"/>
              </a:defRPr>
            </a:lvl8pPr>
            <a:lvl9pPr marL="3886200" indent="-228600" defTabSz="939800" eaLnBrk="0" fontAlgn="base" hangingPunct="0">
              <a:spcBef>
                <a:spcPct val="0"/>
              </a:spcBef>
              <a:spcAft>
                <a:spcPct val="0"/>
              </a:spcAft>
              <a:defRPr sz="700">
                <a:solidFill>
                  <a:srgbClr val="666666"/>
                </a:solidFill>
                <a:latin typeface="55 Helvetica Roman" pitchFamily="1" charset="0"/>
              </a:defRPr>
            </a:lvl9pPr>
          </a:lstStyle>
          <a:p>
            <a:fld id="{13DBC549-C3CB-6843-8514-364C2DA1DFF3}" type="slidenum">
              <a:rPr lang="en-US" altLang="en-US" sz="1200">
                <a:solidFill>
                  <a:schemeClr val="tx1"/>
                </a:solidFill>
              </a:rPr>
              <a:pPr/>
              <a:t>1</a:t>
            </a:fld>
            <a:endParaRPr lang="en-US" altLang="en-US" sz="1200">
              <a:solidFill>
                <a:schemeClr val="tx1"/>
              </a:solidFill>
            </a:endParaRPr>
          </a:p>
        </p:txBody>
      </p:sp>
      <p:sp>
        <p:nvSpPr>
          <p:cNvPr id="14339" name="Rectangle 2">
            <a:extLst>
              <a:ext uri="{FF2B5EF4-FFF2-40B4-BE49-F238E27FC236}">
                <a16:creationId xmlns:a16="http://schemas.microsoft.com/office/drawing/2014/main" id="{A53CA2F2-CAE1-924E-B60E-26E0E75B05E7}"/>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1A36156B-C031-7140-BB35-FB00A9BA399E}"/>
              </a:ext>
            </a:extLst>
          </p:cNvPr>
          <p:cNvSpPr>
            <a:spLocks noGrp="1" noChangeArrowheads="1"/>
          </p:cNvSpPr>
          <p:nvPr>
            <p:ph type="body" idx="1"/>
          </p:nvPr>
        </p:nvSpPr>
        <p:spPr/>
        <p:txBody>
          <a:bodyPr/>
          <a:lstStyle/>
          <a:p>
            <a:pPr eaLnBrk="1" hangingPunct="1">
              <a:defRPr/>
            </a:pPr>
            <a:endParaRPr lang="en-US" altLang="en-US" sz="96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Arial"/>
                <a:ea typeface="+mn-ea"/>
                <a:cs typeface="+mn-cs"/>
              </a:rPr>
              <a:t>Audience: 3rd grade and older</a:t>
            </a:r>
          </a:p>
          <a:p>
            <a:endParaRPr lang="en-US" sz="1200" b="0" i="0" u="none" strike="noStrike" kern="1200" dirty="0">
              <a:solidFill>
                <a:schemeClr val="tx1"/>
              </a:solidFill>
              <a:effectLst/>
              <a:latin typeface="Arial"/>
              <a:ea typeface="+mn-ea"/>
              <a:cs typeface="+mn-cs"/>
            </a:endParaRPr>
          </a:p>
          <a:p>
            <a:r>
              <a:rPr lang="en-US" sz="1200" b="0" i="0" u="none" strike="noStrike" kern="1200" dirty="0">
                <a:solidFill>
                  <a:schemeClr val="tx1"/>
                </a:solidFill>
                <a:effectLst/>
                <a:latin typeface="Arial"/>
                <a:ea typeface="+mn-ea"/>
                <a:cs typeface="+mn-cs"/>
              </a:rPr>
              <a:t>This slide compares the difference in size between planets in our solar system and with three kinds of exoplanets: Super Earth, Neptunian and Gas Giants.</a:t>
            </a:r>
          </a:p>
          <a:p>
            <a:r>
              <a:rPr lang="en-US" sz="1200" b="0" i="0" u="none" strike="noStrike" kern="1200" dirty="0">
                <a:solidFill>
                  <a:schemeClr val="tx1"/>
                </a:solidFill>
                <a:effectLst/>
                <a:latin typeface="Arial"/>
                <a:ea typeface="+mn-ea"/>
                <a:cs typeface="+mn-cs"/>
              </a:rPr>
              <a:t>A "Super Earth" is a type of planet observed in </a:t>
            </a:r>
            <a:r>
              <a:rPr lang="en-US" sz="1200" b="0" i="0" u="none" strike="noStrike" kern="1200" dirty="0" err="1">
                <a:solidFill>
                  <a:schemeClr val="tx1"/>
                </a:solidFill>
                <a:effectLst/>
                <a:latin typeface="Arial"/>
                <a:ea typeface="+mn-ea"/>
                <a:cs typeface="+mn-cs"/>
              </a:rPr>
              <a:t>exo</a:t>
            </a:r>
            <a:r>
              <a:rPr lang="en-US" sz="1200" b="0" i="0" u="none" strike="noStrike" kern="1200" dirty="0">
                <a:solidFill>
                  <a:schemeClr val="tx1"/>
                </a:solidFill>
                <a:effectLst/>
                <a:latin typeface="Arial"/>
                <a:ea typeface="+mn-ea"/>
                <a:cs typeface="+mn-cs"/>
              </a:rPr>
              <a:t> systems that is intriguing scientists because there is nothing similar to it in our solar system.</a:t>
            </a:r>
          </a:p>
          <a:p>
            <a:endParaRPr lang="en-US" sz="1200" b="1" i="0" u="none" strike="noStrike" kern="1200" dirty="0">
              <a:solidFill>
                <a:schemeClr val="tx1"/>
              </a:solidFill>
              <a:effectLst/>
              <a:latin typeface="Arial"/>
              <a:ea typeface="+mn-ea"/>
              <a:cs typeface="+mn-cs"/>
            </a:endParaRPr>
          </a:p>
          <a:p>
            <a:r>
              <a:rPr lang="en-US" sz="1200" b="1" i="0" u="none" strike="noStrike" kern="1200" dirty="0">
                <a:solidFill>
                  <a:schemeClr val="tx1"/>
                </a:solidFill>
                <a:effectLst/>
                <a:latin typeface="Arial"/>
                <a:ea typeface="+mn-ea"/>
                <a:cs typeface="+mn-cs"/>
              </a:rPr>
              <a:t>NOTE: </a:t>
            </a:r>
            <a:r>
              <a:rPr lang="en-US" sz="1200" b="0" i="0" u="none" strike="noStrike" kern="1200" dirty="0">
                <a:solidFill>
                  <a:schemeClr val="tx1"/>
                </a:solidFill>
                <a:effectLst/>
                <a:latin typeface="Arial"/>
                <a:ea typeface="+mn-ea"/>
                <a:cs typeface="+mn-cs"/>
              </a:rPr>
              <a:t>This PowerPoint file has built-in interactive elements. To view them, you must be in "Slide Show" mode; you can then move to the next view either by clicking your mouse, the spacebar, or the arrow keys. This slide will not work in "regular viewing mode." </a:t>
            </a:r>
          </a:p>
          <a:p>
            <a:endParaRPr lang="en-US" sz="1200" b="1" i="0" u="none" strike="noStrike" kern="1200" dirty="0">
              <a:solidFill>
                <a:schemeClr val="tx1"/>
              </a:solidFill>
              <a:effectLst/>
              <a:latin typeface="Arial"/>
              <a:ea typeface="+mn-ea"/>
              <a:cs typeface="+mn-cs"/>
            </a:endParaRPr>
          </a:p>
          <a:p>
            <a:r>
              <a:rPr lang="en-US" sz="1200" b="1" i="0" u="none" strike="noStrike" kern="1200" dirty="0">
                <a:solidFill>
                  <a:schemeClr val="tx1"/>
                </a:solidFill>
                <a:effectLst/>
                <a:latin typeface="Arial"/>
                <a:ea typeface="+mn-ea"/>
                <a:cs typeface="+mn-cs"/>
              </a:rPr>
              <a:t>Credit</a:t>
            </a:r>
          </a:p>
          <a:p>
            <a:r>
              <a:rPr lang="en-US" sz="1200" b="0" i="0" u="none" strike="noStrike" kern="1200" dirty="0">
                <a:solidFill>
                  <a:schemeClr val="tx1"/>
                </a:solidFill>
                <a:effectLst/>
                <a:latin typeface="Arial"/>
                <a:ea typeface="+mn-ea"/>
                <a:cs typeface="+mn-cs"/>
              </a:rPr>
              <a:t>NASA/JPL-Caltech</a:t>
            </a:r>
          </a:p>
          <a:p>
            <a:pPr rtl="0"/>
            <a:endParaRPr lang="en-US" sz="1200" b="0" i="0" u="none" strike="noStrike" kern="1200" dirty="0">
              <a:solidFill>
                <a:schemeClr val="tx1"/>
              </a:solidFill>
              <a:effectLst/>
              <a:latin typeface="Arial"/>
              <a:ea typeface="+mn-ea"/>
              <a:cs typeface="+mn-cs"/>
            </a:endParaRPr>
          </a:p>
          <a:p>
            <a:pPr rtl="0"/>
            <a:r>
              <a:rPr lang="en-US" sz="1200" b="0" i="0" u="none" strike="noStrike" kern="1200" dirty="0">
                <a:solidFill>
                  <a:schemeClr val="tx1"/>
                </a:solidFill>
                <a:effectLst/>
                <a:latin typeface="Arial"/>
                <a:ea typeface="+mn-ea"/>
                <a:cs typeface="+mn-cs"/>
              </a:rPr>
              <a:t>The additional info:</a:t>
            </a:r>
          </a:p>
          <a:p>
            <a:pPr rtl="0"/>
            <a:r>
              <a:rPr lang="en-US" sz="1200" b="0" i="0" u="none" strike="noStrike" kern="1200" dirty="0">
                <a:solidFill>
                  <a:schemeClr val="tx1"/>
                </a:solidFill>
                <a:effectLst/>
                <a:latin typeface="Arial"/>
                <a:ea typeface="+mn-ea"/>
                <a:cs typeface="+mn-cs"/>
              </a:rPr>
              <a:t>Ceres (as a large planetesimal): R=470 km, density= 2 g/cm^3</a:t>
            </a:r>
          </a:p>
          <a:p>
            <a:pPr rtl="0"/>
            <a:r>
              <a:rPr lang="en-US" sz="1200" b="0" i="0" u="none" strike="noStrike" kern="1200" dirty="0">
                <a:solidFill>
                  <a:schemeClr val="tx1"/>
                </a:solidFill>
                <a:effectLst/>
                <a:latin typeface="Arial"/>
                <a:ea typeface="+mn-ea"/>
                <a:cs typeface="+mn-cs"/>
              </a:rPr>
              <a:t>Pluto (as a protoplanet):R=1.2 mega m, density = 1.9 g/cm^3</a:t>
            </a:r>
          </a:p>
          <a:p>
            <a:pPr rtl="0"/>
            <a:r>
              <a:rPr lang="en-US" sz="1200" b="0" i="0" u="none" strike="noStrike" kern="1200" dirty="0">
                <a:solidFill>
                  <a:schemeClr val="tx1"/>
                </a:solidFill>
                <a:effectLst/>
                <a:latin typeface="Arial"/>
                <a:ea typeface="+mn-ea"/>
                <a:cs typeface="+mn-cs"/>
              </a:rPr>
              <a:t>Mars (as a protoplanet):R=3.4 mega m, density = 3.9 g/cm^3</a:t>
            </a:r>
            <a:br>
              <a:rPr lang="en-US" sz="1200" b="0" i="0" u="none" strike="noStrike" kern="1200" dirty="0">
                <a:solidFill>
                  <a:schemeClr val="tx1"/>
                </a:solidFill>
                <a:effectLst/>
                <a:latin typeface="Arial"/>
                <a:ea typeface="+mn-ea"/>
                <a:cs typeface="+mn-cs"/>
              </a:rPr>
            </a:br>
            <a:r>
              <a:rPr lang="en-US" sz="1200" b="0" i="0" u="none" strike="noStrike" kern="1200" dirty="0">
                <a:solidFill>
                  <a:schemeClr val="tx1"/>
                </a:solidFill>
                <a:effectLst/>
                <a:latin typeface="Arial"/>
                <a:ea typeface="+mn-ea"/>
                <a:cs typeface="+mn-cs"/>
              </a:rPr>
              <a:t>Earth (as a planet):R=6.4 mega m, density = 5.5 g/cm^3</a:t>
            </a:r>
          </a:p>
          <a:p>
            <a:pPr rtl="0"/>
            <a:r>
              <a:rPr lang="en-US" sz="1200" b="0" i="0" u="none" strike="noStrike" kern="1200" dirty="0" err="1">
                <a:solidFill>
                  <a:schemeClr val="tx1"/>
                </a:solidFill>
                <a:effectLst/>
                <a:latin typeface="Arial"/>
                <a:ea typeface="+mn-ea"/>
                <a:cs typeface="+mn-cs"/>
              </a:rPr>
              <a:t>SuperEarth</a:t>
            </a:r>
            <a:r>
              <a:rPr lang="en-US" sz="1200" b="0" i="0" u="none" strike="noStrike" kern="1200" dirty="0">
                <a:solidFill>
                  <a:schemeClr val="tx1"/>
                </a:solidFill>
                <a:effectLst/>
                <a:latin typeface="Arial"/>
                <a:ea typeface="+mn-ea"/>
                <a:cs typeface="+mn-cs"/>
              </a:rPr>
              <a:t> (use image for size): R ~ 10 mega m</a:t>
            </a:r>
          </a:p>
          <a:p>
            <a:pPr rtl="0"/>
            <a:r>
              <a:rPr lang="en-US" sz="1200" b="0" i="0" u="none" strike="noStrike" kern="1200" dirty="0">
                <a:solidFill>
                  <a:schemeClr val="tx1"/>
                </a:solidFill>
                <a:effectLst/>
                <a:latin typeface="Arial"/>
                <a:ea typeface="+mn-ea"/>
                <a:cs typeface="+mn-cs"/>
              </a:rPr>
              <a:t>Neptune (possibly a </a:t>
            </a:r>
            <a:r>
              <a:rPr lang="en-US" sz="1200" b="0" i="0" u="none" strike="noStrike" kern="1200" dirty="0" err="1">
                <a:solidFill>
                  <a:schemeClr val="tx1"/>
                </a:solidFill>
                <a:effectLst/>
                <a:latin typeface="Arial"/>
                <a:ea typeface="+mn-ea"/>
                <a:cs typeface="+mn-cs"/>
              </a:rPr>
              <a:t>superEarth</a:t>
            </a:r>
            <a:r>
              <a:rPr lang="en-US" sz="1200" b="0" i="0" u="none" strike="noStrike" kern="1200" dirty="0">
                <a:solidFill>
                  <a:schemeClr val="tx1"/>
                </a:solidFill>
                <a:effectLst/>
                <a:latin typeface="Arial"/>
                <a:ea typeface="+mn-ea"/>
                <a:cs typeface="+mn-cs"/>
              </a:rPr>
              <a:t>?): R=25 mega m, density = 1.6 g/cm^3</a:t>
            </a:r>
          </a:p>
          <a:p>
            <a:r>
              <a:rPr lang="en-US" sz="1200" b="0" i="0" u="none" strike="noStrike" kern="1200" dirty="0">
                <a:solidFill>
                  <a:schemeClr val="tx1"/>
                </a:solidFill>
                <a:effectLst/>
                <a:latin typeface="Arial"/>
                <a:ea typeface="+mn-ea"/>
                <a:cs typeface="+mn-cs"/>
              </a:rPr>
              <a:t>Jupiter: R=70 mega m, density = 1.3 g/cm^3</a:t>
            </a:r>
          </a:p>
          <a:p>
            <a:endParaRPr lang="en-US" sz="1200" b="0" i="0" u="none" strike="noStrike" kern="1200" dirty="0">
              <a:solidFill>
                <a:schemeClr val="tx1"/>
              </a:solidFill>
              <a:effectLst/>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strike="noStrike" kern="1200" dirty="0">
                <a:solidFill>
                  <a:schemeClr val="tx1"/>
                </a:solidFill>
                <a:effectLst/>
                <a:latin typeface="Arial"/>
                <a:ea typeface="+mn-ea"/>
                <a:cs typeface="+mn-cs"/>
                <a:hlinkClick r:id="rId3"/>
              </a:rPr>
              <a:t>https://exoplanets.nasa.gov</a:t>
            </a:r>
            <a:r>
              <a:rPr lang="en-US" sz="1200" b="0" i="0" u="sng" strike="noStrike" kern="1200">
                <a:solidFill>
                  <a:schemeClr val="tx1"/>
                </a:solidFill>
                <a:effectLst/>
                <a:latin typeface="Arial"/>
                <a:ea typeface="+mn-ea"/>
                <a:cs typeface="+mn-cs"/>
                <a:hlinkClick r:id="rId3"/>
              </a:rPr>
              <a:t>/what-is-an-exoplanet/planet-types/super-earth/</a:t>
            </a:r>
            <a:endParaRPr lang="en-US" sz="1200" b="0" i="0" u="none" strike="noStrike" kern="1200">
              <a:solidFill>
                <a:schemeClr val="tx1"/>
              </a:solidFill>
              <a:effectLst/>
              <a:latin typeface="Arial"/>
              <a:ea typeface="+mn-ea"/>
              <a:cs typeface="+mn-cs"/>
            </a:endParaRPr>
          </a:p>
          <a:p>
            <a:endParaRPr lang="en-US" dirty="0"/>
          </a:p>
        </p:txBody>
      </p:sp>
      <p:sp>
        <p:nvSpPr>
          <p:cNvPr id="4" name="Slide Number Placeholder 3"/>
          <p:cNvSpPr>
            <a:spLocks noGrp="1"/>
          </p:cNvSpPr>
          <p:nvPr>
            <p:ph type="sldNum" sz="quarter" idx="5"/>
          </p:nvPr>
        </p:nvSpPr>
        <p:spPr/>
        <p:txBody>
          <a:bodyPr/>
          <a:lstStyle/>
          <a:p>
            <a:fld id="{53E2C2CA-A0ED-D449-BD82-67EA63EA3096}" type="slidenum">
              <a:rPr lang="en-US" smtClean="0"/>
              <a:t>10</a:t>
            </a:fld>
            <a:endParaRPr lang="en-US"/>
          </a:p>
        </p:txBody>
      </p:sp>
    </p:spTree>
    <p:extLst>
      <p:ext uri="{BB962C8B-B14F-4D97-AF65-F5344CB8AC3E}">
        <p14:creationId xmlns:p14="http://schemas.microsoft.com/office/powerpoint/2010/main" val="2033428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Arial"/>
                <a:ea typeface="+mn-ea"/>
                <a:cs typeface="+mn-cs"/>
              </a:rPr>
              <a:t>Audience: 3rd grade and older</a:t>
            </a:r>
            <a:endParaRPr lang="en-US" sz="1200" b="0" i="0" u="none" strike="noStrike" kern="1200" dirty="0">
              <a:solidFill>
                <a:schemeClr val="tx1"/>
              </a:solidFill>
              <a:effectLst/>
              <a:latin typeface="Arial"/>
              <a:ea typeface="+mn-ea"/>
              <a:cs typeface="+mn-cs"/>
            </a:endParaRPr>
          </a:p>
          <a:p>
            <a:endParaRPr lang="en-US" sz="1200" b="0" i="0" u="none" strike="noStrike" kern="1200" dirty="0">
              <a:solidFill>
                <a:schemeClr val="tx1"/>
              </a:solidFill>
              <a:effectLst/>
              <a:latin typeface="Arial"/>
              <a:ea typeface="+mn-ea"/>
              <a:cs typeface="+mn-cs"/>
            </a:endParaRPr>
          </a:p>
          <a:p>
            <a:r>
              <a:rPr lang="en-US" sz="1200" b="0" i="0" u="none" strike="noStrike" kern="1200" dirty="0">
                <a:solidFill>
                  <a:schemeClr val="tx1"/>
                </a:solidFill>
                <a:effectLst/>
                <a:latin typeface="Arial"/>
                <a:ea typeface="+mn-ea"/>
                <a:cs typeface="+mn-cs"/>
              </a:rPr>
              <a:t>This slide shows how dramatically different the planets in our solar system are in size. Some of the smallest bodies in our solar system are shown in the first view, from Ceres to Earth; in the second view, Earth is next to Jupiter and other larger planets.</a:t>
            </a:r>
          </a:p>
          <a:p>
            <a:r>
              <a:rPr lang="en-US" sz="1200" b="0" i="0" u="none" strike="noStrike" kern="1200" dirty="0">
                <a:solidFill>
                  <a:schemeClr val="tx1"/>
                </a:solidFill>
                <a:effectLst/>
                <a:latin typeface="Arial"/>
                <a:ea typeface="+mn-ea"/>
                <a:cs typeface="+mn-cs"/>
              </a:rPr>
              <a:t>Also shown is the size of a "super-Earth" - a type of planet observed in exoplanetary systems that is intriguing scientists because there is no such thing in our solar system.</a:t>
            </a:r>
          </a:p>
          <a:p>
            <a:endParaRPr lang="en-US" sz="1200" b="1" i="0" u="none" strike="noStrike" kern="1200" dirty="0">
              <a:solidFill>
                <a:schemeClr val="tx1"/>
              </a:solidFill>
              <a:effectLst/>
              <a:latin typeface="Arial"/>
              <a:ea typeface="+mn-ea"/>
              <a:cs typeface="+mn-cs"/>
            </a:endParaRPr>
          </a:p>
          <a:p>
            <a:r>
              <a:rPr lang="en-US" sz="1200" b="1" i="0" u="none" strike="noStrike" kern="1200" dirty="0">
                <a:solidFill>
                  <a:schemeClr val="tx1"/>
                </a:solidFill>
                <a:effectLst/>
                <a:latin typeface="Arial"/>
                <a:ea typeface="+mn-ea"/>
                <a:cs typeface="+mn-cs"/>
              </a:rPr>
              <a:t>NOTE: </a:t>
            </a:r>
            <a:r>
              <a:rPr lang="en-US" sz="1200" b="0" i="0" u="none" strike="noStrike" kern="1200" dirty="0">
                <a:solidFill>
                  <a:schemeClr val="tx1"/>
                </a:solidFill>
                <a:effectLst/>
                <a:latin typeface="Arial"/>
                <a:ea typeface="+mn-ea"/>
                <a:cs typeface="+mn-cs"/>
              </a:rPr>
              <a:t>This PowerPoint file has built-in interactive elements. To view them, you must be in "Slide Show" mode; you can then move to the next view either by clicking your mouse, the spacebar, or the arrow keys. This slide will not work in "regular viewing mode." </a:t>
            </a:r>
          </a:p>
          <a:p>
            <a:endParaRPr lang="en-US" sz="1200" b="1" i="0" u="none" strike="noStrike" kern="1200" dirty="0">
              <a:solidFill>
                <a:schemeClr val="tx1"/>
              </a:solidFill>
              <a:effectLst/>
              <a:latin typeface="Arial"/>
              <a:ea typeface="+mn-ea"/>
              <a:cs typeface="+mn-cs"/>
            </a:endParaRPr>
          </a:p>
          <a:p>
            <a:r>
              <a:rPr lang="en-US" sz="1200" b="1" i="0" u="none" strike="noStrike" kern="1200" dirty="0">
                <a:solidFill>
                  <a:schemeClr val="tx1"/>
                </a:solidFill>
                <a:effectLst/>
                <a:latin typeface="Arial"/>
                <a:ea typeface="+mn-ea"/>
                <a:cs typeface="+mn-cs"/>
              </a:rPr>
              <a:t>Credit</a:t>
            </a:r>
          </a:p>
          <a:p>
            <a:r>
              <a:rPr lang="en-US" sz="1200" b="0" i="0" u="none" strike="noStrike" kern="1200" dirty="0">
                <a:solidFill>
                  <a:schemeClr val="tx1"/>
                </a:solidFill>
                <a:effectLst/>
                <a:latin typeface="Arial"/>
                <a:ea typeface="+mn-ea"/>
                <a:cs typeface="+mn-cs"/>
              </a:rPr>
              <a:t>NASA/JPL-Caltech</a:t>
            </a:r>
          </a:p>
          <a:p>
            <a:pPr rtl="0"/>
            <a:endParaRPr lang="en-US" sz="1200" b="0" i="0" u="none" strike="noStrike" kern="1200" dirty="0">
              <a:solidFill>
                <a:schemeClr val="tx1"/>
              </a:solidFill>
              <a:effectLst/>
              <a:latin typeface="Arial"/>
              <a:ea typeface="+mn-ea"/>
              <a:cs typeface="+mn-cs"/>
            </a:endParaRPr>
          </a:p>
          <a:p>
            <a:pPr rtl="0"/>
            <a:r>
              <a:rPr lang="en-US" sz="1200" b="0" i="0" u="none" strike="noStrike" kern="1200" dirty="0">
                <a:solidFill>
                  <a:schemeClr val="tx1"/>
                </a:solidFill>
                <a:effectLst/>
                <a:latin typeface="Arial"/>
                <a:ea typeface="+mn-ea"/>
                <a:cs typeface="+mn-cs"/>
              </a:rPr>
              <a:t>The additional info:</a:t>
            </a:r>
          </a:p>
          <a:p>
            <a:pPr rtl="0"/>
            <a:r>
              <a:rPr lang="en-US" sz="1200" b="0" i="0" u="none" strike="noStrike" kern="1200" dirty="0">
                <a:solidFill>
                  <a:schemeClr val="tx1"/>
                </a:solidFill>
                <a:effectLst/>
                <a:latin typeface="Arial"/>
                <a:ea typeface="+mn-ea"/>
                <a:cs typeface="+mn-cs"/>
              </a:rPr>
              <a:t>Ceres (as a large planetesimal): R=470 km, density= 2 g/cm^3</a:t>
            </a:r>
          </a:p>
          <a:p>
            <a:pPr rtl="0"/>
            <a:r>
              <a:rPr lang="en-US" sz="1200" b="0" i="0" u="none" strike="noStrike" kern="1200" dirty="0">
                <a:solidFill>
                  <a:schemeClr val="tx1"/>
                </a:solidFill>
                <a:effectLst/>
                <a:latin typeface="Arial"/>
                <a:ea typeface="+mn-ea"/>
                <a:cs typeface="+mn-cs"/>
              </a:rPr>
              <a:t>Pluto (as a protoplanet):R=1.2 mega m, density = 1.9 g/cm^3</a:t>
            </a:r>
          </a:p>
          <a:p>
            <a:pPr rtl="0"/>
            <a:r>
              <a:rPr lang="en-US" sz="1200" b="0" i="0" u="none" strike="noStrike" kern="1200" dirty="0">
                <a:solidFill>
                  <a:schemeClr val="tx1"/>
                </a:solidFill>
                <a:effectLst/>
                <a:latin typeface="Arial"/>
                <a:ea typeface="+mn-ea"/>
                <a:cs typeface="+mn-cs"/>
              </a:rPr>
              <a:t>Mars (as a protoplanet):R=3.4 mega m, density = 3.9 g/cm^3</a:t>
            </a:r>
            <a:br>
              <a:rPr lang="en-US" sz="1200" b="0" i="0" u="none" strike="noStrike" kern="1200" dirty="0">
                <a:solidFill>
                  <a:schemeClr val="tx1"/>
                </a:solidFill>
                <a:effectLst/>
                <a:latin typeface="Arial"/>
                <a:ea typeface="+mn-ea"/>
                <a:cs typeface="+mn-cs"/>
              </a:rPr>
            </a:br>
            <a:r>
              <a:rPr lang="en-US" sz="1200" b="0" i="0" u="none" strike="noStrike" kern="1200" dirty="0">
                <a:solidFill>
                  <a:schemeClr val="tx1"/>
                </a:solidFill>
                <a:effectLst/>
                <a:latin typeface="Arial"/>
                <a:ea typeface="+mn-ea"/>
                <a:cs typeface="+mn-cs"/>
              </a:rPr>
              <a:t>Earth (as a planet):R=6.4 mega m, density = 5.5 g/cm^3</a:t>
            </a:r>
          </a:p>
          <a:p>
            <a:pPr rtl="0"/>
            <a:r>
              <a:rPr lang="en-US" sz="1200" b="0" i="0" u="none" strike="noStrike" kern="1200" dirty="0" err="1">
                <a:solidFill>
                  <a:schemeClr val="tx1"/>
                </a:solidFill>
                <a:effectLst/>
                <a:latin typeface="Arial"/>
                <a:ea typeface="+mn-ea"/>
                <a:cs typeface="+mn-cs"/>
              </a:rPr>
              <a:t>SuperEarth</a:t>
            </a:r>
            <a:r>
              <a:rPr lang="en-US" sz="1200" b="0" i="0" u="none" strike="noStrike" kern="1200" dirty="0">
                <a:solidFill>
                  <a:schemeClr val="tx1"/>
                </a:solidFill>
                <a:effectLst/>
                <a:latin typeface="Arial"/>
                <a:ea typeface="+mn-ea"/>
                <a:cs typeface="+mn-cs"/>
              </a:rPr>
              <a:t> (use image for size): R ~ 10 mega m</a:t>
            </a:r>
          </a:p>
          <a:p>
            <a:pPr rtl="0"/>
            <a:r>
              <a:rPr lang="en-US" sz="1200" b="0" i="0" u="none" strike="noStrike" kern="1200" dirty="0">
                <a:solidFill>
                  <a:schemeClr val="tx1"/>
                </a:solidFill>
                <a:effectLst/>
                <a:latin typeface="Arial"/>
                <a:ea typeface="+mn-ea"/>
                <a:cs typeface="+mn-cs"/>
              </a:rPr>
              <a:t>Neptune (possibly a </a:t>
            </a:r>
            <a:r>
              <a:rPr lang="en-US" sz="1200" b="0" i="0" u="none" strike="noStrike" kern="1200" dirty="0" err="1">
                <a:solidFill>
                  <a:schemeClr val="tx1"/>
                </a:solidFill>
                <a:effectLst/>
                <a:latin typeface="Arial"/>
                <a:ea typeface="+mn-ea"/>
                <a:cs typeface="+mn-cs"/>
              </a:rPr>
              <a:t>superEarth</a:t>
            </a:r>
            <a:r>
              <a:rPr lang="en-US" sz="1200" b="0" i="0" u="none" strike="noStrike" kern="1200" dirty="0">
                <a:solidFill>
                  <a:schemeClr val="tx1"/>
                </a:solidFill>
                <a:effectLst/>
                <a:latin typeface="Arial"/>
                <a:ea typeface="+mn-ea"/>
                <a:cs typeface="+mn-cs"/>
              </a:rPr>
              <a:t>?): R=25 mega m, density = 1.6 g/cm^3</a:t>
            </a:r>
          </a:p>
          <a:p>
            <a:r>
              <a:rPr lang="en-US" sz="1200" b="0" i="0" u="none" strike="noStrike" kern="1200" dirty="0">
                <a:solidFill>
                  <a:schemeClr val="tx1"/>
                </a:solidFill>
                <a:effectLst/>
                <a:latin typeface="Arial"/>
                <a:ea typeface="+mn-ea"/>
                <a:cs typeface="+mn-cs"/>
              </a:rPr>
              <a:t>Jupiter: R=70 mega m, density = 1.3 g/cm^3</a:t>
            </a:r>
          </a:p>
          <a:p>
            <a:endParaRPr lang="en-US" sz="1200" b="0" i="0" u="none" strike="noStrike" kern="1200" dirty="0">
              <a:solidFill>
                <a:schemeClr val="tx1"/>
              </a:solidFill>
              <a:effectLst/>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strike="noStrike" kern="1200" dirty="0">
                <a:solidFill>
                  <a:schemeClr val="tx1"/>
                </a:solidFill>
                <a:effectLst/>
                <a:latin typeface="Arial"/>
                <a:ea typeface="+mn-ea"/>
                <a:cs typeface="+mn-cs"/>
                <a:hlinkClick r:id="rId3"/>
              </a:rPr>
              <a:t>https://exoplanets.nasa.gov/what-is-an-exoplanet/planet-types/super-earth/</a:t>
            </a:r>
            <a:endParaRPr lang="en-US" sz="1200" b="0" i="0" u="none" strike="noStrike" kern="1200" dirty="0">
              <a:solidFill>
                <a:schemeClr val="tx1"/>
              </a:solidFill>
              <a:effectLst/>
              <a:latin typeface="Arial"/>
              <a:ea typeface="+mn-ea"/>
              <a:cs typeface="+mn-cs"/>
            </a:endParaRPr>
          </a:p>
          <a:p>
            <a:endParaRPr lang="en-US" dirty="0"/>
          </a:p>
        </p:txBody>
      </p:sp>
      <p:sp>
        <p:nvSpPr>
          <p:cNvPr id="4" name="Slide Number Placeholder 3"/>
          <p:cNvSpPr>
            <a:spLocks noGrp="1"/>
          </p:cNvSpPr>
          <p:nvPr>
            <p:ph type="sldNum" sz="quarter" idx="5"/>
          </p:nvPr>
        </p:nvSpPr>
        <p:spPr/>
        <p:txBody>
          <a:bodyPr/>
          <a:lstStyle/>
          <a:p>
            <a:fld id="{53E2C2CA-A0ED-D449-BD82-67EA63EA3096}" type="slidenum">
              <a:rPr lang="en-US" smtClean="0"/>
              <a:t>11</a:t>
            </a:fld>
            <a:endParaRPr lang="en-US"/>
          </a:p>
        </p:txBody>
      </p:sp>
    </p:spTree>
    <p:extLst>
      <p:ext uri="{BB962C8B-B14F-4D97-AF65-F5344CB8AC3E}">
        <p14:creationId xmlns:p14="http://schemas.microsoft.com/office/powerpoint/2010/main" val="3985434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Arial"/>
                <a:ea typeface="+mn-ea"/>
                <a:cs typeface="+mn-cs"/>
              </a:rPr>
              <a:t>Audience: 3rd grade and older</a:t>
            </a:r>
          </a:p>
          <a:p>
            <a:endParaRPr lang="en-US" sz="1200" b="0" i="0" u="none" strike="noStrike" kern="1200" dirty="0">
              <a:solidFill>
                <a:schemeClr val="tx1"/>
              </a:solidFill>
              <a:effectLst/>
              <a:latin typeface="Arial"/>
              <a:ea typeface="+mn-ea"/>
              <a:cs typeface="+mn-cs"/>
            </a:endParaRPr>
          </a:p>
          <a:p>
            <a:r>
              <a:rPr lang="en-US" sz="1200" b="0" i="0" u="none" strike="noStrike" kern="1200" dirty="0">
                <a:solidFill>
                  <a:schemeClr val="tx1"/>
                </a:solidFill>
                <a:effectLst/>
                <a:latin typeface="Arial"/>
                <a:ea typeface="+mn-ea"/>
                <a:cs typeface="+mn-cs"/>
              </a:rPr>
              <a:t>This slide introduces four major space telescopes that are contributing to our study of exoplanets: Hubble, Kepler/K2, Tess, and James Webb.</a:t>
            </a:r>
          </a:p>
          <a:p>
            <a:endParaRPr lang="en-US" sz="1200" b="1" i="0" u="none" strike="noStrike" kern="1200" dirty="0">
              <a:solidFill>
                <a:schemeClr val="tx1"/>
              </a:solidFill>
              <a:effectLst/>
              <a:latin typeface="Arial"/>
              <a:ea typeface="+mn-ea"/>
              <a:cs typeface="+mn-cs"/>
            </a:endParaRPr>
          </a:p>
          <a:p>
            <a:r>
              <a:rPr lang="en-US" sz="1200" b="1" i="0" u="none" strike="noStrike" kern="1200" dirty="0">
                <a:solidFill>
                  <a:schemeClr val="tx1"/>
                </a:solidFill>
                <a:effectLst/>
                <a:latin typeface="Arial"/>
                <a:ea typeface="+mn-ea"/>
                <a:cs typeface="+mn-cs"/>
              </a:rPr>
              <a:t>NOTE:</a:t>
            </a:r>
            <a:r>
              <a:rPr lang="en-US" sz="1200" b="0" i="0" u="none" strike="noStrike" kern="1200" dirty="0">
                <a:solidFill>
                  <a:schemeClr val="tx1"/>
                </a:solidFill>
                <a:effectLst/>
                <a:latin typeface="Arial"/>
                <a:ea typeface="+mn-ea"/>
                <a:cs typeface="+mn-cs"/>
              </a:rPr>
              <a:t> This PowerPoint file has built-in interactive elements. To view them, you must be in "Slide Show" mode; you can then move to the next view either by clicking your mouse, the spacebar, or the arrow keys. This slide will not work in "regular viewing mode."</a:t>
            </a:r>
          </a:p>
          <a:p>
            <a:endParaRPr lang="en-US" sz="1200" b="1" i="0" u="none" strike="noStrike" kern="1200" dirty="0">
              <a:solidFill>
                <a:schemeClr val="tx1"/>
              </a:solidFill>
              <a:effectLst/>
              <a:latin typeface="Arial"/>
              <a:ea typeface="+mn-ea"/>
              <a:cs typeface="+mn-cs"/>
            </a:endParaRPr>
          </a:p>
          <a:p>
            <a:r>
              <a:rPr lang="en-US" sz="1200" b="1" i="0" u="none" strike="noStrike" kern="1200" dirty="0">
                <a:solidFill>
                  <a:schemeClr val="tx1"/>
                </a:solidFill>
                <a:effectLst/>
                <a:latin typeface="Arial"/>
                <a:ea typeface="+mn-ea"/>
                <a:cs typeface="+mn-cs"/>
              </a:rPr>
              <a:t>Credit</a:t>
            </a:r>
          </a:p>
          <a:p>
            <a:r>
              <a:rPr lang="en-US" sz="1200" b="0" i="0" u="none" strike="noStrike" kern="1200">
                <a:solidFill>
                  <a:schemeClr val="tx1"/>
                </a:solidFill>
                <a:effectLst/>
                <a:latin typeface="Arial"/>
                <a:ea typeface="+mn-ea"/>
                <a:cs typeface="+mn-cs"/>
              </a:rPr>
              <a:t>NASA/JPL-Caltech</a:t>
            </a:r>
          </a:p>
          <a:p>
            <a:endParaRPr lang="en-US"/>
          </a:p>
        </p:txBody>
      </p:sp>
      <p:sp>
        <p:nvSpPr>
          <p:cNvPr id="4" name="Slide Number Placeholder 3"/>
          <p:cNvSpPr>
            <a:spLocks noGrp="1"/>
          </p:cNvSpPr>
          <p:nvPr>
            <p:ph type="sldNum" sz="quarter" idx="5"/>
          </p:nvPr>
        </p:nvSpPr>
        <p:spPr/>
        <p:txBody>
          <a:bodyPr/>
          <a:lstStyle/>
          <a:p>
            <a:fld id="{4180AB40-CF9C-CB44-AF47-E5E5B00AC330}" type="slidenum">
              <a:rPr lang="en-US" smtClean="0"/>
              <a:pPr/>
              <a:t>12</a:t>
            </a:fld>
            <a:endParaRPr lang="en-US"/>
          </a:p>
        </p:txBody>
      </p:sp>
    </p:spTree>
    <p:extLst>
      <p:ext uri="{BB962C8B-B14F-4D97-AF65-F5344CB8AC3E}">
        <p14:creationId xmlns:p14="http://schemas.microsoft.com/office/powerpoint/2010/main" val="3519032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Arial"/>
                <a:ea typeface="+mn-ea"/>
                <a:cs typeface="+mn-cs"/>
              </a:rPr>
              <a:t>Audience: 3rd grade and older</a:t>
            </a:r>
          </a:p>
          <a:p>
            <a:endParaRPr lang="en-US" sz="1200" b="0" i="0" u="none" strike="noStrike" kern="1200" dirty="0">
              <a:solidFill>
                <a:schemeClr val="tx1"/>
              </a:solidFill>
              <a:effectLst/>
              <a:latin typeface="Arial"/>
              <a:ea typeface="+mn-ea"/>
              <a:cs typeface="+mn-cs"/>
            </a:endParaRPr>
          </a:p>
          <a:p>
            <a:r>
              <a:rPr lang="en-US" sz="1200" b="0" i="0" u="none" strike="noStrike" kern="1200" dirty="0">
                <a:solidFill>
                  <a:schemeClr val="tx1"/>
                </a:solidFill>
                <a:effectLst/>
                <a:latin typeface="Arial"/>
                <a:ea typeface="+mn-ea"/>
                <a:cs typeface="+mn-cs"/>
              </a:rPr>
              <a:t>The first view shows the TRAPPIST-1 system and the Solar System; in the second view, the size of the two systems is compared, revealing that the TRAPPIST-1 system is much more compact.</a:t>
            </a:r>
          </a:p>
          <a:p>
            <a:r>
              <a:rPr lang="en-US" sz="1200" b="0" i="0" u="none" strike="noStrike" kern="1200" dirty="0">
                <a:solidFill>
                  <a:schemeClr val="tx1"/>
                </a:solidFill>
                <a:effectLst/>
                <a:latin typeface="Arial"/>
                <a:ea typeface="+mn-ea"/>
                <a:cs typeface="+mn-cs"/>
              </a:rPr>
              <a:t>Key message: "Some exoplanets are in the so-called habitable zone."</a:t>
            </a:r>
          </a:p>
          <a:p>
            <a:endParaRPr lang="en-US" sz="1200" b="1" i="0" u="none" strike="noStrike" kern="1200" dirty="0">
              <a:solidFill>
                <a:schemeClr val="tx1"/>
              </a:solidFill>
              <a:effectLst/>
              <a:latin typeface="Arial"/>
              <a:ea typeface="+mn-ea"/>
              <a:cs typeface="+mn-cs"/>
            </a:endParaRPr>
          </a:p>
          <a:p>
            <a:r>
              <a:rPr lang="en-US" sz="1200" b="1" i="0" u="none" strike="noStrike" kern="1200" dirty="0">
                <a:solidFill>
                  <a:schemeClr val="tx1"/>
                </a:solidFill>
                <a:effectLst/>
                <a:latin typeface="Arial"/>
                <a:ea typeface="+mn-ea"/>
                <a:cs typeface="+mn-cs"/>
              </a:rPr>
              <a:t>NOTE:</a:t>
            </a:r>
            <a:r>
              <a:rPr lang="en-US" sz="1200" b="0" i="0" u="none" strike="noStrike" kern="1200" dirty="0">
                <a:solidFill>
                  <a:schemeClr val="tx1"/>
                </a:solidFill>
                <a:effectLst/>
                <a:latin typeface="Arial"/>
                <a:ea typeface="+mn-ea"/>
                <a:cs typeface="+mn-cs"/>
              </a:rPr>
              <a:t> This PowerPoint file has built-in interactive elements. To view them, you must be in "Slide Show" mode; you can then move to the next view either by clicking your mouse, the spacebar, or the arrow keys. This slide will not work in "regular viewing mode."</a:t>
            </a:r>
          </a:p>
          <a:p>
            <a:endParaRPr lang="en-US" sz="1200" b="1" i="0" u="none" strike="noStrike" kern="1200" dirty="0">
              <a:solidFill>
                <a:schemeClr val="tx1"/>
              </a:solidFill>
              <a:effectLst/>
              <a:latin typeface="Arial"/>
              <a:ea typeface="+mn-ea"/>
              <a:cs typeface="+mn-cs"/>
            </a:endParaRPr>
          </a:p>
          <a:p>
            <a:r>
              <a:rPr lang="en-US" sz="1200" b="1" i="0" u="none" strike="noStrike" kern="1200" dirty="0">
                <a:solidFill>
                  <a:schemeClr val="tx1"/>
                </a:solidFill>
                <a:effectLst/>
                <a:latin typeface="Arial"/>
                <a:ea typeface="+mn-ea"/>
                <a:cs typeface="+mn-cs"/>
              </a:rPr>
              <a:t>Credit</a:t>
            </a:r>
          </a:p>
          <a:p>
            <a:r>
              <a:rPr lang="en-US" sz="1200" b="0" i="0" u="none" strike="noStrike" kern="1200" dirty="0">
                <a:solidFill>
                  <a:schemeClr val="tx1"/>
                </a:solidFill>
                <a:effectLst/>
                <a:latin typeface="Arial"/>
                <a:ea typeface="+mn-ea"/>
                <a:cs typeface="+mn-cs"/>
              </a:rPr>
              <a:t>NASA/JPL-Caltech</a:t>
            </a:r>
          </a:p>
          <a:p>
            <a:pPr rtl="0"/>
            <a:endParaRPr lang="en-US" dirty="0"/>
          </a:p>
          <a:p>
            <a:pPr rtl="0"/>
            <a:endParaRPr lang="en-US" dirty="0"/>
          </a:p>
          <a:p>
            <a:pPr rtl="0"/>
            <a:r>
              <a:rPr lang="en-US" dirty="0"/>
              <a:t>The additional info:</a:t>
            </a:r>
          </a:p>
          <a:p>
            <a:pPr rtl="0"/>
            <a:r>
              <a:rPr lang="en-US" dirty="0"/>
              <a:t>Adapted from existing image.</a:t>
            </a:r>
          </a:p>
          <a:p>
            <a:pPr rtl="0"/>
            <a:r>
              <a:rPr lang="en-US"/>
              <a:t>– Cutout TRAPPIST-1 section and created left hand section of orbits (not in original image).</a:t>
            </a:r>
          </a:p>
          <a:p>
            <a:pPr rtl="0"/>
            <a:endParaRPr lang="en-US" dirty="0"/>
          </a:p>
        </p:txBody>
      </p:sp>
      <p:sp>
        <p:nvSpPr>
          <p:cNvPr id="4" name="Slide Number Placeholder 3"/>
          <p:cNvSpPr>
            <a:spLocks noGrp="1"/>
          </p:cNvSpPr>
          <p:nvPr>
            <p:ph type="sldNum" sz="quarter" idx="5"/>
          </p:nvPr>
        </p:nvSpPr>
        <p:spPr/>
        <p:txBody>
          <a:bodyPr/>
          <a:lstStyle/>
          <a:p>
            <a:fld id="{53E2C2CA-A0ED-D449-BD82-67EA63EA3096}" type="slidenum">
              <a:rPr lang="en-US" smtClean="0"/>
              <a:t>13</a:t>
            </a:fld>
            <a:endParaRPr lang="en-US"/>
          </a:p>
        </p:txBody>
      </p:sp>
    </p:spTree>
    <p:extLst>
      <p:ext uri="{BB962C8B-B14F-4D97-AF65-F5344CB8AC3E}">
        <p14:creationId xmlns:p14="http://schemas.microsoft.com/office/powerpoint/2010/main" val="2673661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a:ea typeface="+mn-ea"/>
                <a:cs typeface="+mn-cs"/>
              </a:rPr>
              <a:t>Habitable Zones Compared to the Size of the Hosting Star</a:t>
            </a:r>
            <a:r>
              <a:rPr lang="en-US" sz="1200" b="1" i="0" kern="1200" dirty="0">
                <a:solidFill>
                  <a:schemeClr val="tx1"/>
                </a:solidFill>
                <a:effectLst/>
                <a:latin typeface="Arial"/>
                <a:ea typeface="+mn-ea"/>
                <a:cs typeface="+mn-cs"/>
              </a:rPr>
              <a:t> -- </a:t>
            </a:r>
            <a:r>
              <a:rPr lang="en-US" sz="1200" i="1" kern="1200" dirty="0">
                <a:solidFill>
                  <a:schemeClr val="tx1"/>
                </a:solidFill>
                <a:effectLst/>
                <a:latin typeface="Arial"/>
                <a:ea typeface="+mn-ea"/>
                <a:cs typeface="+mn-cs"/>
              </a:rPr>
              <a:t>Audience: 4</a:t>
            </a:r>
            <a:r>
              <a:rPr lang="en-US" sz="1200" i="1" kern="1200" baseline="30000" dirty="0">
                <a:solidFill>
                  <a:schemeClr val="tx1"/>
                </a:solidFill>
                <a:effectLst/>
                <a:latin typeface="Arial"/>
                <a:ea typeface="+mn-ea"/>
                <a:cs typeface="+mn-cs"/>
              </a:rPr>
              <a:t>th</a:t>
            </a:r>
            <a:r>
              <a:rPr lang="en-US" sz="1200" i="1" kern="1200" dirty="0">
                <a:solidFill>
                  <a:schemeClr val="tx1"/>
                </a:solidFill>
                <a:effectLst/>
                <a:latin typeface="Arial"/>
                <a:ea typeface="+mn-ea"/>
                <a:cs typeface="+mn-cs"/>
              </a:rPr>
              <a:t> Grade and older. </a:t>
            </a:r>
            <a:endParaRPr lang="en-US" sz="1200" kern="1200" dirty="0">
              <a:solidFill>
                <a:schemeClr val="tx1"/>
              </a:solidFill>
              <a:effectLst/>
              <a:latin typeface="Arial"/>
              <a:ea typeface="+mn-ea"/>
              <a:cs typeface="+mn-cs"/>
            </a:endParaRPr>
          </a:p>
          <a:p>
            <a:r>
              <a:rPr lang="en-US" sz="1200" i="1" kern="1200" dirty="0">
                <a:solidFill>
                  <a:schemeClr val="tx1"/>
                </a:solidFill>
                <a:effectLst/>
                <a:latin typeface="Arial"/>
                <a:ea typeface="+mn-ea"/>
                <a:cs typeface="+mn-cs"/>
              </a:rPr>
              <a:t> </a:t>
            </a:r>
            <a:endParaRPr lang="en-US" sz="1200" kern="1200" dirty="0">
              <a:solidFill>
                <a:schemeClr val="tx1"/>
              </a:solidFill>
              <a:effectLst/>
              <a:latin typeface="Arial"/>
              <a:ea typeface="+mn-ea"/>
              <a:cs typeface="+mn-cs"/>
            </a:endParaRPr>
          </a:p>
          <a:p>
            <a:r>
              <a:rPr lang="en-US" sz="1200" kern="1200" dirty="0">
                <a:solidFill>
                  <a:schemeClr val="tx1"/>
                </a:solidFill>
                <a:effectLst/>
                <a:latin typeface="Arial"/>
                <a:ea typeface="+mn-ea"/>
                <a:cs typeface="+mn-cs"/>
              </a:rPr>
              <a:t>This slide explains and illustrates what the "habitable zone" is, and how it would change if the size of the hosting star is dramatically different.</a:t>
            </a:r>
          </a:p>
          <a:p>
            <a:r>
              <a:rPr lang="en-US" sz="1200" kern="1200" dirty="0">
                <a:solidFill>
                  <a:schemeClr val="tx1"/>
                </a:solidFill>
                <a:effectLst/>
                <a:latin typeface="Arial"/>
                <a:ea typeface="+mn-ea"/>
                <a:cs typeface="+mn-cs"/>
              </a:rPr>
              <a:t> </a:t>
            </a:r>
          </a:p>
          <a:p>
            <a:r>
              <a:rPr lang="en-US" sz="1200" b="1" kern="1200" dirty="0">
                <a:solidFill>
                  <a:schemeClr val="tx1"/>
                </a:solidFill>
                <a:effectLst/>
                <a:latin typeface="Arial"/>
                <a:ea typeface="+mn-ea"/>
                <a:cs typeface="+mn-cs"/>
              </a:rPr>
              <a:t>User's note:</a:t>
            </a:r>
            <a:r>
              <a:rPr lang="en-US" sz="1200" kern="1200" dirty="0">
                <a:solidFill>
                  <a:schemeClr val="tx1"/>
                </a:solidFill>
                <a:effectLst/>
                <a:latin typeface="Arial"/>
                <a:ea typeface="+mn-ea"/>
                <a:cs typeface="+mn-cs"/>
              </a:rPr>
              <a:t> Scale of Sun and planets are greatly exaggerated. Depending on its size, a star can be "whiter" or "redder" - as it was approximately reflected in this slide. However, the exact color of each of the three sizes of star in these slides is not accurate; the focus of these slides is to teach about the "Habitable Zone" as the size of the hosting </a:t>
            </a:r>
            <a:r>
              <a:rPr lang="en-US" sz="1200" kern="1200">
                <a:solidFill>
                  <a:schemeClr val="tx1"/>
                </a:solidFill>
                <a:effectLst/>
                <a:latin typeface="Arial"/>
                <a:ea typeface="+mn-ea"/>
                <a:cs typeface="+mn-cs"/>
              </a:rPr>
              <a:t>star changes.</a:t>
            </a:r>
            <a:endParaRPr lang="en-US" dirty="0"/>
          </a:p>
          <a:p>
            <a:endParaRPr lang="en-US" dirty="0"/>
          </a:p>
          <a:p>
            <a:r>
              <a:rPr lang="en-US" dirty="0"/>
              <a:t>Click 1: The Sun moves out and is replaced by a star half the size of the Sun; habitable zone scales accordingly</a:t>
            </a:r>
          </a:p>
          <a:p>
            <a:r>
              <a:rPr lang="en-US" dirty="0"/>
              <a:t>Click 2: The small star moves out and is replaced by a star twice the size of the Sun; habitable zone scales accordingly</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14</a:t>
            </a:fld>
            <a:endParaRPr lang="en-US"/>
          </a:p>
        </p:txBody>
      </p:sp>
    </p:spTree>
    <p:extLst>
      <p:ext uri="{BB962C8B-B14F-4D97-AF65-F5344CB8AC3E}">
        <p14:creationId xmlns:p14="http://schemas.microsoft.com/office/powerpoint/2010/main" val="135038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a:ea typeface="+mn-ea"/>
                <a:cs typeface="+mn-cs"/>
              </a:rPr>
              <a:t>Habitable Zones Compared to the Size of the Hosting Star</a:t>
            </a:r>
            <a:r>
              <a:rPr lang="en-US" sz="1200" b="1" i="0" kern="1200" dirty="0">
                <a:solidFill>
                  <a:schemeClr val="tx1"/>
                </a:solidFill>
                <a:effectLst/>
                <a:latin typeface="Arial"/>
                <a:ea typeface="+mn-ea"/>
                <a:cs typeface="+mn-cs"/>
              </a:rPr>
              <a:t> -- </a:t>
            </a:r>
            <a:r>
              <a:rPr lang="en-US" sz="1200" i="1" kern="1200" dirty="0">
                <a:solidFill>
                  <a:schemeClr val="tx1"/>
                </a:solidFill>
                <a:effectLst/>
                <a:latin typeface="Arial"/>
                <a:ea typeface="+mn-ea"/>
                <a:cs typeface="+mn-cs"/>
              </a:rPr>
              <a:t>Audience: 4</a:t>
            </a:r>
            <a:r>
              <a:rPr lang="en-US" sz="1200" i="1" kern="1200" baseline="30000" dirty="0">
                <a:solidFill>
                  <a:schemeClr val="tx1"/>
                </a:solidFill>
                <a:effectLst/>
                <a:latin typeface="Arial"/>
                <a:ea typeface="+mn-ea"/>
                <a:cs typeface="+mn-cs"/>
              </a:rPr>
              <a:t>th</a:t>
            </a:r>
            <a:r>
              <a:rPr lang="en-US" sz="1200" i="1" kern="1200" dirty="0">
                <a:solidFill>
                  <a:schemeClr val="tx1"/>
                </a:solidFill>
                <a:effectLst/>
                <a:latin typeface="Arial"/>
                <a:ea typeface="+mn-ea"/>
                <a:cs typeface="+mn-cs"/>
              </a:rPr>
              <a:t> Grade and older.</a:t>
            </a:r>
            <a:endParaRPr lang="en-US" sz="1200" kern="1200" dirty="0">
              <a:solidFill>
                <a:schemeClr val="tx1"/>
              </a:solidFill>
              <a:effectLst/>
              <a:latin typeface="Arial"/>
              <a:ea typeface="+mn-ea"/>
              <a:cs typeface="+mn-cs"/>
            </a:endParaRPr>
          </a:p>
          <a:p>
            <a:r>
              <a:rPr lang="en-US" sz="1200" i="1" kern="1200" dirty="0">
                <a:solidFill>
                  <a:schemeClr val="tx1"/>
                </a:solidFill>
                <a:effectLst/>
                <a:latin typeface="Arial"/>
                <a:ea typeface="+mn-ea"/>
                <a:cs typeface="+mn-cs"/>
              </a:rPr>
              <a:t> </a:t>
            </a:r>
            <a:endParaRPr lang="en-US" sz="1200" kern="1200" dirty="0">
              <a:solidFill>
                <a:schemeClr val="tx1"/>
              </a:solidFill>
              <a:effectLst/>
              <a:latin typeface="Arial"/>
              <a:ea typeface="+mn-ea"/>
              <a:cs typeface="+mn-cs"/>
            </a:endParaRPr>
          </a:p>
          <a:p>
            <a:r>
              <a:rPr lang="en-US" sz="1200" b="1" kern="1200" dirty="0">
                <a:solidFill>
                  <a:schemeClr val="tx1"/>
                </a:solidFill>
                <a:effectLst/>
                <a:latin typeface="Arial"/>
                <a:ea typeface="+mn-ea"/>
                <a:cs typeface="+mn-cs"/>
              </a:rPr>
              <a:t>Description:</a:t>
            </a:r>
            <a:endParaRPr lang="en-US" sz="1200" kern="1200" dirty="0">
              <a:solidFill>
                <a:schemeClr val="tx1"/>
              </a:solidFill>
              <a:effectLst/>
              <a:latin typeface="Arial"/>
              <a:ea typeface="+mn-ea"/>
              <a:cs typeface="+mn-cs"/>
            </a:endParaRPr>
          </a:p>
          <a:p>
            <a:r>
              <a:rPr lang="en-US" sz="1200" kern="1200" dirty="0">
                <a:solidFill>
                  <a:schemeClr val="tx1"/>
                </a:solidFill>
                <a:effectLst/>
                <a:latin typeface="Arial"/>
                <a:ea typeface="+mn-ea"/>
                <a:cs typeface="+mn-cs"/>
              </a:rPr>
              <a:t>This slide explains and illustrates what a "habitable zone" is, and how it would change based on the size of the host star.</a:t>
            </a:r>
          </a:p>
          <a:p>
            <a:r>
              <a:rPr lang="en-US" sz="1200" kern="1200" dirty="0">
                <a:solidFill>
                  <a:schemeClr val="tx1"/>
                </a:solidFill>
                <a:effectLst/>
                <a:latin typeface="Arial"/>
                <a:ea typeface="+mn-ea"/>
                <a:cs typeface="+mn-cs"/>
              </a:rPr>
              <a:t> </a:t>
            </a:r>
          </a:p>
          <a:p>
            <a:r>
              <a:rPr lang="en-US" sz="1200" b="1" kern="1200" dirty="0">
                <a:solidFill>
                  <a:schemeClr val="tx1"/>
                </a:solidFill>
                <a:effectLst/>
                <a:latin typeface="Arial"/>
                <a:ea typeface="+mn-ea"/>
                <a:cs typeface="+mn-cs"/>
              </a:rPr>
              <a:t>User's notes:</a:t>
            </a:r>
            <a:r>
              <a:rPr lang="en-US" sz="1200" kern="1200" dirty="0">
                <a:solidFill>
                  <a:schemeClr val="tx1"/>
                </a:solidFill>
                <a:effectLst/>
                <a:latin typeface="Arial"/>
                <a:ea typeface="+mn-ea"/>
                <a:cs typeface="+mn-cs"/>
              </a:rPr>
              <a:t> The represented Scale of Sun and planets are greatly exaggerated. Depending on its size, a star can be "whiter" or "redder" - as it was approximately reflected in this slide. However, the exact color of each of the three sizes of star in these slides is not accurate; the focus of these slides is to explain the "Habitable Zone" and how it changes based on the size of the hosting star.</a:t>
            </a:r>
          </a:p>
          <a:p>
            <a:endParaRPr lang="en-US" sz="1200" kern="1200" dirty="0">
              <a:solidFill>
                <a:schemeClr val="tx1"/>
              </a:solidFill>
              <a:effectLst/>
              <a:latin typeface="Arial"/>
              <a:ea typeface="+mn-ea"/>
              <a:cs typeface="+mn-cs"/>
            </a:endParaRPr>
          </a:p>
          <a:p>
            <a:r>
              <a:rPr lang="en-US" sz="1200" b="1" kern="1200" dirty="0">
                <a:solidFill>
                  <a:schemeClr val="tx1"/>
                </a:solidFill>
                <a:effectLst/>
                <a:latin typeface="Arial"/>
                <a:ea typeface="+mn-ea"/>
                <a:cs typeface="+mn-cs"/>
              </a:rPr>
              <a:t>NOTE:</a:t>
            </a:r>
            <a:r>
              <a:rPr lang="en-US" sz="1200" kern="1200" dirty="0">
                <a:solidFill>
                  <a:schemeClr val="tx1"/>
                </a:solidFill>
                <a:effectLst/>
                <a:latin typeface="Arial"/>
                <a:ea typeface="+mn-ea"/>
                <a:cs typeface="+mn-cs"/>
              </a:rPr>
              <a:t> This PowerPoint file has built-in interactive elements. To view them, you must be in "Slide Show" mode; you can then move to the next view either by clicking your mouse, the spacebar, or the arrow keys. This slide will not work in "regular viewing mode."</a:t>
            </a:r>
          </a:p>
          <a:p>
            <a:pPr rtl="0"/>
            <a:endParaRPr lang="en-US" dirty="0"/>
          </a:p>
          <a:p>
            <a:pPr rtl="0"/>
            <a:endParaRPr lang="en-US" dirty="0"/>
          </a:p>
          <a:p>
            <a:pPr rtl="0"/>
            <a:r>
              <a:rPr lang="en-US" dirty="0"/>
              <a:t>Animation in presentation mode:</a:t>
            </a:r>
          </a:p>
          <a:p>
            <a:pPr rtl="0"/>
            <a:r>
              <a:rPr lang="en-US" dirty="0"/>
              <a:t>1st click: zoom in on 3 planets</a:t>
            </a:r>
          </a:p>
          <a:p>
            <a:pPr rtl="0"/>
            <a:r>
              <a:rPr lang="en-US" dirty="0"/>
              <a:t>2nd click: 3 colored zones appear</a:t>
            </a:r>
          </a:p>
          <a:p>
            <a:pPr rtl="0"/>
            <a:r>
              <a:rPr lang="en-US" dirty="0"/>
              <a:t>3rd click: thermometers appear showing ”too hot”, ”too cold” and “just right”</a:t>
            </a:r>
          </a:p>
          <a:p>
            <a:pPr rtl="0"/>
            <a:r>
              <a:rPr lang="en-US" dirty="0"/>
              <a:t>4th click: container appears with liquid water</a:t>
            </a:r>
          </a:p>
          <a:p>
            <a:pPr rtl="0"/>
            <a:r>
              <a:rPr lang="en-US" dirty="0"/>
              <a:t>5th click: a second container appears with water vapor</a:t>
            </a:r>
          </a:p>
          <a:p>
            <a:pPr rtl="0"/>
            <a:r>
              <a:rPr lang="en-US" dirty="0"/>
              <a:t>6th click: a third container appears with frozen water</a:t>
            </a:r>
          </a:p>
          <a:p>
            <a:pPr rtl="0"/>
            <a:r>
              <a:rPr lang="en-US" dirty="0"/>
              <a:t>7th click: graphics change to show habitable zone represented as a green disk</a:t>
            </a:r>
          </a:p>
        </p:txBody>
      </p:sp>
      <p:sp>
        <p:nvSpPr>
          <p:cNvPr id="4" name="Slide Number Placeholder 3"/>
          <p:cNvSpPr>
            <a:spLocks noGrp="1"/>
          </p:cNvSpPr>
          <p:nvPr>
            <p:ph type="sldNum" sz="quarter" idx="5"/>
          </p:nvPr>
        </p:nvSpPr>
        <p:spPr/>
        <p:txBody>
          <a:bodyPr/>
          <a:lstStyle/>
          <a:p>
            <a:fld id="{53E2C2CA-A0ED-D449-BD82-67EA63EA3096}" type="slidenum">
              <a:rPr lang="en-US" smtClean="0"/>
              <a:t>15</a:t>
            </a:fld>
            <a:endParaRPr lang="en-US"/>
          </a:p>
        </p:txBody>
      </p:sp>
    </p:spTree>
    <p:extLst>
      <p:ext uri="{BB962C8B-B14F-4D97-AF65-F5344CB8AC3E}">
        <p14:creationId xmlns:p14="http://schemas.microsoft.com/office/powerpoint/2010/main" val="1909426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a:ea typeface="+mn-ea"/>
                <a:cs typeface="+mn-cs"/>
              </a:rPr>
              <a:t>Planet Formation</a:t>
            </a:r>
            <a:r>
              <a:rPr lang="en-US" sz="1200" b="1" i="0" kern="1200" dirty="0">
                <a:solidFill>
                  <a:schemeClr val="tx1"/>
                </a:solidFill>
                <a:effectLst/>
                <a:latin typeface="Arial"/>
                <a:ea typeface="+mn-ea"/>
                <a:cs typeface="+mn-cs"/>
              </a:rPr>
              <a:t> </a:t>
            </a:r>
            <a:r>
              <a:rPr lang="en-US" sz="1200" i="1" kern="1200" dirty="0">
                <a:solidFill>
                  <a:schemeClr val="tx1"/>
                </a:solidFill>
                <a:effectLst/>
                <a:latin typeface="Arial"/>
                <a:ea typeface="+mn-ea"/>
                <a:cs typeface="+mn-cs"/>
              </a:rPr>
              <a:t>Audience: 9</a:t>
            </a:r>
            <a:r>
              <a:rPr lang="en-US" sz="1200" i="1" kern="1200" baseline="30000" dirty="0">
                <a:solidFill>
                  <a:schemeClr val="tx1"/>
                </a:solidFill>
                <a:effectLst/>
                <a:latin typeface="Arial"/>
                <a:ea typeface="+mn-ea"/>
                <a:cs typeface="+mn-cs"/>
              </a:rPr>
              <a:t>th</a:t>
            </a:r>
            <a:r>
              <a:rPr lang="en-US" sz="1200" i="1" kern="1200" dirty="0">
                <a:solidFill>
                  <a:schemeClr val="tx1"/>
                </a:solidFill>
                <a:effectLst/>
                <a:latin typeface="Arial"/>
                <a:ea typeface="+mn-ea"/>
                <a:cs typeface="+mn-cs"/>
              </a:rPr>
              <a:t> Grade and older. </a:t>
            </a:r>
            <a:endParaRPr lang="en-US" sz="1200" kern="1200" dirty="0">
              <a:solidFill>
                <a:schemeClr val="tx1"/>
              </a:solidFill>
              <a:effectLst/>
              <a:latin typeface="Arial"/>
              <a:ea typeface="+mn-ea"/>
              <a:cs typeface="+mn-cs"/>
            </a:endParaRPr>
          </a:p>
          <a:p>
            <a:r>
              <a:rPr lang="en-US" sz="1200" b="1" kern="1200" dirty="0">
                <a:solidFill>
                  <a:schemeClr val="tx1"/>
                </a:solidFill>
                <a:effectLst/>
                <a:latin typeface="Arial"/>
                <a:ea typeface="+mn-ea"/>
                <a:cs typeface="+mn-cs"/>
              </a:rPr>
              <a:t>Description:</a:t>
            </a:r>
            <a:endParaRPr lang="en-US" sz="1200" kern="1200" dirty="0">
              <a:solidFill>
                <a:schemeClr val="tx1"/>
              </a:solidFill>
              <a:effectLst/>
              <a:latin typeface="Arial"/>
              <a:ea typeface="+mn-ea"/>
              <a:cs typeface="+mn-cs"/>
            </a:endParaRPr>
          </a:p>
          <a:p>
            <a:r>
              <a:rPr lang="en-US" sz="1200" kern="1200" dirty="0">
                <a:solidFill>
                  <a:schemeClr val="tx1"/>
                </a:solidFill>
                <a:effectLst/>
                <a:latin typeface="Arial"/>
                <a:ea typeface="+mn-ea"/>
                <a:cs typeface="+mn-cs"/>
              </a:rPr>
              <a:t>This slide illustrates how planets form from dust in a few hundred million years. Steps illustrated include planetesimal, protoplanets, giant and rocky planets.</a:t>
            </a:r>
          </a:p>
          <a:p>
            <a:endParaRPr lang="en-US" dirty="0"/>
          </a:p>
          <a:p>
            <a:endParaRPr lang="en-US" dirty="0"/>
          </a:p>
          <a:p>
            <a:r>
              <a:rPr lang="en-US" dirty="0"/>
              <a:t>Click #1: Astronomical dust</a:t>
            </a:r>
          </a:p>
          <a:p>
            <a:r>
              <a:rPr lang="en-US" dirty="0"/>
              <a:t>Click #2: Planetesimals</a:t>
            </a:r>
          </a:p>
          <a:p>
            <a:r>
              <a:rPr lang="en-US" dirty="0"/>
              <a:t>Click #3: Protoplanets</a:t>
            </a:r>
          </a:p>
          <a:p>
            <a:r>
              <a:rPr lang="en-US" dirty="0"/>
              <a:t>Click #4: Giant planets</a:t>
            </a:r>
          </a:p>
          <a:p>
            <a:r>
              <a:rPr lang="en-US" dirty="0"/>
              <a:t>Click #5: Rocky, terrestrial planets</a:t>
            </a:r>
          </a:p>
          <a:p>
            <a:r>
              <a:rPr lang="en-US" dirty="0"/>
              <a:t>Click #6: Planet formation is complete</a:t>
            </a:r>
          </a:p>
        </p:txBody>
      </p:sp>
      <p:sp>
        <p:nvSpPr>
          <p:cNvPr id="4" name="Slide Number Placeholder 3"/>
          <p:cNvSpPr>
            <a:spLocks noGrp="1"/>
          </p:cNvSpPr>
          <p:nvPr>
            <p:ph type="sldNum" sz="quarter" idx="5"/>
          </p:nvPr>
        </p:nvSpPr>
        <p:spPr/>
        <p:txBody>
          <a:bodyPr/>
          <a:lstStyle/>
          <a:p>
            <a:fld id="{4180AB40-CF9C-CB44-AF47-E5E5B00AC330}" type="slidenum">
              <a:rPr lang="en-US" smtClean="0"/>
              <a:pPr/>
              <a:t>16</a:t>
            </a:fld>
            <a:endParaRPr lang="en-US"/>
          </a:p>
        </p:txBody>
      </p:sp>
    </p:spTree>
    <p:extLst>
      <p:ext uri="{BB962C8B-B14F-4D97-AF65-F5344CB8AC3E}">
        <p14:creationId xmlns:p14="http://schemas.microsoft.com/office/powerpoint/2010/main" val="2954374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a:ea typeface="+mn-ea"/>
                <a:cs typeface="+mn-cs"/>
              </a:rPr>
              <a:t>Planets vs Stars: Brightness, Size, and Weight ('Mass’)</a:t>
            </a:r>
            <a:r>
              <a:rPr lang="en-US" sz="1200" b="1" i="0" kern="1200" dirty="0">
                <a:solidFill>
                  <a:schemeClr val="tx1"/>
                </a:solidFill>
                <a:effectLst/>
                <a:latin typeface="Arial"/>
                <a:ea typeface="+mn-ea"/>
                <a:cs typeface="+mn-cs"/>
              </a:rPr>
              <a:t> -- </a:t>
            </a:r>
            <a:r>
              <a:rPr lang="en-US" sz="1200" i="1" kern="1200" dirty="0">
                <a:solidFill>
                  <a:schemeClr val="tx1"/>
                </a:solidFill>
                <a:effectLst/>
                <a:latin typeface="Arial"/>
                <a:ea typeface="+mn-ea"/>
                <a:cs typeface="+mn-cs"/>
              </a:rPr>
              <a:t>Audience: 4</a:t>
            </a:r>
            <a:r>
              <a:rPr lang="en-US" sz="1200" i="1" kern="1200" baseline="30000" dirty="0">
                <a:solidFill>
                  <a:schemeClr val="tx1"/>
                </a:solidFill>
                <a:effectLst/>
                <a:latin typeface="Arial"/>
                <a:ea typeface="+mn-ea"/>
                <a:cs typeface="+mn-cs"/>
              </a:rPr>
              <a:t>th</a:t>
            </a:r>
            <a:r>
              <a:rPr lang="en-US" sz="1200" i="1" kern="1200" dirty="0">
                <a:solidFill>
                  <a:schemeClr val="tx1"/>
                </a:solidFill>
                <a:effectLst/>
                <a:latin typeface="Arial"/>
                <a:ea typeface="+mn-ea"/>
                <a:cs typeface="+mn-cs"/>
              </a:rPr>
              <a:t> Grade and older.</a:t>
            </a:r>
            <a:endParaRPr lang="en-US" sz="1200" kern="1200" dirty="0">
              <a:solidFill>
                <a:schemeClr val="tx1"/>
              </a:solidFill>
              <a:effectLst/>
              <a:latin typeface="Arial"/>
              <a:ea typeface="+mn-ea"/>
              <a:cs typeface="+mn-cs"/>
            </a:endParaRPr>
          </a:p>
          <a:p>
            <a:r>
              <a:rPr lang="en-US" sz="1200" kern="1200" dirty="0">
                <a:solidFill>
                  <a:schemeClr val="tx1"/>
                </a:solidFill>
                <a:effectLst/>
                <a:latin typeface="Arial"/>
                <a:ea typeface="+mn-ea"/>
                <a:cs typeface="+mn-cs"/>
              </a:rPr>
              <a:t>This slide illustrates why we can easily see stars in the night sky but not their planets. The slide incorporates a graphic comparison of Brightness, Size, and Weight.</a:t>
            </a:r>
          </a:p>
          <a:p>
            <a:r>
              <a:rPr lang="en-US" sz="1200" kern="1200" dirty="0">
                <a:solidFill>
                  <a:schemeClr val="tx1"/>
                </a:solidFill>
                <a:effectLst/>
                <a:latin typeface="Arial"/>
                <a:ea typeface="+mn-ea"/>
                <a:cs typeface="+mn-cs"/>
              </a:rPr>
              <a:t> </a:t>
            </a:r>
          </a:p>
          <a:p>
            <a:r>
              <a:rPr lang="en-US" sz="1200" b="1" kern="1200" dirty="0">
                <a:solidFill>
                  <a:schemeClr val="tx1"/>
                </a:solidFill>
                <a:effectLst/>
                <a:latin typeface="Arial"/>
                <a:ea typeface="+mn-ea"/>
                <a:cs typeface="+mn-cs"/>
              </a:rPr>
              <a:t>User's notes:</a:t>
            </a:r>
            <a:r>
              <a:rPr lang="en-US" sz="1200" kern="1200" dirty="0">
                <a:solidFill>
                  <a:schemeClr val="tx1"/>
                </a:solidFill>
                <a:effectLst/>
                <a:latin typeface="Arial"/>
                <a:ea typeface="+mn-ea"/>
                <a:cs typeface="+mn-cs"/>
              </a:rPr>
              <a:t> This slide is geared toward students in 4</a:t>
            </a:r>
            <a:r>
              <a:rPr lang="en-US" sz="1200" kern="1200" baseline="30000" dirty="0">
                <a:solidFill>
                  <a:schemeClr val="tx1"/>
                </a:solidFill>
                <a:effectLst/>
                <a:latin typeface="Arial"/>
                <a:ea typeface="+mn-ea"/>
                <a:cs typeface="+mn-cs"/>
              </a:rPr>
              <a:t>th</a:t>
            </a:r>
            <a:r>
              <a:rPr lang="en-US" sz="1200" kern="1200" dirty="0">
                <a:solidFill>
                  <a:schemeClr val="tx1"/>
                </a:solidFill>
                <a:effectLst/>
                <a:latin typeface="Arial"/>
                <a:ea typeface="+mn-ea"/>
                <a:cs typeface="+mn-cs"/>
              </a:rPr>
              <a:t> grade; so it uses a concrete term ("weight") rather than an abstract one ("mass") since most young students are not yet familiar with physics concepts. Weight makes sense to all kids, it's something practical, something they can converse about it; the concept of "mass" only makes sense to kids familiar with physics concepts.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a:ea typeface="+mn-ea"/>
                <a:cs typeface="+mn-cs"/>
              </a:rPr>
              <a:t>NOTE:</a:t>
            </a:r>
            <a:r>
              <a:rPr lang="en-US" sz="1200" kern="1200" dirty="0">
                <a:solidFill>
                  <a:schemeClr val="tx1"/>
                </a:solidFill>
                <a:effectLst/>
                <a:latin typeface="Arial"/>
                <a:ea typeface="+mn-ea"/>
                <a:cs typeface="+mn-cs"/>
              </a:rPr>
              <a:t> This PowerPoint file has built-in interactive elements. To view them, you must be in "Slide Show" mode; you can then move to the next view either by clicking your mouse, the spacebar, or the arrow keys. This slide will not work in "regular viewing mode."</a:t>
            </a:r>
          </a:p>
          <a:p>
            <a:endParaRPr lang="en-US" dirty="0"/>
          </a:p>
          <a:p>
            <a:r>
              <a:rPr lang="en-US" dirty="0"/>
              <a:t>Animation:</a:t>
            </a:r>
          </a:p>
          <a:p>
            <a:endParaRPr lang="en-US" dirty="0"/>
          </a:p>
          <a:p>
            <a:r>
              <a:rPr lang="en-US" dirty="0"/>
              <a:t>Click 1: Transitions to next slide</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17</a:t>
            </a:fld>
            <a:endParaRPr lang="en-US"/>
          </a:p>
        </p:txBody>
      </p:sp>
    </p:spTree>
    <p:extLst>
      <p:ext uri="{BB962C8B-B14F-4D97-AF65-F5344CB8AC3E}">
        <p14:creationId xmlns:p14="http://schemas.microsoft.com/office/powerpoint/2010/main" val="2186258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auto play of brightness statement</a:t>
            </a:r>
          </a:p>
          <a:p>
            <a:endParaRPr lang="en-US" dirty="0"/>
          </a:p>
          <a:p>
            <a:r>
              <a:rPr lang="en-US" dirty="0"/>
              <a:t>Click 1: question is displayed “how many times brighter?”</a:t>
            </a:r>
          </a:p>
          <a:p>
            <a:r>
              <a:rPr lang="en-US" dirty="0"/>
              <a:t>Click 2: answer is displayed “3.4 billion”</a:t>
            </a:r>
          </a:p>
          <a:p>
            <a:r>
              <a:rPr lang="en-US" dirty="0"/>
              <a:t>Click 3: transitions to next slide showing comparison (candle and lighthouses)</a:t>
            </a:r>
          </a:p>
        </p:txBody>
      </p:sp>
      <p:sp>
        <p:nvSpPr>
          <p:cNvPr id="4" name="Slide Number Placeholder 3"/>
          <p:cNvSpPr>
            <a:spLocks noGrp="1"/>
          </p:cNvSpPr>
          <p:nvPr>
            <p:ph type="sldNum" sz="quarter" idx="5"/>
          </p:nvPr>
        </p:nvSpPr>
        <p:spPr/>
        <p:txBody>
          <a:bodyPr/>
          <a:lstStyle/>
          <a:p>
            <a:fld id="{4180AB40-CF9C-CB44-AF47-E5E5B00AC330}" type="slidenum">
              <a:rPr lang="en-US" smtClean="0"/>
              <a:pPr/>
              <a:t>18</a:t>
            </a:fld>
            <a:endParaRPr lang="en-US"/>
          </a:p>
        </p:txBody>
      </p:sp>
    </p:spTree>
    <p:extLst>
      <p:ext uri="{BB962C8B-B14F-4D97-AF65-F5344CB8AC3E}">
        <p14:creationId xmlns:p14="http://schemas.microsoft.com/office/powerpoint/2010/main" val="1565488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auto play of candle comparison to 2000 lighthouses</a:t>
            </a:r>
          </a:p>
          <a:p>
            <a:endParaRPr lang="en-US" dirty="0"/>
          </a:p>
          <a:p>
            <a:r>
              <a:rPr lang="en-US" dirty="0"/>
              <a:t>Click 1: transitions to next slide</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19</a:t>
            </a:fld>
            <a:endParaRPr lang="en-US"/>
          </a:p>
        </p:txBody>
      </p:sp>
    </p:spTree>
    <p:extLst>
      <p:ext uri="{BB962C8B-B14F-4D97-AF65-F5344CB8AC3E}">
        <p14:creationId xmlns:p14="http://schemas.microsoft.com/office/powerpoint/2010/main" val="2745282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2</a:t>
            </a:fld>
            <a:endParaRPr lang="en-US"/>
          </a:p>
        </p:txBody>
      </p:sp>
    </p:spTree>
    <p:extLst>
      <p:ext uri="{BB962C8B-B14F-4D97-AF65-F5344CB8AC3E}">
        <p14:creationId xmlns:p14="http://schemas.microsoft.com/office/powerpoint/2010/main" val="4069496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auto play of size statement</a:t>
            </a:r>
          </a:p>
          <a:p>
            <a:endParaRPr lang="en-US" dirty="0"/>
          </a:p>
          <a:p>
            <a:r>
              <a:rPr lang="en-US" dirty="0"/>
              <a:t>Click 1: Sun scales down; question is posed, “how many Earth’s”?</a:t>
            </a:r>
          </a:p>
          <a:p>
            <a:r>
              <a:rPr lang="en-US" dirty="0"/>
              <a:t>Click 2: animation plays showing many tiny Earths extending across the Sun; answer is displayed (110 Earths)</a:t>
            </a:r>
          </a:p>
          <a:p>
            <a:r>
              <a:rPr lang="en-US" dirty="0"/>
              <a:t>Click 3: transitions to next slide where comparison animation plays (popcorn)</a:t>
            </a:r>
          </a:p>
        </p:txBody>
      </p:sp>
      <p:sp>
        <p:nvSpPr>
          <p:cNvPr id="4" name="Slide Number Placeholder 3"/>
          <p:cNvSpPr>
            <a:spLocks noGrp="1"/>
          </p:cNvSpPr>
          <p:nvPr>
            <p:ph type="sldNum" sz="quarter" idx="5"/>
          </p:nvPr>
        </p:nvSpPr>
        <p:spPr/>
        <p:txBody>
          <a:bodyPr/>
          <a:lstStyle/>
          <a:p>
            <a:fld id="{4180AB40-CF9C-CB44-AF47-E5E5B00AC330}" type="slidenum">
              <a:rPr lang="en-US" smtClean="0"/>
              <a:pPr/>
              <a:t>20</a:t>
            </a:fld>
            <a:endParaRPr lang="en-US"/>
          </a:p>
        </p:txBody>
      </p:sp>
    </p:spTree>
    <p:extLst>
      <p:ext uri="{BB962C8B-B14F-4D97-AF65-F5344CB8AC3E}">
        <p14:creationId xmlns:p14="http://schemas.microsoft.com/office/powerpoint/2010/main" val="818569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auto play of popcorn comparison to bicycle</a:t>
            </a:r>
          </a:p>
          <a:p>
            <a:endParaRPr lang="en-US" dirty="0"/>
          </a:p>
          <a:p>
            <a:r>
              <a:rPr lang="en-US" dirty="0"/>
              <a:t>Click 1: transitions to next slide</a:t>
            </a:r>
          </a:p>
          <a:p>
            <a:r>
              <a:rPr lang="en-US" dirty="0"/>
              <a:t> </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21</a:t>
            </a:fld>
            <a:endParaRPr lang="en-US"/>
          </a:p>
        </p:txBody>
      </p:sp>
    </p:spTree>
    <p:extLst>
      <p:ext uri="{BB962C8B-B14F-4D97-AF65-F5344CB8AC3E}">
        <p14:creationId xmlns:p14="http://schemas.microsoft.com/office/powerpoint/2010/main" val="4149952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auto play of weight statement</a:t>
            </a:r>
          </a:p>
          <a:p>
            <a:endParaRPr lang="en-US" dirty="0"/>
          </a:p>
          <a:p>
            <a:r>
              <a:rPr lang="en-US" dirty="0"/>
              <a:t>Click 1: scale appears; questions is posed: “how many Earths would it take to equal the weight of the Sun?”</a:t>
            </a:r>
          </a:p>
          <a:p>
            <a:r>
              <a:rPr lang="en-US" dirty="0"/>
              <a:t>Click 2: animation plays showing many Earths stacking up on the balance scale</a:t>
            </a:r>
          </a:p>
          <a:p>
            <a:r>
              <a:rPr lang="en-US" dirty="0"/>
              <a:t>Click 3: transitions to next slide where answer to question appears “(333,000 Earths)”</a:t>
            </a:r>
          </a:p>
        </p:txBody>
      </p:sp>
      <p:sp>
        <p:nvSpPr>
          <p:cNvPr id="4" name="Slide Number Placeholder 3"/>
          <p:cNvSpPr>
            <a:spLocks noGrp="1"/>
          </p:cNvSpPr>
          <p:nvPr>
            <p:ph type="sldNum" sz="quarter" idx="5"/>
          </p:nvPr>
        </p:nvSpPr>
        <p:spPr/>
        <p:txBody>
          <a:bodyPr/>
          <a:lstStyle/>
          <a:p>
            <a:fld id="{4180AB40-CF9C-CB44-AF47-E5E5B00AC330}" type="slidenum">
              <a:rPr lang="en-US" smtClean="0"/>
              <a:pPr/>
              <a:t>22</a:t>
            </a:fld>
            <a:endParaRPr lang="en-US"/>
          </a:p>
        </p:txBody>
      </p:sp>
    </p:spTree>
    <p:extLst>
      <p:ext uri="{BB962C8B-B14F-4D97-AF65-F5344CB8AC3E}">
        <p14:creationId xmlns:p14="http://schemas.microsoft.com/office/powerpoint/2010/main" val="1083469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a:ea typeface="+mn-ea"/>
                <a:cs typeface="+mn-cs"/>
              </a:rPr>
              <a:t>Planets vs Stars: Brightness, Size, </a:t>
            </a:r>
            <a:r>
              <a:rPr lang="en-US" sz="1200" b="1" kern="1200">
                <a:solidFill>
                  <a:schemeClr val="tx1"/>
                </a:solidFill>
                <a:effectLst/>
                <a:latin typeface="Arial"/>
                <a:ea typeface="+mn-ea"/>
                <a:cs typeface="+mn-cs"/>
              </a:rPr>
              <a:t>and Weight (Mass)</a:t>
            </a:r>
            <a:r>
              <a:rPr lang="en-US" sz="1200" b="1" i="0" kern="1200">
                <a:solidFill>
                  <a:schemeClr val="tx1"/>
                </a:solidFill>
                <a:effectLst/>
                <a:latin typeface="Arial"/>
                <a:ea typeface="+mn-ea"/>
                <a:cs typeface="+mn-cs"/>
              </a:rPr>
              <a:t>  </a:t>
            </a:r>
            <a:r>
              <a:rPr lang="en-US" sz="1200" i="1" kern="1200" dirty="0">
                <a:solidFill>
                  <a:schemeClr val="tx1"/>
                </a:solidFill>
                <a:effectLst/>
                <a:latin typeface="Arial"/>
                <a:ea typeface="+mn-ea"/>
                <a:cs typeface="+mn-cs"/>
              </a:rPr>
              <a:t>Audience: 4</a:t>
            </a:r>
            <a:r>
              <a:rPr lang="en-US" sz="1200" i="1" kern="1200" baseline="30000" dirty="0">
                <a:solidFill>
                  <a:schemeClr val="tx1"/>
                </a:solidFill>
                <a:effectLst/>
                <a:latin typeface="Arial"/>
                <a:ea typeface="+mn-ea"/>
                <a:cs typeface="+mn-cs"/>
              </a:rPr>
              <a:t>th</a:t>
            </a:r>
            <a:r>
              <a:rPr lang="en-US" sz="1200" i="1" kern="1200" dirty="0">
                <a:solidFill>
                  <a:schemeClr val="tx1"/>
                </a:solidFill>
                <a:effectLst/>
                <a:latin typeface="Arial"/>
                <a:ea typeface="+mn-ea"/>
                <a:cs typeface="+mn-cs"/>
              </a:rPr>
              <a:t> Grade and older. </a:t>
            </a:r>
            <a:endParaRPr lang="en-US" sz="1200" kern="1200" dirty="0">
              <a:solidFill>
                <a:schemeClr val="tx1"/>
              </a:solidFill>
              <a:effectLst/>
              <a:latin typeface="Arial"/>
              <a:ea typeface="+mn-ea"/>
              <a:cs typeface="+mn-cs"/>
            </a:endParaRPr>
          </a:p>
          <a:p>
            <a:r>
              <a:rPr lang="en-US" sz="1200" kern="1200" dirty="0">
                <a:solidFill>
                  <a:schemeClr val="tx1"/>
                </a:solidFill>
                <a:effectLst/>
                <a:latin typeface="Arial"/>
                <a:ea typeface="+mn-ea"/>
                <a:cs typeface="+mn-cs"/>
              </a:rPr>
              <a:t>This slide illustrates why we can easily see stars in the night sky but not their planets. The slide incorporates a graphic discussion of Brightness, Size, and Weight.</a:t>
            </a:r>
          </a:p>
          <a:p>
            <a:r>
              <a:rPr lang="en-US" sz="1200" kern="1200" dirty="0">
                <a:solidFill>
                  <a:schemeClr val="tx1"/>
                </a:solidFill>
                <a:effectLst/>
                <a:latin typeface="Arial"/>
                <a:ea typeface="+mn-ea"/>
                <a:cs typeface="+mn-cs"/>
              </a:rPr>
              <a:t> </a:t>
            </a:r>
          </a:p>
          <a:p>
            <a:r>
              <a:rPr lang="en-US" sz="1200" b="1" kern="1200" dirty="0">
                <a:solidFill>
                  <a:schemeClr val="tx1"/>
                </a:solidFill>
                <a:effectLst/>
                <a:latin typeface="Arial"/>
                <a:ea typeface="+mn-ea"/>
                <a:cs typeface="+mn-cs"/>
              </a:rPr>
              <a:t>User’s note:</a:t>
            </a:r>
            <a:r>
              <a:rPr lang="en-US" sz="1200" kern="1200" dirty="0">
                <a:solidFill>
                  <a:schemeClr val="tx1"/>
                </a:solidFill>
                <a:effectLst/>
                <a:latin typeface="Arial"/>
                <a:ea typeface="+mn-ea"/>
                <a:cs typeface="+mn-cs"/>
              </a:rPr>
              <a:t> This slide uses a concrete term ("weight") rather than an abstract one ("mass") because in 4</a:t>
            </a:r>
            <a:r>
              <a:rPr lang="en-US" sz="1200" kern="1200" baseline="30000" dirty="0">
                <a:solidFill>
                  <a:schemeClr val="tx1"/>
                </a:solidFill>
                <a:effectLst/>
                <a:latin typeface="Arial"/>
                <a:ea typeface="+mn-ea"/>
                <a:cs typeface="+mn-cs"/>
              </a:rPr>
              <a:t>th</a:t>
            </a:r>
            <a:r>
              <a:rPr lang="en-US" sz="1200" kern="1200" dirty="0">
                <a:solidFill>
                  <a:schemeClr val="tx1"/>
                </a:solidFill>
                <a:effectLst/>
                <a:latin typeface="Arial"/>
                <a:ea typeface="+mn-ea"/>
                <a:cs typeface="+mn-cs"/>
              </a:rPr>
              <a:t> grade students are not yet familiar with physics concepts. Weight makes sense to all kids, it's something practical, something they can converse about it; "mass" only makes sense to kids familiar with physics concepts.</a:t>
            </a:r>
          </a:p>
          <a:p>
            <a:endParaRPr lang="en-US" dirty="0"/>
          </a:p>
          <a:p>
            <a:endParaRPr lang="en-US" dirty="0"/>
          </a:p>
          <a:p>
            <a:r>
              <a:rPr lang="en-US" dirty="0"/>
              <a:t>Animation: auto play of answer (about 333,000 Earths)</a:t>
            </a:r>
          </a:p>
          <a:p>
            <a:endParaRPr lang="en-US" dirty="0"/>
          </a:p>
          <a:p>
            <a:r>
              <a:rPr lang="en-US" dirty="0"/>
              <a:t>Click 1: comparison animation plays (paperclip, etc.)</a:t>
            </a:r>
          </a:p>
          <a:p>
            <a:r>
              <a:rPr lang="en-US" dirty="0"/>
              <a:t>Click 2: transitions to next slide</a:t>
            </a:r>
          </a:p>
        </p:txBody>
      </p:sp>
      <p:sp>
        <p:nvSpPr>
          <p:cNvPr id="4" name="Slide Number Placeholder 3"/>
          <p:cNvSpPr>
            <a:spLocks noGrp="1"/>
          </p:cNvSpPr>
          <p:nvPr>
            <p:ph type="sldNum" sz="quarter" idx="5"/>
          </p:nvPr>
        </p:nvSpPr>
        <p:spPr/>
        <p:txBody>
          <a:bodyPr/>
          <a:lstStyle/>
          <a:p>
            <a:fld id="{4180AB40-CF9C-CB44-AF47-E5E5B00AC330}" type="slidenum">
              <a:rPr lang="en-US" smtClean="0"/>
              <a:pPr/>
              <a:t>23</a:t>
            </a:fld>
            <a:endParaRPr lang="en-US"/>
          </a:p>
        </p:txBody>
      </p:sp>
    </p:spTree>
    <p:extLst>
      <p:ext uri="{BB962C8B-B14F-4D97-AF65-F5344CB8AC3E}">
        <p14:creationId xmlns:p14="http://schemas.microsoft.com/office/powerpoint/2010/main" val="1335638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a:ea typeface="+mn-ea"/>
                <a:cs typeface="+mn-cs"/>
              </a:rPr>
              <a:t>Spectroscopy - Detection of Bio Signatures</a:t>
            </a:r>
            <a:r>
              <a:rPr lang="en-US" sz="1200" b="1" i="0" kern="1200" dirty="0">
                <a:solidFill>
                  <a:schemeClr val="tx1"/>
                </a:solidFill>
                <a:effectLst/>
                <a:latin typeface="Arial"/>
                <a:ea typeface="+mn-ea"/>
                <a:cs typeface="+mn-cs"/>
              </a:rPr>
              <a:t> </a:t>
            </a:r>
            <a:r>
              <a:rPr lang="en-US" sz="1200" i="1" kern="1200" dirty="0">
                <a:solidFill>
                  <a:schemeClr val="tx1"/>
                </a:solidFill>
                <a:effectLst/>
                <a:latin typeface="Arial"/>
                <a:ea typeface="+mn-ea"/>
                <a:cs typeface="+mn-cs"/>
              </a:rPr>
              <a:t>Audience: 9</a:t>
            </a:r>
            <a:r>
              <a:rPr lang="en-US" sz="1200" i="1" kern="1200" baseline="30000" dirty="0">
                <a:solidFill>
                  <a:schemeClr val="tx1"/>
                </a:solidFill>
                <a:effectLst/>
                <a:latin typeface="Arial"/>
                <a:ea typeface="+mn-ea"/>
                <a:cs typeface="+mn-cs"/>
              </a:rPr>
              <a:t>th</a:t>
            </a:r>
            <a:r>
              <a:rPr lang="en-US" sz="1200" i="1" kern="1200" dirty="0">
                <a:solidFill>
                  <a:schemeClr val="tx1"/>
                </a:solidFill>
                <a:effectLst/>
                <a:latin typeface="Arial"/>
                <a:ea typeface="+mn-ea"/>
                <a:cs typeface="+mn-cs"/>
              </a:rPr>
              <a:t> Grade and older.</a:t>
            </a:r>
            <a:endParaRPr lang="en-US" sz="1200" kern="1200" dirty="0">
              <a:solidFill>
                <a:schemeClr val="tx1"/>
              </a:solidFill>
              <a:effectLst/>
              <a:latin typeface="Arial"/>
              <a:ea typeface="+mn-ea"/>
              <a:cs typeface="+mn-cs"/>
            </a:endParaRPr>
          </a:p>
          <a:p>
            <a:r>
              <a:rPr lang="en-US" sz="1200" b="1" kern="1200" dirty="0">
                <a:solidFill>
                  <a:schemeClr val="tx1"/>
                </a:solidFill>
                <a:effectLst/>
                <a:latin typeface="Arial"/>
                <a:ea typeface="+mn-ea"/>
                <a:cs typeface="+mn-cs"/>
              </a:rPr>
              <a:t>Description:</a:t>
            </a:r>
            <a:endParaRPr lang="en-US" sz="1200" kern="1200" dirty="0">
              <a:solidFill>
                <a:schemeClr val="tx1"/>
              </a:solidFill>
              <a:effectLst/>
              <a:latin typeface="Arial"/>
              <a:ea typeface="+mn-ea"/>
              <a:cs typeface="+mn-cs"/>
            </a:endParaRPr>
          </a:p>
          <a:p>
            <a:r>
              <a:rPr lang="en-US" sz="1200" kern="1200" dirty="0">
                <a:solidFill>
                  <a:schemeClr val="tx1"/>
                </a:solidFill>
                <a:effectLst/>
                <a:latin typeface="Arial"/>
                <a:ea typeface="+mn-ea"/>
                <a:cs typeface="+mn-cs"/>
              </a:rPr>
              <a:t>This slide illustrates how scientists use Spectroscopy to determine what substances are present in the atmosphere of a celestial body.</a:t>
            </a:r>
          </a:p>
          <a:p>
            <a:endParaRPr lang="en-US" sz="1200" kern="1200" dirty="0">
              <a:solidFill>
                <a:schemeClr val="tx1"/>
              </a:solidFill>
              <a:effectLst/>
              <a:latin typeface="Arial"/>
              <a:ea typeface="+mn-ea"/>
              <a:cs typeface="+mn-cs"/>
            </a:endParaRPr>
          </a:p>
          <a:p>
            <a:r>
              <a:rPr lang="en-US" sz="1200" b="1" kern="1200" dirty="0">
                <a:solidFill>
                  <a:schemeClr val="tx1"/>
                </a:solidFill>
                <a:effectLst/>
                <a:latin typeface="Arial"/>
                <a:ea typeface="+mn-ea"/>
                <a:cs typeface="+mn-cs"/>
              </a:rPr>
              <a:t>User's notes: </a:t>
            </a:r>
            <a:r>
              <a:rPr lang="en-US" sz="1200" kern="1200" dirty="0">
                <a:solidFill>
                  <a:schemeClr val="tx1"/>
                </a:solidFill>
                <a:effectLst/>
                <a:latin typeface="Arial"/>
                <a:ea typeface="+mn-ea"/>
                <a:cs typeface="+mn-cs"/>
              </a:rPr>
              <a:t> In these charts, the dips are extremely exaggerated, especially for “the light from planet only.” In reality, such dips are very shallow, and that’s why astronomers require such big telescopes. One dip in “Light from planet only” does not correspond to either water or methane. This indicates that another atom/molecule is present in the planet's atmosphere.</a:t>
            </a:r>
          </a:p>
          <a:p>
            <a:endParaRPr lang="en-US" sz="1200" kern="1200" dirty="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a:ea typeface="+mn-ea"/>
                <a:cs typeface="+mn-cs"/>
              </a:rPr>
              <a:t>NOTE:</a:t>
            </a:r>
            <a:r>
              <a:rPr lang="en-US" sz="1200" kern="1200" dirty="0">
                <a:solidFill>
                  <a:schemeClr val="tx1"/>
                </a:solidFill>
                <a:effectLst/>
                <a:latin typeface="Arial"/>
                <a:ea typeface="+mn-ea"/>
                <a:cs typeface="+mn-cs"/>
              </a:rPr>
              <a:t> This PowerPoint file has built-in interactive elements. To view them, you must be in "Slide Show" mode; you can then move to the next view either by clicking your mouse, the spacebar, or the arrow keys. This slide will not work in "regular viewing mode."</a:t>
            </a:r>
          </a:p>
          <a:p>
            <a:endParaRPr lang="en-US" dirty="0"/>
          </a:p>
          <a:p>
            <a:endParaRPr lang="en-US" dirty="0"/>
          </a:p>
          <a:p>
            <a:r>
              <a:rPr lang="en-US" dirty="0"/>
              <a:t>Click 1: light from star passes through prism</a:t>
            </a:r>
          </a:p>
          <a:p>
            <a:r>
              <a:rPr lang="en-US" dirty="0"/>
              <a:t>Click 2: light from star passes through planet’s atmosphere before passing through prism</a:t>
            </a:r>
          </a:p>
          <a:p>
            <a:r>
              <a:rPr lang="en-US" dirty="0"/>
              <a:t>Click 3: star, prism and gradients disappear, then absorption lines reposition, then labels appear</a:t>
            </a:r>
          </a:p>
          <a:p>
            <a:r>
              <a:rPr lang="en-US" dirty="0"/>
              <a:t>Click 4: slide change</a:t>
            </a:r>
          </a:p>
        </p:txBody>
      </p:sp>
      <p:sp>
        <p:nvSpPr>
          <p:cNvPr id="4" name="Slide Number Placeholder 3"/>
          <p:cNvSpPr>
            <a:spLocks noGrp="1"/>
          </p:cNvSpPr>
          <p:nvPr>
            <p:ph type="sldNum" sz="quarter" idx="5"/>
          </p:nvPr>
        </p:nvSpPr>
        <p:spPr/>
        <p:txBody>
          <a:bodyPr/>
          <a:lstStyle/>
          <a:p>
            <a:fld id="{53E2C2CA-A0ED-D449-BD82-67EA63EA3096}" type="slidenum">
              <a:rPr lang="en-US" smtClean="0"/>
              <a:t>24</a:t>
            </a:fld>
            <a:endParaRPr lang="en-US"/>
          </a:p>
        </p:txBody>
      </p:sp>
    </p:spTree>
    <p:extLst>
      <p:ext uri="{BB962C8B-B14F-4D97-AF65-F5344CB8AC3E}">
        <p14:creationId xmlns:p14="http://schemas.microsoft.com/office/powerpoint/2010/main" val="2732977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Absorption feature relocates automatically after slide change</a:t>
            </a:r>
          </a:p>
          <a:p>
            <a:r>
              <a:rPr lang="en-US" dirty="0"/>
              <a:t>Click 1: blue line traces over absorption feature, then repositions to show evidence of water</a:t>
            </a:r>
          </a:p>
          <a:p>
            <a:r>
              <a:rPr lang="en-US" dirty="0"/>
              <a:t>Click 2: red line traces over absorption feature, then repositions to show evidence of methane</a:t>
            </a:r>
          </a:p>
          <a:p>
            <a:r>
              <a:rPr lang="en-US" dirty="0"/>
              <a:t>Click 3: slide change</a:t>
            </a:r>
          </a:p>
        </p:txBody>
      </p:sp>
      <p:sp>
        <p:nvSpPr>
          <p:cNvPr id="4" name="Slide Number Placeholder 3"/>
          <p:cNvSpPr>
            <a:spLocks noGrp="1"/>
          </p:cNvSpPr>
          <p:nvPr>
            <p:ph type="sldNum" sz="quarter" idx="5"/>
          </p:nvPr>
        </p:nvSpPr>
        <p:spPr/>
        <p:txBody>
          <a:bodyPr/>
          <a:lstStyle/>
          <a:p>
            <a:fld id="{4180AB40-CF9C-CB44-AF47-E5E5B00AC330}" type="slidenum">
              <a:rPr lang="en-US" smtClean="0"/>
              <a:pPr/>
              <a:t>25</a:t>
            </a:fld>
            <a:endParaRPr lang="en-US"/>
          </a:p>
        </p:txBody>
      </p:sp>
    </p:spTree>
    <p:extLst>
      <p:ext uri="{BB962C8B-B14F-4D97-AF65-F5344CB8AC3E}">
        <p14:creationId xmlns:p14="http://schemas.microsoft.com/office/powerpoint/2010/main" val="1402358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Arial"/>
                <a:ea typeface="+mn-ea"/>
                <a:cs typeface="+mn-cs"/>
              </a:rPr>
              <a:t>Audience: 3rd grade and older</a:t>
            </a:r>
          </a:p>
          <a:p>
            <a:endParaRPr lang="en-US" sz="1200" b="0" i="0" u="none" strike="noStrike" kern="1200" dirty="0">
              <a:solidFill>
                <a:schemeClr val="tx1"/>
              </a:solidFill>
              <a:effectLst/>
              <a:latin typeface="Arial"/>
              <a:ea typeface="+mn-ea"/>
              <a:cs typeface="+mn-cs"/>
            </a:endParaRPr>
          </a:p>
          <a:p>
            <a:r>
              <a:rPr lang="en-US" sz="1200" b="0" i="0" u="none" strike="noStrike" kern="1200" dirty="0">
                <a:solidFill>
                  <a:schemeClr val="tx1"/>
                </a:solidFill>
                <a:effectLst/>
                <a:latin typeface="Arial"/>
                <a:ea typeface="+mn-ea"/>
                <a:cs typeface="+mn-cs"/>
              </a:rPr>
              <a:t>In the first view, this slide illustrates the difference in speed between a car and an airplane. In the second view, the speed of an airplane is compared to that of two interstellar objects, Oumuamua and </a:t>
            </a:r>
            <a:r>
              <a:rPr lang="en-US" sz="1200" b="0" i="0" u="none" strike="noStrike" kern="1200" dirty="0" err="1">
                <a:solidFill>
                  <a:schemeClr val="tx1"/>
                </a:solidFill>
                <a:effectLst/>
                <a:latin typeface="Arial"/>
                <a:ea typeface="+mn-ea"/>
                <a:cs typeface="+mn-cs"/>
              </a:rPr>
              <a:t>Bennu</a:t>
            </a:r>
            <a:r>
              <a:rPr lang="en-US" sz="1200" b="0" i="0" u="none" strike="noStrike" kern="1200" dirty="0">
                <a:solidFill>
                  <a:schemeClr val="tx1"/>
                </a:solidFill>
                <a:effectLst/>
                <a:latin typeface="Arial"/>
                <a:ea typeface="+mn-ea"/>
                <a:cs typeface="+mn-cs"/>
              </a:rPr>
              <a:t>. A third view shows the size difference between these two bodies and an average airplane.</a:t>
            </a:r>
          </a:p>
          <a:p>
            <a:r>
              <a:rPr lang="en-US" sz="1200" b="0" i="0" u="none" strike="noStrike" kern="1200" dirty="0">
                <a:solidFill>
                  <a:schemeClr val="tx1"/>
                </a:solidFill>
                <a:effectLst/>
                <a:latin typeface="Arial"/>
                <a:ea typeface="+mn-ea"/>
                <a:cs typeface="+mn-cs"/>
              </a:rPr>
              <a:t>Key messages: Asteroids move much faster than airplanes; and are also much bigger.</a:t>
            </a:r>
          </a:p>
          <a:p>
            <a:endParaRPr lang="en-US" sz="1200" b="1" i="0" u="none" strike="noStrike" kern="1200" dirty="0">
              <a:solidFill>
                <a:schemeClr val="tx1"/>
              </a:solidFill>
              <a:effectLst/>
              <a:latin typeface="Arial"/>
              <a:ea typeface="+mn-ea"/>
              <a:cs typeface="+mn-cs"/>
            </a:endParaRPr>
          </a:p>
          <a:p>
            <a:r>
              <a:rPr lang="en-US" sz="1200" b="1" i="0" u="none" strike="noStrike" kern="1200" dirty="0">
                <a:solidFill>
                  <a:schemeClr val="tx1"/>
                </a:solidFill>
                <a:effectLst/>
                <a:latin typeface="Arial"/>
                <a:ea typeface="+mn-ea"/>
                <a:cs typeface="+mn-cs"/>
              </a:rPr>
              <a:t>NOTE:</a:t>
            </a:r>
            <a:r>
              <a:rPr lang="en-US" sz="1200" b="0" i="0" u="none" strike="noStrike" kern="1200" dirty="0">
                <a:solidFill>
                  <a:schemeClr val="tx1"/>
                </a:solidFill>
                <a:effectLst/>
                <a:latin typeface="Arial"/>
                <a:ea typeface="+mn-ea"/>
                <a:cs typeface="+mn-cs"/>
              </a:rPr>
              <a:t> This PowerPoint file has built-in interactive elements. To view them, you must be in "Slide Show" mode; you can then move to the next view either by clicking your mouse, the spacebar, or the arrow keys. This slide will not work in "regular viewing mode."</a:t>
            </a:r>
          </a:p>
          <a:p>
            <a:endParaRPr lang="en-US" sz="1200" b="1" i="0" u="none" strike="noStrike" kern="1200" dirty="0">
              <a:solidFill>
                <a:schemeClr val="tx1"/>
              </a:solidFill>
              <a:effectLst/>
              <a:latin typeface="Arial"/>
              <a:ea typeface="+mn-ea"/>
              <a:cs typeface="+mn-cs"/>
            </a:endParaRPr>
          </a:p>
          <a:p>
            <a:r>
              <a:rPr lang="en-US" sz="1200" b="1" i="0" u="none" strike="noStrike" kern="1200" dirty="0">
                <a:solidFill>
                  <a:schemeClr val="tx1"/>
                </a:solidFill>
                <a:effectLst/>
                <a:latin typeface="Arial"/>
                <a:ea typeface="+mn-ea"/>
                <a:cs typeface="+mn-cs"/>
              </a:rPr>
              <a:t>Credit</a:t>
            </a:r>
          </a:p>
          <a:p>
            <a:r>
              <a:rPr lang="en-US" sz="1200" b="0" i="0" u="none" strike="noStrike" kern="1200" dirty="0">
                <a:solidFill>
                  <a:schemeClr val="tx1"/>
                </a:solidFill>
                <a:effectLst/>
                <a:latin typeface="Arial"/>
                <a:ea typeface="+mn-ea"/>
                <a:cs typeface="+mn-cs"/>
              </a:rPr>
              <a:t>NASA/JPL-Caltech</a:t>
            </a:r>
          </a:p>
          <a:p>
            <a:endParaRPr lang="en-US" dirty="0"/>
          </a:p>
        </p:txBody>
      </p:sp>
      <p:sp>
        <p:nvSpPr>
          <p:cNvPr id="4" name="Slide Number Placeholder 3"/>
          <p:cNvSpPr>
            <a:spLocks noGrp="1"/>
          </p:cNvSpPr>
          <p:nvPr>
            <p:ph type="sldNum" sz="quarter" idx="5"/>
          </p:nvPr>
        </p:nvSpPr>
        <p:spPr/>
        <p:txBody>
          <a:bodyPr/>
          <a:lstStyle/>
          <a:p>
            <a:fld id="{53E2C2CA-A0ED-D449-BD82-67EA63EA3096}" type="slidenum">
              <a:rPr lang="en-US" smtClean="0"/>
              <a:t>26</a:t>
            </a:fld>
            <a:endParaRPr lang="en-US"/>
          </a:p>
        </p:txBody>
      </p:sp>
    </p:spTree>
    <p:extLst>
      <p:ext uri="{BB962C8B-B14F-4D97-AF65-F5344CB8AC3E}">
        <p14:creationId xmlns:p14="http://schemas.microsoft.com/office/powerpoint/2010/main" val="1149310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err="1">
                <a:solidFill>
                  <a:schemeClr val="tx1"/>
                </a:solidFill>
                <a:effectLst/>
                <a:latin typeface="+mn-lt"/>
                <a:ea typeface="+mn-ea"/>
                <a:cs typeface="+mn-cs"/>
              </a:rPr>
              <a:t>Bennu</a:t>
            </a:r>
            <a:r>
              <a:rPr lang="en-US" sz="1200" b="0" i="0" u="none" strike="noStrike" kern="1200">
                <a:solidFill>
                  <a:schemeClr val="tx1"/>
                </a:solidFill>
                <a:effectLst/>
                <a:latin typeface="+mn-lt"/>
                <a:ea typeface="+mn-ea"/>
                <a:cs typeface="+mn-cs"/>
              </a:rPr>
              <a:t> → indicate speed (100 times faster than plane); about 500 meters long</a:t>
            </a:r>
          </a:p>
          <a:p>
            <a:pPr rtl="0"/>
            <a:br>
              <a:rPr lang="en-US" sz="1200" b="0" i="0" u="none" strike="noStrike" kern="1200">
                <a:solidFill>
                  <a:schemeClr val="tx1"/>
                </a:solidFill>
                <a:effectLst/>
                <a:latin typeface="+mn-lt"/>
                <a:ea typeface="+mn-ea"/>
                <a:cs typeface="+mn-cs"/>
              </a:rPr>
            </a:br>
            <a:r>
              <a:rPr lang="en-US" sz="1200" b="0" i="0" u="none" strike="noStrike" kern="1200">
                <a:solidFill>
                  <a:schemeClr val="tx1"/>
                </a:solidFill>
                <a:effectLst/>
                <a:latin typeface="+mn-lt"/>
                <a:ea typeface="+mn-ea"/>
                <a:cs typeface="+mn-cs"/>
              </a:rPr>
              <a:t>Oumuamua → indicate speed (100 times faster); 100-1000 meters long (probably 400 m)</a:t>
            </a:r>
          </a:p>
          <a:p>
            <a:pPr rtl="0"/>
            <a:br>
              <a:rPr lang="en-US" sz="1200" b="0" i="0" u="none" strike="noStrike" kern="1200">
                <a:solidFill>
                  <a:schemeClr val="tx1"/>
                </a:solidFill>
                <a:effectLst/>
                <a:latin typeface="+mn-lt"/>
                <a:ea typeface="+mn-ea"/>
                <a:cs typeface="+mn-cs"/>
              </a:rPr>
            </a:br>
            <a:r>
              <a:rPr lang="en-US" sz="1200" b="0" i="0" u="none" strike="noStrike" kern="1200">
                <a:solidFill>
                  <a:schemeClr val="tx1"/>
                </a:solidFill>
                <a:effectLst/>
                <a:latin typeface="+mn-lt"/>
                <a:ea typeface="+mn-ea"/>
                <a:cs typeface="+mn-cs"/>
              </a:rPr>
              <a:t>Airplane - about 1,000 Km/h; 70 meters long; 38.5 m long (may be more common)</a:t>
            </a:r>
          </a:p>
          <a:p>
            <a:br>
              <a:rPr lang="en-US"/>
            </a:br>
            <a:br>
              <a:rPr lang="en-US"/>
            </a:br>
            <a:endParaRPr lang="en-US"/>
          </a:p>
        </p:txBody>
      </p:sp>
      <p:sp>
        <p:nvSpPr>
          <p:cNvPr id="4" name="Slide Number Placeholder 3"/>
          <p:cNvSpPr>
            <a:spLocks noGrp="1"/>
          </p:cNvSpPr>
          <p:nvPr>
            <p:ph type="sldNum" sz="quarter" idx="5"/>
          </p:nvPr>
        </p:nvSpPr>
        <p:spPr/>
        <p:txBody>
          <a:bodyPr/>
          <a:lstStyle/>
          <a:p>
            <a:fld id="{53E2C2CA-A0ED-D449-BD82-67EA63EA3096}" type="slidenum">
              <a:rPr lang="en-US" smtClean="0"/>
              <a:t>27</a:t>
            </a:fld>
            <a:endParaRPr lang="en-US"/>
          </a:p>
        </p:txBody>
      </p:sp>
    </p:spTree>
    <p:extLst>
      <p:ext uri="{BB962C8B-B14F-4D97-AF65-F5344CB8AC3E}">
        <p14:creationId xmlns:p14="http://schemas.microsoft.com/office/powerpoint/2010/main" val="4045831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3</a:t>
            </a:fld>
            <a:endParaRPr lang="en-US"/>
          </a:p>
        </p:txBody>
      </p:sp>
    </p:spTree>
    <p:extLst>
      <p:ext uri="{BB962C8B-B14F-4D97-AF65-F5344CB8AC3E}">
        <p14:creationId xmlns:p14="http://schemas.microsoft.com/office/powerpoint/2010/main" val="2088858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4</a:t>
            </a:fld>
            <a:endParaRPr lang="en-US"/>
          </a:p>
        </p:txBody>
      </p:sp>
    </p:spTree>
    <p:extLst>
      <p:ext uri="{BB962C8B-B14F-4D97-AF65-F5344CB8AC3E}">
        <p14:creationId xmlns:p14="http://schemas.microsoft.com/office/powerpoint/2010/main" val="1062395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a:ea typeface="+mn-ea"/>
                <a:cs typeface="+mn-cs"/>
              </a:rPr>
              <a:t>This slide shows how far the planets are from their respective stars and how that influences how hot they are. The first view shows the temperatures of planets in the solar system compared to those in an </a:t>
            </a:r>
            <a:r>
              <a:rPr lang="en-US" sz="1200" b="0" i="0" u="none" strike="noStrike" kern="1200" dirty="0" err="1">
                <a:solidFill>
                  <a:schemeClr val="tx1"/>
                </a:solidFill>
                <a:effectLst/>
                <a:latin typeface="Arial"/>
                <a:ea typeface="+mn-ea"/>
                <a:cs typeface="+mn-cs"/>
              </a:rPr>
              <a:t>exo</a:t>
            </a:r>
            <a:r>
              <a:rPr lang="en-US" sz="1200" b="0" i="0" u="none" strike="noStrike" kern="1200" dirty="0">
                <a:solidFill>
                  <a:schemeClr val="tx1"/>
                </a:solidFill>
                <a:effectLst/>
                <a:latin typeface="Arial"/>
                <a:ea typeface="+mn-ea"/>
                <a:cs typeface="+mn-cs"/>
              </a:rPr>
              <a:t> system; the second view puts the planets in the proper distance from the star, illustrating why some are much hotter than others.</a:t>
            </a:r>
          </a:p>
          <a:p>
            <a:endParaRPr lang="en-US" sz="1200" b="1" i="0" u="none" strike="noStrike" kern="1200" dirty="0">
              <a:solidFill>
                <a:schemeClr val="tx1"/>
              </a:solidFill>
              <a:effectLst/>
              <a:latin typeface="Arial"/>
              <a:ea typeface="+mn-ea"/>
              <a:cs typeface="+mn-cs"/>
            </a:endParaRPr>
          </a:p>
          <a:p>
            <a:r>
              <a:rPr lang="en-US" sz="1200" b="1" i="0" u="none" strike="noStrike" kern="1200" dirty="0">
                <a:solidFill>
                  <a:schemeClr val="tx1"/>
                </a:solidFill>
                <a:effectLst/>
                <a:latin typeface="Arial"/>
                <a:ea typeface="+mn-ea"/>
                <a:cs typeface="+mn-cs"/>
              </a:rPr>
              <a:t>NOTE:</a:t>
            </a:r>
            <a:r>
              <a:rPr lang="en-US" sz="1200" b="0" i="0" u="none" strike="noStrike" kern="1200" dirty="0">
                <a:solidFill>
                  <a:schemeClr val="tx1"/>
                </a:solidFill>
                <a:effectLst/>
                <a:latin typeface="Arial"/>
                <a:ea typeface="+mn-ea"/>
                <a:cs typeface="+mn-cs"/>
              </a:rPr>
              <a:t> This PowerPoint file has built-in interactive elements. To view them, you must be in "Slide Show" mode; you can then move to the next view either by clicking your mouse, the spacebar, or the arrow keys. This slide will not work in "regular viewing mode."</a:t>
            </a:r>
          </a:p>
          <a:p>
            <a:endParaRPr lang="en-US" sz="1200" b="1" i="0" u="none" strike="noStrike" kern="1200" dirty="0">
              <a:solidFill>
                <a:schemeClr val="tx1"/>
              </a:solidFill>
              <a:effectLst/>
              <a:latin typeface="Arial"/>
              <a:ea typeface="+mn-ea"/>
              <a:cs typeface="+mn-cs"/>
            </a:endParaRPr>
          </a:p>
          <a:p>
            <a:r>
              <a:rPr lang="en-US" sz="1200" b="1" i="0" u="none" strike="noStrike" kern="1200" dirty="0">
                <a:solidFill>
                  <a:schemeClr val="tx1"/>
                </a:solidFill>
                <a:effectLst/>
                <a:latin typeface="Arial"/>
                <a:ea typeface="+mn-ea"/>
                <a:cs typeface="+mn-cs"/>
              </a:rPr>
              <a:t>Credit</a:t>
            </a:r>
          </a:p>
          <a:p>
            <a:r>
              <a:rPr lang="en-US" sz="1200" b="0" i="0" u="none" strike="noStrike" kern="1200" dirty="0">
                <a:solidFill>
                  <a:schemeClr val="tx1"/>
                </a:solidFill>
                <a:effectLst/>
                <a:latin typeface="Arial"/>
                <a:ea typeface="+mn-ea"/>
                <a:cs typeface="+mn-cs"/>
              </a:rPr>
              <a:t>NASA/JPL-Caltech</a:t>
            </a:r>
          </a:p>
          <a:p>
            <a:pPr rtl="0"/>
            <a:endParaRPr lang="en-US" sz="1200" b="0" i="0" u="none" strike="noStrike" kern="1200" dirty="0">
              <a:solidFill>
                <a:schemeClr val="tx1"/>
              </a:solidFill>
              <a:effectLst/>
              <a:latin typeface="Arial"/>
              <a:ea typeface="+mn-ea"/>
              <a:cs typeface="+mn-cs"/>
            </a:endParaRPr>
          </a:p>
          <a:p>
            <a:pPr rtl="0"/>
            <a:endParaRPr lang="en-US" sz="1200" b="0" i="0" u="none" strike="noStrike" kern="1200" dirty="0">
              <a:solidFill>
                <a:schemeClr val="tx1"/>
              </a:solidFill>
              <a:effectLst/>
              <a:latin typeface="Arial"/>
              <a:ea typeface="+mn-ea"/>
              <a:cs typeface="+mn-cs"/>
            </a:endParaRPr>
          </a:p>
          <a:p>
            <a:pPr rtl="0"/>
            <a:r>
              <a:rPr lang="en-US" sz="1200" b="0" i="0" u="none" strike="noStrike" kern="1200" dirty="0">
                <a:solidFill>
                  <a:schemeClr val="tx1"/>
                </a:solidFill>
                <a:effectLst/>
                <a:latin typeface="Arial"/>
                <a:ea typeface="+mn-ea"/>
                <a:cs typeface="+mn-cs"/>
              </a:rPr>
              <a:t>The additional info:</a:t>
            </a:r>
          </a:p>
          <a:p>
            <a:pPr rtl="0"/>
            <a:r>
              <a:rPr lang="en-US" sz="1200" b="0" i="0" u="none" strike="noStrike" kern="1200" dirty="0">
                <a:solidFill>
                  <a:schemeClr val="tx1"/>
                </a:solidFill>
                <a:effectLst/>
                <a:latin typeface="Arial"/>
                <a:ea typeface="+mn-ea"/>
                <a:cs typeface="+mn-cs"/>
              </a:rPr>
              <a:t>Top: exoplanetary systems around the Sun</a:t>
            </a:r>
          </a:p>
          <a:p>
            <a:pPr rtl="0"/>
            <a:r>
              <a:rPr lang="en-US" sz="1200" b="0" i="0" u="none" strike="noStrike" kern="1200" dirty="0">
                <a:solidFill>
                  <a:schemeClr val="tx1"/>
                </a:solidFill>
                <a:effectLst/>
                <a:latin typeface="Arial"/>
                <a:ea typeface="+mn-ea"/>
                <a:cs typeface="+mn-cs"/>
              </a:rPr>
              <a:t>the temperature of the inner one is &gt;</a:t>
            </a:r>
            <a:r>
              <a:rPr lang="en-US" sz="1200" b="1" i="0" u="none" strike="noStrike" kern="1200" dirty="0">
                <a:solidFill>
                  <a:schemeClr val="tx1"/>
                </a:solidFill>
                <a:effectLst/>
                <a:latin typeface="Arial"/>
                <a:ea typeface="+mn-ea"/>
                <a:cs typeface="+mn-cs"/>
              </a:rPr>
              <a:t>1500K (0.04 au)</a:t>
            </a:r>
            <a:r>
              <a:rPr lang="en-US" sz="1200" b="0" i="0" u="none" strike="noStrike" kern="1200" dirty="0">
                <a:solidFill>
                  <a:schemeClr val="tx1"/>
                </a:solidFill>
                <a:effectLst/>
                <a:latin typeface="Arial"/>
                <a:ea typeface="+mn-ea"/>
                <a:cs typeface="+mn-cs"/>
              </a:rPr>
              <a:t>,</a:t>
            </a:r>
          </a:p>
          <a:p>
            <a:pPr rtl="0"/>
            <a:r>
              <a:rPr lang="en-US" sz="1200" b="0" i="0" u="none" strike="noStrike" kern="1200" dirty="0">
                <a:solidFill>
                  <a:schemeClr val="tx1"/>
                </a:solidFill>
                <a:effectLst/>
                <a:latin typeface="Arial"/>
                <a:ea typeface="+mn-ea"/>
                <a:cs typeface="+mn-cs"/>
              </a:rPr>
              <a:t>the middle one is </a:t>
            </a:r>
            <a:r>
              <a:rPr lang="en-US" sz="1200" b="1" i="0" u="none" strike="noStrike" kern="1200" dirty="0">
                <a:solidFill>
                  <a:schemeClr val="tx1"/>
                </a:solidFill>
                <a:effectLst/>
                <a:latin typeface="Arial"/>
                <a:ea typeface="+mn-ea"/>
                <a:cs typeface="+mn-cs"/>
              </a:rPr>
              <a:t>800K (0.13 au)</a:t>
            </a:r>
            <a:endParaRPr lang="en-US" sz="1200" b="0" i="0" u="none" strike="noStrike" kern="1200" dirty="0">
              <a:solidFill>
                <a:schemeClr val="tx1"/>
              </a:solidFill>
              <a:effectLst/>
              <a:latin typeface="Arial"/>
              <a:ea typeface="+mn-ea"/>
              <a:cs typeface="+mn-cs"/>
            </a:endParaRPr>
          </a:p>
          <a:p>
            <a:pPr rtl="0"/>
            <a:r>
              <a:rPr lang="en-US" sz="1200" b="0" i="0" u="none" strike="noStrike" kern="1200" dirty="0">
                <a:solidFill>
                  <a:schemeClr val="tx1"/>
                </a:solidFill>
                <a:effectLst/>
                <a:latin typeface="Arial"/>
                <a:ea typeface="+mn-ea"/>
                <a:cs typeface="+mn-cs"/>
              </a:rPr>
              <a:t>the outer one is </a:t>
            </a:r>
            <a:r>
              <a:rPr lang="en-US" sz="1200" b="1" i="0" u="none" strike="noStrike" kern="1200" dirty="0">
                <a:solidFill>
                  <a:schemeClr val="tx1"/>
                </a:solidFill>
                <a:effectLst/>
                <a:latin typeface="Arial"/>
                <a:ea typeface="+mn-ea"/>
                <a:cs typeface="+mn-cs"/>
              </a:rPr>
              <a:t>300K (1 au)</a:t>
            </a:r>
            <a:endParaRPr lang="en-US" sz="1200" b="0" i="0" u="none" strike="noStrike" kern="1200" dirty="0">
              <a:solidFill>
                <a:schemeClr val="tx1"/>
              </a:solidFill>
              <a:effectLst/>
              <a:latin typeface="Arial"/>
              <a:ea typeface="+mn-ea"/>
              <a:cs typeface="+mn-cs"/>
            </a:endParaRPr>
          </a:p>
          <a:p>
            <a:pPr rtl="0"/>
            <a:br>
              <a:rPr lang="en-US" sz="1200" b="0" i="0" u="none" strike="noStrike" kern="1200" dirty="0">
                <a:solidFill>
                  <a:schemeClr val="tx1"/>
                </a:solidFill>
                <a:effectLst/>
                <a:latin typeface="Arial"/>
                <a:ea typeface="+mn-ea"/>
                <a:cs typeface="+mn-cs"/>
              </a:rPr>
            </a:br>
            <a:r>
              <a:rPr lang="en-US" sz="1200" b="0" i="0" u="none" strike="noStrike" kern="1200" dirty="0">
                <a:solidFill>
                  <a:schemeClr val="tx1"/>
                </a:solidFill>
                <a:effectLst/>
                <a:latin typeface="Arial"/>
                <a:ea typeface="+mn-ea"/>
                <a:cs typeface="+mn-cs"/>
              </a:rPr>
              <a:t>bottom: solar system</a:t>
            </a:r>
          </a:p>
          <a:p>
            <a:pPr rtl="0"/>
            <a:r>
              <a:rPr lang="en-US" sz="1200" b="0" i="0" u="none" strike="noStrike" kern="1200" dirty="0">
                <a:solidFill>
                  <a:schemeClr val="tx1"/>
                </a:solidFill>
                <a:effectLst/>
                <a:latin typeface="Arial"/>
                <a:ea typeface="+mn-ea"/>
                <a:cs typeface="+mn-cs"/>
              </a:rPr>
              <a:t>Mercury: </a:t>
            </a:r>
            <a:r>
              <a:rPr lang="en-US" sz="1200" b="1" i="0" u="none" strike="noStrike" kern="1200" dirty="0">
                <a:solidFill>
                  <a:schemeClr val="tx1"/>
                </a:solidFill>
                <a:effectLst/>
                <a:latin typeface="Arial"/>
                <a:ea typeface="+mn-ea"/>
                <a:cs typeface="+mn-cs"/>
              </a:rPr>
              <a:t>340K</a:t>
            </a:r>
            <a:endParaRPr lang="en-US" sz="1200" b="0" i="0" u="none" strike="noStrike" kern="1200" dirty="0">
              <a:solidFill>
                <a:schemeClr val="tx1"/>
              </a:solidFill>
              <a:effectLst/>
              <a:latin typeface="Arial"/>
              <a:ea typeface="+mn-ea"/>
              <a:cs typeface="+mn-cs"/>
            </a:endParaRPr>
          </a:p>
          <a:p>
            <a:pPr rtl="0"/>
            <a:r>
              <a:rPr lang="en-US" sz="1200" b="0" i="0" u="none" strike="noStrike" kern="1200" dirty="0">
                <a:solidFill>
                  <a:schemeClr val="tx1"/>
                </a:solidFill>
                <a:effectLst/>
                <a:latin typeface="Arial"/>
                <a:ea typeface="+mn-ea"/>
                <a:cs typeface="+mn-cs"/>
              </a:rPr>
              <a:t>Earth: </a:t>
            </a:r>
            <a:r>
              <a:rPr lang="en-US" sz="1200" b="1" i="0" u="none" strike="noStrike" kern="1200" dirty="0">
                <a:solidFill>
                  <a:schemeClr val="tx1"/>
                </a:solidFill>
                <a:effectLst/>
                <a:latin typeface="Arial"/>
                <a:ea typeface="+mn-ea"/>
                <a:cs typeface="+mn-cs"/>
              </a:rPr>
              <a:t>290K</a:t>
            </a:r>
            <a:endParaRPr lang="en-US" sz="1200" b="0" i="0" u="none" strike="noStrike" kern="1200" dirty="0">
              <a:solidFill>
                <a:schemeClr val="tx1"/>
              </a:solidFill>
              <a:effectLst/>
              <a:latin typeface="Arial"/>
              <a:ea typeface="+mn-ea"/>
              <a:cs typeface="+mn-cs"/>
            </a:endParaRPr>
          </a:p>
          <a:p>
            <a:r>
              <a:rPr lang="en-US" sz="1200" b="0" i="0" u="none" strike="noStrike" kern="1200">
                <a:solidFill>
                  <a:schemeClr val="tx1"/>
                </a:solidFill>
                <a:effectLst/>
                <a:latin typeface="Arial"/>
                <a:ea typeface="+mn-ea"/>
                <a:cs typeface="+mn-cs"/>
              </a:rPr>
              <a:t>Jupiter: </a:t>
            </a:r>
            <a:r>
              <a:rPr lang="en-US" sz="1200" b="1" i="0" u="none" strike="noStrike" kern="1200">
                <a:solidFill>
                  <a:schemeClr val="tx1"/>
                </a:solidFill>
                <a:effectLst/>
                <a:latin typeface="Arial"/>
                <a:ea typeface="+mn-ea"/>
                <a:cs typeface="+mn-cs"/>
              </a:rPr>
              <a:t>170K</a:t>
            </a:r>
            <a:endParaRPr lang="en-US" dirty="0"/>
          </a:p>
        </p:txBody>
      </p:sp>
      <p:sp>
        <p:nvSpPr>
          <p:cNvPr id="4" name="Slide Number Placeholder 3"/>
          <p:cNvSpPr>
            <a:spLocks noGrp="1"/>
          </p:cNvSpPr>
          <p:nvPr>
            <p:ph type="sldNum" sz="quarter" idx="5"/>
          </p:nvPr>
        </p:nvSpPr>
        <p:spPr/>
        <p:txBody>
          <a:bodyPr/>
          <a:lstStyle/>
          <a:p>
            <a:fld id="{53E2C2CA-A0ED-D449-BD82-67EA63EA3096}" type="slidenum">
              <a:rPr lang="en-US" smtClean="0"/>
              <a:t>5</a:t>
            </a:fld>
            <a:endParaRPr lang="en-US"/>
          </a:p>
        </p:txBody>
      </p:sp>
    </p:spTree>
    <p:extLst>
      <p:ext uri="{BB962C8B-B14F-4D97-AF65-F5344CB8AC3E}">
        <p14:creationId xmlns:p14="http://schemas.microsoft.com/office/powerpoint/2010/main" val="4002248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Arial"/>
                <a:ea typeface="+mn-ea"/>
                <a:cs typeface="+mn-cs"/>
              </a:rPr>
              <a:t>Audience: 5th grade and older (introduces Kelvin)</a:t>
            </a:r>
            <a:endParaRPr lang="en-US" sz="1200" b="0" i="0" u="none" strike="noStrike" kern="1200" dirty="0">
              <a:solidFill>
                <a:schemeClr val="tx1"/>
              </a:solidFill>
              <a:effectLst/>
              <a:latin typeface="Arial"/>
              <a:ea typeface="+mn-ea"/>
              <a:cs typeface="+mn-cs"/>
            </a:endParaRPr>
          </a:p>
          <a:p>
            <a:endParaRPr lang="en-US" sz="1200" b="0" i="0" u="none" strike="noStrike" kern="1200" dirty="0">
              <a:solidFill>
                <a:schemeClr val="tx1"/>
              </a:solidFill>
              <a:effectLst/>
              <a:latin typeface="Arial"/>
              <a:ea typeface="+mn-ea"/>
              <a:cs typeface="+mn-cs"/>
            </a:endParaRPr>
          </a:p>
          <a:p>
            <a:r>
              <a:rPr lang="en-US" sz="1200" b="0" i="0" u="none" strike="noStrike" kern="1200" dirty="0">
                <a:solidFill>
                  <a:schemeClr val="tx1"/>
                </a:solidFill>
                <a:effectLst/>
                <a:latin typeface="Arial"/>
                <a:ea typeface="+mn-ea"/>
                <a:cs typeface="+mn-cs"/>
              </a:rPr>
              <a:t>This slide shows the difference in temperature between planets orbiting an M Dwarf star and our Sun. The second view shows their relative distance from their star.</a:t>
            </a:r>
          </a:p>
          <a:p>
            <a:r>
              <a:rPr lang="en-US" sz="1200" b="0" i="0" u="none" strike="noStrike" kern="1200" dirty="0">
                <a:solidFill>
                  <a:schemeClr val="tx1"/>
                </a:solidFill>
                <a:effectLst/>
                <a:latin typeface="Arial"/>
                <a:ea typeface="+mn-ea"/>
                <a:cs typeface="+mn-cs"/>
              </a:rPr>
              <a:t>Key point: Exoplanets orbit in the vicinity of the host star, so they are generally much hotter than planets in the solar system.</a:t>
            </a:r>
          </a:p>
          <a:p>
            <a:endParaRPr lang="en-US" sz="1200" b="1" i="0" u="none" strike="noStrike" kern="1200" dirty="0">
              <a:solidFill>
                <a:schemeClr val="tx1"/>
              </a:solidFill>
              <a:effectLst/>
              <a:latin typeface="Arial"/>
              <a:ea typeface="+mn-ea"/>
              <a:cs typeface="+mn-cs"/>
            </a:endParaRPr>
          </a:p>
          <a:p>
            <a:r>
              <a:rPr lang="en-US" sz="1200" b="1" i="0" u="none" strike="noStrike" kern="1200" dirty="0">
                <a:solidFill>
                  <a:schemeClr val="tx1"/>
                </a:solidFill>
                <a:effectLst/>
                <a:latin typeface="Arial"/>
                <a:ea typeface="+mn-ea"/>
                <a:cs typeface="+mn-cs"/>
              </a:rPr>
              <a:t>NOTE:</a:t>
            </a:r>
            <a:r>
              <a:rPr lang="en-US" sz="1200" b="0" i="0" u="none" strike="noStrike" kern="1200" dirty="0">
                <a:solidFill>
                  <a:schemeClr val="tx1"/>
                </a:solidFill>
                <a:effectLst/>
                <a:latin typeface="Arial"/>
                <a:ea typeface="+mn-ea"/>
                <a:cs typeface="+mn-cs"/>
              </a:rPr>
              <a:t> This PowerPoint file has built-in interactive elements. To view them, you must be in "Slide Show" mode; you can then move to the next view either by clicking your mouse, the spacebar, or the arrow keys. This slide will not work in "regular viewing mode."</a:t>
            </a:r>
          </a:p>
          <a:p>
            <a:endParaRPr lang="en-US" sz="1200" b="1" i="0" u="none" strike="noStrike" kern="1200" dirty="0">
              <a:solidFill>
                <a:schemeClr val="tx1"/>
              </a:solidFill>
              <a:effectLst/>
              <a:latin typeface="Arial"/>
              <a:ea typeface="+mn-ea"/>
              <a:cs typeface="+mn-cs"/>
            </a:endParaRPr>
          </a:p>
          <a:p>
            <a:r>
              <a:rPr lang="en-US" sz="1200" b="1" i="0" u="none" strike="noStrike" kern="1200" dirty="0">
                <a:solidFill>
                  <a:schemeClr val="tx1"/>
                </a:solidFill>
                <a:effectLst/>
                <a:latin typeface="Arial"/>
                <a:ea typeface="+mn-ea"/>
                <a:cs typeface="+mn-cs"/>
              </a:rPr>
              <a:t>Credit</a:t>
            </a:r>
          </a:p>
          <a:p>
            <a:r>
              <a:rPr lang="en-US" sz="1200" b="0" i="0" u="none" strike="noStrike" kern="1200" dirty="0">
                <a:solidFill>
                  <a:schemeClr val="tx1"/>
                </a:solidFill>
                <a:effectLst/>
                <a:latin typeface="Arial"/>
                <a:ea typeface="+mn-ea"/>
                <a:cs typeface="+mn-cs"/>
              </a:rPr>
              <a:t>NASA/JPL-Caltech</a:t>
            </a:r>
          </a:p>
          <a:p>
            <a:pPr rtl="0"/>
            <a:endParaRPr lang="en-US" sz="1200" b="0" i="0" u="none" strike="noStrike" kern="1200" dirty="0">
              <a:solidFill>
                <a:schemeClr val="tx1"/>
              </a:solidFill>
              <a:effectLst/>
              <a:latin typeface="Arial"/>
              <a:ea typeface="+mn-ea"/>
              <a:cs typeface="+mn-cs"/>
            </a:endParaRPr>
          </a:p>
          <a:p>
            <a:pPr rtl="0"/>
            <a:r>
              <a:rPr lang="en-US" sz="1200" b="0" i="0" u="none" strike="noStrike" kern="1200" dirty="0">
                <a:solidFill>
                  <a:schemeClr val="tx1"/>
                </a:solidFill>
                <a:effectLst/>
                <a:latin typeface="Arial"/>
                <a:ea typeface="+mn-ea"/>
                <a:cs typeface="+mn-cs"/>
              </a:rPr>
              <a:t>The additional info:</a:t>
            </a:r>
          </a:p>
          <a:p>
            <a:pPr rtl="0"/>
            <a:r>
              <a:rPr lang="en-US" sz="1200" b="0" i="0" u="none" strike="noStrike" kern="1200" dirty="0">
                <a:solidFill>
                  <a:schemeClr val="tx1"/>
                </a:solidFill>
                <a:effectLst/>
                <a:latin typeface="Arial"/>
                <a:ea typeface="+mn-ea"/>
                <a:cs typeface="+mn-cs"/>
              </a:rPr>
              <a:t>Top: exoplanetary systems around the Sun</a:t>
            </a:r>
          </a:p>
          <a:p>
            <a:pPr rtl="0"/>
            <a:r>
              <a:rPr lang="en-US" sz="1200" b="0" i="0" u="none" strike="noStrike" kern="1200" dirty="0">
                <a:solidFill>
                  <a:schemeClr val="tx1"/>
                </a:solidFill>
                <a:effectLst/>
                <a:latin typeface="Arial"/>
                <a:ea typeface="+mn-ea"/>
                <a:cs typeface="+mn-cs"/>
              </a:rPr>
              <a:t>the temperature of the inner one is &gt;</a:t>
            </a:r>
            <a:r>
              <a:rPr lang="en-US" sz="1200" b="1" i="0" u="none" strike="noStrike" kern="1200" dirty="0">
                <a:solidFill>
                  <a:schemeClr val="tx1"/>
                </a:solidFill>
                <a:effectLst/>
                <a:latin typeface="Arial"/>
                <a:ea typeface="+mn-ea"/>
                <a:cs typeface="+mn-cs"/>
              </a:rPr>
              <a:t>1500K (0.04 au)</a:t>
            </a:r>
            <a:r>
              <a:rPr lang="en-US" sz="1200" b="0" i="0" u="none" strike="noStrike" kern="1200" dirty="0">
                <a:solidFill>
                  <a:schemeClr val="tx1"/>
                </a:solidFill>
                <a:effectLst/>
                <a:latin typeface="Arial"/>
                <a:ea typeface="+mn-ea"/>
                <a:cs typeface="+mn-cs"/>
              </a:rPr>
              <a:t>,</a:t>
            </a:r>
          </a:p>
          <a:p>
            <a:pPr rtl="0"/>
            <a:r>
              <a:rPr lang="en-US" sz="1200" b="0" i="0" u="none" strike="noStrike" kern="1200" dirty="0">
                <a:solidFill>
                  <a:schemeClr val="tx1"/>
                </a:solidFill>
                <a:effectLst/>
                <a:latin typeface="Arial"/>
                <a:ea typeface="+mn-ea"/>
                <a:cs typeface="+mn-cs"/>
              </a:rPr>
              <a:t>the middle one is </a:t>
            </a:r>
            <a:r>
              <a:rPr lang="en-US" sz="1200" b="1" i="0" u="none" strike="noStrike" kern="1200" dirty="0">
                <a:solidFill>
                  <a:schemeClr val="tx1"/>
                </a:solidFill>
                <a:effectLst/>
                <a:latin typeface="Arial"/>
                <a:ea typeface="+mn-ea"/>
                <a:cs typeface="+mn-cs"/>
              </a:rPr>
              <a:t>800K (0.13 au)</a:t>
            </a:r>
            <a:endParaRPr lang="en-US" sz="1200" b="0" i="0" u="none" strike="noStrike" kern="1200" dirty="0">
              <a:solidFill>
                <a:schemeClr val="tx1"/>
              </a:solidFill>
              <a:effectLst/>
              <a:latin typeface="Arial"/>
              <a:ea typeface="+mn-ea"/>
              <a:cs typeface="+mn-cs"/>
            </a:endParaRPr>
          </a:p>
          <a:p>
            <a:pPr rtl="0"/>
            <a:r>
              <a:rPr lang="en-US" sz="1200" b="0" i="0" u="none" strike="noStrike" kern="1200" dirty="0">
                <a:solidFill>
                  <a:schemeClr val="tx1"/>
                </a:solidFill>
                <a:effectLst/>
                <a:latin typeface="Arial"/>
                <a:ea typeface="+mn-ea"/>
                <a:cs typeface="+mn-cs"/>
              </a:rPr>
              <a:t>the outer one is </a:t>
            </a:r>
            <a:r>
              <a:rPr lang="en-US" sz="1200" b="1" i="0" u="none" strike="noStrike" kern="1200" dirty="0">
                <a:solidFill>
                  <a:schemeClr val="tx1"/>
                </a:solidFill>
                <a:effectLst/>
                <a:latin typeface="Arial"/>
                <a:ea typeface="+mn-ea"/>
                <a:cs typeface="+mn-cs"/>
              </a:rPr>
              <a:t>300K (1 au)</a:t>
            </a:r>
            <a:endParaRPr lang="en-US" sz="1200" b="0" i="0" u="none" strike="noStrike" kern="1200" dirty="0">
              <a:solidFill>
                <a:schemeClr val="tx1"/>
              </a:solidFill>
              <a:effectLst/>
              <a:latin typeface="Arial"/>
              <a:ea typeface="+mn-ea"/>
              <a:cs typeface="+mn-cs"/>
            </a:endParaRPr>
          </a:p>
          <a:p>
            <a:pPr rtl="0"/>
            <a:br>
              <a:rPr lang="en-US" sz="1200" b="0" i="0" u="none" strike="noStrike" kern="1200" dirty="0">
                <a:solidFill>
                  <a:schemeClr val="tx1"/>
                </a:solidFill>
                <a:effectLst/>
                <a:latin typeface="Arial"/>
                <a:ea typeface="+mn-ea"/>
                <a:cs typeface="+mn-cs"/>
              </a:rPr>
            </a:br>
            <a:r>
              <a:rPr lang="en-US" sz="1200" b="0" i="0" u="none" strike="noStrike" kern="1200" dirty="0">
                <a:solidFill>
                  <a:schemeClr val="tx1"/>
                </a:solidFill>
                <a:effectLst/>
                <a:latin typeface="Arial"/>
                <a:ea typeface="+mn-ea"/>
                <a:cs typeface="+mn-cs"/>
              </a:rPr>
              <a:t>bottom: solar system</a:t>
            </a:r>
          </a:p>
          <a:p>
            <a:pPr rtl="0"/>
            <a:r>
              <a:rPr lang="en-US" sz="1200" b="0" i="0" u="none" strike="noStrike" kern="1200" dirty="0">
                <a:solidFill>
                  <a:schemeClr val="tx1"/>
                </a:solidFill>
                <a:effectLst/>
                <a:latin typeface="Arial"/>
                <a:ea typeface="+mn-ea"/>
                <a:cs typeface="+mn-cs"/>
              </a:rPr>
              <a:t>Mercury: </a:t>
            </a:r>
            <a:r>
              <a:rPr lang="en-US" sz="1200" b="1" i="0" u="none" strike="noStrike" kern="1200" dirty="0">
                <a:solidFill>
                  <a:schemeClr val="tx1"/>
                </a:solidFill>
                <a:effectLst/>
                <a:latin typeface="Arial"/>
                <a:ea typeface="+mn-ea"/>
                <a:cs typeface="+mn-cs"/>
              </a:rPr>
              <a:t>340K</a:t>
            </a:r>
            <a:endParaRPr lang="en-US" sz="1200" b="0" i="0" u="none" strike="noStrike" kern="1200" dirty="0">
              <a:solidFill>
                <a:schemeClr val="tx1"/>
              </a:solidFill>
              <a:effectLst/>
              <a:latin typeface="Arial"/>
              <a:ea typeface="+mn-ea"/>
              <a:cs typeface="+mn-cs"/>
            </a:endParaRPr>
          </a:p>
          <a:p>
            <a:pPr rtl="0"/>
            <a:r>
              <a:rPr lang="en-US" sz="1200" b="0" i="0" u="none" strike="noStrike" kern="1200" dirty="0">
                <a:solidFill>
                  <a:schemeClr val="tx1"/>
                </a:solidFill>
                <a:effectLst/>
                <a:latin typeface="Arial"/>
                <a:ea typeface="+mn-ea"/>
                <a:cs typeface="+mn-cs"/>
              </a:rPr>
              <a:t>Earth: </a:t>
            </a:r>
            <a:r>
              <a:rPr lang="en-US" sz="1200" b="1" i="0" u="none" strike="noStrike" kern="1200" dirty="0">
                <a:solidFill>
                  <a:schemeClr val="tx1"/>
                </a:solidFill>
                <a:effectLst/>
                <a:latin typeface="Arial"/>
                <a:ea typeface="+mn-ea"/>
                <a:cs typeface="+mn-cs"/>
              </a:rPr>
              <a:t>290K</a:t>
            </a:r>
            <a:endParaRPr lang="en-US" sz="1200" b="0" i="0" u="none" strike="noStrike" kern="1200" dirty="0">
              <a:solidFill>
                <a:schemeClr val="tx1"/>
              </a:solidFill>
              <a:effectLst/>
              <a:latin typeface="Arial"/>
              <a:ea typeface="+mn-ea"/>
              <a:cs typeface="+mn-cs"/>
            </a:endParaRPr>
          </a:p>
          <a:p>
            <a:r>
              <a:rPr lang="en-US" sz="1200" b="0" i="0" u="none" strike="noStrike" kern="1200">
                <a:solidFill>
                  <a:schemeClr val="tx1"/>
                </a:solidFill>
                <a:effectLst/>
                <a:latin typeface="Arial"/>
                <a:ea typeface="+mn-ea"/>
                <a:cs typeface="+mn-cs"/>
              </a:rPr>
              <a:t>Jupiter: </a:t>
            </a:r>
            <a:r>
              <a:rPr lang="en-US" sz="1200" b="1" i="0" u="none" strike="noStrike" kern="1200">
                <a:solidFill>
                  <a:schemeClr val="tx1"/>
                </a:solidFill>
                <a:effectLst/>
                <a:latin typeface="Arial"/>
                <a:ea typeface="+mn-ea"/>
                <a:cs typeface="+mn-cs"/>
              </a:rPr>
              <a:t>170K</a:t>
            </a:r>
            <a:endParaRPr lang="en-US" dirty="0"/>
          </a:p>
        </p:txBody>
      </p:sp>
      <p:sp>
        <p:nvSpPr>
          <p:cNvPr id="4" name="Slide Number Placeholder 3"/>
          <p:cNvSpPr>
            <a:spLocks noGrp="1"/>
          </p:cNvSpPr>
          <p:nvPr>
            <p:ph type="sldNum" sz="quarter" idx="5"/>
          </p:nvPr>
        </p:nvSpPr>
        <p:spPr/>
        <p:txBody>
          <a:bodyPr/>
          <a:lstStyle/>
          <a:p>
            <a:fld id="{53E2C2CA-A0ED-D449-BD82-67EA63EA3096}" type="slidenum">
              <a:rPr lang="en-US" smtClean="0"/>
              <a:t>6</a:t>
            </a:fld>
            <a:endParaRPr lang="en-US"/>
          </a:p>
        </p:txBody>
      </p:sp>
    </p:spTree>
    <p:extLst>
      <p:ext uri="{BB962C8B-B14F-4D97-AF65-F5344CB8AC3E}">
        <p14:creationId xmlns:p14="http://schemas.microsoft.com/office/powerpoint/2010/main" val="4002248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Arial"/>
                <a:ea typeface="+mn-ea"/>
                <a:cs typeface="+mn-cs"/>
              </a:rPr>
              <a:t>Audience: 3rd grade and older</a:t>
            </a:r>
            <a:endParaRPr lang="en-US" sz="1200" b="0" i="0" u="none" strike="noStrike" kern="1200" dirty="0">
              <a:solidFill>
                <a:schemeClr val="tx1"/>
              </a:solidFill>
              <a:effectLst/>
              <a:latin typeface="Arial"/>
              <a:ea typeface="+mn-ea"/>
              <a:cs typeface="+mn-cs"/>
            </a:endParaRPr>
          </a:p>
          <a:p>
            <a:endParaRPr lang="en-US" sz="1200" b="0" i="0" u="none" strike="noStrike" kern="1200" dirty="0">
              <a:solidFill>
                <a:schemeClr val="tx1"/>
              </a:solidFill>
              <a:effectLst/>
              <a:latin typeface="Arial"/>
              <a:ea typeface="+mn-ea"/>
              <a:cs typeface="+mn-cs"/>
            </a:endParaRPr>
          </a:p>
          <a:p>
            <a:r>
              <a:rPr lang="en-US" sz="1200" b="0" i="0" u="none" strike="noStrike" kern="1200" dirty="0">
                <a:solidFill>
                  <a:schemeClr val="tx1"/>
                </a:solidFill>
                <a:effectLst/>
                <a:latin typeface="Arial"/>
                <a:ea typeface="+mn-ea"/>
                <a:cs typeface="+mn-cs"/>
              </a:rPr>
              <a:t>This slide shows the difference in temperature between planets orbiting an M Dwarf star and our Sun. The second view shows their relative distance from their star.</a:t>
            </a:r>
          </a:p>
          <a:p>
            <a:r>
              <a:rPr lang="en-US" sz="1200" b="0" i="0" u="none" strike="noStrike" kern="1200" dirty="0">
                <a:solidFill>
                  <a:schemeClr val="tx1"/>
                </a:solidFill>
                <a:effectLst/>
                <a:latin typeface="Arial"/>
                <a:ea typeface="+mn-ea"/>
                <a:cs typeface="+mn-cs"/>
              </a:rPr>
              <a:t>Key point: Exoplanets orbit in the vicinity of the host star, so they are generally much hotter than planets in the solar system.</a:t>
            </a:r>
          </a:p>
          <a:p>
            <a:endParaRPr lang="en-US" sz="1200" b="1" i="0" u="none" strike="noStrike" kern="1200" dirty="0">
              <a:solidFill>
                <a:schemeClr val="tx1"/>
              </a:solidFill>
              <a:effectLst/>
              <a:latin typeface="Arial"/>
              <a:ea typeface="+mn-ea"/>
              <a:cs typeface="+mn-cs"/>
            </a:endParaRPr>
          </a:p>
          <a:p>
            <a:r>
              <a:rPr lang="en-US" sz="1200" b="1" i="0" u="none" strike="noStrike" kern="1200" dirty="0">
                <a:solidFill>
                  <a:schemeClr val="tx1"/>
                </a:solidFill>
                <a:effectLst/>
                <a:latin typeface="Arial"/>
                <a:ea typeface="+mn-ea"/>
                <a:cs typeface="+mn-cs"/>
              </a:rPr>
              <a:t>NOTE:</a:t>
            </a:r>
            <a:r>
              <a:rPr lang="en-US" sz="1200" b="0" i="0" u="none" strike="noStrike" kern="1200" dirty="0">
                <a:solidFill>
                  <a:schemeClr val="tx1"/>
                </a:solidFill>
                <a:effectLst/>
                <a:latin typeface="Arial"/>
                <a:ea typeface="+mn-ea"/>
                <a:cs typeface="+mn-cs"/>
              </a:rPr>
              <a:t> This PowerPoint file has built-in interactive elements. To view them, you must be in "Slide Show" mode; you can then move to the next view either by clicking your mouse, the spacebar, or the arrow keys. This slide will not work in "regular viewing mode."</a:t>
            </a:r>
          </a:p>
          <a:p>
            <a:endParaRPr lang="en-US" sz="1200" b="1" i="0" u="none" strike="noStrike" kern="1200" dirty="0">
              <a:solidFill>
                <a:schemeClr val="tx1"/>
              </a:solidFill>
              <a:effectLst/>
              <a:latin typeface="Arial"/>
              <a:ea typeface="+mn-ea"/>
              <a:cs typeface="+mn-cs"/>
            </a:endParaRPr>
          </a:p>
          <a:p>
            <a:r>
              <a:rPr lang="en-US" sz="1200" b="1" i="0" u="none" strike="noStrike" kern="1200" dirty="0">
                <a:solidFill>
                  <a:schemeClr val="tx1"/>
                </a:solidFill>
                <a:effectLst/>
                <a:latin typeface="Arial"/>
                <a:ea typeface="+mn-ea"/>
                <a:cs typeface="+mn-cs"/>
              </a:rPr>
              <a:t>Credit</a:t>
            </a:r>
          </a:p>
          <a:p>
            <a:r>
              <a:rPr lang="en-US" sz="1200" b="0" i="0" u="none" strike="noStrike" kern="1200" dirty="0">
                <a:solidFill>
                  <a:schemeClr val="tx1"/>
                </a:solidFill>
                <a:effectLst/>
                <a:latin typeface="Arial"/>
                <a:ea typeface="+mn-ea"/>
                <a:cs typeface="+mn-cs"/>
              </a:rPr>
              <a:t>NASA/JPL-Caltech</a:t>
            </a:r>
          </a:p>
          <a:p>
            <a:endParaRPr lang="en-US" sz="1200" b="0" i="0" u="none" strike="noStrike" kern="1200" dirty="0">
              <a:solidFill>
                <a:schemeClr val="tx1"/>
              </a:solidFill>
              <a:effectLst/>
              <a:latin typeface="Arial"/>
              <a:ea typeface="+mn-ea"/>
              <a:cs typeface="+mn-cs"/>
            </a:endParaRPr>
          </a:p>
          <a:p>
            <a:r>
              <a:rPr lang="en-US" sz="1200" b="0" i="0" u="none" strike="noStrike" kern="1200" dirty="0">
                <a:solidFill>
                  <a:schemeClr val="tx1"/>
                </a:solidFill>
                <a:effectLst/>
                <a:latin typeface="Arial"/>
                <a:ea typeface="+mn-ea"/>
                <a:cs typeface="+mn-cs"/>
              </a:rPr>
              <a:t>The additional info:</a:t>
            </a:r>
            <a:endParaRPr lang="en-US" sz="1200" b="1" i="0" u="none" strike="noStrike" kern="1200" dirty="0">
              <a:solidFill>
                <a:schemeClr val="tx1"/>
              </a:solidFill>
              <a:effectLst/>
              <a:latin typeface="Arial"/>
              <a:ea typeface="+mn-ea"/>
              <a:cs typeface="+mn-cs"/>
            </a:endParaRPr>
          </a:p>
          <a:p>
            <a:pPr rtl="0"/>
            <a:r>
              <a:rPr lang="en-US" sz="1200" b="1" i="0" u="none" strike="noStrike" kern="1200" dirty="0">
                <a:solidFill>
                  <a:schemeClr val="tx1"/>
                </a:solidFill>
                <a:effectLst/>
                <a:latin typeface="Arial"/>
                <a:ea typeface="+mn-ea"/>
                <a:cs typeface="+mn-cs"/>
              </a:rPr>
              <a:t>Top: exoplanets around M dwarfs</a:t>
            </a:r>
            <a:endParaRPr lang="en-US" sz="1200" b="0" i="0" u="none" strike="noStrike" kern="1200" dirty="0">
              <a:solidFill>
                <a:schemeClr val="tx1"/>
              </a:solidFill>
              <a:effectLst/>
              <a:latin typeface="Arial"/>
              <a:ea typeface="+mn-ea"/>
              <a:cs typeface="+mn-cs"/>
            </a:endParaRPr>
          </a:p>
          <a:p>
            <a:pPr rtl="0"/>
            <a:r>
              <a:rPr lang="en-US" sz="1200" b="0" i="0" u="none" strike="noStrike" kern="1200" dirty="0">
                <a:solidFill>
                  <a:schemeClr val="tx1"/>
                </a:solidFill>
                <a:effectLst/>
                <a:latin typeface="Arial"/>
                <a:ea typeface="+mn-ea"/>
                <a:cs typeface="+mn-cs"/>
              </a:rPr>
              <a:t>exoplanetary systems </a:t>
            </a:r>
          </a:p>
          <a:p>
            <a:pPr rtl="0"/>
            <a:r>
              <a:rPr lang="en-US" sz="1200" b="0" i="0" u="none" strike="noStrike" kern="1200" dirty="0">
                <a:solidFill>
                  <a:schemeClr val="tx1"/>
                </a:solidFill>
                <a:effectLst/>
                <a:latin typeface="Arial"/>
                <a:ea typeface="+mn-ea"/>
                <a:cs typeface="+mn-cs"/>
              </a:rPr>
              <a:t>the temperature of 340K is 0.05 au,</a:t>
            </a:r>
          </a:p>
          <a:p>
            <a:pPr rtl="0"/>
            <a:r>
              <a:rPr lang="en-US" sz="1200" b="0" i="0" u="none" strike="noStrike" kern="1200" dirty="0">
                <a:solidFill>
                  <a:schemeClr val="tx1"/>
                </a:solidFill>
                <a:effectLst/>
                <a:latin typeface="Arial"/>
                <a:ea typeface="+mn-ea"/>
                <a:cs typeface="+mn-cs"/>
              </a:rPr>
              <a:t>the temperature of 290K is 0.07 au</a:t>
            </a:r>
          </a:p>
          <a:p>
            <a:pPr rtl="0"/>
            <a:r>
              <a:rPr lang="en-US" sz="1200" b="0" i="0" u="none" strike="noStrike" kern="1200" dirty="0">
                <a:solidFill>
                  <a:schemeClr val="tx1"/>
                </a:solidFill>
                <a:effectLst/>
                <a:latin typeface="Arial"/>
                <a:ea typeface="+mn-ea"/>
                <a:cs typeface="+mn-cs"/>
              </a:rPr>
              <a:t>the temperature of 210K is 0.13 au</a:t>
            </a:r>
          </a:p>
          <a:p>
            <a:pPr rtl="0"/>
            <a:r>
              <a:rPr lang="en-US" sz="1200" b="0" i="0" u="none" strike="noStrike" kern="1200" dirty="0">
                <a:solidFill>
                  <a:schemeClr val="tx1"/>
                </a:solidFill>
                <a:effectLst/>
                <a:latin typeface="Arial"/>
                <a:ea typeface="+mn-ea"/>
                <a:cs typeface="+mn-cs"/>
              </a:rPr>
              <a:t>the temperature of 170K is 0.2 au</a:t>
            </a:r>
          </a:p>
          <a:p>
            <a:pPr rtl="0"/>
            <a:br>
              <a:rPr lang="en-US" sz="1200" b="0" i="0" u="none" strike="noStrike" kern="1200" dirty="0">
                <a:solidFill>
                  <a:schemeClr val="tx1"/>
                </a:solidFill>
                <a:effectLst/>
                <a:latin typeface="Arial"/>
                <a:ea typeface="+mn-ea"/>
                <a:cs typeface="+mn-cs"/>
              </a:rPr>
            </a:br>
            <a:r>
              <a:rPr lang="en-US" sz="1200" b="1" i="0" u="none" strike="noStrike" kern="1200" dirty="0">
                <a:solidFill>
                  <a:schemeClr val="tx1"/>
                </a:solidFill>
                <a:effectLst/>
                <a:latin typeface="Arial"/>
                <a:ea typeface="+mn-ea"/>
                <a:cs typeface="+mn-cs"/>
              </a:rPr>
              <a:t>Bottom:</a:t>
            </a:r>
            <a:r>
              <a:rPr lang="en-US" sz="1200" b="0" i="0" u="none" strike="noStrike" kern="1200" dirty="0">
                <a:solidFill>
                  <a:schemeClr val="tx1"/>
                </a:solidFill>
                <a:effectLst/>
                <a:latin typeface="Arial"/>
                <a:ea typeface="+mn-ea"/>
                <a:cs typeface="+mn-cs"/>
              </a:rPr>
              <a:t> solar system </a:t>
            </a:r>
          </a:p>
          <a:p>
            <a:pPr rtl="0"/>
            <a:r>
              <a:rPr lang="en-US" sz="1200" b="0" i="0" u="none" strike="noStrike" kern="1200" dirty="0">
                <a:solidFill>
                  <a:schemeClr val="tx1"/>
                </a:solidFill>
                <a:effectLst/>
                <a:latin typeface="Arial"/>
                <a:ea typeface="+mn-ea"/>
                <a:cs typeface="+mn-cs"/>
              </a:rPr>
              <a:t>Mercury: 340K (0.39 au)</a:t>
            </a:r>
          </a:p>
          <a:p>
            <a:pPr rtl="0"/>
            <a:r>
              <a:rPr lang="en-US" sz="1200" b="0" i="0" u="none" strike="noStrike" kern="1200" dirty="0">
                <a:solidFill>
                  <a:schemeClr val="tx1"/>
                </a:solidFill>
                <a:effectLst/>
                <a:latin typeface="Arial"/>
                <a:ea typeface="+mn-ea"/>
                <a:cs typeface="+mn-cs"/>
              </a:rPr>
              <a:t>Earth: 290K (1 au)</a:t>
            </a:r>
          </a:p>
          <a:p>
            <a:pPr rtl="0"/>
            <a:r>
              <a:rPr lang="en-US" sz="1200" b="0" i="0" u="none" strike="noStrike" kern="1200" dirty="0">
                <a:solidFill>
                  <a:schemeClr val="tx1"/>
                </a:solidFill>
                <a:effectLst/>
                <a:latin typeface="Arial"/>
                <a:ea typeface="+mn-ea"/>
                <a:cs typeface="+mn-cs"/>
              </a:rPr>
              <a:t>Mars: 210 K (1.5 au)</a:t>
            </a:r>
          </a:p>
          <a:p>
            <a:pPr rtl="0"/>
            <a:r>
              <a:rPr lang="en-US" sz="1200" b="0" i="0" u="none" strike="noStrike" kern="1200">
                <a:solidFill>
                  <a:schemeClr val="tx1"/>
                </a:solidFill>
                <a:effectLst/>
                <a:latin typeface="Arial"/>
                <a:ea typeface="+mn-ea"/>
                <a:cs typeface="+mn-cs"/>
              </a:rPr>
              <a:t>Jupiter: 170K (5 au) </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53E2C2CA-A0ED-D449-BD82-67EA63EA3096}" type="slidenum">
              <a:rPr lang="en-US" smtClean="0"/>
              <a:t>7</a:t>
            </a:fld>
            <a:endParaRPr lang="en-US"/>
          </a:p>
        </p:txBody>
      </p:sp>
    </p:spTree>
    <p:extLst>
      <p:ext uri="{BB962C8B-B14F-4D97-AF65-F5344CB8AC3E}">
        <p14:creationId xmlns:p14="http://schemas.microsoft.com/office/powerpoint/2010/main" val="2673661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Arial"/>
                <a:ea typeface="+mn-ea"/>
                <a:cs typeface="+mn-cs"/>
              </a:rPr>
              <a:t>Audience: 5th grade and older (introduces Kelvin)</a:t>
            </a:r>
          </a:p>
          <a:p>
            <a:endParaRPr lang="en-US" sz="1200" b="0" i="0" u="none" strike="noStrike" kern="1200" dirty="0">
              <a:solidFill>
                <a:schemeClr val="tx1"/>
              </a:solidFill>
              <a:effectLst/>
              <a:latin typeface="Arial"/>
              <a:ea typeface="+mn-ea"/>
              <a:cs typeface="+mn-cs"/>
            </a:endParaRPr>
          </a:p>
          <a:p>
            <a:r>
              <a:rPr lang="en-US" sz="1200" b="0" i="0" u="none" strike="noStrike" kern="1200" dirty="0">
                <a:solidFill>
                  <a:schemeClr val="tx1"/>
                </a:solidFill>
                <a:effectLst/>
                <a:latin typeface="Arial"/>
                <a:ea typeface="+mn-ea"/>
                <a:cs typeface="+mn-cs"/>
              </a:rPr>
              <a:t>This slide shows the difference in temperature between planets orbiting an M Dwarf star and our Sun. The second view shows their relative distance from their star.</a:t>
            </a:r>
          </a:p>
          <a:p>
            <a:r>
              <a:rPr lang="en-US" sz="1200" b="0" i="0" u="none" strike="noStrike" kern="1200" dirty="0">
                <a:solidFill>
                  <a:schemeClr val="tx1"/>
                </a:solidFill>
                <a:effectLst/>
                <a:latin typeface="Arial"/>
                <a:ea typeface="+mn-ea"/>
                <a:cs typeface="+mn-cs"/>
              </a:rPr>
              <a:t>Key point: Exoplanets orbit in the vicinity of the host star, so they are generally much hotter than planets in the solar system.</a:t>
            </a:r>
          </a:p>
          <a:p>
            <a:endParaRPr lang="en-US" sz="1200" b="1" i="0" u="none" strike="noStrike" kern="1200" dirty="0">
              <a:solidFill>
                <a:schemeClr val="tx1"/>
              </a:solidFill>
              <a:effectLst/>
              <a:latin typeface="Arial"/>
              <a:ea typeface="+mn-ea"/>
              <a:cs typeface="+mn-cs"/>
            </a:endParaRPr>
          </a:p>
          <a:p>
            <a:r>
              <a:rPr lang="en-US" sz="1200" b="1" i="0" u="none" strike="noStrike" kern="1200" dirty="0">
                <a:solidFill>
                  <a:schemeClr val="tx1"/>
                </a:solidFill>
                <a:effectLst/>
                <a:latin typeface="Arial"/>
                <a:ea typeface="+mn-ea"/>
                <a:cs typeface="+mn-cs"/>
              </a:rPr>
              <a:t>NOTE:</a:t>
            </a:r>
            <a:r>
              <a:rPr lang="en-US" sz="1200" b="0" i="0" u="none" strike="noStrike" kern="1200" dirty="0">
                <a:solidFill>
                  <a:schemeClr val="tx1"/>
                </a:solidFill>
                <a:effectLst/>
                <a:latin typeface="Arial"/>
                <a:ea typeface="+mn-ea"/>
                <a:cs typeface="+mn-cs"/>
              </a:rPr>
              <a:t> This PowerPoint file has built-in interactive elements. To view them, you must be in "Slide Show" mode; you can then move to the next view either by clicking your mouse, the spacebar, or the arrow keys. This slide will not work in "regular viewing mode."</a:t>
            </a:r>
          </a:p>
          <a:p>
            <a:endParaRPr lang="en-US" sz="1200" b="1" i="0" u="none" strike="noStrike" kern="1200" dirty="0">
              <a:solidFill>
                <a:schemeClr val="tx1"/>
              </a:solidFill>
              <a:effectLst/>
              <a:latin typeface="Arial"/>
              <a:ea typeface="+mn-ea"/>
              <a:cs typeface="+mn-cs"/>
            </a:endParaRPr>
          </a:p>
          <a:p>
            <a:r>
              <a:rPr lang="en-US" sz="1200" b="1" i="0" u="none" strike="noStrike" kern="1200" dirty="0">
                <a:solidFill>
                  <a:schemeClr val="tx1"/>
                </a:solidFill>
                <a:effectLst/>
                <a:latin typeface="Arial"/>
                <a:ea typeface="+mn-ea"/>
                <a:cs typeface="+mn-cs"/>
              </a:rPr>
              <a:t>Credit</a:t>
            </a:r>
          </a:p>
          <a:p>
            <a:r>
              <a:rPr lang="en-US" sz="1200" b="0" i="0" u="none" strike="noStrike" kern="1200" dirty="0">
                <a:solidFill>
                  <a:schemeClr val="tx1"/>
                </a:solidFill>
                <a:effectLst/>
                <a:latin typeface="Arial"/>
                <a:ea typeface="+mn-ea"/>
                <a:cs typeface="+mn-cs"/>
              </a:rPr>
              <a:t>NASA/JPL-Caltech</a:t>
            </a:r>
          </a:p>
          <a:p>
            <a:pPr rtl="0"/>
            <a:endParaRPr lang="en-US" sz="1200" b="1" i="0" u="none" strike="noStrike" kern="1200" dirty="0">
              <a:solidFill>
                <a:schemeClr val="tx1"/>
              </a:solidFill>
              <a:effectLst/>
              <a:latin typeface="Arial"/>
              <a:ea typeface="+mn-ea"/>
              <a:cs typeface="+mn-cs"/>
            </a:endParaRPr>
          </a:p>
          <a:p>
            <a:pPr rtl="0"/>
            <a:r>
              <a:rPr lang="en-US" sz="1200" b="0" i="0" u="none" strike="noStrike" kern="1200" dirty="0">
                <a:solidFill>
                  <a:schemeClr val="tx1"/>
                </a:solidFill>
                <a:effectLst/>
                <a:latin typeface="Arial"/>
                <a:ea typeface="+mn-ea"/>
                <a:cs typeface="+mn-cs"/>
              </a:rPr>
              <a:t>The additional info:</a:t>
            </a:r>
          </a:p>
          <a:p>
            <a:pPr rtl="0"/>
            <a:r>
              <a:rPr lang="en-US" sz="1200" b="1" i="0" u="none" strike="noStrike" kern="1200" dirty="0">
                <a:solidFill>
                  <a:schemeClr val="tx1"/>
                </a:solidFill>
                <a:effectLst/>
                <a:latin typeface="Arial"/>
                <a:ea typeface="+mn-ea"/>
                <a:cs typeface="+mn-cs"/>
              </a:rPr>
              <a:t>Top: exoplanets around M dwarfs</a:t>
            </a:r>
            <a:endParaRPr lang="en-US" sz="1200" b="0" i="0" u="none" strike="noStrike" kern="1200" dirty="0">
              <a:solidFill>
                <a:schemeClr val="tx1"/>
              </a:solidFill>
              <a:effectLst/>
              <a:latin typeface="Arial"/>
              <a:ea typeface="+mn-ea"/>
              <a:cs typeface="+mn-cs"/>
            </a:endParaRPr>
          </a:p>
          <a:p>
            <a:pPr rtl="0"/>
            <a:r>
              <a:rPr lang="en-US" sz="1200" b="0" i="0" u="none" strike="noStrike" kern="1200" dirty="0">
                <a:solidFill>
                  <a:schemeClr val="tx1"/>
                </a:solidFill>
                <a:effectLst/>
                <a:latin typeface="Arial"/>
                <a:ea typeface="+mn-ea"/>
                <a:cs typeface="+mn-cs"/>
              </a:rPr>
              <a:t>exoplanetary systems </a:t>
            </a:r>
          </a:p>
          <a:p>
            <a:pPr rtl="0"/>
            <a:r>
              <a:rPr lang="en-US" sz="1200" b="0" i="0" u="none" strike="noStrike" kern="1200" dirty="0">
                <a:solidFill>
                  <a:schemeClr val="tx1"/>
                </a:solidFill>
                <a:effectLst/>
                <a:latin typeface="Arial"/>
                <a:ea typeface="+mn-ea"/>
                <a:cs typeface="+mn-cs"/>
              </a:rPr>
              <a:t>the temperature of 340K is 0.05 au,</a:t>
            </a:r>
          </a:p>
          <a:p>
            <a:pPr rtl="0"/>
            <a:r>
              <a:rPr lang="en-US" sz="1200" b="0" i="0" u="none" strike="noStrike" kern="1200" dirty="0">
                <a:solidFill>
                  <a:schemeClr val="tx1"/>
                </a:solidFill>
                <a:effectLst/>
                <a:latin typeface="Arial"/>
                <a:ea typeface="+mn-ea"/>
                <a:cs typeface="+mn-cs"/>
              </a:rPr>
              <a:t>the temperature of 290K is 0.07 au</a:t>
            </a:r>
          </a:p>
          <a:p>
            <a:pPr rtl="0"/>
            <a:r>
              <a:rPr lang="en-US" sz="1200" b="0" i="0" u="none" strike="noStrike" kern="1200" dirty="0">
                <a:solidFill>
                  <a:schemeClr val="tx1"/>
                </a:solidFill>
                <a:effectLst/>
                <a:latin typeface="Arial"/>
                <a:ea typeface="+mn-ea"/>
                <a:cs typeface="+mn-cs"/>
              </a:rPr>
              <a:t>the temperature of 210K is 0.13 au</a:t>
            </a:r>
          </a:p>
          <a:p>
            <a:pPr rtl="0"/>
            <a:r>
              <a:rPr lang="en-US" sz="1200" b="0" i="0" u="none" strike="noStrike" kern="1200" dirty="0">
                <a:solidFill>
                  <a:schemeClr val="tx1"/>
                </a:solidFill>
                <a:effectLst/>
                <a:latin typeface="Arial"/>
                <a:ea typeface="+mn-ea"/>
                <a:cs typeface="+mn-cs"/>
              </a:rPr>
              <a:t>the temperature of 170K is 0.2 au</a:t>
            </a:r>
          </a:p>
          <a:p>
            <a:pPr rtl="0"/>
            <a:br>
              <a:rPr lang="en-US" sz="1200" b="0" i="0" u="none" strike="noStrike" kern="1200" dirty="0">
                <a:solidFill>
                  <a:schemeClr val="tx1"/>
                </a:solidFill>
                <a:effectLst/>
                <a:latin typeface="Arial"/>
                <a:ea typeface="+mn-ea"/>
                <a:cs typeface="+mn-cs"/>
              </a:rPr>
            </a:br>
            <a:r>
              <a:rPr lang="en-US" sz="1200" b="1" i="0" u="none" strike="noStrike" kern="1200" dirty="0">
                <a:solidFill>
                  <a:schemeClr val="tx1"/>
                </a:solidFill>
                <a:effectLst/>
                <a:latin typeface="Arial"/>
                <a:ea typeface="+mn-ea"/>
                <a:cs typeface="+mn-cs"/>
              </a:rPr>
              <a:t>Bottom:</a:t>
            </a:r>
            <a:r>
              <a:rPr lang="en-US" sz="1200" b="0" i="0" u="none" strike="noStrike" kern="1200" dirty="0">
                <a:solidFill>
                  <a:schemeClr val="tx1"/>
                </a:solidFill>
                <a:effectLst/>
                <a:latin typeface="Arial"/>
                <a:ea typeface="+mn-ea"/>
                <a:cs typeface="+mn-cs"/>
              </a:rPr>
              <a:t> solar system </a:t>
            </a:r>
          </a:p>
          <a:p>
            <a:pPr rtl="0"/>
            <a:r>
              <a:rPr lang="en-US" sz="1200" b="0" i="0" u="none" strike="noStrike" kern="1200" dirty="0">
                <a:solidFill>
                  <a:schemeClr val="tx1"/>
                </a:solidFill>
                <a:effectLst/>
                <a:latin typeface="Arial"/>
                <a:ea typeface="+mn-ea"/>
                <a:cs typeface="+mn-cs"/>
              </a:rPr>
              <a:t>Mercury: 340K (0.39 au)</a:t>
            </a:r>
          </a:p>
          <a:p>
            <a:pPr rtl="0"/>
            <a:r>
              <a:rPr lang="en-US" sz="1200" b="0" i="0" u="none" strike="noStrike" kern="1200" dirty="0">
                <a:solidFill>
                  <a:schemeClr val="tx1"/>
                </a:solidFill>
                <a:effectLst/>
                <a:latin typeface="Arial"/>
                <a:ea typeface="+mn-ea"/>
                <a:cs typeface="+mn-cs"/>
              </a:rPr>
              <a:t>Earth: 290K (1 au)</a:t>
            </a:r>
          </a:p>
          <a:p>
            <a:pPr rtl="0"/>
            <a:r>
              <a:rPr lang="en-US" sz="1200" b="0" i="0" u="none" strike="noStrike" kern="1200" dirty="0">
                <a:solidFill>
                  <a:schemeClr val="tx1"/>
                </a:solidFill>
                <a:effectLst/>
                <a:latin typeface="Arial"/>
                <a:ea typeface="+mn-ea"/>
                <a:cs typeface="+mn-cs"/>
              </a:rPr>
              <a:t>Mars: 210 K (1.5 au)</a:t>
            </a:r>
          </a:p>
          <a:p>
            <a:pPr rtl="0"/>
            <a:r>
              <a:rPr lang="en-US" sz="1200" b="0" i="0" u="none" strike="noStrike" kern="1200" dirty="0">
                <a:solidFill>
                  <a:schemeClr val="tx1"/>
                </a:solidFill>
                <a:effectLst/>
                <a:latin typeface="Arial"/>
                <a:ea typeface="+mn-ea"/>
                <a:cs typeface="+mn-cs"/>
              </a:rPr>
              <a:t>Jupiter: 170K (5 au) </a:t>
            </a:r>
          </a:p>
          <a:p>
            <a:br>
              <a:rPr lang="en-US"/>
            </a:br>
            <a:br>
              <a:rPr lang="en-US"/>
            </a:br>
            <a:endParaRPr lang="en-US" dirty="0"/>
          </a:p>
        </p:txBody>
      </p:sp>
      <p:sp>
        <p:nvSpPr>
          <p:cNvPr id="4" name="Slide Number Placeholder 3"/>
          <p:cNvSpPr>
            <a:spLocks noGrp="1"/>
          </p:cNvSpPr>
          <p:nvPr>
            <p:ph type="sldNum" sz="quarter" idx="5"/>
          </p:nvPr>
        </p:nvSpPr>
        <p:spPr/>
        <p:txBody>
          <a:bodyPr/>
          <a:lstStyle/>
          <a:p>
            <a:fld id="{53E2C2CA-A0ED-D449-BD82-67EA63EA3096}" type="slidenum">
              <a:rPr lang="en-US" smtClean="0"/>
              <a:t>8</a:t>
            </a:fld>
            <a:endParaRPr lang="en-US"/>
          </a:p>
        </p:txBody>
      </p:sp>
    </p:spTree>
    <p:extLst>
      <p:ext uri="{BB962C8B-B14F-4D97-AF65-F5344CB8AC3E}">
        <p14:creationId xmlns:p14="http://schemas.microsoft.com/office/powerpoint/2010/main" val="4002248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1" u="none" strike="noStrike" cap="none" dirty="0">
                <a:solidFill>
                  <a:schemeClr val="dk1"/>
                </a:solidFill>
                <a:effectLst/>
                <a:latin typeface="Arial"/>
                <a:ea typeface="Arial"/>
                <a:cs typeface="Arial"/>
                <a:sym typeface="Arial"/>
              </a:rPr>
              <a:t>Audience: 5th grade and older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1" u="none" strike="noStrike" cap="none" dirty="0">
              <a:solidFill>
                <a:schemeClr val="dk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Arial"/>
                <a:ea typeface="Arial"/>
                <a:cs typeface="Arial"/>
                <a:sym typeface="Arial"/>
              </a:rPr>
              <a:t>This slide is designed to interact with the audience: three planets are shown with their average temperatures (in F and C); the second view shows which metal would melt at those temperatures. Key message: Observed exoplanets are very hot, so much so that many common metals would melt.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Arial"/>
                <a:ea typeface="Arial"/>
                <a:cs typeface="Arial"/>
                <a:sym typeface="Arial"/>
              </a:rPr>
              <a:t>NOTE:</a:t>
            </a:r>
            <a:r>
              <a:rPr lang="en-US" sz="1200" b="0" i="0" u="none" strike="noStrike" cap="none" dirty="0">
                <a:solidFill>
                  <a:schemeClr val="dk1"/>
                </a:solidFill>
                <a:effectLst/>
                <a:latin typeface="Arial"/>
                <a:ea typeface="Arial"/>
                <a:cs typeface="Arial"/>
                <a:sym typeface="Arial"/>
              </a:rPr>
              <a:t> This PowerPoint file has built-in interactive elements. To view them, you must be in "Slide Show" mode; you can then move to the next view either by clicking your mouse, the spacebar, or the arrow keys. This slide will not work in "regular viewing mode.”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Arial"/>
                <a:ea typeface="Arial"/>
                <a:cs typeface="Arial"/>
                <a:sym typeface="Arial"/>
              </a:rPr>
              <a:t>Credit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Arial"/>
                <a:ea typeface="Arial"/>
                <a:cs typeface="Arial"/>
                <a:sym typeface="Arial"/>
              </a:rPr>
              <a:t>NASA/JPL-Caltech</a:t>
            </a:r>
          </a:p>
          <a:p>
            <a:pPr marL="0" lvl="0" indent="0" algn="l" rtl="0">
              <a:spcBef>
                <a:spcPts val="0"/>
              </a:spcBef>
              <a:spcAft>
                <a:spcPts val="0"/>
              </a:spcAft>
              <a:buNone/>
            </a:pPr>
            <a:endParaRPr lang="en-US"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additional info:</a:t>
            </a: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Top: exoplanetary systems</a:t>
            </a:r>
            <a:endParaRPr lang="en-US"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temperature of the inner one is &gt;</a:t>
            </a:r>
            <a:r>
              <a:rPr lang="en-US" sz="1200" b="1" i="0" u="none" strike="noStrike" dirty="0">
                <a:solidFill>
                  <a:schemeClr val="dk1"/>
                </a:solidFill>
                <a:latin typeface="Calibri"/>
                <a:ea typeface="Calibri"/>
                <a:cs typeface="Calibri"/>
                <a:sym typeface="Calibri"/>
              </a:rPr>
              <a:t>1500K</a:t>
            </a:r>
            <a:r>
              <a:rPr lang="en-US" sz="1200" b="0" i="0" u="none" strike="noStrike"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Titanium, Tungsten are solid</a:t>
            </a:r>
            <a:endParaRPr lang="en-US"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gold, copper, and silver melt</a:t>
            </a:r>
            <a:endParaRPr lang="en-US" dirty="0"/>
          </a:p>
          <a:p>
            <a:pPr marL="0" lvl="0" indent="0" algn="l" rtl="0">
              <a:spcBef>
                <a:spcPts val="0"/>
              </a:spcBef>
              <a:spcAft>
                <a:spcPts val="0"/>
              </a:spcAft>
              <a:buNone/>
            </a:pPr>
            <a:br>
              <a:rPr lang="en-US" sz="1200" b="0" i="0" u="none" strike="noStrike" dirty="0">
                <a:solidFill>
                  <a:schemeClr val="dk1"/>
                </a:solidFill>
                <a:latin typeface="Calibri"/>
                <a:ea typeface="Calibri"/>
                <a:cs typeface="Calibri"/>
                <a:sym typeface="Calibri"/>
              </a:rPr>
            </a:br>
            <a:r>
              <a:rPr lang="en-US" sz="1200" b="0" i="0" u="none" strike="noStrike" dirty="0">
                <a:solidFill>
                  <a:schemeClr val="dk1"/>
                </a:solidFill>
                <a:latin typeface="Calibri"/>
                <a:ea typeface="Calibri"/>
                <a:cs typeface="Calibri"/>
                <a:sym typeface="Calibri"/>
              </a:rPr>
              <a:t>the middle one is </a:t>
            </a:r>
            <a:r>
              <a:rPr lang="en-US" sz="1200" b="1" i="0" u="none" strike="noStrike" dirty="0">
                <a:solidFill>
                  <a:schemeClr val="dk1"/>
                </a:solidFill>
                <a:latin typeface="Calibri"/>
                <a:ea typeface="Calibri"/>
                <a:cs typeface="Calibri"/>
                <a:sym typeface="Calibri"/>
              </a:rPr>
              <a:t>800K</a:t>
            </a:r>
            <a:endParaRPr lang="en-US"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Aluminum</a:t>
            </a:r>
            <a:r>
              <a:rPr lang="en-US" sz="1200" b="0" i="0" u="none" strike="noStrike" dirty="0">
                <a:solidFill>
                  <a:schemeClr val="dk1"/>
                </a:solidFill>
                <a:latin typeface="Calibri"/>
                <a:ea typeface="Calibri"/>
                <a:cs typeface="Calibri"/>
                <a:sym typeface="Calibri"/>
              </a:rPr>
              <a:t> is solid</a:t>
            </a:r>
            <a:endParaRPr lang="en-US" dirty="0"/>
          </a:p>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Lead and Zinc</a:t>
            </a:r>
            <a:r>
              <a:rPr lang="en-US" sz="1200" b="0" i="0" u="none" strike="noStrike" dirty="0">
                <a:solidFill>
                  <a:schemeClr val="dk1"/>
                </a:solidFill>
                <a:latin typeface="Calibri"/>
                <a:ea typeface="Calibri"/>
                <a:cs typeface="Calibri"/>
                <a:sym typeface="Calibri"/>
              </a:rPr>
              <a:t> melt</a:t>
            </a:r>
            <a:endParaRPr lang="en-US" dirty="0"/>
          </a:p>
          <a:p>
            <a:pPr marL="0" lvl="0" indent="0" algn="l" rtl="0">
              <a:spcBef>
                <a:spcPts val="0"/>
              </a:spcBef>
              <a:spcAft>
                <a:spcPts val="0"/>
              </a:spcAft>
              <a:buNone/>
            </a:pPr>
            <a:br>
              <a:rPr lang="en-US" sz="1200" b="0" i="0" u="none" strike="noStrike" dirty="0">
                <a:solidFill>
                  <a:schemeClr val="dk1"/>
                </a:solidFill>
                <a:latin typeface="Calibri"/>
                <a:ea typeface="Calibri"/>
                <a:cs typeface="Calibri"/>
                <a:sym typeface="Calibri"/>
              </a:rPr>
            </a:br>
            <a:r>
              <a:rPr lang="en-US" sz="1200" b="0" i="0" u="none" strike="noStrike" dirty="0">
                <a:solidFill>
                  <a:schemeClr val="dk1"/>
                </a:solidFill>
                <a:latin typeface="Calibri"/>
                <a:ea typeface="Calibri"/>
                <a:cs typeface="Calibri"/>
                <a:sym typeface="Calibri"/>
              </a:rPr>
              <a:t>the outer one is </a:t>
            </a:r>
            <a:r>
              <a:rPr lang="en-US" sz="1200" b="1" i="0" u="none" strike="noStrike" dirty="0">
                <a:solidFill>
                  <a:schemeClr val="dk1"/>
                </a:solidFill>
                <a:latin typeface="Calibri"/>
                <a:ea typeface="Calibri"/>
                <a:cs typeface="Calibri"/>
                <a:sym typeface="Calibri"/>
              </a:rPr>
              <a:t>300K</a:t>
            </a:r>
            <a:endParaRPr lang="en-US"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mercury melts</a:t>
            </a:r>
            <a:endParaRPr lang="en-US"/>
          </a:p>
          <a:p>
            <a:pPr marL="0" lvl="0" indent="0" algn="l" rtl="0">
              <a:spcBef>
                <a:spcPts val="0"/>
              </a:spcBef>
              <a:spcAft>
                <a:spcPts val="0"/>
              </a:spcAft>
              <a:buNone/>
            </a:pPr>
            <a:endParaRPr dirty="0"/>
          </a:p>
        </p:txBody>
      </p:sp>
      <p:sp>
        <p:nvSpPr>
          <p:cNvPr id="406" name="Google Shape;40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sp>
        <p:nvSpPr>
          <p:cNvPr id="3" name="Footer Placeholder 2"/>
          <p:cNvSpPr>
            <a:spLocks noGrp="1"/>
          </p:cNvSpPr>
          <p:nvPr>
            <p:ph type="ftr" sz="quarter" idx="20"/>
          </p:nvPr>
        </p:nvSpPr>
        <p:spPr>
          <a:xfrm>
            <a:off x="915351" y="4802823"/>
            <a:ext cx="7493625" cy="274637"/>
          </a:xfrm>
          <a:prstGeom prst="rect">
            <a:avLst/>
          </a:prstGeom>
        </p:spPr>
        <p:txBody>
          <a:bodyPr/>
          <a:lstStyle>
            <a:lvl1pPr algn="l">
              <a:defRPr/>
            </a:lvl1pPr>
          </a:lstStyle>
          <a:p>
            <a:r>
              <a:rPr lang="en-US"/>
              <a:t>This document has been reviewed and determined not to contain export controlled technical data.</a:t>
            </a:r>
          </a:p>
        </p:txBody>
      </p:sp>
      <p:sp>
        <p:nvSpPr>
          <p:cNvPr id="9" name="Slide Number Placeholder 7">
            <a:extLst>
              <a:ext uri="{FF2B5EF4-FFF2-40B4-BE49-F238E27FC236}">
                <a16:creationId xmlns:a16="http://schemas.microsoft.com/office/drawing/2014/main" id="{FB95CE11-024D-3F4B-BC28-D51D5826C401}"/>
              </a:ext>
            </a:extLst>
          </p:cNvPr>
          <p:cNvSpPr>
            <a:spLocks noGrp="1"/>
          </p:cNvSpPr>
          <p:nvPr>
            <p:ph type="sldNum" sz="quarter" idx="4"/>
          </p:nvPr>
        </p:nvSpPr>
        <p:spPr>
          <a:xfrm>
            <a:off x="6753069" y="4952849"/>
            <a:ext cx="1933731" cy="123211"/>
          </a:xfrm>
          <a:prstGeom prst="rect">
            <a:avLst/>
          </a:prstGeom>
        </p:spPr>
        <p:txBody>
          <a:bodyPr anchor="ctr"/>
          <a:lstStyle>
            <a:lvl1pPr>
              <a:defRPr sz="800">
                <a:solidFill>
                  <a:schemeClr val="bg2">
                    <a:lumMod val="25000"/>
                  </a:schemeClr>
                </a:solidFill>
              </a:defRPr>
            </a:lvl1pPr>
          </a:lstStyle>
          <a:p>
            <a:fld id="{275C533D-D968-4A70-91E2-44C7FEDAA0E0}" type="slidenum">
              <a:rPr lang="en-US" smtClean="0"/>
              <a:pPr/>
              <a:t>‹#›</a:t>
            </a:fld>
            <a:endParaRPr lang="en-US"/>
          </a:p>
        </p:txBody>
      </p:sp>
    </p:spTree>
    <p:extLst>
      <p:ext uri="{BB962C8B-B14F-4D97-AF65-F5344CB8AC3E}">
        <p14:creationId xmlns:p14="http://schemas.microsoft.com/office/powerpoint/2010/main" val="680955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Date Placeholder 1"/>
          <p:cNvSpPr>
            <a:spLocks noGrp="1"/>
          </p:cNvSpPr>
          <p:nvPr>
            <p:ph type="dt" sz="half" idx="21"/>
          </p:nvPr>
        </p:nvSpPr>
        <p:spPr>
          <a:xfrm>
            <a:off x="254000" y="4954249"/>
            <a:ext cx="1422400" cy="123211"/>
          </a:xfrm>
          <a:prstGeom prst="rect">
            <a:avLst/>
          </a:prstGeom>
        </p:spPr>
        <p:txBody>
          <a:bodyPr/>
          <a:lstStyle/>
          <a:p>
            <a:fld id="{278B4A6A-4915-8443-AB7C-65C51537CBCC}" type="datetime4">
              <a:rPr lang="en-US" smtClean="0"/>
              <a:t>December 1, 2021</a:t>
            </a:fld>
            <a:endParaRPr lang="en-US"/>
          </a:p>
        </p:txBody>
      </p:sp>
      <p:sp>
        <p:nvSpPr>
          <p:cNvPr id="3" name="Footer Placeholder 2"/>
          <p:cNvSpPr>
            <a:spLocks noGrp="1"/>
          </p:cNvSpPr>
          <p:nvPr>
            <p:ph type="ftr" sz="quarter" idx="22"/>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8" name="Slide Number Placeholder 7"/>
          <p:cNvSpPr>
            <a:spLocks noGrp="1"/>
          </p:cNvSpPr>
          <p:nvPr>
            <p:ph type="sldNum" sz="quarter" idx="23"/>
          </p:nvPr>
        </p:nvSpPr>
        <p:spPr>
          <a:xfrm>
            <a:off x="6753069" y="4952849"/>
            <a:ext cx="1933731" cy="123211"/>
          </a:xfrm>
          <a:prstGeom prst="rect">
            <a:avLst/>
          </a:prstGeom>
        </p:spPr>
        <p:txBody>
          <a:bodyPr/>
          <a:lstStyle/>
          <a:p>
            <a:fld id="{16356448-7EEE-4D0D-AE32-557A2392817F}" type="slidenum">
              <a:rPr lang="en-US" smtClean="0"/>
              <a:pPr/>
              <a:t>‹#›</a:t>
            </a:fld>
            <a:endParaRPr lang="en-US"/>
          </a:p>
        </p:txBody>
      </p:sp>
    </p:spTree>
    <p:extLst>
      <p:ext uri="{BB962C8B-B14F-4D97-AF65-F5344CB8AC3E}">
        <p14:creationId xmlns:p14="http://schemas.microsoft.com/office/powerpoint/2010/main" val="688214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5"/>
          </p:nvPr>
        </p:nvSpPr>
        <p:spPr>
          <a:xfrm>
            <a:off x="254000" y="4954249"/>
            <a:ext cx="1422400" cy="123211"/>
          </a:xfrm>
          <a:prstGeom prst="rect">
            <a:avLst/>
          </a:prstGeom>
        </p:spPr>
        <p:txBody>
          <a:bodyPr/>
          <a:lstStyle/>
          <a:p>
            <a:fld id="{F3182A71-BA6C-4547-8331-7ABBC67616D1}" type="datetime4">
              <a:rPr lang="en-US" smtClean="0"/>
              <a:t>December 1, 2021</a:t>
            </a:fld>
            <a:endParaRPr lang="en-US"/>
          </a:p>
        </p:txBody>
      </p:sp>
      <p:sp>
        <p:nvSpPr>
          <p:cNvPr id="3" name="Footer Placeholder 2"/>
          <p:cNvSpPr>
            <a:spLocks noGrp="1"/>
          </p:cNvSpPr>
          <p:nvPr>
            <p:ph type="ftr" sz="quarter" idx="26"/>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8" name="Slide Number Placeholder 7"/>
          <p:cNvSpPr>
            <a:spLocks noGrp="1"/>
          </p:cNvSpPr>
          <p:nvPr>
            <p:ph type="sldNum" sz="quarter" idx="27"/>
          </p:nvPr>
        </p:nvSpPr>
        <p:spPr>
          <a:xfrm>
            <a:off x="6753069" y="4952849"/>
            <a:ext cx="1933731" cy="123211"/>
          </a:xfrm>
          <a:prstGeom prst="rect">
            <a:avLst/>
          </a:prstGeom>
        </p:spPr>
        <p:txBody>
          <a:bodyPr/>
          <a:lstStyle/>
          <a:p>
            <a:fld id="{0A79206F-C929-453C-B7BF-19A540401EF1}" type="slidenum">
              <a:rPr lang="en-US" smtClean="0"/>
              <a:pPr/>
              <a:t>‹#›</a:t>
            </a:fld>
            <a:endParaRPr lang="en-US"/>
          </a:p>
        </p:txBody>
      </p:sp>
    </p:spTree>
    <p:extLst>
      <p:ext uri="{BB962C8B-B14F-4D97-AF65-F5344CB8AC3E}">
        <p14:creationId xmlns:p14="http://schemas.microsoft.com/office/powerpoint/2010/main" val="593124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 name="Date Placeholder 1"/>
          <p:cNvSpPr>
            <a:spLocks noGrp="1"/>
          </p:cNvSpPr>
          <p:nvPr>
            <p:ph type="dt" sz="half" idx="25"/>
          </p:nvPr>
        </p:nvSpPr>
        <p:spPr>
          <a:xfrm>
            <a:off x="254000" y="4954249"/>
            <a:ext cx="1422400" cy="123211"/>
          </a:xfrm>
          <a:prstGeom prst="rect">
            <a:avLst/>
          </a:prstGeom>
        </p:spPr>
        <p:txBody>
          <a:bodyPr/>
          <a:lstStyle/>
          <a:p>
            <a:fld id="{0FAFACDF-3642-8B4C-91A4-AF675B5D00DF}" type="datetime4">
              <a:rPr lang="en-US" smtClean="0"/>
              <a:t>December 1, 2021</a:t>
            </a:fld>
            <a:endParaRPr lang="en-US"/>
          </a:p>
        </p:txBody>
      </p:sp>
      <p:sp>
        <p:nvSpPr>
          <p:cNvPr id="3" name="Footer Placeholder 2"/>
          <p:cNvSpPr>
            <a:spLocks noGrp="1"/>
          </p:cNvSpPr>
          <p:nvPr>
            <p:ph type="ftr" sz="quarter" idx="26"/>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8" name="Slide Number Placeholder 7"/>
          <p:cNvSpPr>
            <a:spLocks noGrp="1"/>
          </p:cNvSpPr>
          <p:nvPr>
            <p:ph type="sldNum" sz="quarter" idx="27"/>
          </p:nvPr>
        </p:nvSpPr>
        <p:spPr>
          <a:xfrm>
            <a:off x="6753069" y="4952849"/>
            <a:ext cx="1933731" cy="123211"/>
          </a:xfrm>
          <a:prstGeom prst="rect">
            <a:avLst/>
          </a:prstGeom>
        </p:spPr>
        <p:txBody>
          <a:bodyPr/>
          <a:lstStyle/>
          <a:p>
            <a:fld id="{7C3E947D-4126-44FB-8EC6-F80A3BAA18D4}" type="slidenum">
              <a:rPr lang="en-US" smtClean="0"/>
              <a:pPr/>
              <a:t>‹#›</a:t>
            </a:fld>
            <a:endParaRPr lang="en-US"/>
          </a:p>
        </p:txBody>
      </p:sp>
    </p:spTree>
    <p:extLst>
      <p:ext uri="{BB962C8B-B14F-4D97-AF65-F5344CB8AC3E}">
        <p14:creationId xmlns:p14="http://schemas.microsoft.com/office/powerpoint/2010/main" val="3262112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White Strip">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noAutofit/>
          </a:bodyPr>
          <a:lstStyle/>
          <a:p>
            <a:r>
              <a:rPr lang="en-US"/>
              <a:t>Click to edit Master title style</a:t>
            </a:r>
          </a:p>
        </p:txBody>
      </p:sp>
      <p:sp>
        <p:nvSpPr>
          <p:cNvPr id="2" name="Date Placeholder 1"/>
          <p:cNvSpPr>
            <a:spLocks noGrp="1"/>
          </p:cNvSpPr>
          <p:nvPr>
            <p:ph type="dt" sz="half" idx="18"/>
          </p:nvPr>
        </p:nvSpPr>
        <p:spPr>
          <a:xfrm>
            <a:off x="254000" y="4954249"/>
            <a:ext cx="1422400" cy="123211"/>
          </a:xfrm>
          <a:prstGeom prst="rect">
            <a:avLst/>
          </a:prstGeom>
        </p:spPr>
        <p:txBody>
          <a:bodyPr/>
          <a:lstStyle/>
          <a:p>
            <a:fld id="{5E123897-8D53-0A42-9BEB-D7DB19DE493C}" type="datetime4">
              <a:rPr lang="en-US" smtClean="0"/>
              <a:t>December 1, 2021</a:t>
            </a:fld>
            <a:endParaRPr lang="en-US"/>
          </a:p>
        </p:txBody>
      </p:sp>
      <p:sp>
        <p:nvSpPr>
          <p:cNvPr id="3" name="Footer Placeholder 2"/>
          <p:cNvSpPr>
            <a:spLocks noGrp="1"/>
          </p:cNvSpPr>
          <p:nvPr>
            <p:ph type="ftr" sz="quarter" idx="19"/>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8" name="Slide Number Placeholder 7"/>
          <p:cNvSpPr>
            <a:spLocks noGrp="1"/>
          </p:cNvSpPr>
          <p:nvPr>
            <p:ph type="sldNum" sz="quarter" idx="20"/>
          </p:nvPr>
        </p:nvSpPr>
        <p:spPr>
          <a:xfrm>
            <a:off x="6753069" y="4952849"/>
            <a:ext cx="1933731" cy="123211"/>
          </a:xfrm>
          <a:prstGeom prst="rect">
            <a:avLst/>
          </a:prstGeom>
        </p:spPr>
        <p:txBody>
          <a:bodyPr/>
          <a:lstStyle/>
          <a:p>
            <a:fld id="{F45B3F8F-DC85-41EB-9D22-D06541A0ACDE}" type="slidenum">
              <a:rPr lang="en-US" smtClean="0"/>
              <a:pPr/>
              <a:t>‹#›</a:t>
            </a:fld>
            <a:endParaRPr lang="en-US"/>
          </a:p>
        </p:txBody>
      </p:sp>
    </p:spTree>
    <p:extLst>
      <p:ext uri="{BB962C8B-B14F-4D97-AF65-F5344CB8AC3E}">
        <p14:creationId xmlns:p14="http://schemas.microsoft.com/office/powerpoint/2010/main" val="2190340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Dark Strip">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 name="Date Placeholder 1"/>
          <p:cNvSpPr>
            <a:spLocks noGrp="1"/>
          </p:cNvSpPr>
          <p:nvPr>
            <p:ph type="dt" sz="half" idx="18"/>
          </p:nvPr>
        </p:nvSpPr>
        <p:spPr>
          <a:xfrm>
            <a:off x="254000" y="4954249"/>
            <a:ext cx="1422400" cy="123211"/>
          </a:xfrm>
          <a:prstGeom prst="rect">
            <a:avLst/>
          </a:prstGeom>
        </p:spPr>
        <p:txBody>
          <a:bodyPr/>
          <a:lstStyle/>
          <a:p>
            <a:fld id="{B84F95DE-5270-E645-B311-4B413DD943E7}" type="datetime4">
              <a:rPr lang="en-US" smtClean="0"/>
              <a:t>December 1, 2021</a:t>
            </a:fld>
            <a:endParaRPr lang="en-US"/>
          </a:p>
        </p:txBody>
      </p:sp>
      <p:sp>
        <p:nvSpPr>
          <p:cNvPr id="3" name="Footer Placeholder 2"/>
          <p:cNvSpPr>
            <a:spLocks noGrp="1"/>
          </p:cNvSpPr>
          <p:nvPr>
            <p:ph type="ftr" sz="quarter" idx="19"/>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8" name="Slide Number Placeholder 7"/>
          <p:cNvSpPr>
            <a:spLocks noGrp="1"/>
          </p:cNvSpPr>
          <p:nvPr>
            <p:ph type="sldNum" sz="quarter" idx="20"/>
          </p:nvPr>
        </p:nvSpPr>
        <p:spPr>
          <a:xfrm>
            <a:off x="6753069" y="4952849"/>
            <a:ext cx="1933731" cy="123211"/>
          </a:xfrm>
          <a:prstGeom prst="rect">
            <a:avLst/>
          </a:prstGeom>
        </p:spPr>
        <p:txBody>
          <a:bodyPr/>
          <a:lstStyle/>
          <a:p>
            <a:fld id="{7F015878-4578-4C49-BC72-FE830FC5A6D7}" type="slidenum">
              <a:rPr lang="en-US" smtClean="0"/>
              <a:pPr/>
              <a:t>‹#›</a:t>
            </a:fld>
            <a:endParaRPr lang="en-US"/>
          </a:p>
        </p:txBody>
      </p:sp>
    </p:spTree>
    <p:extLst>
      <p:ext uri="{BB962C8B-B14F-4D97-AF65-F5344CB8AC3E}">
        <p14:creationId xmlns:p14="http://schemas.microsoft.com/office/powerpoint/2010/main" val="120805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54000" y="4954249"/>
            <a:ext cx="1422400" cy="123211"/>
          </a:xfrm>
          <a:prstGeom prst="rect">
            <a:avLst/>
          </a:prstGeom>
        </p:spPr>
        <p:txBody>
          <a:bodyPr/>
          <a:lstStyle/>
          <a:p>
            <a:fld id="{29A1C2EC-5A26-C245-9FB6-75590BA66773}" type="datetime4">
              <a:rPr lang="en-US" smtClean="0"/>
              <a:t>December 1, 2021</a:t>
            </a:fld>
            <a:endParaRPr lang="en-US"/>
          </a:p>
        </p:txBody>
      </p:sp>
      <p:sp>
        <p:nvSpPr>
          <p:cNvPr id="3" name="Footer Placeholder 2"/>
          <p:cNvSpPr>
            <a:spLocks noGrp="1"/>
          </p:cNvSpPr>
          <p:nvPr>
            <p:ph type="ftr" sz="quarter" idx="11"/>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4" name="Slide Number Placeholder 3"/>
          <p:cNvSpPr>
            <a:spLocks noGrp="1"/>
          </p:cNvSpPr>
          <p:nvPr>
            <p:ph type="sldNum" sz="quarter" idx="12"/>
          </p:nvPr>
        </p:nvSpPr>
        <p:spPr>
          <a:xfrm>
            <a:off x="6753069" y="4952849"/>
            <a:ext cx="1933731" cy="123211"/>
          </a:xfrm>
          <a:prstGeom prst="rect">
            <a:avLst/>
          </a:prstGeom>
        </p:spPr>
        <p:txBody>
          <a:bodyPr/>
          <a:lstStyle/>
          <a:p>
            <a:fld id="{72306A69-C78D-46AD-9B4E-1E66EF195C51}" type="slidenum">
              <a:rPr lang="en-US" smtClean="0"/>
              <a:pPr/>
              <a:t>‹#›</a:t>
            </a:fld>
            <a:endParaRPr lang="en-US"/>
          </a:p>
        </p:txBody>
      </p:sp>
    </p:spTree>
    <p:extLst>
      <p:ext uri="{BB962C8B-B14F-4D97-AF65-F5344CB8AC3E}">
        <p14:creationId xmlns:p14="http://schemas.microsoft.com/office/powerpoint/2010/main" val="192127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lvl1pPr>
          </a:lstStyle>
          <a:p>
            <a:pPr lvl="0"/>
            <a:r>
              <a:rPr lang="en-US" dirty="0"/>
              <a:t>Click to add section header</a:t>
            </a:r>
          </a:p>
        </p:txBody>
      </p:sp>
      <p:sp>
        <p:nvSpPr>
          <p:cNvPr id="2" name="Date Placeholder 1"/>
          <p:cNvSpPr>
            <a:spLocks noGrp="1"/>
          </p:cNvSpPr>
          <p:nvPr>
            <p:ph type="dt" sz="half" idx="14"/>
          </p:nvPr>
        </p:nvSpPr>
        <p:spPr>
          <a:xfrm>
            <a:off x="254000" y="4954249"/>
            <a:ext cx="1422400" cy="123211"/>
          </a:xfrm>
          <a:prstGeom prst="rect">
            <a:avLst/>
          </a:prstGeom>
        </p:spPr>
        <p:txBody>
          <a:bodyPr/>
          <a:lstStyle/>
          <a:p>
            <a:fld id="{A69F6DE1-B383-3341-AAB2-4917D353A1F1}" type="datetime4">
              <a:rPr lang="en-US" smtClean="0"/>
              <a:t>December 1, 2021</a:t>
            </a:fld>
            <a:endParaRPr lang="en-US"/>
          </a:p>
        </p:txBody>
      </p:sp>
      <p:sp>
        <p:nvSpPr>
          <p:cNvPr id="5" name="Footer Placeholder 4"/>
          <p:cNvSpPr>
            <a:spLocks noGrp="1"/>
          </p:cNvSpPr>
          <p:nvPr>
            <p:ph type="ftr" sz="quarter" idx="15"/>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6" name="Slide Number Placeholder 5"/>
          <p:cNvSpPr>
            <a:spLocks noGrp="1"/>
          </p:cNvSpPr>
          <p:nvPr>
            <p:ph type="sldNum" sz="quarter" idx="16"/>
          </p:nvPr>
        </p:nvSpPr>
        <p:spPr>
          <a:xfrm>
            <a:off x="6753069" y="4952849"/>
            <a:ext cx="1933731" cy="123211"/>
          </a:xfrm>
          <a:prstGeom prst="rect">
            <a:avLst/>
          </a:prstGeom>
        </p:spPr>
        <p:txBody>
          <a:bodyPr/>
          <a:lstStyle/>
          <a:p>
            <a:fld id="{11C0F2E9-13F1-4B54-979A-5E00D7D5723C}" type="slidenum">
              <a:rPr lang="en-US" smtClean="0"/>
              <a:pPr/>
              <a:t>‹#›</a:t>
            </a:fld>
            <a:endParaRPr lang="en-US"/>
          </a:p>
        </p:txBody>
      </p:sp>
    </p:spTree>
    <p:extLst>
      <p:ext uri="{BB962C8B-B14F-4D97-AF65-F5344CB8AC3E}">
        <p14:creationId xmlns:p14="http://schemas.microsoft.com/office/powerpoint/2010/main" val="3802582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_Dark Gray">
    <p:bg>
      <p:bgPr>
        <a:solidFill>
          <a:schemeClr val="tx2">
            <a:lumMod val="5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solidFill>
                  <a:schemeClr val="bg1"/>
                </a:solidFill>
              </a:defRPr>
            </a:lvl1pPr>
          </a:lstStyle>
          <a:p>
            <a:pPr lvl="0"/>
            <a:r>
              <a:rPr lang="en-US" dirty="0"/>
              <a:t>Click to add section header</a:t>
            </a:r>
          </a:p>
        </p:txBody>
      </p:sp>
      <p:sp>
        <p:nvSpPr>
          <p:cNvPr id="2" name="Date Placeholder 1"/>
          <p:cNvSpPr>
            <a:spLocks noGrp="1"/>
          </p:cNvSpPr>
          <p:nvPr>
            <p:ph type="dt" sz="half" idx="14"/>
          </p:nvPr>
        </p:nvSpPr>
        <p:spPr>
          <a:xfrm>
            <a:off x="254000" y="4954249"/>
            <a:ext cx="1422400" cy="123211"/>
          </a:xfrm>
          <a:prstGeom prst="rect">
            <a:avLst/>
          </a:prstGeom>
        </p:spPr>
        <p:txBody>
          <a:bodyPr/>
          <a:lstStyle/>
          <a:p>
            <a:fld id="{62027EC9-E70F-C248-88B9-E84C36A5AD3F}" type="datetime4">
              <a:rPr lang="en-US" smtClean="0"/>
              <a:t>December 1, 2021</a:t>
            </a:fld>
            <a:endParaRPr lang="en-US"/>
          </a:p>
        </p:txBody>
      </p:sp>
      <p:sp>
        <p:nvSpPr>
          <p:cNvPr id="5" name="Footer Placeholder 4"/>
          <p:cNvSpPr>
            <a:spLocks noGrp="1"/>
          </p:cNvSpPr>
          <p:nvPr>
            <p:ph type="ftr" sz="quarter" idx="15"/>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6" name="Slide Number Placeholder 5"/>
          <p:cNvSpPr>
            <a:spLocks noGrp="1"/>
          </p:cNvSpPr>
          <p:nvPr>
            <p:ph type="sldNum" sz="quarter" idx="16"/>
          </p:nvPr>
        </p:nvSpPr>
        <p:spPr>
          <a:xfrm>
            <a:off x="6753069" y="4952849"/>
            <a:ext cx="1933731" cy="123211"/>
          </a:xfrm>
          <a:prstGeom prst="rect">
            <a:avLst/>
          </a:prstGeom>
        </p:spPr>
        <p:txBody>
          <a:bodyPr/>
          <a:lstStyle/>
          <a:p>
            <a:fld id="{11C0F2E9-13F1-4B54-979A-5E00D7D5723C}" type="slidenum">
              <a:rPr lang="en-US" smtClean="0"/>
              <a:pPr/>
              <a:t>‹#›</a:t>
            </a:fld>
            <a:endParaRPr lang="en-US"/>
          </a:p>
        </p:txBody>
      </p:sp>
    </p:spTree>
    <p:extLst>
      <p:ext uri="{BB962C8B-B14F-4D97-AF65-F5344CB8AC3E}">
        <p14:creationId xmlns:p14="http://schemas.microsoft.com/office/powerpoint/2010/main" val="2556751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54000" y="4954249"/>
            <a:ext cx="1422400" cy="123211"/>
          </a:xfrm>
          <a:prstGeom prst="rect">
            <a:avLst/>
          </a:prstGeom>
        </p:spPr>
        <p:txBody>
          <a:bodyPr/>
          <a:lstStyle/>
          <a:p>
            <a:fld id="{76B292D6-AAA8-7C47-B610-49B4A89AAC24}" type="datetime4">
              <a:rPr lang="en-US" smtClean="0"/>
              <a:t>December 1, 2021</a:t>
            </a:fld>
            <a:endParaRPr lang="en-US"/>
          </a:p>
        </p:txBody>
      </p:sp>
      <p:sp>
        <p:nvSpPr>
          <p:cNvPr id="3" name="Footer Placeholder 2"/>
          <p:cNvSpPr>
            <a:spLocks noGrp="1"/>
          </p:cNvSpPr>
          <p:nvPr>
            <p:ph type="ftr" sz="quarter" idx="11"/>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4" name="Slide Number Placeholder 3"/>
          <p:cNvSpPr>
            <a:spLocks noGrp="1"/>
          </p:cNvSpPr>
          <p:nvPr>
            <p:ph type="sldNum" sz="quarter" idx="12"/>
          </p:nvPr>
        </p:nvSpPr>
        <p:spPr>
          <a:xfrm>
            <a:off x="6753069" y="4952849"/>
            <a:ext cx="1933731" cy="123211"/>
          </a:xfrm>
          <a:prstGeom prst="rect">
            <a:avLst/>
          </a:prstGeom>
        </p:spPr>
        <p:txBody>
          <a:bodyPr/>
          <a:lstStyle/>
          <a:p>
            <a:fld id="{11C0F2E9-13F1-4B54-979A-5E00D7D5723C}" type="slidenum">
              <a:rPr lang="en-US" smtClean="0"/>
              <a:pPr/>
              <a:t>‹#›</a:t>
            </a:fld>
            <a:endParaRPr lang="en-US"/>
          </a:p>
        </p:txBody>
      </p:sp>
    </p:spTree>
    <p:extLst>
      <p:ext uri="{BB962C8B-B14F-4D97-AF65-F5344CB8AC3E}">
        <p14:creationId xmlns:p14="http://schemas.microsoft.com/office/powerpoint/2010/main" val="3741414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cxnSp>
        <p:nvCxnSpPr>
          <p:cNvPr id="3" name="Straight Connector 2"/>
          <p:cNvCxnSpPr/>
          <p:nvPr userDrawn="1"/>
        </p:nvCxnSpPr>
        <p:spPr>
          <a:xfrm>
            <a:off x="2538518" y="2571750"/>
            <a:ext cx="4057288"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a:xfrm>
            <a:off x="254000" y="4954249"/>
            <a:ext cx="1422400" cy="123211"/>
          </a:xfrm>
          <a:prstGeom prst="rect">
            <a:avLst/>
          </a:prstGeom>
        </p:spPr>
        <p:txBody>
          <a:bodyPr/>
          <a:lstStyle/>
          <a:p>
            <a:fld id="{6F9EC2D1-F9FB-D040-AC8A-FEC7C53B9741}" type="datetime4">
              <a:rPr lang="en-US" smtClean="0"/>
              <a:t>December 1, 2021</a:t>
            </a:fld>
            <a:endParaRPr lang="en-US"/>
          </a:p>
        </p:txBody>
      </p:sp>
      <p:sp>
        <p:nvSpPr>
          <p:cNvPr id="5" name="Footer Placeholder 4"/>
          <p:cNvSpPr>
            <a:spLocks noGrp="1"/>
          </p:cNvSpPr>
          <p:nvPr>
            <p:ph type="ftr" sz="quarter" idx="11"/>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7" name="Slide Number Placeholder 6"/>
          <p:cNvSpPr>
            <a:spLocks noGrp="1"/>
          </p:cNvSpPr>
          <p:nvPr>
            <p:ph type="sldNum" sz="quarter" idx="12"/>
          </p:nvPr>
        </p:nvSpPr>
        <p:spPr>
          <a:xfrm>
            <a:off x="6753069" y="4952849"/>
            <a:ext cx="1933731" cy="123211"/>
          </a:xfrm>
          <a:prstGeom prst="rect">
            <a:avLst/>
          </a:prstGeom>
        </p:spPr>
        <p:txBody>
          <a:bodyPr/>
          <a:lstStyle/>
          <a:p>
            <a:fld id="{11C0F2E9-13F1-4B54-979A-5E00D7D5723C}" type="slidenum">
              <a:rPr lang="en-US" smtClean="0"/>
              <a:pPr/>
              <a:t>‹#›</a:t>
            </a:fld>
            <a:endParaRPr lang="en-US"/>
          </a:p>
        </p:txBody>
      </p:sp>
    </p:spTree>
    <p:extLst>
      <p:ext uri="{BB962C8B-B14F-4D97-AF65-F5344CB8AC3E}">
        <p14:creationId xmlns:p14="http://schemas.microsoft.com/office/powerpoint/2010/main" val="1796731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rgbClr val="FFFFFF"/>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indent="0" algn="ctr">
              <a:buNone/>
              <a:defRPr sz="1400"/>
            </a:lvl1pPr>
          </a:lstStyle>
          <a:p>
            <a:r>
              <a:rPr lang="en-US"/>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rgbClr val="FFFFFF"/>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sp>
        <p:nvSpPr>
          <p:cNvPr id="10" name="Date Placeholder 1">
            <a:extLst>
              <a:ext uri="{FF2B5EF4-FFF2-40B4-BE49-F238E27FC236}">
                <a16:creationId xmlns:a16="http://schemas.microsoft.com/office/drawing/2014/main" id="{B0E36706-0BCA-DC46-9383-936BEDCC9D9A}"/>
              </a:ext>
            </a:extLst>
          </p:cNvPr>
          <p:cNvSpPr>
            <a:spLocks noGrp="1"/>
          </p:cNvSpPr>
          <p:nvPr>
            <p:ph type="dt" sz="half" idx="18"/>
          </p:nvPr>
        </p:nvSpPr>
        <p:spPr>
          <a:xfrm>
            <a:off x="254000" y="4954249"/>
            <a:ext cx="1422400" cy="123211"/>
          </a:xfrm>
          <a:prstGeom prst="rect">
            <a:avLst/>
          </a:prstGeom>
        </p:spPr>
        <p:txBody>
          <a:bodyPr/>
          <a:lstStyle/>
          <a:p>
            <a:fld id="{205D8BAC-B75D-074C-90BA-E6277C1FB3A5}" type="datetime4">
              <a:rPr lang="en-US" smtClean="0"/>
              <a:t>December 1, 2021</a:t>
            </a:fld>
            <a:endParaRPr lang="en-US"/>
          </a:p>
        </p:txBody>
      </p:sp>
      <p:sp>
        <p:nvSpPr>
          <p:cNvPr id="11" name="Footer Placeholder 2">
            <a:extLst>
              <a:ext uri="{FF2B5EF4-FFF2-40B4-BE49-F238E27FC236}">
                <a16:creationId xmlns:a16="http://schemas.microsoft.com/office/drawing/2014/main" id="{DCFDE584-1074-9049-92DB-08B06EFE87FE}"/>
              </a:ext>
            </a:extLst>
          </p:cNvPr>
          <p:cNvSpPr>
            <a:spLocks noGrp="1"/>
          </p:cNvSpPr>
          <p:nvPr>
            <p:ph type="ftr" sz="quarter" idx="19"/>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12" name="Slide Number Placeholder 7">
            <a:extLst>
              <a:ext uri="{FF2B5EF4-FFF2-40B4-BE49-F238E27FC236}">
                <a16:creationId xmlns:a16="http://schemas.microsoft.com/office/drawing/2014/main" id="{A8D7E342-516D-4944-B5A2-4263BF6C0612}"/>
              </a:ext>
            </a:extLst>
          </p:cNvPr>
          <p:cNvSpPr>
            <a:spLocks noGrp="1"/>
          </p:cNvSpPr>
          <p:nvPr>
            <p:ph type="sldNum" sz="quarter" idx="20"/>
          </p:nvPr>
        </p:nvSpPr>
        <p:spPr>
          <a:xfrm>
            <a:off x="6753069" y="4952849"/>
            <a:ext cx="1933731" cy="123211"/>
          </a:xfrm>
          <a:prstGeom prst="rect">
            <a:avLst/>
          </a:prstGeom>
        </p:spPr>
        <p:txBody>
          <a:bodyPr/>
          <a:lstStyle/>
          <a:p>
            <a:fld id="{C20F9084-C4B8-47CC-A340-731237DBDB58}" type="slidenum">
              <a:rPr lang="en-US" smtClean="0"/>
              <a:pPr/>
              <a:t>‹#›</a:t>
            </a:fld>
            <a:endParaRPr lang="en-US"/>
          </a:p>
        </p:txBody>
      </p:sp>
    </p:spTree>
    <p:extLst>
      <p:ext uri="{BB962C8B-B14F-4D97-AF65-F5344CB8AC3E}">
        <p14:creationId xmlns:p14="http://schemas.microsoft.com/office/powerpoint/2010/main" val="3642703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2">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54000" y="4954249"/>
            <a:ext cx="1422400" cy="123211"/>
          </a:xfrm>
          <a:prstGeom prst="rect">
            <a:avLst/>
          </a:prstGeom>
        </p:spPr>
        <p:txBody>
          <a:bodyPr/>
          <a:lstStyle/>
          <a:p>
            <a:fld id="{C9049C6E-B33F-5D4E-85E8-6DA8A68D12CC}" type="datetime4">
              <a:rPr lang="en-US" smtClean="0"/>
              <a:t>December 1, 2021</a:t>
            </a:fld>
            <a:endParaRPr lang="en-US"/>
          </a:p>
        </p:txBody>
      </p:sp>
      <p:sp>
        <p:nvSpPr>
          <p:cNvPr id="3" name="Footer Placeholder 2"/>
          <p:cNvSpPr>
            <a:spLocks noGrp="1"/>
          </p:cNvSpPr>
          <p:nvPr>
            <p:ph type="ftr" sz="quarter" idx="11"/>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4" name="Slide Number Placeholder 3"/>
          <p:cNvSpPr>
            <a:spLocks noGrp="1"/>
          </p:cNvSpPr>
          <p:nvPr>
            <p:ph type="sldNum" sz="quarter" idx="12"/>
          </p:nvPr>
        </p:nvSpPr>
        <p:spPr>
          <a:xfrm>
            <a:off x="6753069" y="4952849"/>
            <a:ext cx="1933731" cy="123211"/>
          </a:xfrm>
          <a:prstGeom prst="rect">
            <a:avLst/>
          </a:prstGeom>
        </p:spPr>
        <p:txBody>
          <a:bodyPr/>
          <a:lstStyle/>
          <a:p>
            <a:fld id="{11C0F2E9-13F1-4B54-979A-5E00D7D5723C}" type="slidenum">
              <a:rPr lang="en-US" smtClean="0"/>
              <a:pPr/>
              <a:t>‹#›</a:t>
            </a:fld>
            <a:endParaRPr lang="en-US"/>
          </a:p>
        </p:txBody>
      </p:sp>
    </p:spTree>
    <p:extLst>
      <p:ext uri="{BB962C8B-B14F-4D97-AF65-F5344CB8AC3E}">
        <p14:creationId xmlns:p14="http://schemas.microsoft.com/office/powerpoint/2010/main" val="1395233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476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2"/>
        <p:cNvGrpSpPr/>
        <p:nvPr/>
      </p:nvGrpSpPr>
      <p:grpSpPr>
        <a:xfrm>
          <a:off x="0" y="0"/>
          <a:ext cx="0" cy="0"/>
          <a:chOff x="0" y="0"/>
          <a:chExt cx="0" cy="0"/>
        </a:xfrm>
      </p:grpSpPr>
      <p:sp>
        <p:nvSpPr>
          <p:cNvPr id="23" name="Google Shape;23;p7"/>
          <p:cNvSpPr txBox="1">
            <a:spLocks noGrp="1"/>
          </p:cNvSpPr>
          <p:nvPr>
            <p:ph type="body" idx="1"/>
          </p:nvPr>
        </p:nvSpPr>
        <p:spPr>
          <a:xfrm>
            <a:off x="254000" y="132080"/>
            <a:ext cx="8514080" cy="205979"/>
          </a:xfrm>
          <a:prstGeom prst="rect">
            <a:avLst/>
          </a:prstGeom>
          <a:noFill/>
          <a:ln>
            <a:noFill/>
          </a:ln>
        </p:spPr>
        <p:txBody>
          <a:bodyPr spcFirstLastPara="1" wrap="square" lIns="91425" tIns="45700" rIns="91425" bIns="45700" anchor="t" anchorCtr="0">
            <a:noAutofit/>
          </a:bodyPr>
          <a:lstStyle>
            <a:lvl1pPr marL="457200" lvl="0" indent="-228600" algn="l">
              <a:spcBef>
                <a:spcPts val="160"/>
              </a:spcBef>
              <a:spcAft>
                <a:spcPts val="0"/>
              </a:spcAft>
              <a:buSzPts val="800"/>
              <a:buNone/>
              <a:defRPr sz="800">
                <a:solidFill>
                  <a:srgbClr val="7F7F7F"/>
                </a:solidFill>
                <a:latin typeface="Arial"/>
                <a:ea typeface="Arial"/>
                <a:cs typeface="Arial"/>
                <a:sym typeface="Arial"/>
              </a:defRPr>
            </a:lvl1pPr>
            <a:lvl2pPr marL="914400" lvl="1" indent="-228600" algn="l">
              <a:spcBef>
                <a:spcPts val="200"/>
              </a:spcBef>
              <a:spcAft>
                <a:spcPts val="0"/>
              </a:spcAft>
              <a:buSzPts val="1000"/>
              <a:buNone/>
              <a:defRPr sz="1000"/>
            </a:lvl2pPr>
            <a:lvl3pPr marL="1371600" lvl="2" indent="-228600" algn="l">
              <a:spcBef>
                <a:spcPts val="200"/>
              </a:spcBef>
              <a:spcAft>
                <a:spcPts val="0"/>
              </a:spcAft>
              <a:buSzPts val="1000"/>
              <a:buNone/>
              <a:defRPr sz="1000"/>
            </a:lvl3pPr>
            <a:lvl4pPr marL="1828800" lvl="3" indent="-228600" algn="l">
              <a:spcBef>
                <a:spcPts val="200"/>
              </a:spcBef>
              <a:spcAft>
                <a:spcPts val="0"/>
              </a:spcAft>
              <a:buSzPts val="1000"/>
              <a:buNone/>
              <a:defRPr sz="1000"/>
            </a:lvl4pPr>
            <a:lvl5pPr marL="2286000" lvl="4" indent="-228600" algn="l">
              <a:spcBef>
                <a:spcPts val="200"/>
              </a:spcBef>
              <a:spcAft>
                <a:spcPts val="0"/>
              </a:spcAft>
              <a:buSzPts val="1000"/>
              <a:buNone/>
              <a:defRPr sz="10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7"/>
          <p:cNvSpPr txBox="1">
            <a:spLocks noGrp="1"/>
          </p:cNvSpPr>
          <p:nvPr>
            <p:ph type="title"/>
          </p:nvPr>
        </p:nvSpPr>
        <p:spPr>
          <a:xfrm>
            <a:off x="254000" y="327899"/>
            <a:ext cx="8514080" cy="43410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7"/>
          <p:cNvSpPr txBox="1">
            <a:spLocks noGrp="1"/>
          </p:cNvSpPr>
          <p:nvPr>
            <p:ph type="dt" idx="10"/>
          </p:nvPr>
        </p:nvSpPr>
        <p:spPr>
          <a:xfrm>
            <a:off x="254000" y="4954249"/>
            <a:ext cx="1422400" cy="12321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
          <p:cNvSpPr txBox="1">
            <a:spLocks noGrp="1"/>
          </p:cNvSpPr>
          <p:nvPr>
            <p:ph type="ftr" idx="11"/>
          </p:nvPr>
        </p:nvSpPr>
        <p:spPr>
          <a:xfrm>
            <a:off x="1676400" y="4954249"/>
            <a:ext cx="5775960" cy="12321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7"/>
          <p:cNvSpPr txBox="1">
            <a:spLocks noGrp="1"/>
          </p:cNvSpPr>
          <p:nvPr>
            <p:ph type="sldNum" idx="12"/>
          </p:nvPr>
        </p:nvSpPr>
        <p:spPr>
          <a:xfrm>
            <a:off x="7452360" y="4952849"/>
            <a:ext cx="601370" cy="1220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7"/>
          <p:cNvSpPr txBox="1"/>
          <p:nvPr/>
        </p:nvSpPr>
        <p:spPr>
          <a:xfrm>
            <a:off x="7810218" y="4871803"/>
            <a:ext cx="1233549" cy="27169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b="1">
                <a:solidFill>
                  <a:srgbClr val="3E556E"/>
                </a:solidFill>
                <a:latin typeface="Arial"/>
                <a:ea typeface="Arial"/>
                <a:cs typeface="Arial"/>
                <a:sym typeface="Arial"/>
              </a:rPr>
              <a:t>jpl.nasa.gov</a:t>
            </a:r>
            <a:endParaRPr/>
          </a:p>
        </p:txBody>
      </p:sp>
    </p:spTree>
    <p:extLst>
      <p:ext uri="{BB962C8B-B14F-4D97-AF65-F5344CB8AC3E}">
        <p14:creationId xmlns:p14="http://schemas.microsoft.com/office/powerpoint/2010/main" val="3792242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a:t>Drag picture to placeholder or click icon to add</a:t>
            </a:r>
          </a:p>
        </p:txBody>
      </p:sp>
      <p:sp>
        <p:nvSpPr>
          <p:cNvPr id="14" name="Text Placeholder 13"/>
          <p:cNvSpPr>
            <a:spLocks noGrp="1"/>
          </p:cNvSpPr>
          <p:nvPr>
            <p:ph type="body" sz="quarter" idx="16" hasCustomPrompt="1"/>
          </p:nvPr>
        </p:nvSpPr>
        <p:spPr>
          <a:xfrm>
            <a:off x="369198" y="3773210"/>
            <a:ext cx="7139042"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9"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6" y="3488175"/>
            <a:ext cx="7139043"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sp>
        <p:nvSpPr>
          <p:cNvPr id="11" name="Date Placeholder 1">
            <a:extLst>
              <a:ext uri="{FF2B5EF4-FFF2-40B4-BE49-F238E27FC236}">
                <a16:creationId xmlns:a16="http://schemas.microsoft.com/office/drawing/2014/main" id="{95C983F3-4002-014F-99A9-5CE9FD5A4F30}"/>
              </a:ext>
            </a:extLst>
          </p:cNvPr>
          <p:cNvSpPr>
            <a:spLocks noGrp="1"/>
          </p:cNvSpPr>
          <p:nvPr>
            <p:ph type="dt" sz="half" idx="18"/>
          </p:nvPr>
        </p:nvSpPr>
        <p:spPr>
          <a:xfrm>
            <a:off x="254000" y="4954249"/>
            <a:ext cx="1422400" cy="123211"/>
          </a:xfrm>
          <a:prstGeom prst="rect">
            <a:avLst/>
          </a:prstGeom>
        </p:spPr>
        <p:txBody>
          <a:bodyPr/>
          <a:lstStyle/>
          <a:p>
            <a:fld id="{205D8BAC-B75D-074C-90BA-E6277C1FB3A5}" type="datetime4">
              <a:rPr lang="en-US" smtClean="0"/>
              <a:t>December 1, 2021</a:t>
            </a:fld>
            <a:endParaRPr lang="en-US"/>
          </a:p>
        </p:txBody>
      </p:sp>
      <p:sp>
        <p:nvSpPr>
          <p:cNvPr id="12" name="Footer Placeholder 2">
            <a:extLst>
              <a:ext uri="{FF2B5EF4-FFF2-40B4-BE49-F238E27FC236}">
                <a16:creationId xmlns:a16="http://schemas.microsoft.com/office/drawing/2014/main" id="{36B8282F-6E91-3F4A-8A22-D55DCFE23BE0}"/>
              </a:ext>
            </a:extLst>
          </p:cNvPr>
          <p:cNvSpPr>
            <a:spLocks noGrp="1"/>
          </p:cNvSpPr>
          <p:nvPr>
            <p:ph type="ftr" sz="quarter" idx="20"/>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13" name="Slide Number Placeholder 7">
            <a:extLst>
              <a:ext uri="{FF2B5EF4-FFF2-40B4-BE49-F238E27FC236}">
                <a16:creationId xmlns:a16="http://schemas.microsoft.com/office/drawing/2014/main" id="{FAD9EA7C-53BA-D643-AF92-02919F851A3E}"/>
              </a:ext>
            </a:extLst>
          </p:cNvPr>
          <p:cNvSpPr>
            <a:spLocks noGrp="1"/>
          </p:cNvSpPr>
          <p:nvPr>
            <p:ph type="sldNum" sz="quarter" idx="21"/>
          </p:nvPr>
        </p:nvSpPr>
        <p:spPr>
          <a:xfrm>
            <a:off x="6753069" y="4952849"/>
            <a:ext cx="1933731" cy="123211"/>
          </a:xfrm>
          <a:prstGeom prst="rect">
            <a:avLst/>
          </a:prstGeom>
        </p:spPr>
        <p:txBody>
          <a:bodyPr/>
          <a:lstStyle/>
          <a:p>
            <a:fld id="{C20F9084-C4B8-47CC-A340-731237DBDB58}" type="slidenum">
              <a:rPr lang="en-US" smtClean="0"/>
              <a:pPr/>
              <a:t>‹#›</a:t>
            </a:fld>
            <a:endParaRPr lang="en-US"/>
          </a:p>
        </p:txBody>
      </p:sp>
    </p:spTree>
    <p:extLst>
      <p:ext uri="{BB962C8B-B14F-4D97-AF65-F5344CB8AC3E}">
        <p14:creationId xmlns:p14="http://schemas.microsoft.com/office/powerpoint/2010/main" val="1120292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a:xfrm>
            <a:off x="254000" y="4954249"/>
            <a:ext cx="1422400" cy="123211"/>
          </a:xfrm>
          <a:prstGeom prst="rect">
            <a:avLst/>
          </a:prstGeom>
        </p:spPr>
        <p:txBody>
          <a:bodyPr/>
          <a:lstStyle/>
          <a:p>
            <a:fld id="{BEE239E7-3DAA-5D4B-8F19-81012A27D8D6}" type="datetime4">
              <a:rPr lang="en-US" smtClean="0"/>
              <a:t>December 1, 2021</a:t>
            </a:fld>
            <a:endParaRPr lang="en-US"/>
          </a:p>
        </p:txBody>
      </p:sp>
      <p:sp>
        <p:nvSpPr>
          <p:cNvPr id="3" name="Footer Placeholder 2"/>
          <p:cNvSpPr>
            <a:spLocks noGrp="1"/>
          </p:cNvSpPr>
          <p:nvPr>
            <p:ph type="ftr" sz="quarter" idx="21"/>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8" name="Slide Number Placeholder 7"/>
          <p:cNvSpPr>
            <a:spLocks noGrp="1"/>
          </p:cNvSpPr>
          <p:nvPr>
            <p:ph type="sldNum" sz="quarter" idx="22"/>
          </p:nvPr>
        </p:nvSpPr>
        <p:spPr>
          <a:xfrm>
            <a:off x="6753069" y="4952849"/>
            <a:ext cx="1933731" cy="123211"/>
          </a:xfrm>
          <a:prstGeom prst="rect">
            <a:avLst/>
          </a:prstGeom>
        </p:spPr>
        <p:txBody>
          <a:bodyPr/>
          <a:lstStyle/>
          <a:p>
            <a:fld id="{8C68ADBD-3616-4318-B5FF-7C1BB362CA5A}" type="slidenum">
              <a:rPr lang="en-US" smtClean="0"/>
              <a:pPr/>
              <a:t>‹#›</a:t>
            </a:fld>
            <a:endParaRPr lang="en-US"/>
          </a:p>
        </p:txBody>
      </p:sp>
    </p:spTree>
    <p:extLst>
      <p:ext uri="{BB962C8B-B14F-4D97-AF65-F5344CB8AC3E}">
        <p14:creationId xmlns:p14="http://schemas.microsoft.com/office/powerpoint/2010/main" val="39153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2" name="Date Placeholder 1"/>
          <p:cNvSpPr>
            <a:spLocks noGrp="1"/>
          </p:cNvSpPr>
          <p:nvPr>
            <p:ph type="dt" sz="half" idx="18"/>
          </p:nvPr>
        </p:nvSpPr>
        <p:spPr>
          <a:xfrm>
            <a:off x="254000" y="4952849"/>
            <a:ext cx="1422400" cy="123211"/>
          </a:xfrm>
          <a:prstGeom prst="rect">
            <a:avLst/>
          </a:prstGeom>
        </p:spPr>
        <p:txBody>
          <a:bodyPr anchor="ctr"/>
          <a:lstStyle/>
          <a:p>
            <a:fld id="{BD6CABD3-6C16-BC44-8300-6A6289E70852}" type="datetime4">
              <a:rPr lang="en-US" smtClean="0"/>
              <a:t>December 1, 2021</a:t>
            </a:fld>
            <a:endParaRPr lang="en-US"/>
          </a:p>
        </p:txBody>
      </p:sp>
      <p:sp>
        <p:nvSpPr>
          <p:cNvPr id="3" name="Footer Placeholder 2"/>
          <p:cNvSpPr>
            <a:spLocks noGrp="1"/>
          </p:cNvSpPr>
          <p:nvPr>
            <p:ph type="ftr" sz="quarter" idx="19"/>
          </p:nvPr>
        </p:nvSpPr>
        <p:spPr>
          <a:xfrm>
            <a:off x="1676400" y="4952849"/>
            <a:ext cx="5775960" cy="123211"/>
          </a:xfrm>
          <a:prstGeom prst="rect">
            <a:avLst/>
          </a:prstGeom>
        </p:spPr>
        <p:txBody>
          <a:bodyPr anchor="ctr"/>
          <a:lstStyle/>
          <a:p>
            <a:r>
              <a:rPr lang="en-US"/>
              <a:t>This document has been reviewed and determined not to contain export controlled technical data.</a:t>
            </a:r>
          </a:p>
        </p:txBody>
      </p:sp>
      <p:sp>
        <p:nvSpPr>
          <p:cNvPr id="8" name="Slide Number Placeholder 7"/>
          <p:cNvSpPr>
            <a:spLocks noGrp="1"/>
          </p:cNvSpPr>
          <p:nvPr>
            <p:ph type="sldNum" sz="quarter" idx="20"/>
          </p:nvPr>
        </p:nvSpPr>
        <p:spPr>
          <a:xfrm>
            <a:off x="6753069" y="4952849"/>
            <a:ext cx="1933731" cy="123211"/>
          </a:xfrm>
          <a:prstGeom prst="rect">
            <a:avLst/>
          </a:prstGeom>
        </p:spPr>
        <p:txBody>
          <a:bodyPr anchor="ctr"/>
          <a:lstStyle/>
          <a:p>
            <a:fld id="{275C533D-D968-4A70-91E2-44C7FEDAA0E0}" type="slidenum">
              <a:rPr lang="en-US" smtClean="0"/>
              <a:pPr/>
              <a:t>‹#›</a:t>
            </a:fld>
            <a:endParaRPr lang="en-US"/>
          </a:p>
        </p:txBody>
      </p:sp>
      <p:sp>
        <p:nvSpPr>
          <p:cNvPr id="11" name="TextBox 10">
            <a:extLst>
              <a:ext uri="{FF2B5EF4-FFF2-40B4-BE49-F238E27FC236}">
                <a16:creationId xmlns:a16="http://schemas.microsoft.com/office/drawing/2014/main" id="{2BEFA2B4-D95F-B942-B724-18EC7176596D}"/>
              </a:ext>
            </a:extLst>
          </p:cNvPr>
          <p:cNvSpPr txBox="1"/>
          <p:nvPr userDrawn="1"/>
        </p:nvSpPr>
        <p:spPr>
          <a:xfrm>
            <a:off x="7351776" y="4900945"/>
            <a:ext cx="1691991" cy="205979"/>
          </a:xfrm>
          <a:prstGeom prst="rect">
            <a:avLst/>
          </a:prstGeom>
          <a:noFill/>
        </p:spPr>
        <p:txBody>
          <a:bodyPr wrap="square" rtlCol="0" anchor="ctr">
            <a:noAutofit/>
          </a:bodyPr>
          <a:lstStyle/>
          <a:p>
            <a:pPr algn="r"/>
            <a:r>
              <a:rPr lang="en-US" sz="1000" b="1" kern="0" spc="70" dirty="0" err="1">
                <a:solidFill>
                  <a:srgbClr val="3E556E"/>
                </a:solidFill>
              </a:rPr>
              <a:t>exoplanets.nasa.gov</a:t>
            </a:r>
            <a:endParaRPr lang="en-US" sz="1000" b="1" kern="0" spc="70" dirty="0">
              <a:solidFill>
                <a:srgbClr val="3E556E"/>
              </a:solidFill>
            </a:endParaRPr>
          </a:p>
        </p:txBody>
      </p:sp>
    </p:spTree>
    <p:extLst>
      <p:ext uri="{BB962C8B-B14F-4D97-AF65-F5344CB8AC3E}">
        <p14:creationId xmlns:p14="http://schemas.microsoft.com/office/powerpoint/2010/main" val="416787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a:xfrm>
            <a:off x="254000" y="4954249"/>
            <a:ext cx="1422400" cy="123211"/>
          </a:xfrm>
          <a:prstGeom prst="rect">
            <a:avLst/>
          </a:prstGeom>
        </p:spPr>
        <p:txBody>
          <a:bodyPr/>
          <a:lstStyle/>
          <a:p>
            <a:fld id="{4B3FF778-78CC-B848-9E2C-1B5B5C050617}" type="datetime4">
              <a:rPr lang="en-US" smtClean="0"/>
              <a:t>December 1, 2021</a:t>
            </a:fld>
            <a:endParaRPr lang="en-US"/>
          </a:p>
        </p:txBody>
      </p:sp>
      <p:sp>
        <p:nvSpPr>
          <p:cNvPr id="3" name="Footer Placeholder 2"/>
          <p:cNvSpPr>
            <a:spLocks noGrp="1"/>
          </p:cNvSpPr>
          <p:nvPr>
            <p:ph type="ftr" sz="quarter" idx="21"/>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8" name="Slide Number Placeholder 7"/>
          <p:cNvSpPr>
            <a:spLocks noGrp="1"/>
          </p:cNvSpPr>
          <p:nvPr>
            <p:ph type="sldNum" sz="quarter" idx="22"/>
          </p:nvPr>
        </p:nvSpPr>
        <p:spPr>
          <a:xfrm>
            <a:off x="6753069" y="4952849"/>
            <a:ext cx="1933731" cy="123211"/>
          </a:xfrm>
          <a:prstGeom prst="rect">
            <a:avLst/>
          </a:prstGeom>
        </p:spPr>
        <p:txBody>
          <a:bodyPr/>
          <a:lstStyle/>
          <a:p>
            <a:fld id="{F9DDD08E-B43C-483A-B1DD-9BEB0BDDDDA3}" type="slidenum">
              <a:rPr lang="en-US" smtClean="0"/>
              <a:pPr/>
              <a:t>‹#›</a:t>
            </a:fld>
            <a:endParaRPr lang="en-US"/>
          </a:p>
        </p:txBody>
      </p:sp>
    </p:spTree>
    <p:extLst>
      <p:ext uri="{BB962C8B-B14F-4D97-AF65-F5344CB8AC3E}">
        <p14:creationId xmlns:p14="http://schemas.microsoft.com/office/powerpoint/2010/main" val="2431658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2" name="Date Placeholder 1"/>
          <p:cNvSpPr>
            <a:spLocks noGrp="1"/>
          </p:cNvSpPr>
          <p:nvPr>
            <p:ph type="dt" sz="half" idx="18"/>
          </p:nvPr>
        </p:nvSpPr>
        <p:spPr>
          <a:xfrm>
            <a:off x="254000" y="4954249"/>
            <a:ext cx="1422400" cy="123211"/>
          </a:xfrm>
          <a:prstGeom prst="rect">
            <a:avLst/>
          </a:prstGeom>
        </p:spPr>
        <p:txBody>
          <a:bodyPr/>
          <a:lstStyle/>
          <a:p>
            <a:fld id="{205D8BAC-B75D-074C-90BA-E6277C1FB3A5}" type="datetime4">
              <a:rPr lang="en-US" smtClean="0"/>
              <a:t>December 1, 2021</a:t>
            </a:fld>
            <a:endParaRPr lang="en-US"/>
          </a:p>
        </p:txBody>
      </p:sp>
      <p:sp>
        <p:nvSpPr>
          <p:cNvPr id="3" name="Footer Placeholder 2"/>
          <p:cNvSpPr>
            <a:spLocks noGrp="1"/>
          </p:cNvSpPr>
          <p:nvPr>
            <p:ph type="ftr" sz="quarter" idx="19"/>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8" name="Slide Number Placeholder 7"/>
          <p:cNvSpPr>
            <a:spLocks noGrp="1"/>
          </p:cNvSpPr>
          <p:nvPr>
            <p:ph type="sldNum" sz="quarter" idx="20"/>
          </p:nvPr>
        </p:nvSpPr>
        <p:spPr>
          <a:xfrm>
            <a:off x="6753069" y="4952849"/>
            <a:ext cx="1933731" cy="123211"/>
          </a:xfrm>
          <a:prstGeom prst="rect">
            <a:avLst/>
          </a:prstGeom>
        </p:spPr>
        <p:txBody>
          <a:bodyPr/>
          <a:lstStyle/>
          <a:p>
            <a:fld id="{C20F9084-C4B8-47CC-A340-731237DBDB58}" type="slidenum">
              <a:rPr lang="en-US" smtClean="0"/>
              <a:pPr/>
              <a:t>‹#›</a:t>
            </a:fld>
            <a:endParaRPr lang="en-US"/>
          </a:p>
        </p:txBody>
      </p:sp>
    </p:spTree>
    <p:extLst>
      <p:ext uri="{BB962C8B-B14F-4D97-AF65-F5344CB8AC3E}">
        <p14:creationId xmlns:p14="http://schemas.microsoft.com/office/powerpoint/2010/main" val="235957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a:xfrm>
            <a:off x="254000" y="4954249"/>
            <a:ext cx="1422400" cy="123211"/>
          </a:xfrm>
          <a:prstGeom prst="rect">
            <a:avLst/>
          </a:prstGeom>
        </p:spPr>
        <p:txBody>
          <a:bodyPr/>
          <a:lstStyle/>
          <a:p>
            <a:fld id="{DF738A0A-176B-1540-ADF5-CAB2542E2BAE}" type="datetime4">
              <a:rPr lang="en-US" smtClean="0"/>
              <a:t>December 1, 2021</a:t>
            </a:fld>
            <a:endParaRPr lang="en-US"/>
          </a:p>
        </p:txBody>
      </p:sp>
      <p:sp>
        <p:nvSpPr>
          <p:cNvPr id="3" name="Footer Placeholder 2"/>
          <p:cNvSpPr>
            <a:spLocks noGrp="1"/>
          </p:cNvSpPr>
          <p:nvPr>
            <p:ph type="ftr" sz="quarter" idx="21"/>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8" name="Slide Number Placeholder 7"/>
          <p:cNvSpPr>
            <a:spLocks noGrp="1"/>
          </p:cNvSpPr>
          <p:nvPr>
            <p:ph type="sldNum" sz="quarter" idx="22"/>
          </p:nvPr>
        </p:nvSpPr>
        <p:spPr>
          <a:xfrm>
            <a:off x="6753069" y="4952849"/>
            <a:ext cx="1933731" cy="123211"/>
          </a:xfrm>
          <a:prstGeom prst="rect">
            <a:avLst/>
          </a:prstGeom>
        </p:spPr>
        <p:txBody>
          <a:bodyPr/>
          <a:lstStyle/>
          <a:p>
            <a:fld id="{D53CE28F-B0E6-4C63-A7B8-EB4157A07061}" type="slidenum">
              <a:rPr lang="en-US" smtClean="0"/>
              <a:pPr/>
              <a:t>‹#›</a:t>
            </a:fld>
            <a:endParaRPr lang="en-US"/>
          </a:p>
        </p:txBody>
      </p:sp>
    </p:spTree>
    <p:extLst>
      <p:ext uri="{BB962C8B-B14F-4D97-AF65-F5344CB8AC3E}">
        <p14:creationId xmlns:p14="http://schemas.microsoft.com/office/powerpoint/2010/main" val="2299581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1"/>
          </p:nvPr>
        </p:nvSpPr>
        <p:spPr>
          <a:xfrm>
            <a:off x="254000" y="4954249"/>
            <a:ext cx="1422400" cy="123211"/>
          </a:xfrm>
          <a:prstGeom prst="rect">
            <a:avLst/>
          </a:prstGeom>
        </p:spPr>
        <p:txBody>
          <a:bodyPr/>
          <a:lstStyle/>
          <a:p>
            <a:fld id="{82A00A1D-59CD-FC40-8CB9-035C2B72DE58}" type="datetime4">
              <a:rPr lang="en-US" smtClean="0"/>
              <a:t>December 1, 2021</a:t>
            </a:fld>
            <a:endParaRPr lang="en-US"/>
          </a:p>
        </p:txBody>
      </p:sp>
      <p:sp>
        <p:nvSpPr>
          <p:cNvPr id="3" name="Footer Placeholder 2"/>
          <p:cNvSpPr>
            <a:spLocks noGrp="1"/>
          </p:cNvSpPr>
          <p:nvPr>
            <p:ph type="ftr" sz="quarter" idx="22"/>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8" name="Slide Number Placeholder 7"/>
          <p:cNvSpPr>
            <a:spLocks noGrp="1"/>
          </p:cNvSpPr>
          <p:nvPr>
            <p:ph type="sldNum" sz="quarter" idx="23"/>
          </p:nvPr>
        </p:nvSpPr>
        <p:spPr>
          <a:xfrm>
            <a:off x="6753069" y="4952849"/>
            <a:ext cx="1933731" cy="123211"/>
          </a:xfrm>
          <a:prstGeom prst="rect">
            <a:avLst/>
          </a:prstGeom>
        </p:spPr>
        <p:txBody>
          <a:bodyPr/>
          <a:lstStyle/>
          <a:p>
            <a:fld id="{6D81F743-FBF4-4AAB-BF1E-09D0097B96F2}" type="slidenum">
              <a:rPr lang="en-US" smtClean="0"/>
              <a:pPr/>
              <a:t>‹#›</a:t>
            </a:fld>
            <a:endParaRPr lang="en-US"/>
          </a:p>
        </p:txBody>
      </p:sp>
    </p:spTree>
    <p:extLst>
      <p:ext uri="{BB962C8B-B14F-4D97-AF65-F5344CB8AC3E}">
        <p14:creationId xmlns:p14="http://schemas.microsoft.com/office/powerpoint/2010/main" val="760199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1">
            <a:extLst>
              <a:ext uri="{FF2B5EF4-FFF2-40B4-BE49-F238E27FC236}">
                <a16:creationId xmlns:a16="http://schemas.microsoft.com/office/drawing/2014/main" id="{2310CBB1-6EFA-3040-B677-2D5E27904860}"/>
              </a:ext>
            </a:extLst>
          </p:cNvPr>
          <p:cNvSpPr>
            <a:spLocks noGrp="1"/>
          </p:cNvSpPr>
          <p:nvPr>
            <p:ph type="dt" sz="half" idx="2"/>
          </p:nvPr>
        </p:nvSpPr>
        <p:spPr>
          <a:xfrm>
            <a:off x="254000" y="4952849"/>
            <a:ext cx="1422400" cy="123211"/>
          </a:xfrm>
          <a:prstGeom prst="rect">
            <a:avLst/>
          </a:prstGeom>
        </p:spPr>
        <p:txBody>
          <a:bodyPr anchor="ctr"/>
          <a:lstStyle>
            <a:lvl1pPr>
              <a:defRPr sz="800">
                <a:solidFill>
                  <a:schemeClr val="bg2">
                    <a:lumMod val="25000"/>
                  </a:schemeClr>
                </a:solidFill>
              </a:defRPr>
            </a:lvl1pPr>
          </a:lstStyle>
          <a:p>
            <a:fld id="{BD6CABD3-6C16-BC44-8300-6A6289E70852}" type="datetime4">
              <a:rPr lang="en-US" smtClean="0"/>
              <a:pPr/>
              <a:t>December 1, 2021</a:t>
            </a:fld>
            <a:endParaRPr lang="en-US"/>
          </a:p>
        </p:txBody>
      </p:sp>
      <p:sp>
        <p:nvSpPr>
          <p:cNvPr id="10" name="Footer Placeholder 2">
            <a:extLst>
              <a:ext uri="{FF2B5EF4-FFF2-40B4-BE49-F238E27FC236}">
                <a16:creationId xmlns:a16="http://schemas.microsoft.com/office/drawing/2014/main" id="{0B7DA37F-3862-FC4A-8823-3A71FC98EEA3}"/>
              </a:ext>
            </a:extLst>
          </p:cNvPr>
          <p:cNvSpPr>
            <a:spLocks noGrp="1"/>
          </p:cNvSpPr>
          <p:nvPr>
            <p:ph type="ftr" sz="quarter" idx="3"/>
          </p:nvPr>
        </p:nvSpPr>
        <p:spPr>
          <a:xfrm>
            <a:off x="1676400" y="4952849"/>
            <a:ext cx="5775960" cy="123211"/>
          </a:xfrm>
          <a:prstGeom prst="rect">
            <a:avLst/>
          </a:prstGeom>
        </p:spPr>
        <p:txBody>
          <a:bodyPr anchor="ctr"/>
          <a:lstStyle>
            <a:lvl1pPr>
              <a:defRPr sz="800">
                <a:solidFill>
                  <a:schemeClr val="bg2">
                    <a:lumMod val="25000"/>
                  </a:schemeClr>
                </a:solidFill>
              </a:defRPr>
            </a:lvl1pPr>
          </a:lstStyle>
          <a:p>
            <a:r>
              <a:rPr lang="en-US"/>
              <a:t>This document has been reviewed and determined not to contain export controlled technical data.</a:t>
            </a:r>
          </a:p>
        </p:txBody>
      </p:sp>
      <p:sp>
        <p:nvSpPr>
          <p:cNvPr id="11" name="Slide Number Placeholder 7">
            <a:extLst>
              <a:ext uri="{FF2B5EF4-FFF2-40B4-BE49-F238E27FC236}">
                <a16:creationId xmlns:a16="http://schemas.microsoft.com/office/drawing/2014/main" id="{EB1A892C-70A8-1143-A670-8BC1EE996D51}"/>
              </a:ext>
            </a:extLst>
          </p:cNvPr>
          <p:cNvSpPr>
            <a:spLocks noGrp="1"/>
          </p:cNvSpPr>
          <p:nvPr>
            <p:ph type="sldNum" sz="quarter" idx="4"/>
          </p:nvPr>
        </p:nvSpPr>
        <p:spPr>
          <a:xfrm>
            <a:off x="6753069" y="4952849"/>
            <a:ext cx="1933731" cy="123211"/>
          </a:xfrm>
          <a:prstGeom prst="rect">
            <a:avLst/>
          </a:prstGeom>
        </p:spPr>
        <p:txBody>
          <a:bodyPr anchor="ctr"/>
          <a:lstStyle>
            <a:lvl1pPr>
              <a:defRPr sz="800">
                <a:solidFill>
                  <a:schemeClr val="bg2">
                    <a:lumMod val="25000"/>
                  </a:schemeClr>
                </a:solidFill>
              </a:defRPr>
            </a:lvl1pPr>
          </a:lstStyle>
          <a:p>
            <a:fld id="{275C533D-D968-4A70-91E2-44C7FEDAA0E0}" type="slidenum">
              <a:rPr lang="en-US" smtClean="0"/>
              <a:pPr/>
              <a:t>‹#›</a:t>
            </a:fld>
            <a:endParaRPr lang="en-US"/>
          </a:p>
        </p:txBody>
      </p:sp>
      <p:sp>
        <p:nvSpPr>
          <p:cNvPr id="12" name="TextBox 11">
            <a:extLst>
              <a:ext uri="{FF2B5EF4-FFF2-40B4-BE49-F238E27FC236}">
                <a16:creationId xmlns:a16="http://schemas.microsoft.com/office/drawing/2014/main" id="{2AC54D05-9638-2740-A811-C34E59CBA73D}"/>
              </a:ext>
            </a:extLst>
          </p:cNvPr>
          <p:cNvSpPr txBox="1"/>
          <p:nvPr userDrawn="1"/>
        </p:nvSpPr>
        <p:spPr>
          <a:xfrm>
            <a:off x="7351776" y="4900945"/>
            <a:ext cx="1691991" cy="205979"/>
          </a:xfrm>
          <a:prstGeom prst="rect">
            <a:avLst/>
          </a:prstGeom>
          <a:noFill/>
        </p:spPr>
        <p:txBody>
          <a:bodyPr wrap="square" rtlCol="0" anchor="ctr">
            <a:noAutofit/>
          </a:bodyPr>
          <a:lstStyle/>
          <a:p>
            <a:pPr algn="r"/>
            <a:r>
              <a:rPr lang="en-US" sz="1000" b="1" kern="0" spc="70" dirty="0" err="1">
                <a:solidFill>
                  <a:srgbClr val="3E556E"/>
                </a:solidFill>
              </a:rPr>
              <a:t>exoplanets.nasa.gov</a:t>
            </a:r>
            <a:endParaRPr lang="en-US" sz="1000" b="1" kern="0" spc="70" dirty="0">
              <a:solidFill>
                <a:srgbClr val="3E556E"/>
              </a:solidFill>
            </a:endParaRPr>
          </a:p>
        </p:txBody>
      </p:sp>
    </p:spTree>
    <p:extLst>
      <p:ext uri="{BB962C8B-B14F-4D97-AF65-F5344CB8AC3E}">
        <p14:creationId xmlns:p14="http://schemas.microsoft.com/office/powerpoint/2010/main" val="28160724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4" r:id="rId20"/>
    <p:sldLayoutId id="2147483695" r:id="rId21"/>
    <p:sldLayoutId id="2147483696" r:id="rId22"/>
  </p:sldLayoutIdLst>
  <p:hf hdr="0"/>
  <p:txStyles>
    <p:titleStyle>
      <a:lvl1pPr algn="l" defTabSz="457200" rtl="0" eaLnBrk="1" latinLnBrk="0" hangingPunct="1">
        <a:spcBef>
          <a:spcPct val="0"/>
        </a:spcBef>
        <a:buNone/>
        <a:defRPr sz="2400" b="1" kern="1200">
          <a:solidFill>
            <a:schemeClr val="bg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bg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kern="1200">
          <a:solidFill>
            <a:schemeClr val="bg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bg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bg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27.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52.gif"/><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gif"/></Relationships>
</file>

<file path=ppt/slides/_rels/slide16.xml.rels><?xml version="1.0" encoding="UTF-8" standalone="yes"?>
<Relationships xmlns="http://schemas.openxmlformats.org/package/2006/relationships"><Relationship Id="rId8" Type="http://schemas.openxmlformats.org/officeDocument/2006/relationships/image" Target="../media/image59.jpg"/><Relationship Id="rId13" Type="http://schemas.microsoft.com/office/2007/relationships/hdphoto" Target="../media/hdphoto2.wdp"/><Relationship Id="rId3" Type="http://schemas.openxmlformats.org/officeDocument/2006/relationships/image" Target="../media/image54.jpg"/><Relationship Id="rId7" Type="http://schemas.openxmlformats.org/officeDocument/2006/relationships/image" Target="../media/image58.jpg"/><Relationship Id="rId12" Type="http://schemas.openxmlformats.org/officeDocument/2006/relationships/image" Target="../media/image62.png"/><Relationship Id="rId2" Type="http://schemas.openxmlformats.org/officeDocument/2006/relationships/notesSlide" Target="../notesSlides/notesSlide16.xml"/><Relationship Id="rId16" Type="http://schemas.openxmlformats.org/officeDocument/2006/relationships/image" Target="../media/image65.jpg"/><Relationship Id="rId1" Type="http://schemas.openxmlformats.org/officeDocument/2006/relationships/slideLayout" Target="../slideLayouts/slideLayout5.xml"/><Relationship Id="rId6" Type="http://schemas.openxmlformats.org/officeDocument/2006/relationships/image" Target="../media/image57.jpg"/><Relationship Id="rId11" Type="http://schemas.microsoft.com/office/2007/relationships/hdphoto" Target="../media/hdphoto1.wdp"/><Relationship Id="rId5" Type="http://schemas.openxmlformats.org/officeDocument/2006/relationships/image" Target="../media/image56.jpg"/><Relationship Id="rId15" Type="http://schemas.openxmlformats.org/officeDocument/2006/relationships/image" Target="../media/image64.jpg"/><Relationship Id="rId10" Type="http://schemas.openxmlformats.org/officeDocument/2006/relationships/image" Target="../media/image61.png"/><Relationship Id="rId4" Type="http://schemas.openxmlformats.org/officeDocument/2006/relationships/image" Target="../media/image55.jpg"/><Relationship Id="rId9" Type="http://schemas.openxmlformats.org/officeDocument/2006/relationships/image" Target="../media/image60.jpg"/><Relationship Id="rId14" Type="http://schemas.openxmlformats.org/officeDocument/2006/relationships/image" Target="../media/image63.jp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3" Type="http://schemas.openxmlformats.org/officeDocument/2006/relationships/image" Target="../media/image67.jpg"/><Relationship Id="rId7" Type="http://schemas.microsoft.com/office/2007/relationships/hdphoto" Target="../media/hdphoto4.wdp"/><Relationship Id="rId12" Type="http://schemas.openxmlformats.org/officeDocument/2006/relationships/image" Target="../media/image73.gif"/><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70.png"/><Relationship Id="rId11" Type="http://schemas.microsoft.com/office/2007/relationships/hdphoto" Target="../media/hdphoto6.wdp"/><Relationship Id="rId5" Type="http://schemas.openxmlformats.org/officeDocument/2006/relationships/image" Target="../media/image69.png"/><Relationship Id="rId10" Type="http://schemas.openxmlformats.org/officeDocument/2006/relationships/image" Target="../media/image72.png"/><Relationship Id="rId4" Type="http://schemas.openxmlformats.org/officeDocument/2006/relationships/image" Target="../media/image68.png"/><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7.jpg"/><Relationship Id="rId7"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69.png"/><Relationship Id="rId4" Type="http://schemas.openxmlformats.org/officeDocument/2006/relationships/image" Target="../media/image68.png"/><Relationship Id="rId9"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7.jp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68.png"/><Relationship Id="rId10" Type="http://schemas.openxmlformats.org/officeDocument/2006/relationships/image" Target="../media/image82.png"/><Relationship Id="rId4" Type="http://schemas.openxmlformats.org/officeDocument/2006/relationships/image" Target="../media/image69.png"/><Relationship Id="rId9" Type="http://schemas.openxmlformats.org/officeDocument/2006/relationships/image" Target="../media/image81.pn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67.jpg"/><Relationship Id="rId7"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89.png"/><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104.jpg"/><Relationship Id="rId7"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106.png"/><Relationship Id="rId4" Type="http://schemas.openxmlformats.org/officeDocument/2006/relationships/image" Target="../media/image105.png"/></Relationships>
</file>

<file path=ppt/slides/_rels/slide2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08.png"/><Relationship Id="rId7" Type="http://schemas.openxmlformats.org/officeDocument/2006/relationships/image" Target="../media/image110.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microsoft.com/office/2007/relationships/hdphoto" Target="../media/hdphoto10.wdp"/><Relationship Id="rId5" Type="http://schemas.openxmlformats.org/officeDocument/2006/relationships/image" Target="../media/image109.png"/><Relationship Id="rId4" Type="http://schemas.microsoft.com/office/2007/relationships/hdphoto" Target="../media/hdphoto9.wdp"/><Relationship Id="rId9" Type="http://schemas.openxmlformats.org/officeDocument/2006/relationships/image" Target="../media/image111.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CC6C0EA-B743-A346-86D9-1DC1B8B59E49}"/>
              </a:ext>
            </a:extLst>
          </p:cNvPr>
          <p:cNvSpPr>
            <a:spLocks noGrp="1" noChangeArrowheads="1"/>
          </p:cNvSpPr>
          <p:nvPr>
            <p:ph type="ctrTitle" idx="4294967295"/>
          </p:nvPr>
        </p:nvSpPr>
        <p:spPr bwMode="auto">
          <a:xfrm>
            <a:off x="0" y="1231900"/>
            <a:ext cx="9136117" cy="873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z="3600" b="1" dirty="0"/>
              <a:t>Interactive PowerPoint Slides to be </a:t>
            </a:r>
            <a:br>
              <a:rPr lang="en-US" sz="3600" b="1" dirty="0"/>
            </a:br>
            <a:r>
              <a:rPr lang="en-US" sz="3600" b="1" dirty="0"/>
              <a:t>Used in Public Engagement</a:t>
            </a:r>
            <a:endParaRPr lang="en-US" altLang="en-US" sz="3600" b="1" dirty="0">
              <a:latin typeface="Arial" panose="020B0604020202020204" pitchFamily="34" charset="0"/>
              <a:cs typeface="Arial" panose="020B0604020202020204" pitchFamily="34" charset="0"/>
            </a:endParaRPr>
          </a:p>
        </p:txBody>
      </p:sp>
      <p:sp>
        <p:nvSpPr>
          <p:cNvPr id="13315" name="Rectangle 3">
            <a:extLst>
              <a:ext uri="{FF2B5EF4-FFF2-40B4-BE49-F238E27FC236}">
                <a16:creationId xmlns:a16="http://schemas.microsoft.com/office/drawing/2014/main" id="{22B7BE68-5F65-EC49-97F2-63752C9279B8}"/>
              </a:ext>
            </a:extLst>
          </p:cNvPr>
          <p:cNvSpPr>
            <a:spLocks noGrp="1" noChangeArrowheads="1"/>
          </p:cNvSpPr>
          <p:nvPr>
            <p:ph type="subTitle" idx="4294967295"/>
          </p:nvPr>
        </p:nvSpPr>
        <p:spPr bwMode="auto">
          <a:xfrm>
            <a:off x="1143000" y="2680560"/>
            <a:ext cx="6858000" cy="1243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eaLnBrk="1" hangingPunct="1">
              <a:buFont typeface="Arial" panose="020B0604020202020204" pitchFamily="34" charset="0"/>
              <a:buNone/>
            </a:pPr>
            <a:r>
              <a:rPr lang="en-US" altLang="en-US" dirty="0">
                <a:solidFill>
                  <a:schemeClr val="bg2">
                    <a:lumMod val="50000"/>
                  </a:schemeClr>
                </a:solidFill>
                <a:latin typeface="Arial" panose="020B0604020202020204" pitchFamily="34" charset="0"/>
                <a:cs typeface="Arial" panose="020B0604020202020204" pitchFamily="34" charset="0"/>
              </a:rPr>
              <a:t>A set of slides designed to help teachers and Subject Matter Experts explain complex topics in a fun way.</a:t>
            </a:r>
          </a:p>
        </p:txBody>
      </p:sp>
      <p:sp>
        <p:nvSpPr>
          <p:cNvPr id="13316" name="Rectangle 6">
            <a:extLst>
              <a:ext uri="{FF2B5EF4-FFF2-40B4-BE49-F238E27FC236}">
                <a16:creationId xmlns:a16="http://schemas.microsoft.com/office/drawing/2014/main" id="{24CD4678-6BAD-A346-BA38-D108C6E59AC9}"/>
              </a:ext>
            </a:extLst>
          </p:cNvPr>
          <p:cNvSpPr>
            <a:spLocks noChangeArrowheads="1"/>
          </p:cNvSpPr>
          <p:nvPr/>
        </p:nvSpPr>
        <p:spPr bwMode="auto">
          <a:xfrm>
            <a:off x="391367" y="386768"/>
            <a:ext cx="2641600" cy="23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22" tIns="33711" rIns="67422" bIns="33711"/>
          <a:lstStyle>
            <a:lvl1pPr defTabSz="1019175">
              <a:defRPr sz="700">
                <a:solidFill>
                  <a:srgbClr val="666666"/>
                </a:solidFill>
                <a:latin typeface="55 Helvetica Roman" pitchFamily="1" charset="0"/>
              </a:defRPr>
            </a:lvl1pPr>
            <a:lvl2pPr marL="742950" indent="-285750" defTabSz="1019175">
              <a:defRPr sz="700">
                <a:solidFill>
                  <a:srgbClr val="666666"/>
                </a:solidFill>
                <a:latin typeface="55 Helvetica Roman" pitchFamily="1" charset="0"/>
              </a:defRPr>
            </a:lvl2pPr>
            <a:lvl3pPr marL="1143000" indent="-228600" defTabSz="1019175">
              <a:defRPr sz="700">
                <a:solidFill>
                  <a:srgbClr val="666666"/>
                </a:solidFill>
                <a:latin typeface="55 Helvetica Roman" pitchFamily="1" charset="0"/>
              </a:defRPr>
            </a:lvl3pPr>
            <a:lvl4pPr marL="1600200" indent="-228600" defTabSz="1019175">
              <a:defRPr sz="700">
                <a:solidFill>
                  <a:srgbClr val="666666"/>
                </a:solidFill>
                <a:latin typeface="55 Helvetica Roman" pitchFamily="1" charset="0"/>
              </a:defRPr>
            </a:lvl4pPr>
            <a:lvl5pPr marL="2057400" indent="-228600" defTabSz="1019175">
              <a:defRPr sz="700">
                <a:solidFill>
                  <a:srgbClr val="666666"/>
                </a:solidFill>
                <a:latin typeface="55 Helvetica Roman" pitchFamily="1" charset="0"/>
              </a:defRPr>
            </a:lvl5pPr>
            <a:lvl6pPr marL="2514600" indent="-228600" defTabSz="1019175" eaLnBrk="0" fontAlgn="base" hangingPunct="0">
              <a:spcBef>
                <a:spcPct val="0"/>
              </a:spcBef>
              <a:spcAft>
                <a:spcPct val="0"/>
              </a:spcAft>
              <a:defRPr sz="700">
                <a:solidFill>
                  <a:srgbClr val="666666"/>
                </a:solidFill>
                <a:latin typeface="55 Helvetica Roman" pitchFamily="1" charset="0"/>
              </a:defRPr>
            </a:lvl6pPr>
            <a:lvl7pPr marL="2971800" indent="-228600" defTabSz="1019175" eaLnBrk="0" fontAlgn="base" hangingPunct="0">
              <a:spcBef>
                <a:spcPct val="0"/>
              </a:spcBef>
              <a:spcAft>
                <a:spcPct val="0"/>
              </a:spcAft>
              <a:defRPr sz="700">
                <a:solidFill>
                  <a:srgbClr val="666666"/>
                </a:solidFill>
                <a:latin typeface="55 Helvetica Roman" pitchFamily="1" charset="0"/>
              </a:defRPr>
            </a:lvl7pPr>
            <a:lvl8pPr marL="3429000" indent="-228600" defTabSz="1019175" eaLnBrk="0" fontAlgn="base" hangingPunct="0">
              <a:spcBef>
                <a:spcPct val="0"/>
              </a:spcBef>
              <a:spcAft>
                <a:spcPct val="0"/>
              </a:spcAft>
              <a:defRPr sz="700">
                <a:solidFill>
                  <a:srgbClr val="666666"/>
                </a:solidFill>
                <a:latin typeface="55 Helvetica Roman" pitchFamily="1" charset="0"/>
              </a:defRPr>
            </a:lvl8pPr>
            <a:lvl9pPr marL="3886200" indent="-228600" defTabSz="1019175" eaLnBrk="0" fontAlgn="base" hangingPunct="0">
              <a:spcBef>
                <a:spcPct val="0"/>
              </a:spcBef>
              <a:spcAft>
                <a:spcPct val="0"/>
              </a:spcAft>
              <a:defRPr sz="700">
                <a:solidFill>
                  <a:srgbClr val="666666"/>
                </a:solidFill>
                <a:latin typeface="55 Helvetica Roman" pitchFamily="1" charset="0"/>
              </a:defRPr>
            </a:lvl9pPr>
          </a:lstStyle>
          <a:p>
            <a:pPr eaLnBrk="1" hangingPunct="1"/>
            <a:r>
              <a:rPr lang="en-US" altLang="en-US" sz="800" dirty="0">
                <a:solidFill>
                  <a:schemeClr val="bg1"/>
                </a:solidFill>
                <a:latin typeface="Arial" panose="020B0604020202020204" pitchFamily="34" charset="0"/>
              </a:rPr>
              <a:t>National Aeronautics and Space Administration</a:t>
            </a:r>
          </a:p>
        </p:txBody>
      </p:sp>
      <p:pic>
        <p:nvPicPr>
          <p:cNvPr id="8" name="Picture 7">
            <a:extLst>
              <a:ext uri="{FF2B5EF4-FFF2-40B4-BE49-F238E27FC236}">
                <a16:creationId xmlns:a16="http://schemas.microsoft.com/office/drawing/2014/main" id="{AA57AFA7-10BA-0B46-A177-6831EBB76B37}"/>
              </a:ext>
            </a:extLst>
          </p:cNvPr>
          <p:cNvPicPr>
            <a:picLocks noChangeAspect="1"/>
          </p:cNvPicPr>
          <p:nvPr/>
        </p:nvPicPr>
        <p:blipFill>
          <a:blip r:embed="rId3"/>
          <a:stretch>
            <a:fillRect/>
          </a:stretch>
        </p:blipFill>
        <p:spPr>
          <a:xfrm>
            <a:off x="8271923" y="114421"/>
            <a:ext cx="728420" cy="7284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B2A6B2CE-6E6C-C940-AC6F-44AB72F27FAF}"/>
              </a:ext>
            </a:extLst>
          </p:cNvPr>
          <p:cNvGrpSpPr/>
          <p:nvPr/>
        </p:nvGrpSpPr>
        <p:grpSpPr>
          <a:xfrm>
            <a:off x="6743134" y="3806637"/>
            <a:ext cx="1391723" cy="878224"/>
            <a:chOff x="6154997" y="-26863"/>
            <a:chExt cx="2701674" cy="1680710"/>
          </a:xfrm>
        </p:grpSpPr>
        <p:sp>
          <p:nvSpPr>
            <p:cNvPr id="78" name="TextBox 77">
              <a:extLst>
                <a:ext uri="{FF2B5EF4-FFF2-40B4-BE49-F238E27FC236}">
                  <a16:creationId xmlns:a16="http://schemas.microsoft.com/office/drawing/2014/main" id="{0977AC88-AA7C-FB42-8687-D3CFA658C633}"/>
                </a:ext>
              </a:extLst>
            </p:cNvPr>
            <p:cNvSpPr txBox="1"/>
            <p:nvPr/>
          </p:nvSpPr>
          <p:spPr>
            <a:xfrm>
              <a:off x="6154997" y="-26863"/>
              <a:ext cx="1015077" cy="574285"/>
            </a:xfrm>
            <a:prstGeom prst="rect">
              <a:avLst/>
            </a:prstGeom>
            <a:noFill/>
          </p:spPr>
          <p:txBody>
            <a:bodyPr wrap="none" rtlCol="0">
              <a:spAutoFit/>
            </a:bodyPr>
            <a:lstStyle/>
            <a:p>
              <a:pPr algn="ctr"/>
              <a:r>
                <a:rPr lang="en-US" sz="1350" dirty="0">
                  <a:solidFill>
                    <a:schemeClr val="bg1"/>
                  </a:solidFill>
                  <a:latin typeface="Arial Narrow" panose="020B0604020202020204" pitchFamily="34" charset="0"/>
                  <a:cs typeface="Arial Narrow" panose="020B0604020202020204" pitchFamily="34" charset="0"/>
                </a:rPr>
                <a:t>Earth</a:t>
              </a:r>
            </a:p>
          </p:txBody>
        </p:sp>
        <p:sp>
          <p:nvSpPr>
            <p:cNvPr id="79" name="TextBox 78">
              <a:extLst>
                <a:ext uri="{FF2B5EF4-FFF2-40B4-BE49-F238E27FC236}">
                  <a16:creationId xmlns:a16="http://schemas.microsoft.com/office/drawing/2014/main" id="{A82097AA-4981-C74E-B330-2E97E2D15327}"/>
                </a:ext>
              </a:extLst>
            </p:cNvPr>
            <p:cNvSpPr txBox="1"/>
            <p:nvPr/>
          </p:nvSpPr>
          <p:spPr>
            <a:xfrm>
              <a:off x="6568866" y="249742"/>
              <a:ext cx="968399" cy="574287"/>
            </a:xfrm>
            <a:prstGeom prst="rect">
              <a:avLst/>
            </a:prstGeom>
            <a:noFill/>
          </p:spPr>
          <p:txBody>
            <a:bodyPr wrap="none" rtlCol="0">
              <a:spAutoFit/>
            </a:bodyPr>
            <a:lstStyle/>
            <a:p>
              <a:pPr algn="ctr"/>
              <a:r>
                <a:rPr lang="en-US" sz="1350" dirty="0">
                  <a:solidFill>
                    <a:schemeClr val="bg1"/>
                  </a:solidFill>
                  <a:latin typeface="Arial Narrow" panose="020B0604020202020204" pitchFamily="34" charset="0"/>
                  <a:cs typeface="Arial Narrow" panose="020B0604020202020204" pitchFamily="34" charset="0"/>
                </a:rPr>
                <a:t>Mars</a:t>
              </a:r>
            </a:p>
          </p:txBody>
        </p:sp>
        <p:sp>
          <p:nvSpPr>
            <p:cNvPr id="80" name="TextBox 79">
              <a:extLst>
                <a:ext uri="{FF2B5EF4-FFF2-40B4-BE49-F238E27FC236}">
                  <a16:creationId xmlns:a16="http://schemas.microsoft.com/office/drawing/2014/main" id="{00731AA2-B3AA-0943-BB69-B763708E4142}"/>
                </a:ext>
              </a:extLst>
            </p:cNvPr>
            <p:cNvSpPr txBox="1"/>
            <p:nvPr/>
          </p:nvSpPr>
          <p:spPr>
            <a:xfrm>
              <a:off x="7381046" y="802957"/>
              <a:ext cx="987070" cy="574287"/>
            </a:xfrm>
            <a:prstGeom prst="rect">
              <a:avLst/>
            </a:prstGeom>
            <a:noFill/>
          </p:spPr>
          <p:txBody>
            <a:bodyPr wrap="none" rtlCol="0">
              <a:spAutoFit/>
            </a:bodyPr>
            <a:lstStyle/>
            <a:p>
              <a:pPr algn="ctr"/>
              <a:r>
                <a:rPr lang="en-US" sz="1350" dirty="0">
                  <a:solidFill>
                    <a:schemeClr val="bg1"/>
                  </a:solidFill>
                  <a:latin typeface="Arial Narrow" panose="020B0604020202020204" pitchFamily="34" charset="0"/>
                  <a:cs typeface="Arial Narrow" panose="020B0604020202020204" pitchFamily="34" charset="0"/>
                </a:rPr>
                <a:t>Pluto</a:t>
              </a:r>
            </a:p>
          </p:txBody>
        </p:sp>
        <p:sp>
          <p:nvSpPr>
            <p:cNvPr id="81" name="TextBox 80">
              <a:extLst>
                <a:ext uri="{FF2B5EF4-FFF2-40B4-BE49-F238E27FC236}">
                  <a16:creationId xmlns:a16="http://schemas.microsoft.com/office/drawing/2014/main" id="{8E42D76F-77FC-E745-857A-7C3150085BDB}"/>
                </a:ext>
              </a:extLst>
            </p:cNvPr>
            <p:cNvSpPr txBox="1"/>
            <p:nvPr/>
          </p:nvSpPr>
          <p:spPr>
            <a:xfrm>
              <a:off x="7766911" y="1079560"/>
              <a:ext cx="1089760" cy="574287"/>
            </a:xfrm>
            <a:prstGeom prst="rect">
              <a:avLst/>
            </a:prstGeom>
            <a:noFill/>
          </p:spPr>
          <p:txBody>
            <a:bodyPr wrap="none" rtlCol="0">
              <a:spAutoFit/>
            </a:bodyPr>
            <a:lstStyle/>
            <a:p>
              <a:pPr algn="ctr"/>
              <a:r>
                <a:rPr lang="en-US" sz="1350" dirty="0">
                  <a:solidFill>
                    <a:schemeClr val="bg1"/>
                  </a:solidFill>
                  <a:latin typeface="Arial Narrow" panose="020B0604020202020204" pitchFamily="34" charset="0"/>
                  <a:cs typeface="Arial Narrow" panose="020B0604020202020204" pitchFamily="34" charset="0"/>
                </a:rPr>
                <a:t>Ceres</a:t>
              </a:r>
            </a:p>
          </p:txBody>
        </p:sp>
        <p:sp>
          <p:nvSpPr>
            <p:cNvPr id="39" name="TextBox 38">
              <a:extLst>
                <a:ext uri="{FF2B5EF4-FFF2-40B4-BE49-F238E27FC236}">
                  <a16:creationId xmlns:a16="http://schemas.microsoft.com/office/drawing/2014/main" id="{A20971D8-6141-304B-BFC0-ADDB89B5B9C7}"/>
                </a:ext>
              </a:extLst>
            </p:cNvPr>
            <p:cNvSpPr txBox="1"/>
            <p:nvPr/>
          </p:nvSpPr>
          <p:spPr>
            <a:xfrm>
              <a:off x="6936058" y="526350"/>
              <a:ext cx="1046195" cy="574287"/>
            </a:xfrm>
            <a:prstGeom prst="rect">
              <a:avLst/>
            </a:prstGeom>
            <a:noFill/>
          </p:spPr>
          <p:txBody>
            <a:bodyPr wrap="none" rtlCol="0">
              <a:spAutoFit/>
            </a:bodyPr>
            <a:lstStyle/>
            <a:p>
              <a:pPr algn="ctr"/>
              <a:r>
                <a:rPr lang="en-US" sz="1350" dirty="0">
                  <a:solidFill>
                    <a:schemeClr val="bg1"/>
                  </a:solidFill>
                  <a:latin typeface="Arial Narrow" panose="020B0604020202020204" pitchFamily="34" charset="0"/>
                  <a:cs typeface="Arial Narrow" panose="020B0604020202020204" pitchFamily="34" charset="0"/>
                </a:rPr>
                <a:t>Moon</a:t>
              </a:r>
            </a:p>
          </p:txBody>
        </p:sp>
      </p:grpSp>
      <p:grpSp>
        <p:nvGrpSpPr>
          <p:cNvPr id="76" name="Group 75">
            <a:extLst>
              <a:ext uri="{FF2B5EF4-FFF2-40B4-BE49-F238E27FC236}">
                <a16:creationId xmlns:a16="http://schemas.microsoft.com/office/drawing/2014/main" id="{5B1F2D16-D12D-5C46-8148-E901DFF36FB3}"/>
              </a:ext>
            </a:extLst>
          </p:cNvPr>
          <p:cNvGrpSpPr/>
          <p:nvPr/>
        </p:nvGrpSpPr>
        <p:grpSpPr>
          <a:xfrm>
            <a:off x="3068417" y="4624337"/>
            <a:ext cx="3995201" cy="300084"/>
            <a:chOff x="4080045" y="6287499"/>
            <a:chExt cx="5326933" cy="400111"/>
          </a:xfrm>
        </p:grpSpPr>
        <p:sp>
          <p:nvSpPr>
            <p:cNvPr id="73" name="TextBox 72">
              <a:extLst>
                <a:ext uri="{FF2B5EF4-FFF2-40B4-BE49-F238E27FC236}">
                  <a16:creationId xmlns:a16="http://schemas.microsoft.com/office/drawing/2014/main" id="{E7BA441F-93B2-0E46-8E91-1708F5570BE5}"/>
                </a:ext>
              </a:extLst>
            </p:cNvPr>
            <p:cNvSpPr txBox="1"/>
            <p:nvPr/>
          </p:nvSpPr>
          <p:spPr>
            <a:xfrm>
              <a:off x="4080045" y="6287502"/>
              <a:ext cx="1099020" cy="400108"/>
            </a:xfrm>
            <a:prstGeom prst="rect">
              <a:avLst/>
            </a:prstGeom>
            <a:noFill/>
          </p:spPr>
          <p:txBody>
            <a:bodyPr wrap="none" rtlCol="0">
              <a:spAutoFit/>
            </a:bodyPr>
            <a:lstStyle/>
            <a:p>
              <a:pPr algn="ctr"/>
              <a:r>
                <a:rPr lang="en-US" sz="1350" dirty="0">
                  <a:solidFill>
                    <a:schemeClr val="bg1"/>
                  </a:solidFill>
                  <a:latin typeface="Arial Narrow" panose="020B0604020202020204" pitchFamily="34" charset="0"/>
                  <a:cs typeface="Arial Narrow" panose="020B0604020202020204" pitchFamily="34" charset="0"/>
                </a:rPr>
                <a:t>Gas Giant</a:t>
              </a:r>
            </a:p>
          </p:txBody>
        </p:sp>
        <p:sp>
          <p:nvSpPr>
            <p:cNvPr id="74" name="TextBox 73">
              <a:extLst>
                <a:ext uri="{FF2B5EF4-FFF2-40B4-BE49-F238E27FC236}">
                  <a16:creationId xmlns:a16="http://schemas.microsoft.com/office/drawing/2014/main" id="{4AACDE63-E924-E343-BC6F-50075BEC10FC}"/>
                </a:ext>
              </a:extLst>
            </p:cNvPr>
            <p:cNvSpPr txBox="1"/>
            <p:nvPr/>
          </p:nvSpPr>
          <p:spPr>
            <a:xfrm>
              <a:off x="7053391" y="6287499"/>
              <a:ext cx="1107569" cy="400108"/>
            </a:xfrm>
            <a:prstGeom prst="rect">
              <a:avLst/>
            </a:prstGeom>
            <a:noFill/>
          </p:spPr>
          <p:txBody>
            <a:bodyPr wrap="none" rtlCol="0">
              <a:spAutoFit/>
            </a:bodyPr>
            <a:lstStyle/>
            <a:p>
              <a:pPr algn="ctr"/>
              <a:r>
                <a:rPr lang="en-US" sz="1350" dirty="0">
                  <a:solidFill>
                    <a:schemeClr val="bg1"/>
                  </a:solidFill>
                  <a:latin typeface="Arial Narrow" panose="020B0604020202020204" pitchFamily="34" charset="0"/>
                  <a:cs typeface="Arial Narrow" panose="020B0604020202020204" pitchFamily="34" charset="0"/>
                </a:rPr>
                <a:t>Neptunian</a:t>
              </a:r>
            </a:p>
          </p:txBody>
        </p:sp>
        <p:sp>
          <p:nvSpPr>
            <p:cNvPr id="75" name="TextBox 74">
              <a:extLst>
                <a:ext uri="{FF2B5EF4-FFF2-40B4-BE49-F238E27FC236}">
                  <a16:creationId xmlns:a16="http://schemas.microsoft.com/office/drawing/2014/main" id="{132F67CD-4FFD-844F-BD12-F15E1E18CFF6}"/>
                </a:ext>
              </a:extLst>
            </p:cNvPr>
            <p:cNvSpPr txBox="1"/>
            <p:nvPr/>
          </p:nvSpPr>
          <p:spPr>
            <a:xfrm>
              <a:off x="8145521" y="6287499"/>
              <a:ext cx="1261457" cy="400108"/>
            </a:xfrm>
            <a:prstGeom prst="rect">
              <a:avLst/>
            </a:prstGeom>
            <a:noFill/>
          </p:spPr>
          <p:txBody>
            <a:bodyPr wrap="none" rtlCol="0">
              <a:spAutoFit/>
            </a:bodyPr>
            <a:lstStyle/>
            <a:p>
              <a:pPr algn="ctr"/>
              <a:r>
                <a:rPr lang="en-US" sz="1350" dirty="0">
                  <a:solidFill>
                    <a:schemeClr val="bg1"/>
                  </a:solidFill>
                  <a:latin typeface="Arial Narrow" panose="020B0604020202020204" pitchFamily="34" charset="0"/>
                  <a:cs typeface="Arial Narrow" panose="020B0604020202020204" pitchFamily="34" charset="0"/>
                </a:rPr>
                <a:t>Super-Earth</a:t>
              </a:r>
            </a:p>
          </p:txBody>
        </p:sp>
      </p:grpSp>
      <p:pic>
        <p:nvPicPr>
          <p:cNvPr id="3" name="Picture 2">
            <a:extLst>
              <a:ext uri="{FF2B5EF4-FFF2-40B4-BE49-F238E27FC236}">
                <a16:creationId xmlns:a16="http://schemas.microsoft.com/office/drawing/2014/main" id="{23F91C5A-9976-6544-8104-A94F535C30AC}"/>
              </a:ext>
            </a:extLst>
          </p:cNvPr>
          <p:cNvPicPr>
            <a:picLocks noChangeAspect="1"/>
          </p:cNvPicPr>
          <p:nvPr/>
        </p:nvPicPr>
        <p:blipFill>
          <a:blip r:embed="rId3"/>
          <a:srcRect/>
          <a:stretch/>
        </p:blipFill>
        <p:spPr>
          <a:xfrm>
            <a:off x="1355125" y="535195"/>
            <a:ext cx="4306171" cy="4066262"/>
          </a:xfrm>
          <a:prstGeom prst="rect">
            <a:avLst/>
          </a:prstGeom>
        </p:spPr>
      </p:pic>
      <p:pic>
        <p:nvPicPr>
          <p:cNvPr id="7" name="Picture 6">
            <a:extLst>
              <a:ext uri="{FF2B5EF4-FFF2-40B4-BE49-F238E27FC236}">
                <a16:creationId xmlns:a16="http://schemas.microsoft.com/office/drawing/2014/main" id="{CD80AC2C-6278-8949-B4B8-997EBD0FAEA9}"/>
              </a:ext>
            </a:extLst>
          </p:cNvPr>
          <p:cNvPicPr>
            <a:picLocks noChangeAspect="1"/>
          </p:cNvPicPr>
          <p:nvPr/>
        </p:nvPicPr>
        <p:blipFill>
          <a:blip r:embed="rId4"/>
          <a:srcRect/>
          <a:stretch/>
        </p:blipFill>
        <p:spPr>
          <a:xfrm>
            <a:off x="4904565" y="3086391"/>
            <a:ext cx="1574281" cy="1574281"/>
          </a:xfrm>
          <a:prstGeom prst="rect">
            <a:avLst/>
          </a:prstGeom>
        </p:spPr>
      </p:pic>
      <p:pic>
        <p:nvPicPr>
          <p:cNvPr id="19" name="Picture 18">
            <a:extLst>
              <a:ext uri="{FF2B5EF4-FFF2-40B4-BE49-F238E27FC236}">
                <a16:creationId xmlns:a16="http://schemas.microsoft.com/office/drawing/2014/main" id="{B2F6456D-EBD5-1B4B-8BE9-7A45DE116CF8}"/>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208476" y="4018826"/>
            <a:ext cx="598530" cy="598530"/>
          </a:xfrm>
          <a:prstGeom prst="rect">
            <a:avLst/>
          </a:prstGeom>
        </p:spPr>
      </p:pic>
      <p:sp>
        <p:nvSpPr>
          <p:cNvPr id="58" name="Rectangle 57">
            <a:extLst>
              <a:ext uri="{FF2B5EF4-FFF2-40B4-BE49-F238E27FC236}">
                <a16:creationId xmlns:a16="http://schemas.microsoft.com/office/drawing/2014/main" id="{F0ACA70C-C50D-4E40-B14A-02D07287C5CF}"/>
              </a:ext>
            </a:extLst>
          </p:cNvPr>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36" name="Group 35">
            <a:extLst>
              <a:ext uri="{FF2B5EF4-FFF2-40B4-BE49-F238E27FC236}">
                <a16:creationId xmlns:a16="http://schemas.microsoft.com/office/drawing/2014/main" id="{6E4502BE-4000-C94E-993C-76B8B6E7F7C2}"/>
              </a:ext>
            </a:extLst>
          </p:cNvPr>
          <p:cNvGrpSpPr>
            <a:grpSpLocks noChangeAspect="1"/>
          </p:cNvGrpSpPr>
          <p:nvPr/>
        </p:nvGrpSpPr>
        <p:grpSpPr>
          <a:xfrm>
            <a:off x="458770" y="254192"/>
            <a:ext cx="8105016" cy="4468469"/>
            <a:chOff x="629689" y="450020"/>
            <a:chExt cx="10806689" cy="5957959"/>
          </a:xfrm>
        </p:grpSpPr>
        <p:pic>
          <p:nvPicPr>
            <p:cNvPr id="31" name="Picture 30">
              <a:extLst>
                <a:ext uri="{FF2B5EF4-FFF2-40B4-BE49-F238E27FC236}">
                  <a16:creationId xmlns:a16="http://schemas.microsoft.com/office/drawing/2014/main" id="{163DE2E6-B1BD-AD4F-AB8A-2EDF4D01C0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689" y="450020"/>
              <a:ext cx="5957959" cy="5957959"/>
            </a:xfrm>
            <a:prstGeom prst="rect">
              <a:avLst/>
            </a:prstGeom>
          </p:spPr>
        </p:pic>
        <p:pic>
          <p:nvPicPr>
            <p:cNvPr id="32" name="Picture 31">
              <a:extLst>
                <a:ext uri="{FF2B5EF4-FFF2-40B4-BE49-F238E27FC236}">
                  <a16:creationId xmlns:a16="http://schemas.microsoft.com/office/drawing/2014/main" id="{B93AD8FA-C615-474B-8855-2111CDC4CCC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61175" y="3221931"/>
              <a:ext cx="3057227" cy="3057226"/>
            </a:xfrm>
            <a:prstGeom prst="rect">
              <a:avLst/>
            </a:prstGeom>
          </p:spPr>
        </p:pic>
        <p:pic>
          <p:nvPicPr>
            <p:cNvPr id="35" name="Picture 34">
              <a:extLst>
                <a:ext uri="{FF2B5EF4-FFF2-40B4-BE49-F238E27FC236}">
                  <a16:creationId xmlns:a16="http://schemas.microsoft.com/office/drawing/2014/main" id="{1D28E541-6334-E948-810C-6865B9D68374}"/>
                </a:ext>
              </a:extLst>
            </p:cNvPr>
            <p:cNvPicPr>
              <a:picLocks noChangeAspect="1"/>
            </p:cNvPicPr>
            <p:nvPr/>
          </p:nvPicPr>
          <p:blipFill>
            <a:blip r:embed="rId8"/>
            <a:srcRect/>
            <a:stretch/>
          </p:blipFill>
          <p:spPr>
            <a:xfrm>
              <a:off x="8532743" y="4674818"/>
              <a:ext cx="1555571" cy="1555571"/>
            </a:xfrm>
            <a:prstGeom prst="rect">
              <a:avLst/>
            </a:prstGeom>
          </p:spPr>
        </p:pic>
        <p:pic>
          <p:nvPicPr>
            <p:cNvPr id="33" name="Picture 32">
              <a:extLst>
                <a:ext uri="{FF2B5EF4-FFF2-40B4-BE49-F238E27FC236}">
                  <a16:creationId xmlns:a16="http://schemas.microsoft.com/office/drawing/2014/main" id="{12C8B7E6-D568-104D-9195-9CBC12171D31}"/>
                </a:ext>
              </a:extLst>
            </p:cNvPr>
            <p:cNvPicPr>
              <a:picLocks noChangeAspect="1"/>
            </p:cNvPicPr>
            <p:nvPr/>
          </p:nvPicPr>
          <p:blipFill>
            <a:blip r:embed="rId9"/>
            <a:srcRect/>
            <a:stretch/>
          </p:blipFill>
          <p:spPr>
            <a:xfrm>
              <a:off x="9908206" y="5147235"/>
              <a:ext cx="1161239" cy="1161239"/>
            </a:xfrm>
            <a:prstGeom prst="rect">
              <a:avLst/>
            </a:prstGeom>
          </p:spPr>
        </p:pic>
        <p:pic>
          <p:nvPicPr>
            <p:cNvPr id="34" name="Picture 33">
              <a:extLst>
                <a:ext uri="{FF2B5EF4-FFF2-40B4-BE49-F238E27FC236}">
                  <a16:creationId xmlns:a16="http://schemas.microsoft.com/office/drawing/2014/main" id="{138FAF56-ABF4-824A-B3EE-8D314479063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1022802" y="5828875"/>
              <a:ext cx="413576" cy="427061"/>
            </a:xfrm>
            <a:prstGeom prst="rect">
              <a:avLst/>
            </a:prstGeom>
          </p:spPr>
        </p:pic>
      </p:grpSp>
      <p:grpSp>
        <p:nvGrpSpPr>
          <p:cNvPr id="63" name="Group 62">
            <a:extLst>
              <a:ext uri="{FF2B5EF4-FFF2-40B4-BE49-F238E27FC236}">
                <a16:creationId xmlns:a16="http://schemas.microsoft.com/office/drawing/2014/main" id="{B1235699-0018-A64E-AD68-73DC1278E555}"/>
              </a:ext>
            </a:extLst>
          </p:cNvPr>
          <p:cNvGrpSpPr/>
          <p:nvPr/>
        </p:nvGrpSpPr>
        <p:grpSpPr>
          <a:xfrm>
            <a:off x="2358929" y="4612497"/>
            <a:ext cx="6362980" cy="338554"/>
            <a:chOff x="3145237" y="6287499"/>
            <a:chExt cx="8483975" cy="451404"/>
          </a:xfrm>
        </p:grpSpPr>
        <p:sp>
          <p:nvSpPr>
            <p:cNvPr id="59" name="TextBox 58">
              <a:extLst>
                <a:ext uri="{FF2B5EF4-FFF2-40B4-BE49-F238E27FC236}">
                  <a16:creationId xmlns:a16="http://schemas.microsoft.com/office/drawing/2014/main" id="{3A0D581E-FE68-484B-95AD-1AF00440338D}"/>
                </a:ext>
              </a:extLst>
            </p:cNvPr>
            <p:cNvSpPr txBox="1"/>
            <p:nvPr/>
          </p:nvSpPr>
          <p:spPr>
            <a:xfrm>
              <a:off x="3145237" y="6287499"/>
              <a:ext cx="780557" cy="451404"/>
            </a:xfrm>
            <a:prstGeom prst="rect">
              <a:avLst/>
            </a:prstGeom>
            <a:noFill/>
          </p:spPr>
          <p:txBody>
            <a:bodyPr wrap="none" rtlCol="0">
              <a:spAutoFit/>
            </a:bodyPr>
            <a:lstStyle/>
            <a:p>
              <a:pPr algn="ctr"/>
              <a:r>
                <a:rPr lang="en-US" sz="1600" dirty="0">
                  <a:solidFill>
                    <a:schemeClr val="bg1"/>
                  </a:solidFill>
                  <a:latin typeface="Arial Narrow" panose="020B0604020202020204" pitchFamily="34" charset="0"/>
                  <a:cs typeface="Arial Narrow" panose="020B0604020202020204" pitchFamily="34" charset="0"/>
                </a:rPr>
                <a:t>Earth</a:t>
              </a:r>
            </a:p>
          </p:txBody>
        </p:sp>
        <p:sp>
          <p:nvSpPr>
            <p:cNvPr id="60" name="TextBox 59">
              <a:extLst>
                <a:ext uri="{FF2B5EF4-FFF2-40B4-BE49-F238E27FC236}">
                  <a16:creationId xmlns:a16="http://schemas.microsoft.com/office/drawing/2014/main" id="{5CF4C4D1-C328-F84C-A787-DD39A5C4FF1B}"/>
                </a:ext>
              </a:extLst>
            </p:cNvPr>
            <p:cNvSpPr txBox="1"/>
            <p:nvPr/>
          </p:nvSpPr>
          <p:spPr>
            <a:xfrm>
              <a:off x="7125170" y="6287499"/>
              <a:ext cx="744221" cy="451404"/>
            </a:xfrm>
            <a:prstGeom prst="rect">
              <a:avLst/>
            </a:prstGeom>
            <a:noFill/>
          </p:spPr>
          <p:txBody>
            <a:bodyPr wrap="none" rtlCol="0">
              <a:spAutoFit/>
            </a:bodyPr>
            <a:lstStyle/>
            <a:p>
              <a:pPr algn="ctr"/>
              <a:r>
                <a:rPr lang="en-US" sz="1600" dirty="0">
                  <a:solidFill>
                    <a:schemeClr val="bg1"/>
                  </a:solidFill>
                  <a:latin typeface="Arial Narrow" panose="020B0604020202020204" pitchFamily="34" charset="0"/>
                  <a:cs typeface="Arial Narrow" panose="020B0604020202020204" pitchFamily="34" charset="0"/>
                </a:rPr>
                <a:t>Mars</a:t>
              </a:r>
            </a:p>
          </p:txBody>
        </p:sp>
        <p:sp>
          <p:nvSpPr>
            <p:cNvPr id="61" name="TextBox 60">
              <a:extLst>
                <a:ext uri="{FF2B5EF4-FFF2-40B4-BE49-F238E27FC236}">
                  <a16:creationId xmlns:a16="http://schemas.microsoft.com/office/drawing/2014/main" id="{6F7955F5-A018-584F-BEE9-DBFE083908B3}"/>
                </a:ext>
              </a:extLst>
            </p:cNvPr>
            <p:cNvSpPr txBox="1"/>
            <p:nvPr/>
          </p:nvSpPr>
          <p:spPr>
            <a:xfrm>
              <a:off x="10112285" y="6287499"/>
              <a:ext cx="754909" cy="451404"/>
            </a:xfrm>
            <a:prstGeom prst="rect">
              <a:avLst/>
            </a:prstGeom>
            <a:noFill/>
          </p:spPr>
          <p:txBody>
            <a:bodyPr wrap="none" rtlCol="0">
              <a:spAutoFit/>
            </a:bodyPr>
            <a:lstStyle/>
            <a:p>
              <a:pPr algn="ctr"/>
              <a:r>
                <a:rPr lang="en-US" sz="1600" dirty="0">
                  <a:solidFill>
                    <a:schemeClr val="bg1"/>
                  </a:solidFill>
                  <a:latin typeface="Arial Narrow" panose="020B0604020202020204" pitchFamily="34" charset="0"/>
                  <a:cs typeface="Arial Narrow" panose="020B0604020202020204" pitchFamily="34" charset="0"/>
                </a:rPr>
                <a:t>Pluto</a:t>
              </a:r>
            </a:p>
          </p:txBody>
        </p:sp>
        <p:sp>
          <p:nvSpPr>
            <p:cNvPr id="62" name="TextBox 61">
              <a:extLst>
                <a:ext uri="{FF2B5EF4-FFF2-40B4-BE49-F238E27FC236}">
                  <a16:creationId xmlns:a16="http://schemas.microsoft.com/office/drawing/2014/main" id="{AFFEB7C3-81C1-B047-89F2-DB60283A521D}"/>
                </a:ext>
              </a:extLst>
            </p:cNvPr>
            <p:cNvSpPr txBox="1"/>
            <p:nvPr/>
          </p:nvSpPr>
          <p:spPr>
            <a:xfrm>
              <a:off x="10784536" y="6287499"/>
              <a:ext cx="844676" cy="451404"/>
            </a:xfrm>
            <a:prstGeom prst="rect">
              <a:avLst/>
            </a:prstGeom>
            <a:noFill/>
          </p:spPr>
          <p:txBody>
            <a:bodyPr wrap="none" rtlCol="0">
              <a:spAutoFit/>
            </a:bodyPr>
            <a:lstStyle/>
            <a:p>
              <a:pPr algn="ctr"/>
              <a:r>
                <a:rPr lang="en-US" sz="1600" dirty="0">
                  <a:solidFill>
                    <a:schemeClr val="bg1"/>
                  </a:solidFill>
                  <a:latin typeface="Arial Narrow" panose="020B0604020202020204" pitchFamily="34" charset="0"/>
                  <a:cs typeface="Arial Narrow" panose="020B0604020202020204" pitchFamily="34" charset="0"/>
                </a:rPr>
                <a:t>Ceres</a:t>
              </a:r>
            </a:p>
          </p:txBody>
        </p:sp>
        <p:sp>
          <p:nvSpPr>
            <p:cNvPr id="38" name="TextBox 37">
              <a:extLst>
                <a:ext uri="{FF2B5EF4-FFF2-40B4-BE49-F238E27FC236}">
                  <a16:creationId xmlns:a16="http://schemas.microsoft.com/office/drawing/2014/main" id="{87E8D534-D12F-DA47-AABB-59BE7F5AFC63}"/>
                </a:ext>
              </a:extLst>
            </p:cNvPr>
            <p:cNvSpPr txBox="1"/>
            <p:nvPr/>
          </p:nvSpPr>
          <p:spPr>
            <a:xfrm>
              <a:off x="8914245" y="6287499"/>
              <a:ext cx="804067" cy="451404"/>
            </a:xfrm>
            <a:prstGeom prst="rect">
              <a:avLst/>
            </a:prstGeom>
            <a:noFill/>
          </p:spPr>
          <p:txBody>
            <a:bodyPr wrap="none" rtlCol="0">
              <a:spAutoFit/>
            </a:bodyPr>
            <a:lstStyle/>
            <a:p>
              <a:pPr algn="ctr"/>
              <a:r>
                <a:rPr lang="en-US" sz="1600" dirty="0">
                  <a:solidFill>
                    <a:schemeClr val="bg1"/>
                  </a:solidFill>
                  <a:latin typeface="Arial Narrow" panose="020B0604020202020204" pitchFamily="34" charset="0"/>
                  <a:cs typeface="Arial Narrow" panose="020B0604020202020204" pitchFamily="34" charset="0"/>
                </a:rPr>
                <a:t>Moon</a:t>
              </a:r>
            </a:p>
          </p:txBody>
        </p:sp>
      </p:grpSp>
      <p:sp>
        <p:nvSpPr>
          <p:cNvPr id="5" name="Text Placeholder 4">
            <a:extLst>
              <a:ext uri="{FF2B5EF4-FFF2-40B4-BE49-F238E27FC236}">
                <a16:creationId xmlns:a16="http://schemas.microsoft.com/office/drawing/2014/main" id="{C8A06119-92B9-A545-93AC-A2954A81995D}"/>
              </a:ext>
            </a:extLst>
          </p:cNvPr>
          <p:cNvSpPr>
            <a:spLocks noGrp="1"/>
          </p:cNvSpPr>
          <p:nvPr>
            <p:ph type="body" sz="quarter" idx="17"/>
          </p:nvPr>
        </p:nvSpPr>
        <p:spPr>
          <a:xfrm>
            <a:off x="254000" y="132080"/>
            <a:ext cx="8514080" cy="205979"/>
          </a:xfrm>
        </p:spPr>
        <p:txBody>
          <a:bodyPr/>
          <a:lstStyle/>
          <a:p>
            <a:r>
              <a:rPr lang="en-US" dirty="0"/>
              <a:t>Exoplanet Communications</a:t>
            </a:r>
          </a:p>
        </p:txBody>
      </p:sp>
      <p:sp>
        <p:nvSpPr>
          <p:cNvPr id="2" name="Title 1">
            <a:extLst>
              <a:ext uri="{FF2B5EF4-FFF2-40B4-BE49-F238E27FC236}">
                <a16:creationId xmlns:a16="http://schemas.microsoft.com/office/drawing/2014/main" id="{5E89BD44-5872-BE46-8AC6-75926DA7EA40}"/>
              </a:ext>
            </a:extLst>
          </p:cNvPr>
          <p:cNvSpPr>
            <a:spLocks noGrp="1"/>
          </p:cNvSpPr>
          <p:nvPr>
            <p:ph type="title"/>
          </p:nvPr>
        </p:nvSpPr>
        <p:spPr>
          <a:xfrm>
            <a:off x="254000" y="327899"/>
            <a:ext cx="8514080" cy="434101"/>
          </a:xfrm>
        </p:spPr>
        <p:txBody>
          <a:bodyPr/>
          <a:lstStyle/>
          <a:p>
            <a:r>
              <a:rPr lang="en-US" dirty="0">
                <a:solidFill>
                  <a:schemeClr val="accent1">
                    <a:lumMod val="40000"/>
                    <a:lumOff val="60000"/>
                  </a:schemeClr>
                </a:solidFill>
              </a:rPr>
              <a:t>Comparison of Planet Sizes </a:t>
            </a:r>
            <a:r>
              <a:rPr lang="en-US" sz="1600" dirty="0">
                <a:solidFill>
                  <a:schemeClr val="accent1">
                    <a:lumMod val="40000"/>
                    <a:lumOff val="60000"/>
                  </a:schemeClr>
                </a:solidFill>
              </a:rPr>
              <a:t>– Exoplanets</a:t>
            </a:r>
            <a:br>
              <a:rPr lang="en-US" dirty="0">
                <a:solidFill>
                  <a:schemeClr val="accent1">
                    <a:lumMod val="40000"/>
                    <a:lumOff val="60000"/>
                  </a:schemeClr>
                </a:solidFill>
              </a:rPr>
            </a:br>
            <a:endParaRPr lang="en-US" dirty="0">
              <a:solidFill>
                <a:schemeClr val="accent1">
                  <a:lumMod val="40000"/>
                  <a:lumOff val="60000"/>
                </a:schemeClr>
              </a:solidFill>
            </a:endParaRPr>
          </a:p>
        </p:txBody>
      </p:sp>
      <p:sp>
        <p:nvSpPr>
          <p:cNvPr id="14" name="Date Placeholder 13">
            <a:extLst>
              <a:ext uri="{FF2B5EF4-FFF2-40B4-BE49-F238E27FC236}">
                <a16:creationId xmlns:a16="http://schemas.microsoft.com/office/drawing/2014/main" id="{B30C59DF-F678-154D-A55E-A94C1E1BAA4C}"/>
              </a:ext>
            </a:extLst>
          </p:cNvPr>
          <p:cNvSpPr>
            <a:spLocks noGrp="1"/>
          </p:cNvSpPr>
          <p:nvPr>
            <p:ph type="dt" sz="half" idx="18"/>
          </p:nvPr>
        </p:nvSpPr>
        <p:spPr/>
        <p:txBody>
          <a:bodyPr/>
          <a:lstStyle/>
          <a:p>
            <a:fld id="{1D888B3B-88B9-C440-8DF2-4389D57B4A78}" type="datetime4">
              <a:rPr lang="en-US" smtClean="0"/>
              <a:t>December 1, 2021</a:t>
            </a:fld>
            <a:endParaRPr lang="en-US" dirty="0"/>
          </a:p>
        </p:txBody>
      </p:sp>
      <p:sp>
        <p:nvSpPr>
          <p:cNvPr id="15" name="Footer Placeholder 14">
            <a:extLst>
              <a:ext uri="{FF2B5EF4-FFF2-40B4-BE49-F238E27FC236}">
                <a16:creationId xmlns:a16="http://schemas.microsoft.com/office/drawing/2014/main" id="{481ABF5F-EE76-584D-92DA-72F797613053}"/>
              </a:ext>
            </a:extLst>
          </p:cNvPr>
          <p:cNvSpPr>
            <a:spLocks noGrp="1"/>
          </p:cNvSpPr>
          <p:nvPr>
            <p:ph type="ftr" sz="quarter" idx="19"/>
          </p:nvPr>
        </p:nvSpPr>
        <p:spPr/>
        <p:txBody>
          <a:bodyPr/>
          <a:lstStyle/>
          <a:p>
            <a:r>
              <a:rPr lang="en-US" dirty="0"/>
              <a:t>This document has been reviewed and determined not to contain export controlled technical data.</a:t>
            </a:r>
          </a:p>
        </p:txBody>
      </p:sp>
      <p:sp>
        <p:nvSpPr>
          <p:cNvPr id="16" name="Slide Number Placeholder 15">
            <a:extLst>
              <a:ext uri="{FF2B5EF4-FFF2-40B4-BE49-F238E27FC236}">
                <a16:creationId xmlns:a16="http://schemas.microsoft.com/office/drawing/2014/main" id="{DF12D92B-78D8-9D4A-8BCB-B216E9524D9D}"/>
              </a:ext>
            </a:extLst>
          </p:cNvPr>
          <p:cNvSpPr>
            <a:spLocks noGrp="1"/>
          </p:cNvSpPr>
          <p:nvPr>
            <p:ph type="sldNum" sz="quarter" idx="20"/>
          </p:nvPr>
        </p:nvSpPr>
        <p:spPr>
          <a:xfrm>
            <a:off x="6913025" y="4952849"/>
            <a:ext cx="601370" cy="122071"/>
          </a:xfrm>
        </p:spPr>
        <p:txBody>
          <a:bodyPr/>
          <a:lstStyle/>
          <a:p>
            <a:fld id="{275C533D-D968-4A70-91E2-44C7FEDAA0E0}" type="slidenum">
              <a:rPr lang="en-US" smtClean="0"/>
              <a:pPr/>
              <a:t>10</a:t>
            </a:fld>
            <a:endParaRPr lang="en-US" dirty="0"/>
          </a:p>
        </p:txBody>
      </p:sp>
      <p:sp>
        <p:nvSpPr>
          <p:cNvPr id="51" name="TextBox 50">
            <a:extLst>
              <a:ext uri="{FF2B5EF4-FFF2-40B4-BE49-F238E27FC236}">
                <a16:creationId xmlns:a16="http://schemas.microsoft.com/office/drawing/2014/main" id="{577AAC82-3B58-F84E-8B60-441A922D57F5}"/>
              </a:ext>
            </a:extLst>
          </p:cNvPr>
          <p:cNvSpPr txBox="1"/>
          <p:nvPr/>
        </p:nvSpPr>
        <p:spPr>
          <a:xfrm>
            <a:off x="7417658" y="4871803"/>
            <a:ext cx="1626110" cy="271698"/>
          </a:xfrm>
          <a:prstGeom prst="rect">
            <a:avLst/>
          </a:prstGeom>
          <a:noFill/>
        </p:spPr>
        <p:txBody>
          <a:bodyPr wrap="square" rtlCol="0" anchor="ctr">
            <a:noAutofit/>
          </a:bodyPr>
          <a:lstStyle/>
          <a:p>
            <a:pPr algn="r"/>
            <a:r>
              <a:rPr lang="en-US" sz="1000" b="1" kern="0" spc="70" dirty="0" err="1">
                <a:solidFill>
                  <a:srgbClr val="3E556E"/>
                </a:solidFill>
              </a:rPr>
              <a:t>exoplanets.nasa.gov</a:t>
            </a:r>
            <a:endParaRPr lang="en-US" sz="1000" b="1" kern="0" spc="70" dirty="0">
              <a:solidFill>
                <a:srgbClr val="3E556E"/>
              </a:solidFill>
            </a:endParaRPr>
          </a:p>
        </p:txBody>
      </p:sp>
    </p:spTree>
    <p:extLst>
      <p:ext uri="{BB962C8B-B14F-4D97-AF65-F5344CB8AC3E}">
        <p14:creationId xmlns:p14="http://schemas.microsoft.com/office/powerpoint/2010/main" val="50824408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50000" decel="50000" fill="hold" nodeType="clickEffect">
                                  <p:stCondLst>
                                    <p:cond delay="0"/>
                                  </p:stCondLst>
                                  <p:childTnLst>
                                    <p:animScale>
                                      <p:cBhvr>
                                        <p:cTn id="6" dur="2000" fill="hold"/>
                                        <p:tgtEl>
                                          <p:spTgt spid="36"/>
                                        </p:tgtEl>
                                      </p:cBhvr>
                                      <p:by x="9000" y="9000"/>
                                    </p:animScale>
                                  </p:childTnLst>
                                </p:cTn>
                              </p:par>
                              <p:par>
                                <p:cTn id="7" presetID="0" presetClass="path" presetSubtype="0" accel="50000" decel="50000" fill="hold" nodeType="withEffect">
                                  <p:stCondLst>
                                    <p:cond delay="0"/>
                                  </p:stCondLst>
                                  <p:childTnLst>
                                    <p:animMotion origin="layout" path="M -2.77778E-6 -3.33333E-6 L 0.28004 0.37377 " pathEditMode="relative" rAng="0" ptsTypes="AA">
                                      <p:cBhvr>
                                        <p:cTn id="8" dur="2000" fill="hold"/>
                                        <p:tgtEl>
                                          <p:spTgt spid="36"/>
                                        </p:tgtEl>
                                        <p:attrNameLst>
                                          <p:attrName>ppt_x</p:attrName>
                                          <p:attrName>ppt_y</p:attrName>
                                        </p:attrNameLst>
                                      </p:cBhvr>
                                      <p:rCtr x="13993" y="18673"/>
                                    </p:animMotion>
                                  </p:childTnLst>
                                </p:cTn>
                              </p:par>
                              <p:par>
                                <p:cTn id="9" presetID="10" presetClass="exit" presetSubtype="0" fill="hold" grpId="0" nodeType="withEffect">
                                  <p:stCondLst>
                                    <p:cond delay="1000"/>
                                  </p:stCondLst>
                                  <p:childTnLst>
                                    <p:animEffect transition="out" filter="fade">
                                      <p:cBhvr>
                                        <p:cTn id="10" dur="1000"/>
                                        <p:tgtEl>
                                          <p:spTgt spid="58"/>
                                        </p:tgtEl>
                                      </p:cBhvr>
                                    </p:animEffect>
                                    <p:set>
                                      <p:cBhvr>
                                        <p:cTn id="11" dur="1" fill="hold">
                                          <p:stCondLst>
                                            <p:cond delay="999"/>
                                          </p:stCondLst>
                                        </p:cTn>
                                        <p:tgtEl>
                                          <p:spTgt spid="58"/>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63"/>
                                        </p:tgtEl>
                                      </p:cBhvr>
                                    </p:animEffect>
                                    <p:set>
                                      <p:cBhvr>
                                        <p:cTn id="14" dur="1" fill="hold">
                                          <p:stCondLst>
                                            <p:cond delay="499"/>
                                          </p:stCondLst>
                                        </p:cTn>
                                        <p:tgtEl>
                                          <p:spTgt spid="63"/>
                                        </p:tgtEl>
                                        <p:attrNameLst>
                                          <p:attrName>style.visibility</p:attrName>
                                        </p:attrNameLst>
                                      </p:cBhvr>
                                      <p:to>
                                        <p:strVal val="hidden"/>
                                      </p:to>
                                    </p:set>
                                  </p:childTnLst>
                                </p:cTn>
                              </p:par>
                              <p:par>
                                <p:cTn id="15" presetID="10" presetClass="entr" presetSubtype="0" fill="hold" nodeType="withEffect">
                                  <p:stCondLst>
                                    <p:cond delay="200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par>
                                <p:cTn id="18" presetID="10" presetClass="entr" presetSubtype="0" fill="hold" nodeType="withEffect">
                                  <p:stCondLst>
                                    <p:cond delay="200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B2A6B2CE-6E6C-C940-AC6F-44AB72F27FAF}"/>
              </a:ext>
            </a:extLst>
          </p:cNvPr>
          <p:cNvGrpSpPr/>
          <p:nvPr/>
        </p:nvGrpSpPr>
        <p:grpSpPr>
          <a:xfrm>
            <a:off x="6862520" y="3806637"/>
            <a:ext cx="1171751" cy="878224"/>
            <a:chOff x="6386758" y="-26863"/>
            <a:chExt cx="2274654" cy="1680710"/>
          </a:xfrm>
        </p:grpSpPr>
        <p:sp>
          <p:nvSpPr>
            <p:cNvPr id="78" name="TextBox 77">
              <a:extLst>
                <a:ext uri="{FF2B5EF4-FFF2-40B4-BE49-F238E27FC236}">
                  <a16:creationId xmlns:a16="http://schemas.microsoft.com/office/drawing/2014/main" id="{0977AC88-AA7C-FB42-8687-D3CFA658C633}"/>
                </a:ext>
              </a:extLst>
            </p:cNvPr>
            <p:cNvSpPr txBox="1"/>
            <p:nvPr/>
          </p:nvSpPr>
          <p:spPr>
            <a:xfrm>
              <a:off x="6386758" y="-26863"/>
              <a:ext cx="1015076" cy="574285"/>
            </a:xfrm>
            <a:prstGeom prst="rect">
              <a:avLst/>
            </a:prstGeom>
            <a:noFill/>
          </p:spPr>
          <p:txBody>
            <a:bodyPr wrap="none" rtlCol="0">
              <a:spAutoFit/>
            </a:bodyPr>
            <a:lstStyle/>
            <a:p>
              <a:pPr algn="ctr"/>
              <a:r>
                <a:rPr lang="en-US" sz="1350" dirty="0">
                  <a:solidFill>
                    <a:schemeClr val="bg1"/>
                  </a:solidFill>
                  <a:latin typeface="Arial Narrow" panose="020B0604020202020204" pitchFamily="34" charset="0"/>
                  <a:cs typeface="Arial Narrow" panose="020B0604020202020204" pitchFamily="34" charset="0"/>
                </a:rPr>
                <a:t>Earth</a:t>
              </a:r>
            </a:p>
          </p:txBody>
        </p:sp>
        <p:sp>
          <p:nvSpPr>
            <p:cNvPr id="79" name="TextBox 78">
              <a:extLst>
                <a:ext uri="{FF2B5EF4-FFF2-40B4-BE49-F238E27FC236}">
                  <a16:creationId xmlns:a16="http://schemas.microsoft.com/office/drawing/2014/main" id="{A82097AA-4981-C74E-B330-2E97E2D15327}"/>
                </a:ext>
              </a:extLst>
            </p:cNvPr>
            <p:cNvSpPr txBox="1"/>
            <p:nvPr/>
          </p:nvSpPr>
          <p:spPr>
            <a:xfrm>
              <a:off x="6693872" y="249742"/>
              <a:ext cx="968399" cy="574287"/>
            </a:xfrm>
            <a:prstGeom prst="rect">
              <a:avLst/>
            </a:prstGeom>
            <a:noFill/>
          </p:spPr>
          <p:txBody>
            <a:bodyPr wrap="none" rtlCol="0">
              <a:spAutoFit/>
            </a:bodyPr>
            <a:lstStyle/>
            <a:p>
              <a:pPr algn="ctr"/>
              <a:r>
                <a:rPr lang="en-US" sz="1350" dirty="0">
                  <a:solidFill>
                    <a:schemeClr val="bg1"/>
                  </a:solidFill>
                  <a:latin typeface="Arial Narrow" panose="020B0604020202020204" pitchFamily="34" charset="0"/>
                  <a:cs typeface="Arial Narrow" panose="020B0604020202020204" pitchFamily="34" charset="0"/>
                </a:rPr>
                <a:t>Mars</a:t>
              </a:r>
            </a:p>
          </p:txBody>
        </p:sp>
        <p:sp>
          <p:nvSpPr>
            <p:cNvPr id="80" name="TextBox 79">
              <a:extLst>
                <a:ext uri="{FF2B5EF4-FFF2-40B4-BE49-F238E27FC236}">
                  <a16:creationId xmlns:a16="http://schemas.microsoft.com/office/drawing/2014/main" id="{00731AA2-B3AA-0943-BB69-B763708E4142}"/>
                </a:ext>
              </a:extLst>
            </p:cNvPr>
            <p:cNvSpPr txBox="1"/>
            <p:nvPr/>
          </p:nvSpPr>
          <p:spPr>
            <a:xfrm>
              <a:off x="7292542" y="802957"/>
              <a:ext cx="987070" cy="574287"/>
            </a:xfrm>
            <a:prstGeom prst="rect">
              <a:avLst/>
            </a:prstGeom>
            <a:noFill/>
          </p:spPr>
          <p:txBody>
            <a:bodyPr wrap="none" rtlCol="0">
              <a:spAutoFit/>
            </a:bodyPr>
            <a:lstStyle/>
            <a:p>
              <a:pPr algn="ctr"/>
              <a:r>
                <a:rPr lang="en-US" sz="1350" dirty="0">
                  <a:solidFill>
                    <a:schemeClr val="bg1"/>
                  </a:solidFill>
                  <a:latin typeface="Arial Narrow" panose="020B0604020202020204" pitchFamily="34" charset="0"/>
                  <a:cs typeface="Arial Narrow" panose="020B0604020202020204" pitchFamily="34" charset="0"/>
                </a:rPr>
                <a:t>Pluto</a:t>
              </a:r>
            </a:p>
          </p:txBody>
        </p:sp>
        <p:sp>
          <p:nvSpPr>
            <p:cNvPr id="81" name="TextBox 80">
              <a:extLst>
                <a:ext uri="{FF2B5EF4-FFF2-40B4-BE49-F238E27FC236}">
                  <a16:creationId xmlns:a16="http://schemas.microsoft.com/office/drawing/2014/main" id="{8E42D76F-77FC-E745-857A-7C3150085BDB}"/>
                </a:ext>
              </a:extLst>
            </p:cNvPr>
            <p:cNvSpPr txBox="1"/>
            <p:nvPr/>
          </p:nvSpPr>
          <p:spPr>
            <a:xfrm>
              <a:off x="7571652" y="1079560"/>
              <a:ext cx="1089760" cy="574287"/>
            </a:xfrm>
            <a:prstGeom prst="rect">
              <a:avLst/>
            </a:prstGeom>
            <a:noFill/>
          </p:spPr>
          <p:txBody>
            <a:bodyPr wrap="none" rtlCol="0">
              <a:spAutoFit/>
            </a:bodyPr>
            <a:lstStyle/>
            <a:p>
              <a:pPr algn="ctr"/>
              <a:r>
                <a:rPr lang="en-US" sz="1350" dirty="0">
                  <a:solidFill>
                    <a:schemeClr val="bg1"/>
                  </a:solidFill>
                  <a:latin typeface="Arial Narrow" panose="020B0604020202020204" pitchFamily="34" charset="0"/>
                  <a:cs typeface="Arial Narrow" panose="020B0604020202020204" pitchFamily="34" charset="0"/>
                </a:rPr>
                <a:t>Ceres</a:t>
              </a:r>
            </a:p>
          </p:txBody>
        </p:sp>
        <p:sp>
          <p:nvSpPr>
            <p:cNvPr id="39" name="TextBox 38">
              <a:extLst>
                <a:ext uri="{FF2B5EF4-FFF2-40B4-BE49-F238E27FC236}">
                  <a16:creationId xmlns:a16="http://schemas.microsoft.com/office/drawing/2014/main" id="{A20971D8-6141-304B-BFC0-ADDB89B5B9C7}"/>
                </a:ext>
              </a:extLst>
            </p:cNvPr>
            <p:cNvSpPr txBox="1"/>
            <p:nvPr/>
          </p:nvSpPr>
          <p:spPr>
            <a:xfrm>
              <a:off x="6954310" y="526350"/>
              <a:ext cx="1046194" cy="574287"/>
            </a:xfrm>
            <a:prstGeom prst="rect">
              <a:avLst/>
            </a:prstGeom>
            <a:noFill/>
          </p:spPr>
          <p:txBody>
            <a:bodyPr wrap="none" rtlCol="0">
              <a:spAutoFit/>
            </a:bodyPr>
            <a:lstStyle/>
            <a:p>
              <a:pPr algn="ctr"/>
              <a:r>
                <a:rPr lang="en-US" sz="1350" dirty="0">
                  <a:solidFill>
                    <a:schemeClr val="bg1"/>
                  </a:solidFill>
                  <a:latin typeface="Arial Narrow" panose="020B0604020202020204" pitchFamily="34" charset="0"/>
                  <a:cs typeface="Arial Narrow" panose="020B0604020202020204" pitchFamily="34" charset="0"/>
                </a:rPr>
                <a:t>Moon</a:t>
              </a:r>
            </a:p>
          </p:txBody>
        </p:sp>
      </p:grpSp>
      <p:grpSp>
        <p:nvGrpSpPr>
          <p:cNvPr id="76" name="Group 75">
            <a:extLst>
              <a:ext uri="{FF2B5EF4-FFF2-40B4-BE49-F238E27FC236}">
                <a16:creationId xmlns:a16="http://schemas.microsoft.com/office/drawing/2014/main" id="{5B1F2D16-D12D-5C46-8148-E901DFF36FB3}"/>
              </a:ext>
            </a:extLst>
          </p:cNvPr>
          <p:cNvGrpSpPr/>
          <p:nvPr/>
        </p:nvGrpSpPr>
        <p:grpSpPr>
          <a:xfrm>
            <a:off x="3175815" y="4624337"/>
            <a:ext cx="3798296" cy="300084"/>
            <a:chOff x="4223243" y="6287499"/>
            <a:chExt cx="5064394" cy="400111"/>
          </a:xfrm>
        </p:grpSpPr>
        <p:sp>
          <p:nvSpPr>
            <p:cNvPr id="73" name="TextBox 72">
              <a:extLst>
                <a:ext uri="{FF2B5EF4-FFF2-40B4-BE49-F238E27FC236}">
                  <a16:creationId xmlns:a16="http://schemas.microsoft.com/office/drawing/2014/main" id="{E7BA441F-93B2-0E46-8E91-1708F5570BE5}"/>
                </a:ext>
              </a:extLst>
            </p:cNvPr>
            <p:cNvSpPr txBox="1"/>
            <p:nvPr/>
          </p:nvSpPr>
          <p:spPr>
            <a:xfrm>
              <a:off x="4223243" y="6287502"/>
              <a:ext cx="812616" cy="400108"/>
            </a:xfrm>
            <a:prstGeom prst="rect">
              <a:avLst/>
            </a:prstGeom>
            <a:noFill/>
          </p:spPr>
          <p:txBody>
            <a:bodyPr wrap="none" rtlCol="0">
              <a:spAutoFit/>
            </a:bodyPr>
            <a:lstStyle/>
            <a:p>
              <a:pPr algn="ctr"/>
              <a:r>
                <a:rPr lang="en-US" sz="1350" dirty="0">
                  <a:solidFill>
                    <a:schemeClr val="bg1"/>
                  </a:solidFill>
                  <a:latin typeface="Arial Narrow" panose="020B0604020202020204" pitchFamily="34" charset="0"/>
                  <a:cs typeface="Arial Narrow" panose="020B0604020202020204" pitchFamily="34" charset="0"/>
                </a:rPr>
                <a:t>Jupiter</a:t>
              </a:r>
            </a:p>
          </p:txBody>
        </p:sp>
        <p:sp>
          <p:nvSpPr>
            <p:cNvPr id="74" name="TextBox 73">
              <a:extLst>
                <a:ext uri="{FF2B5EF4-FFF2-40B4-BE49-F238E27FC236}">
                  <a16:creationId xmlns:a16="http://schemas.microsoft.com/office/drawing/2014/main" id="{4AACDE63-E924-E343-BC6F-50075BEC10FC}"/>
                </a:ext>
              </a:extLst>
            </p:cNvPr>
            <p:cNvSpPr txBox="1"/>
            <p:nvPr/>
          </p:nvSpPr>
          <p:spPr>
            <a:xfrm>
              <a:off x="7049829" y="6287499"/>
              <a:ext cx="960093" cy="400108"/>
            </a:xfrm>
            <a:prstGeom prst="rect">
              <a:avLst/>
            </a:prstGeom>
            <a:noFill/>
          </p:spPr>
          <p:txBody>
            <a:bodyPr wrap="none" rtlCol="0">
              <a:spAutoFit/>
            </a:bodyPr>
            <a:lstStyle/>
            <a:p>
              <a:pPr algn="ctr"/>
              <a:r>
                <a:rPr lang="en-US" sz="1350" dirty="0">
                  <a:solidFill>
                    <a:schemeClr val="bg1"/>
                  </a:solidFill>
                  <a:latin typeface="Arial Narrow" panose="020B0604020202020204" pitchFamily="34" charset="0"/>
                  <a:cs typeface="Arial Narrow" panose="020B0604020202020204" pitchFamily="34" charset="0"/>
                </a:rPr>
                <a:t>Neptune</a:t>
              </a:r>
            </a:p>
          </p:txBody>
        </p:sp>
        <p:sp>
          <p:nvSpPr>
            <p:cNvPr id="75" name="TextBox 74">
              <a:extLst>
                <a:ext uri="{FF2B5EF4-FFF2-40B4-BE49-F238E27FC236}">
                  <a16:creationId xmlns:a16="http://schemas.microsoft.com/office/drawing/2014/main" id="{132F67CD-4FFD-844F-BD12-F15E1E18CFF6}"/>
                </a:ext>
              </a:extLst>
            </p:cNvPr>
            <p:cNvSpPr txBox="1"/>
            <p:nvPr/>
          </p:nvSpPr>
          <p:spPr>
            <a:xfrm>
              <a:off x="8026180" y="6287499"/>
              <a:ext cx="1261457" cy="400108"/>
            </a:xfrm>
            <a:prstGeom prst="rect">
              <a:avLst/>
            </a:prstGeom>
            <a:noFill/>
          </p:spPr>
          <p:txBody>
            <a:bodyPr wrap="none" rtlCol="0">
              <a:spAutoFit/>
            </a:bodyPr>
            <a:lstStyle/>
            <a:p>
              <a:pPr algn="ctr"/>
              <a:r>
                <a:rPr lang="en-US" sz="1350" dirty="0">
                  <a:solidFill>
                    <a:schemeClr val="bg1"/>
                  </a:solidFill>
                  <a:latin typeface="Arial Narrow" panose="020B0604020202020204" pitchFamily="34" charset="0"/>
                  <a:cs typeface="Arial Narrow" panose="020B0604020202020204" pitchFamily="34" charset="0"/>
                </a:rPr>
                <a:t>Super-Earth</a:t>
              </a:r>
            </a:p>
          </p:txBody>
        </p:sp>
      </p:grpSp>
      <p:pic>
        <p:nvPicPr>
          <p:cNvPr id="3" name="Picture 2">
            <a:extLst>
              <a:ext uri="{FF2B5EF4-FFF2-40B4-BE49-F238E27FC236}">
                <a16:creationId xmlns:a16="http://schemas.microsoft.com/office/drawing/2014/main" id="{23F91C5A-9976-6544-8104-A94F535C30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5125" y="535195"/>
            <a:ext cx="4306172" cy="4066262"/>
          </a:xfrm>
          <a:prstGeom prst="rect">
            <a:avLst/>
          </a:prstGeom>
        </p:spPr>
      </p:pic>
      <p:pic>
        <p:nvPicPr>
          <p:cNvPr id="7" name="Picture 6">
            <a:extLst>
              <a:ext uri="{FF2B5EF4-FFF2-40B4-BE49-F238E27FC236}">
                <a16:creationId xmlns:a16="http://schemas.microsoft.com/office/drawing/2014/main" id="{CD80AC2C-6278-8949-B4B8-997EBD0FAE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04565" y="3086391"/>
            <a:ext cx="1574281" cy="1574281"/>
          </a:xfrm>
          <a:prstGeom prst="rect">
            <a:avLst/>
          </a:prstGeom>
        </p:spPr>
      </p:pic>
      <p:pic>
        <p:nvPicPr>
          <p:cNvPr id="19" name="Picture 18">
            <a:extLst>
              <a:ext uri="{FF2B5EF4-FFF2-40B4-BE49-F238E27FC236}">
                <a16:creationId xmlns:a16="http://schemas.microsoft.com/office/drawing/2014/main" id="{B2F6456D-EBD5-1B4B-8BE9-7A45DE116CF8}"/>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208476" y="4018826"/>
            <a:ext cx="598530" cy="598530"/>
          </a:xfrm>
          <a:prstGeom prst="rect">
            <a:avLst/>
          </a:prstGeom>
        </p:spPr>
      </p:pic>
      <p:sp>
        <p:nvSpPr>
          <p:cNvPr id="58" name="Rectangle 57">
            <a:extLst>
              <a:ext uri="{FF2B5EF4-FFF2-40B4-BE49-F238E27FC236}">
                <a16:creationId xmlns:a16="http://schemas.microsoft.com/office/drawing/2014/main" id="{F0ACA70C-C50D-4E40-B14A-02D07287C5CF}"/>
              </a:ext>
            </a:extLst>
          </p:cNvPr>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36" name="Group 35">
            <a:extLst>
              <a:ext uri="{FF2B5EF4-FFF2-40B4-BE49-F238E27FC236}">
                <a16:creationId xmlns:a16="http://schemas.microsoft.com/office/drawing/2014/main" id="{6E4502BE-4000-C94E-993C-76B8B6E7F7C2}"/>
              </a:ext>
            </a:extLst>
          </p:cNvPr>
          <p:cNvGrpSpPr>
            <a:grpSpLocks noChangeAspect="1"/>
          </p:cNvGrpSpPr>
          <p:nvPr/>
        </p:nvGrpSpPr>
        <p:grpSpPr>
          <a:xfrm>
            <a:off x="458770" y="252673"/>
            <a:ext cx="8105016" cy="4468469"/>
            <a:chOff x="629689" y="450020"/>
            <a:chExt cx="10806689" cy="5957959"/>
          </a:xfrm>
        </p:grpSpPr>
        <p:pic>
          <p:nvPicPr>
            <p:cNvPr id="31" name="Picture 30">
              <a:extLst>
                <a:ext uri="{FF2B5EF4-FFF2-40B4-BE49-F238E27FC236}">
                  <a16:creationId xmlns:a16="http://schemas.microsoft.com/office/drawing/2014/main" id="{163DE2E6-B1BD-AD4F-AB8A-2EDF4D01C0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689" y="450020"/>
              <a:ext cx="5957959" cy="5957959"/>
            </a:xfrm>
            <a:prstGeom prst="rect">
              <a:avLst/>
            </a:prstGeom>
          </p:spPr>
        </p:pic>
        <p:pic>
          <p:nvPicPr>
            <p:cNvPr id="32" name="Picture 31">
              <a:extLst>
                <a:ext uri="{FF2B5EF4-FFF2-40B4-BE49-F238E27FC236}">
                  <a16:creationId xmlns:a16="http://schemas.microsoft.com/office/drawing/2014/main" id="{B93AD8FA-C615-474B-8855-2111CDC4CCC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61175" y="3221931"/>
              <a:ext cx="3057227" cy="3057226"/>
            </a:xfrm>
            <a:prstGeom prst="rect">
              <a:avLst/>
            </a:prstGeom>
          </p:spPr>
        </p:pic>
        <p:pic>
          <p:nvPicPr>
            <p:cNvPr id="35" name="Picture 34">
              <a:extLst>
                <a:ext uri="{FF2B5EF4-FFF2-40B4-BE49-F238E27FC236}">
                  <a16:creationId xmlns:a16="http://schemas.microsoft.com/office/drawing/2014/main" id="{1D28E541-6334-E948-810C-6865B9D68374}"/>
                </a:ext>
              </a:extLst>
            </p:cNvPr>
            <p:cNvPicPr>
              <a:picLocks noChangeAspect="1"/>
            </p:cNvPicPr>
            <p:nvPr/>
          </p:nvPicPr>
          <p:blipFill>
            <a:blip r:embed="rId8"/>
            <a:srcRect/>
            <a:stretch/>
          </p:blipFill>
          <p:spPr>
            <a:xfrm>
              <a:off x="8532743" y="4674818"/>
              <a:ext cx="1555571" cy="1555571"/>
            </a:xfrm>
            <a:prstGeom prst="rect">
              <a:avLst/>
            </a:prstGeom>
          </p:spPr>
        </p:pic>
        <p:pic>
          <p:nvPicPr>
            <p:cNvPr id="33" name="Picture 32">
              <a:extLst>
                <a:ext uri="{FF2B5EF4-FFF2-40B4-BE49-F238E27FC236}">
                  <a16:creationId xmlns:a16="http://schemas.microsoft.com/office/drawing/2014/main" id="{12C8B7E6-D568-104D-9195-9CBC12171D31}"/>
                </a:ext>
              </a:extLst>
            </p:cNvPr>
            <p:cNvPicPr>
              <a:picLocks noChangeAspect="1"/>
            </p:cNvPicPr>
            <p:nvPr/>
          </p:nvPicPr>
          <p:blipFill>
            <a:blip r:embed="rId9"/>
            <a:srcRect/>
            <a:stretch/>
          </p:blipFill>
          <p:spPr>
            <a:xfrm>
              <a:off x="9815845" y="5128406"/>
              <a:ext cx="1172960" cy="1172957"/>
            </a:xfrm>
            <a:prstGeom prst="rect">
              <a:avLst/>
            </a:prstGeom>
          </p:spPr>
        </p:pic>
        <p:pic>
          <p:nvPicPr>
            <p:cNvPr id="34" name="Picture 33">
              <a:extLst>
                <a:ext uri="{FF2B5EF4-FFF2-40B4-BE49-F238E27FC236}">
                  <a16:creationId xmlns:a16="http://schemas.microsoft.com/office/drawing/2014/main" id="{138FAF56-ABF4-824A-B3EE-8D314479063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1022802" y="5828875"/>
              <a:ext cx="413576" cy="427061"/>
            </a:xfrm>
            <a:prstGeom prst="rect">
              <a:avLst/>
            </a:prstGeom>
          </p:spPr>
        </p:pic>
      </p:grpSp>
      <p:grpSp>
        <p:nvGrpSpPr>
          <p:cNvPr id="63" name="Group 62">
            <a:extLst>
              <a:ext uri="{FF2B5EF4-FFF2-40B4-BE49-F238E27FC236}">
                <a16:creationId xmlns:a16="http://schemas.microsoft.com/office/drawing/2014/main" id="{B1235699-0018-A64E-AD68-73DC1278E555}"/>
              </a:ext>
            </a:extLst>
          </p:cNvPr>
          <p:cNvGrpSpPr/>
          <p:nvPr/>
        </p:nvGrpSpPr>
        <p:grpSpPr>
          <a:xfrm>
            <a:off x="2358929" y="4612497"/>
            <a:ext cx="6362980" cy="338554"/>
            <a:chOff x="3145237" y="6287499"/>
            <a:chExt cx="8483975" cy="451404"/>
          </a:xfrm>
        </p:grpSpPr>
        <p:sp>
          <p:nvSpPr>
            <p:cNvPr id="59" name="TextBox 58">
              <a:extLst>
                <a:ext uri="{FF2B5EF4-FFF2-40B4-BE49-F238E27FC236}">
                  <a16:creationId xmlns:a16="http://schemas.microsoft.com/office/drawing/2014/main" id="{3A0D581E-FE68-484B-95AD-1AF00440338D}"/>
                </a:ext>
              </a:extLst>
            </p:cNvPr>
            <p:cNvSpPr txBox="1"/>
            <p:nvPr/>
          </p:nvSpPr>
          <p:spPr>
            <a:xfrm>
              <a:off x="3145237" y="6287499"/>
              <a:ext cx="780557" cy="451404"/>
            </a:xfrm>
            <a:prstGeom prst="rect">
              <a:avLst/>
            </a:prstGeom>
            <a:noFill/>
          </p:spPr>
          <p:txBody>
            <a:bodyPr wrap="none" rtlCol="0">
              <a:spAutoFit/>
            </a:bodyPr>
            <a:lstStyle/>
            <a:p>
              <a:pPr algn="ctr"/>
              <a:r>
                <a:rPr lang="en-US" sz="1600" dirty="0">
                  <a:solidFill>
                    <a:schemeClr val="bg1"/>
                  </a:solidFill>
                  <a:latin typeface="Arial Narrow" panose="020B0604020202020204" pitchFamily="34" charset="0"/>
                  <a:cs typeface="Arial Narrow" panose="020B0604020202020204" pitchFamily="34" charset="0"/>
                </a:rPr>
                <a:t>Earth</a:t>
              </a:r>
            </a:p>
          </p:txBody>
        </p:sp>
        <p:sp>
          <p:nvSpPr>
            <p:cNvPr id="60" name="TextBox 59">
              <a:extLst>
                <a:ext uri="{FF2B5EF4-FFF2-40B4-BE49-F238E27FC236}">
                  <a16:creationId xmlns:a16="http://schemas.microsoft.com/office/drawing/2014/main" id="{5CF4C4D1-C328-F84C-A787-DD39A5C4FF1B}"/>
                </a:ext>
              </a:extLst>
            </p:cNvPr>
            <p:cNvSpPr txBox="1"/>
            <p:nvPr/>
          </p:nvSpPr>
          <p:spPr>
            <a:xfrm>
              <a:off x="7125170" y="6287499"/>
              <a:ext cx="744221" cy="451404"/>
            </a:xfrm>
            <a:prstGeom prst="rect">
              <a:avLst/>
            </a:prstGeom>
            <a:noFill/>
          </p:spPr>
          <p:txBody>
            <a:bodyPr wrap="none" rtlCol="0">
              <a:spAutoFit/>
            </a:bodyPr>
            <a:lstStyle/>
            <a:p>
              <a:pPr algn="ctr"/>
              <a:r>
                <a:rPr lang="en-US" sz="1600" dirty="0">
                  <a:solidFill>
                    <a:schemeClr val="bg1"/>
                  </a:solidFill>
                  <a:latin typeface="Arial Narrow" panose="020B0604020202020204" pitchFamily="34" charset="0"/>
                  <a:cs typeface="Arial Narrow" panose="020B0604020202020204" pitchFamily="34" charset="0"/>
                </a:rPr>
                <a:t>Mars</a:t>
              </a:r>
            </a:p>
          </p:txBody>
        </p:sp>
        <p:sp>
          <p:nvSpPr>
            <p:cNvPr id="61" name="TextBox 60">
              <a:extLst>
                <a:ext uri="{FF2B5EF4-FFF2-40B4-BE49-F238E27FC236}">
                  <a16:creationId xmlns:a16="http://schemas.microsoft.com/office/drawing/2014/main" id="{6F7955F5-A018-584F-BEE9-DBFE083908B3}"/>
                </a:ext>
              </a:extLst>
            </p:cNvPr>
            <p:cNvSpPr txBox="1"/>
            <p:nvPr/>
          </p:nvSpPr>
          <p:spPr>
            <a:xfrm>
              <a:off x="10029421" y="6287499"/>
              <a:ext cx="754909" cy="451404"/>
            </a:xfrm>
            <a:prstGeom prst="rect">
              <a:avLst/>
            </a:prstGeom>
            <a:noFill/>
          </p:spPr>
          <p:txBody>
            <a:bodyPr wrap="none" rtlCol="0">
              <a:spAutoFit/>
            </a:bodyPr>
            <a:lstStyle/>
            <a:p>
              <a:pPr algn="ctr"/>
              <a:r>
                <a:rPr lang="en-US" sz="1600" dirty="0">
                  <a:solidFill>
                    <a:schemeClr val="bg1"/>
                  </a:solidFill>
                  <a:latin typeface="Arial Narrow" panose="020B0604020202020204" pitchFamily="34" charset="0"/>
                  <a:cs typeface="Arial Narrow" panose="020B0604020202020204" pitchFamily="34" charset="0"/>
                </a:rPr>
                <a:t>Pluto</a:t>
              </a:r>
            </a:p>
          </p:txBody>
        </p:sp>
        <p:sp>
          <p:nvSpPr>
            <p:cNvPr id="62" name="TextBox 61">
              <a:extLst>
                <a:ext uri="{FF2B5EF4-FFF2-40B4-BE49-F238E27FC236}">
                  <a16:creationId xmlns:a16="http://schemas.microsoft.com/office/drawing/2014/main" id="{AFFEB7C3-81C1-B047-89F2-DB60283A521D}"/>
                </a:ext>
              </a:extLst>
            </p:cNvPr>
            <p:cNvSpPr txBox="1"/>
            <p:nvPr/>
          </p:nvSpPr>
          <p:spPr>
            <a:xfrm>
              <a:off x="10784536" y="6287499"/>
              <a:ext cx="844676" cy="451404"/>
            </a:xfrm>
            <a:prstGeom prst="rect">
              <a:avLst/>
            </a:prstGeom>
            <a:noFill/>
          </p:spPr>
          <p:txBody>
            <a:bodyPr wrap="none" rtlCol="0">
              <a:spAutoFit/>
            </a:bodyPr>
            <a:lstStyle/>
            <a:p>
              <a:pPr algn="ctr"/>
              <a:r>
                <a:rPr lang="en-US" sz="1600" dirty="0">
                  <a:solidFill>
                    <a:schemeClr val="bg1"/>
                  </a:solidFill>
                  <a:latin typeface="Arial Narrow" panose="020B0604020202020204" pitchFamily="34" charset="0"/>
                  <a:cs typeface="Arial Narrow" panose="020B0604020202020204" pitchFamily="34" charset="0"/>
                </a:rPr>
                <a:t>Ceres</a:t>
              </a:r>
            </a:p>
          </p:txBody>
        </p:sp>
        <p:sp>
          <p:nvSpPr>
            <p:cNvPr id="38" name="TextBox 37">
              <a:extLst>
                <a:ext uri="{FF2B5EF4-FFF2-40B4-BE49-F238E27FC236}">
                  <a16:creationId xmlns:a16="http://schemas.microsoft.com/office/drawing/2014/main" id="{87E8D534-D12F-DA47-AABB-59BE7F5AFC63}"/>
                </a:ext>
              </a:extLst>
            </p:cNvPr>
            <p:cNvSpPr txBox="1"/>
            <p:nvPr/>
          </p:nvSpPr>
          <p:spPr>
            <a:xfrm>
              <a:off x="8914245" y="6287499"/>
              <a:ext cx="804067" cy="451404"/>
            </a:xfrm>
            <a:prstGeom prst="rect">
              <a:avLst/>
            </a:prstGeom>
            <a:noFill/>
          </p:spPr>
          <p:txBody>
            <a:bodyPr wrap="none" rtlCol="0">
              <a:spAutoFit/>
            </a:bodyPr>
            <a:lstStyle/>
            <a:p>
              <a:pPr algn="ctr"/>
              <a:r>
                <a:rPr lang="en-US" sz="1600" dirty="0">
                  <a:solidFill>
                    <a:schemeClr val="bg1"/>
                  </a:solidFill>
                  <a:latin typeface="Arial Narrow" panose="020B0604020202020204" pitchFamily="34" charset="0"/>
                  <a:cs typeface="Arial Narrow" panose="020B0604020202020204" pitchFamily="34" charset="0"/>
                </a:rPr>
                <a:t>Moon</a:t>
              </a:r>
            </a:p>
          </p:txBody>
        </p:sp>
      </p:grpSp>
      <p:sp>
        <p:nvSpPr>
          <p:cNvPr id="5" name="Text Placeholder 4">
            <a:extLst>
              <a:ext uri="{FF2B5EF4-FFF2-40B4-BE49-F238E27FC236}">
                <a16:creationId xmlns:a16="http://schemas.microsoft.com/office/drawing/2014/main" id="{C8A06119-92B9-A545-93AC-A2954A81995D}"/>
              </a:ext>
            </a:extLst>
          </p:cNvPr>
          <p:cNvSpPr>
            <a:spLocks noGrp="1"/>
          </p:cNvSpPr>
          <p:nvPr>
            <p:ph type="body" sz="quarter" idx="17"/>
          </p:nvPr>
        </p:nvSpPr>
        <p:spPr>
          <a:xfrm>
            <a:off x="254000" y="132080"/>
            <a:ext cx="8514080" cy="205979"/>
          </a:xfrm>
        </p:spPr>
        <p:txBody>
          <a:bodyPr/>
          <a:lstStyle/>
          <a:p>
            <a:r>
              <a:rPr lang="en-US" dirty="0"/>
              <a:t>Exoplanet Communications</a:t>
            </a:r>
          </a:p>
        </p:txBody>
      </p:sp>
      <p:sp>
        <p:nvSpPr>
          <p:cNvPr id="2" name="Title 1">
            <a:extLst>
              <a:ext uri="{FF2B5EF4-FFF2-40B4-BE49-F238E27FC236}">
                <a16:creationId xmlns:a16="http://schemas.microsoft.com/office/drawing/2014/main" id="{5E89BD44-5872-BE46-8AC6-75926DA7EA40}"/>
              </a:ext>
            </a:extLst>
          </p:cNvPr>
          <p:cNvSpPr>
            <a:spLocks noGrp="1"/>
          </p:cNvSpPr>
          <p:nvPr>
            <p:ph type="title"/>
          </p:nvPr>
        </p:nvSpPr>
        <p:spPr>
          <a:xfrm>
            <a:off x="254000" y="327899"/>
            <a:ext cx="8514080" cy="434101"/>
          </a:xfrm>
        </p:spPr>
        <p:txBody>
          <a:bodyPr/>
          <a:lstStyle/>
          <a:p>
            <a:r>
              <a:rPr lang="en-US" dirty="0">
                <a:solidFill>
                  <a:schemeClr val="accent1">
                    <a:lumMod val="40000"/>
                    <a:lumOff val="60000"/>
                  </a:schemeClr>
                </a:solidFill>
              </a:rPr>
              <a:t>Comparison of Planet Sizes </a:t>
            </a:r>
            <a:r>
              <a:rPr lang="en-US" sz="1600" dirty="0">
                <a:solidFill>
                  <a:schemeClr val="accent1">
                    <a:lumMod val="40000"/>
                    <a:lumOff val="60000"/>
                  </a:schemeClr>
                </a:solidFill>
              </a:rPr>
              <a:t>– Solar System</a:t>
            </a:r>
            <a:br>
              <a:rPr lang="en-US" dirty="0">
                <a:solidFill>
                  <a:schemeClr val="accent1">
                    <a:lumMod val="40000"/>
                    <a:lumOff val="60000"/>
                  </a:schemeClr>
                </a:solidFill>
              </a:rPr>
            </a:br>
            <a:endParaRPr lang="en-US" dirty="0">
              <a:solidFill>
                <a:schemeClr val="accent1">
                  <a:lumMod val="40000"/>
                  <a:lumOff val="60000"/>
                </a:schemeClr>
              </a:solidFill>
            </a:endParaRPr>
          </a:p>
        </p:txBody>
      </p:sp>
      <p:sp>
        <p:nvSpPr>
          <p:cNvPr id="14" name="Date Placeholder 13">
            <a:extLst>
              <a:ext uri="{FF2B5EF4-FFF2-40B4-BE49-F238E27FC236}">
                <a16:creationId xmlns:a16="http://schemas.microsoft.com/office/drawing/2014/main" id="{B30C59DF-F678-154D-A55E-A94C1E1BAA4C}"/>
              </a:ext>
            </a:extLst>
          </p:cNvPr>
          <p:cNvSpPr>
            <a:spLocks noGrp="1"/>
          </p:cNvSpPr>
          <p:nvPr>
            <p:ph type="dt" sz="half" idx="18"/>
          </p:nvPr>
        </p:nvSpPr>
        <p:spPr/>
        <p:txBody>
          <a:bodyPr/>
          <a:lstStyle/>
          <a:p>
            <a:fld id="{1D888B3B-88B9-C440-8DF2-4389D57B4A78}" type="datetime4">
              <a:rPr lang="en-US" smtClean="0"/>
              <a:t>December 1, 2021</a:t>
            </a:fld>
            <a:endParaRPr lang="en-US" dirty="0"/>
          </a:p>
        </p:txBody>
      </p:sp>
      <p:sp>
        <p:nvSpPr>
          <p:cNvPr id="15" name="Footer Placeholder 14">
            <a:extLst>
              <a:ext uri="{FF2B5EF4-FFF2-40B4-BE49-F238E27FC236}">
                <a16:creationId xmlns:a16="http://schemas.microsoft.com/office/drawing/2014/main" id="{481ABF5F-EE76-584D-92DA-72F797613053}"/>
              </a:ext>
            </a:extLst>
          </p:cNvPr>
          <p:cNvSpPr>
            <a:spLocks noGrp="1"/>
          </p:cNvSpPr>
          <p:nvPr>
            <p:ph type="ftr" sz="quarter" idx="19"/>
          </p:nvPr>
        </p:nvSpPr>
        <p:spPr/>
        <p:txBody>
          <a:bodyPr/>
          <a:lstStyle/>
          <a:p>
            <a:r>
              <a:rPr lang="en-US" dirty="0"/>
              <a:t>This document has been reviewed and determined not to contain export controlled technical data.</a:t>
            </a:r>
          </a:p>
        </p:txBody>
      </p:sp>
      <p:sp>
        <p:nvSpPr>
          <p:cNvPr id="16" name="Slide Number Placeholder 15">
            <a:extLst>
              <a:ext uri="{FF2B5EF4-FFF2-40B4-BE49-F238E27FC236}">
                <a16:creationId xmlns:a16="http://schemas.microsoft.com/office/drawing/2014/main" id="{DF12D92B-78D8-9D4A-8BCB-B216E9524D9D}"/>
              </a:ext>
            </a:extLst>
          </p:cNvPr>
          <p:cNvSpPr>
            <a:spLocks noGrp="1"/>
          </p:cNvSpPr>
          <p:nvPr>
            <p:ph type="sldNum" sz="quarter" idx="20"/>
          </p:nvPr>
        </p:nvSpPr>
        <p:spPr>
          <a:xfrm>
            <a:off x="6872353" y="4952849"/>
            <a:ext cx="601370" cy="122071"/>
          </a:xfrm>
        </p:spPr>
        <p:txBody>
          <a:bodyPr/>
          <a:lstStyle/>
          <a:p>
            <a:fld id="{275C533D-D968-4A70-91E2-44C7FEDAA0E0}" type="slidenum">
              <a:rPr lang="en-US" smtClean="0"/>
              <a:pPr/>
              <a:t>11</a:t>
            </a:fld>
            <a:endParaRPr lang="en-US" dirty="0"/>
          </a:p>
        </p:txBody>
      </p:sp>
      <p:sp>
        <p:nvSpPr>
          <p:cNvPr id="37" name="TextBox 36">
            <a:extLst>
              <a:ext uri="{FF2B5EF4-FFF2-40B4-BE49-F238E27FC236}">
                <a16:creationId xmlns:a16="http://schemas.microsoft.com/office/drawing/2014/main" id="{A6DA9BAE-4726-7D49-9ECD-1F00010D4EF1}"/>
              </a:ext>
            </a:extLst>
          </p:cNvPr>
          <p:cNvSpPr txBox="1"/>
          <p:nvPr/>
        </p:nvSpPr>
        <p:spPr>
          <a:xfrm>
            <a:off x="7417658" y="4871803"/>
            <a:ext cx="1626110" cy="271698"/>
          </a:xfrm>
          <a:prstGeom prst="rect">
            <a:avLst/>
          </a:prstGeom>
          <a:noFill/>
        </p:spPr>
        <p:txBody>
          <a:bodyPr wrap="square" rtlCol="0" anchor="ctr">
            <a:noAutofit/>
          </a:bodyPr>
          <a:lstStyle/>
          <a:p>
            <a:pPr algn="r"/>
            <a:r>
              <a:rPr lang="en-US" sz="1000" b="1" kern="0" spc="70" dirty="0" err="1">
                <a:solidFill>
                  <a:srgbClr val="3E556E"/>
                </a:solidFill>
              </a:rPr>
              <a:t>exoplanets.nasa.gov</a:t>
            </a:r>
            <a:endParaRPr lang="en-US" sz="1000" b="1" kern="0" spc="70" dirty="0">
              <a:solidFill>
                <a:srgbClr val="3E556E"/>
              </a:solidFill>
            </a:endParaRPr>
          </a:p>
        </p:txBody>
      </p:sp>
    </p:spTree>
    <p:extLst>
      <p:ext uri="{BB962C8B-B14F-4D97-AF65-F5344CB8AC3E}">
        <p14:creationId xmlns:p14="http://schemas.microsoft.com/office/powerpoint/2010/main" val="242725684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50000" decel="50000" fill="hold" nodeType="clickEffect">
                                  <p:stCondLst>
                                    <p:cond delay="0"/>
                                  </p:stCondLst>
                                  <p:childTnLst>
                                    <p:animScale>
                                      <p:cBhvr>
                                        <p:cTn id="6" dur="2000" fill="hold"/>
                                        <p:tgtEl>
                                          <p:spTgt spid="36"/>
                                        </p:tgtEl>
                                      </p:cBhvr>
                                      <p:by x="9000" y="9000"/>
                                    </p:animScale>
                                  </p:childTnLst>
                                </p:cTn>
                              </p:par>
                              <p:par>
                                <p:cTn id="7" presetID="0" presetClass="path" presetSubtype="0" accel="50000" decel="50000" fill="hold" nodeType="withEffect">
                                  <p:stCondLst>
                                    <p:cond delay="0"/>
                                  </p:stCondLst>
                                  <p:childTnLst>
                                    <p:animMotion origin="layout" path="M -2.77778E-6 -3.33333E-6 L 0.28004 0.37377 " pathEditMode="relative" rAng="0" ptsTypes="AA">
                                      <p:cBhvr>
                                        <p:cTn id="8" dur="2000" fill="hold"/>
                                        <p:tgtEl>
                                          <p:spTgt spid="36"/>
                                        </p:tgtEl>
                                        <p:attrNameLst>
                                          <p:attrName>ppt_x</p:attrName>
                                          <p:attrName>ppt_y</p:attrName>
                                        </p:attrNameLst>
                                      </p:cBhvr>
                                      <p:rCtr x="13993" y="18673"/>
                                    </p:animMotion>
                                  </p:childTnLst>
                                </p:cTn>
                              </p:par>
                              <p:par>
                                <p:cTn id="9" presetID="10" presetClass="exit" presetSubtype="0" fill="hold" grpId="0" nodeType="withEffect">
                                  <p:stCondLst>
                                    <p:cond delay="1000"/>
                                  </p:stCondLst>
                                  <p:childTnLst>
                                    <p:animEffect transition="out" filter="fade">
                                      <p:cBhvr>
                                        <p:cTn id="10" dur="1000"/>
                                        <p:tgtEl>
                                          <p:spTgt spid="58"/>
                                        </p:tgtEl>
                                      </p:cBhvr>
                                    </p:animEffect>
                                    <p:set>
                                      <p:cBhvr>
                                        <p:cTn id="11" dur="1" fill="hold">
                                          <p:stCondLst>
                                            <p:cond delay="999"/>
                                          </p:stCondLst>
                                        </p:cTn>
                                        <p:tgtEl>
                                          <p:spTgt spid="58"/>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63"/>
                                        </p:tgtEl>
                                      </p:cBhvr>
                                    </p:animEffect>
                                    <p:set>
                                      <p:cBhvr>
                                        <p:cTn id="14" dur="1" fill="hold">
                                          <p:stCondLst>
                                            <p:cond delay="499"/>
                                          </p:stCondLst>
                                        </p:cTn>
                                        <p:tgtEl>
                                          <p:spTgt spid="63"/>
                                        </p:tgtEl>
                                        <p:attrNameLst>
                                          <p:attrName>style.visibility</p:attrName>
                                        </p:attrNameLst>
                                      </p:cBhvr>
                                      <p:to>
                                        <p:strVal val="hidden"/>
                                      </p:to>
                                    </p:set>
                                  </p:childTnLst>
                                </p:cTn>
                              </p:par>
                              <p:par>
                                <p:cTn id="15" presetID="10" presetClass="entr" presetSubtype="0" fill="hold" nodeType="withEffect">
                                  <p:stCondLst>
                                    <p:cond delay="200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par>
                                <p:cTn id="18" presetID="10" presetClass="entr" presetSubtype="0" fill="hold" nodeType="withEffect">
                                  <p:stCondLst>
                                    <p:cond delay="200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78196AAF-9987-C341-84DB-C6C57EDBC7F2}"/>
              </a:ext>
            </a:extLst>
          </p:cNvPr>
          <p:cNvPicPr>
            <a:picLocks noChangeAspect="1"/>
          </p:cNvPicPr>
          <p:nvPr/>
        </p:nvPicPr>
        <p:blipFill>
          <a:blip r:embed="rId3"/>
          <a:stretch>
            <a:fillRect/>
          </a:stretch>
        </p:blipFill>
        <p:spPr>
          <a:xfrm>
            <a:off x="0" y="-1714500"/>
            <a:ext cx="9144000" cy="6858000"/>
          </a:xfrm>
          <a:prstGeom prst="rect">
            <a:avLst/>
          </a:prstGeom>
        </p:spPr>
      </p:pic>
      <p:sp>
        <p:nvSpPr>
          <p:cNvPr id="5" name="Text Placeholder 4">
            <a:extLst>
              <a:ext uri="{FF2B5EF4-FFF2-40B4-BE49-F238E27FC236}">
                <a16:creationId xmlns:a16="http://schemas.microsoft.com/office/drawing/2014/main" id="{98D7BBEB-6E72-E944-B644-5C54E3001B47}"/>
              </a:ext>
            </a:extLst>
          </p:cNvPr>
          <p:cNvSpPr>
            <a:spLocks noGrp="1"/>
          </p:cNvSpPr>
          <p:nvPr>
            <p:ph type="body" sz="quarter" idx="17"/>
          </p:nvPr>
        </p:nvSpPr>
        <p:spPr/>
        <p:txBody>
          <a:bodyPr/>
          <a:lstStyle/>
          <a:p>
            <a:r>
              <a:rPr lang="en-US"/>
              <a:t>Exoplanet Communications</a:t>
            </a:r>
          </a:p>
        </p:txBody>
      </p:sp>
      <p:sp>
        <p:nvSpPr>
          <p:cNvPr id="2" name="Title 1">
            <a:extLst>
              <a:ext uri="{FF2B5EF4-FFF2-40B4-BE49-F238E27FC236}">
                <a16:creationId xmlns:a16="http://schemas.microsoft.com/office/drawing/2014/main" id="{78898EA6-E99A-094A-A7C4-2D27321D3BCE}"/>
              </a:ext>
            </a:extLst>
          </p:cNvPr>
          <p:cNvSpPr>
            <a:spLocks noGrp="1"/>
          </p:cNvSpPr>
          <p:nvPr>
            <p:ph type="title"/>
          </p:nvPr>
        </p:nvSpPr>
        <p:spPr/>
        <p:txBody>
          <a:bodyPr/>
          <a:lstStyle/>
          <a:p>
            <a:r>
              <a:rPr lang="en-US">
                <a:solidFill>
                  <a:schemeClr val="accent1">
                    <a:lumMod val="40000"/>
                    <a:lumOff val="60000"/>
                  </a:schemeClr>
                </a:solidFill>
              </a:rPr>
              <a:t>Comparison of Space Telescopes</a:t>
            </a:r>
          </a:p>
        </p:txBody>
      </p:sp>
      <p:grpSp>
        <p:nvGrpSpPr>
          <p:cNvPr id="35" name="Group 34">
            <a:extLst>
              <a:ext uri="{FF2B5EF4-FFF2-40B4-BE49-F238E27FC236}">
                <a16:creationId xmlns:a16="http://schemas.microsoft.com/office/drawing/2014/main" id="{A0E55D6D-E83C-EB4E-B0AC-FC3C06D20DEE}"/>
              </a:ext>
            </a:extLst>
          </p:cNvPr>
          <p:cNvGrpSpPr/>
          <p:nvPr/>
        </p:nvGrpSpPr>
        <p:grpSpPr>
          <a:xfrm>
            <a:off x="4404835" y="5488521"/>
            <a:ext cx="334331" cy="334331"/>
            <a:chOff x="1906052" y="4772465"/>
            <a:chExt cx="2059829" cy="2059829"/>
          </a:xfrm>
        </p:grpSpPr>
        <p:cxnSp>
          <p:nvCxnSpPr>
            <p:cNvPr id="36" name="Straight Connector 35">
              <a:extLst>
                <a:ext uri="{FF2B5EF4-FFF2-40B4-BE49-F238E27FC236}">
                  <a16:creationId xmlns:a16="http://schemas.microsoft.com/office/drawing/2014/main" id="{0D89CB8C-6C04-B845-B3DA-252073A55D70}"/>
                </a:ext>
              </a:extLst>
            </p:cNvPr>
            <p:cNvCxnSpPr>
              <a:cxnSpLocks/>
            </p:cNvCxnSpPr>
            <p:nvPr/>
          </p:nvCxnSpPr>
          <p:spPr>
            <a:xfrm rot="5400000">
              <a:off x="2935967" y="4772465"/>
              <a:ext cx="0" cy="2059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84A4F7C-2E98-E441-A7B2-FA3EEB856212}"/>
                </a:ext>
              </a:extLst>
            </p:cNvPr>
            <p:cNvCxnSpPr>
              <a:cxnSpLocks/>
            </p:cNvCxnSpPr>
            <p:nvPr/>
          </p:nvCxnSpPr>
          <p:spPr>
            <a:xfrm>
              <a:off x="2935967" y="4772465"/>
              <a:ext cx="0" cy="2059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4" name="Picture 33">
            <a:extLst>
              <a:ext uri="{FF2B5EF4-FFF2-40B4-BE49-F238E27FC236}">
                <a16:creationId xmlns:a16="http://schemas.microsoft.com/office/drawing/2014/main" id="{30E6D596-0753-1742-B552-C4B6C637FB2F}"/>
              </a:ext>
            </a:extLst>
          </p:cNvPr>
          <p:cNvPicPr>
            <a:picLocks noChangeAspect="1"/>
          </p:cNvPicPr>
          <p:nvPr/>
        </p:nvPicPr>
        <p:blipFill>
          <a:blip r:embed="rId4"/>
          <a:stretch>
            <a:fillRect/>
          </a:stretch>
        </p:blipFill>
        <p:spPr>
          <a:xfrm>
            <a:off x="2881745" y="2528053"/>
            <a:ext cx="6262255" cy="2586838"/>
          </a:xfrm>
          <a:prstGeom prst="rect">
            <a:avLst/>
          </a:prstGeom>
        </p:spPr>
      </p:pic>
      <p:sp>
        <p:nvSpPr>
          <p:cNvPr id="9" name="TextBox 8">
            <a:extLst>
              <a:ext uri="{FF2B5EF4-FFF2-40B4-BE49-F238E27FC236}">
                <a16:creationId xmlns:a16="http://schemas.microsoft.com/office/drawing/2014/main" id="{93E55ECE-DCF4-F446-A063-B8FAD242AFA5}"/>
              </a:ext>
            </a:extLst>
          </p:cNvPr>
          <p:cNvSpPr txBox="1"/>
          <p:nvPr/>
        </p:nvSpPr>
        <p:spPr>
          <a:xfrm>
            <a:off x="3110946" y="3070270"/>
            <a:ext cx="2922109" cy="1130105"/>
          </a:xfrm>
          <a:prstGeom prst="rect">
            <a:avLst/>
          </a:prstGeom>
          <a:blipFill dpi="0" rotWithShape="1">
            <a:blip r:embed="rId5">
              <a:alphaModFix amt="52000"/>
            </a:blip>
            <a:srcRect/>
            <a:stretch>
              <a:fillRect/>
            </a:stretch>
          </a:blipFill>
          <a:ln w="19050">
            <a:solidFill>
              <a:schemeClr val="tx2">
                <a:lumMod val="20000"/>
                <a:lumOff val="80000"/>
              </a:schemeClr>
            </a:solidFill>
          </a:ln>
        </p:spPr>
        <p:txBody>
          <a:bodyPr wrap="square" rtlCol="0">
            <a:noAutofit/>
          </a:bodyPr>
          <a:lstStyle/>
          <a:p>
            <a:pPr>
              <a:spcAft>
                <a:spcPts val="900"/>
              </a:spcAft>
            </a:pPr>
            <a:r>
              <a:rPr lang="en-US" b="1">
                <a:solidFill>
                  <a:schemeClr val="bg1"/>
                </a:solidFill>
                <a:latin typeface="Arial Narrow" panose="020B0604020202020204" pitchFamily="34" charset="0"/>
                <a:cs typeface="Arial Narrow" panose="020B0604020202020204" pitchFamily="34" charset="0"/>
              </a:rPr>
              <a:t>James Webb Space Telescope</a:t>
            </a:r>
          </a:p>
          <a:p>
            <a:r>
              <a:rPr lang="en-US" sz="1350" b="1">
                <a:solidFill>
                  <a:schemeClr val="bg1"/>
                </a:solidFill>
                <a:latin typeface="Arial Narrow" panose="020B0604020202020204" pitchFamily="34" charset="0"/>
                <a:cs typeface="Arial Narrow" panose="020B0604020202020204" pitchFamily="34" charset="0"/>
              </a:rPr>
              <a:t>Operation Period: </a:t>
            </a:r>
            <a:r>
              <a:rPr lang="en-US" sz="1350">
                <a:solidFill>
                  <a:srgbClr val="FFE699"/>
                </a:solidFill>
                <a:latin typeface="Arial Narrow" panose="020B0604020202020204" pitchFamily="34" charset="0"/>
                <a:cs typeface="Arial Narrow" panose="020B0604020202020204" pitchFamily="34" charset="0"/>
              </a:rPr>
              <a:t>2021 (planned)</a:t>
            </a:r>
          </a:p>
          <a:p>
            <a:r>
              <a:rPr lang="en-US" sz="1350" b="1">
                <a:solidFill>
                  <a:schemeClr val="bg1"/>
                </a:solidFill>
                <a:latin typeface="Arial Narrow" panose="020B0604020202020204" pitchFamily="34" charset="0"/>
                <a:cs typeface="Arial Narrow" panose="020B0604020202020204" pitchFamily="34" charset="0"/>
              </a:rPr>
              <a:t>Mirror Size: </a:t>
            </a:r>
            <a:r>
              <a:rPr lang="en-US" sz="1350">
                <a:solidFill>
                  <a:srgbClr val="FFE699"/>
                </a:solidFill>
                <a:latin typeface="Arial Narrow" panose="020B0604020202020204" pitchFamily="34" charset="0"/>
                <a:cs typeface="Arial Narrow" panose="020B0604020202020204" pitchFamily="34" charset="0"/>
              </a:rPr>
              <a:t>6.5m</a:t>
            </a:r>
          </a:p>
          <a:p>
            <a:r>
              <a:rPr lang="en-US" sz="1350" b="1">
                <a:solidFill>
                  <a:schemeClr val="bg1"/>
                </a:solidFill>
                <a:latin typeface="Arial Narrow" panose="020B0604020202020204" pitchFamily="34" charset="0"/>
                <a:cs typeface="Arial Narrow" panose="020B0604020202020204" pitchFamily="34" charset="0"/>
              </a:rPr>
              <a:t>Weight: </a:t>
            </a:r>
            <a:r>
              <a:rPr lang="en-US" sz="1350">
                <a:solidFill>
                  <a:srgbClr val="FFE699"/>
                </a:solidFill>
                <a:latin typeface="Arial Narrow" panose="020B0604020202020204" pitchFamily="34" charset="0"/>
                <a:cs typeface="Arial Narrow" panose="020B0604020202020204" pitchFamily="34" charset="0"/>
              </a:rPr>
              <a:t>6500 kg</a:t>
            </a:r>
            <a:endParaRPr lang="en-US" sz="1350" b="1">
              <a:solidFill>
                <a:srgbClr val="FFE699"/>
              </a:solidFill>
              <a:latin typeface="Arial Narrow" panose="020B0604020202020204" pitchFamily="34" charset="0"/>
              <a:cs typeface="Arial Narrow" panose="020B0604020202020204" pitchFamily="34" charset="0"/>
            </a:endParaRPr>
          </a:p>
          <a:p>
            <a:br>
              <a:rPr lang="en-US" sz="1350" b="1">
                <a:solidFill>
                  <a:schemeClr val="bg1"/>
                </a:solidFill>
                <a:latin typeface="Arial Narrow" panose="020B0604020202020204" pitchFamily="34" charset="0"/>
                <a:cs typeface="Arial Narrow" panose="020B0604020202020204" pitchFamily="34" charset="0"/>
              </a:rPr>
            </a:br>
            <a:endParaRPr lang="en-US" sz="1350" b="1">
              <a:solidFill>
                <a:schemeClr val="bg1"/>
              </a:solidFill>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A1DFDECB-DB9E-A144-ABBD-2C625FFBCDF3}"/>
              </a:ext>
            </a:extLst>
          </p:cNvPr>
          <p:cNvSpPr txBox="1"/>
          <p:nvPr/>
        </p:nvSpPr>
        <p:spPr>
          <a:xfrm>
            <a:off x="3110946" y="3070270"/>
            <a:ext cx="2922109" cy="1130105"/>
          </a:xfrm>
          <a:prstGeom prst="rect">
            <a:avLst/>
          </a:prstGeom>
          <a:blipFill dpi="0" rotWithShape="1">
            <a:blip r:embed="rId5">
              <a:alphaModFix amt="52000"/>
            </a:blip>
            <a:srcRect/>
            <a:stretch>
              <a:fillRect/>
            </a:stretch>
          </a:blipFill>
          <a:ln w="19050">
            <a:solidFill>
              <a:schemeClr val="tx2">
                <a:lumMod val="20000"/>
                <a:lumOff val="80000"/>
              </a:schemeClr>
            </a:solidFill>
          </a:ln>
        </p:spPr>
        <p:txBody>
          <a:bodyPr wrap="square" rtlCol="0">
            <a:noAutofit/>
          </a:bodyPr>
          <a:lstStyle/>
          <a:p>
            <a:pPr>
              <a:spcAft>
                <a:spcPts val="900"/>
              </a:spcAft>
            </a:pPr>
            <a:r>
              <a:rPr lang="en-US" b="1">
                <a:solidFill>
                  <a:schemeClr val="bg1"/>
                </a:solidFill>
                <a:latin typeface="Arial Narrow" panose="020B0604020202020204" pitchFamily="34" charset="0"/>
                <a:cs typeface="Arial Narrow" panose="020B0604020202020204" pitchFamily="34" charset="0"/>
              </a:rPr>
              <a:t>TESS</a:t>
            </a:r>
          </a:p>
          <a:p>
            <a:r>
              <a:rPr lang="en-US" sz="1350" b="1">
                <a:solidFill>
                  <a:schemeClr val="bg1"/>
                </a:solidFill>
                <a:latin typeface="Arial Narrow" panose="020B0604020202020204" pitchFamily="34" charset="0"/>
                <a:cs typeface="Arial Narrow" panose="020B0604020202020204" pitchFamily="34" charset="0"/>
              </a:rPr>
              <a:t>Operation Period: </a:t>
            </a:r>
            <a:r>
              <a:rPr lang="en-US" sz="1350">
                <a:solidFill>
                  <a:srgbClr val="FFE699"/>
                </a:solidFill>
                <a:latin typeface="Arial Narrow" panose="020B0604020202020204" pitchFamily="34" charset="0"/>
                <a:cs typeface="Arial Narrow" panose="020B0604020202020204" pitchFamily="34" charset="0"/>
              </a:rPr>
              <a:t>2018-now</a:t>
            </a:r>
          </a:p>
          <a:p>
            <a:r>
              <a:rPr lang="en-US" sz="1350" b="1">
                <a:solidFill>
                  <a:schemeClr val="bg1"/>
                </a:solidFill>
                <a:latin typeface="Arial Narrow" panose="020B0604020202020204" pitchFamily="34" charset="0"/>
                <a:cs typeface="Arial Narrow" panose="020B0604020202020204" pitchFamily="34" charset="0"/>
              </a:rPr>
              <a:t>Mirror Size: </a:t>
            </a:r>
            <a:r>
              <a:rPr lang="en-US" sz="1350">
                <a:solidFill>
                  <a:srgbClr val="FFE699"/>
                </a:solidFill>
                <a:latin typeface="Arial Narrow" panose="020B0604020202020204" pitchFamily="34" charset="0"/>
                <a:cs typeface="Arial Narrow" panose="020B0604020202020204" pitchFamily="34" charset="0"/>
              </a:rPr>
              <a:t>10.5 cm</a:t>
            </a:r>
          </a:p>
          <a:p>
            <a:r>
              <a:rPr lang="en-US" sz="1350" b="1">
                <a:solidFill>
                  <a:schemeClr val="bg1"/>
                </a:solidFill>
                <a:latin typeface="Arial Narrow" panose="020B0604020202020204" pitchFamily="34" charset="0"/>
                <a:cs typeface="Arial Narrow" panose="020B0604020202020204" pitchFamily="34" charset="0"/>
              </a:rPr>
              <a:t>Weight: </a:t>
            </a:r>
            <a:r>
              <a:rPr lang="en-US" sz="1350">
                <a:solidFill>
                  <a:srgbClr val="FFE699"/>
                </a:solidFill>
                <a:latin typeface="Arial Narrow" panose="020B0604020202020204" pitchFamily="34" charset="0"/>
                <a:cs typeface="Arial Narrow" panose="020B0604020202020204" pitchFamily="34" charset="0"/>
              </a:rPr>
              <a:t>362 kg</a:t>
            </a:r>
            <a:endParaRPr lang="en-US" sz="1350" b="1">
              <a:solidFill>
                <a:srgbClr val="FFE699"/>
              </a:solidFill>
              <a:latin typeface="Arial Narrow" panose="020B0604020202020204" pitchFamily="34" charset="0"/>
              <a:cs typeface="Arial Narrow" panose="020B0604020202020204" pitchFamily="34" charset="0"/>
            </a:endParaRPr>
          </a:p>
          <a:p>
            <a:br>
              <a:rPr lang="en-US" sz="1350" b="1">
                <a:solidFill>
                  <a:schemeClr val="bg1"/>
                </a:solidFill>
                <a:latin typeface="Arial Narrow" panose="020B0604020202020204" pitchFamily="34" charset="0"/>
                <a:cs typeface="Arial Narrow" panose="020B0604020202020204" pitchFamily="34" charset="0"/>
              </a:rPr>
            </a:br>
            <a:endParaRPr lang="en-US" sz="1350" b="1">
              <a:solidFill>
                <a:schemeClr val="bg1"/>
              </a:solidFill>
              <a:latin typeface="Arial Narrow" panose="020B0604020202020204" pitchFamily="34" charset="0"/>
              <a:cs typeface="Arial Narrow" panose="020B0604020202020204" pitchFamily="34" charset="0"/>
            </a:endParaRPr>
          </a:p>
        </p:txBody>
      </p:sp>
      <p:sp>
        <p:nvSpPr>
          <p:cNvPr id="11" name="TextBox 10">
            <a:extLst>
              <a:ext uri="{FF2B5EF4-FFF2-40B4-BE49-F238E27FC236}">
                <a16:creationId xmlns:a16="http://schemas.microsoft.com/office/drawing/2014/main" id="{4881FB61-B114-2A44-832A-A568860D021F}"/>
              </a:ext>
            </a:extLst>
          </p:cNvPr>
          <p:cNvSpPr txBox="1"/>
          <p:nvPr/>
        </p:nvSpPr>
        <p:spPr>
          <a:xfrm>
            <a:off x="3104088" y="3070270"/>
            <a:ext cx="2922109" cy="1130105"/>
          </a:xfrm>
          <a:prstGeom prst="rect">
            <a:avLst/>
          </a:prstGeom>
          <a:blipFill dpi="0" rotWithShape="1">
            <a:blip r:embed="rId5">
              <a:alphaModFix amt="52000"/>
            </a:blip>
            <a:srcRect/>
            <a:stretch>
              <a:fillRect/>
            </a:stretch>
          </a:blipFill>
          <a:ln w="19050">
            <a:solidFill>
              <a:schemeClr val="tx2">
                <a:lumMod val="20000"/>
                <a:lumOff val="80000"/>
              </a:schemeClr>
            </a:solidFill>
          </a:ln>
        </p:spPr>
        <p:txBody>
          <a:bodyPr wrap="square" rtlCol="0">
            <a:noAutofit/>
          </a:bodyPr>
          <a:lstStyle/>
          <a:p>
            <a:pPr>
              <a:spcAft>
                <a:spcPts val="900"/>
              </a:spcAft>
            </a:pPr>
            <a:r>
              <a:rPr lang="en-US" b="1">
                <a:solidFill>
                  <a:schemeClr val="bg1"/>
                </a:solidFill>
                <a:latin typeface="Arial Narrow" panose="020B0604020202020204" pitchFamily="34" charset="0"/>
                <a:cs typeface="Arial Narrow" panose="020B0604020202020204" pitchFamily="34" charset="0"/>
              </a:rPr>
              <a:t>Kepler/K2</a:t>
            </a:r>
          </a:p>
          <a:p>
            <a:r>
              <a:rPr lang="en-US" sz="1350" b="1">
                <a:solidFill>
                  <a:schemeClr val="bg1"/>
                </a:solidFill>
                <a:latin typeface="Arial Narrow" panose="020B0604020202020204" pitchFamily="34" charset="0"/>
                <a:cs typeface="Arial Narrow" panose="020B0604020202020204" pitchFamily="34" charset="0"/>
              </a:rPr>
              <a:t>Operation Period: </a:t>
            </a:r>
            <a:r>
              <a:rPr lang="en-US" sz="1350">
                <a:solidFill>
                  <a:srgbClr val="FFE699"/>
                </a:solidFill>
                <a:latin typeface="Arial Narrow" panose="020B0604020202020204" pitchFamily="34" charset="0"/>
                <a:cs typeface="Arial Narrow" panose="020B0604020202020204" pitchFamily="34" charset="0"/>
              </a:rPr>
              <a:t>2009-2018</a:t>
            </a:r>
          </a:p>
          <a:p>
            <a:r>
              <a:rPr lang="en-US" sz="1350" b="1">
                <a:solidFill>
                  <a:schemeClr val="bg1"/>
                </a:solidFill>
                <a:latin typeface="Arial Narrow" panose="020B0604020202020204" pitchFamily="34" charset="0"/>
                <a:cs typeface="Arial Narrow" panose="020B0604020202020204" pitchFamily="34" charset="0"/>
              </a:rPr>
              <a:t>Mirror Size: </a:t>
            </a:r>
            <a:r>
              <a:rPr lang="en-US" sz="1350">
                <a:solidFill>
                  <a:srgbClr val="FFE699"/>
                </a:solidFill>
                <a:latin typeface="Arial Narrow" panose="020B0604020202020204" pitchFamily="34" charset="0"/>
                <a:cs typeface="Arial Narrow" panose="020B0604020202020204" pitchFamily="34" charset="0"/>
              </a:rPr>
              <a:t>1.4m</a:t>
            </a:r>
          </a:p>
          <a:p>
            <a:r>
              <a:rPr lang="en-US" sz="1350" b="1">
                <a:solidFill>
                  <a:schemeClr val="bg1"/>
                </a:solidFill>
                <a:latin typeface="Arial Narrow" panose="020B0604020202020204" pitchFamily="34" charset="0"/>
                <a:cs typeface="Arial Narrow" panose="020B0604020202020204" pitchFamily="34" charset="0"/>
              </a:rPr>
              <a:t>Weight: </a:t>
            </a:r>
            <a:r>
              <a:rPr lang="en-US" sz="1350">
                <a:solidFill>
                  <a:srgbClr val="FFE699"/>
                </a:solidFill>
                <a:latin typeface="Arial Narrow" panose="020B0604020202020204" pitchFamily="34" charset="0"/>
                <a:cs typeface="Arial Narrow" panose="020B0604020202020204" pitchFamily="34" charset="0"/>
              </a:rPr>
              <a:t>1052.4 kg</a:t>
            </a:r>
            <a:endParaRPr lang="en-US" sz="1350" b="1">
              <a:solidFill>
                <a:srgbClr val="FFE699"/>
              </a:solidFill>
              <a:latin typeface="Arial Narrow" panose="020B0604020202020204" pitchFamily="34" charset="0"/>
              <a:cs typeface="Arial Narrow" panose="020B0604020202020204" pitchFamily="34" charset="0"/>
            </a:endParaRPr>
          </a:p>
          <a:p>
            <a:endParaRPr lang="en-US" sz="1350" b="1">
              <a:solidFill>
                <a:schemeClr val="bg1"/>
              </a:solidFill>
              <a:latin typeface="Arial Narrow" panose="020B0604020202020204" pitchFamily="34" charset="0"/>
              <a:cs typeface="Arial Narrow" panose="020B0604020202020204" pitchFamily="34" charset="0"/>
            </a:endParaRPr>
          </a:p>
          <a:p>
            <a:br>
              <a:rPr lang="en-US" sz="1350" b="1">
                <a:solidFill>
                  <a:schemeClr val="bg1"/>
                </a:solidFill>
                <a:latin typeface="Arial Narrow" panose="020B0604020202020204" pitchFamily="34" charset="0"/>
                <a:cs typeface="Arial Narrow" panose="020B0604020202020204" pitchFamily="34" charset="0"/>
              </a:rPr>
            </a:br>
            <a:endParaRPr lang="en-US" sz="1350" b="1">
              <a:solidFill>
                <a:schemeClr val="bg1"/>
              </a:solidFill>
              <a:latin typeface="Arial Narrow" panose="020B0604020202020204" pitchFamily="34" charset="0"/>
              <a:cs typeface="Arial Narrow" panose="020B0604020202020204" pitchFamily="34" charset="0"/>
            </a:endParaRPr>
          </a:p>
        </p:txBody>
      </p:sp>
      <p:sp>
        <p:nvSpPr>
          <p:cNvPr id="4" name="TextBox 3">
            <a:extLst>
              <a:ext uri="{FF2B5EF4-FFF2-40B4-BE49-F238E27FC236}">
                <a16:creationId xmlns:a16="http://schemas.microsoft.com/office/drawing/2014/main" id="{56A01B42-31E4-3843-AB9A-E8E8C5637308}"/>
              </a:ext>
            </a:extLst>
          </p:cNvPr>
          <p:cNvSpPr txBox="1"/>
          <p:nvPr/>
        </p:nvSpPr>
        <p:spPr>
          <a:xfrm>
            <a:off x="3097230" y="3070270"/>
            <a:ext cx="2922109" cy="1130105"/>
          </a:xfrm>
          <a:prstGeom prst="rect">
            <a:avLst/>
          </a:prstGeom>
          <a:blipFill dpi="0" rotWithShape="1">
            <a:blip r:embed="rId5">
              <a:alphaModFix amt="52000"/>
            </a:blip>
            <a:srcRect/>
            <a:stretch>
              <a:fillRect/>
            </a:stretch>
          </a:blipFill>
          <a:ln w="19050">
            <a:solidFill>
              <a:schemeClr val="tx2">
                <a:lumMod val="20000"/>
                <a:lumOff val="80000"/>
              </a:schemeClr>
            </a:solidFill>
          </a:ln>
        </p:spPr>
        <p:txBody>
          <a:bodyPr wrap="square" rtlCol="0">
            <a:noAutofit/>
          </a:bodyPr>
          <a:lstStyle/>
          <a:p>
            <a:pPr>
              <a:spcAft>
                <a:spcPts val="900"/>
              </a:spcAft>
            </a:pPr>
            <a:r>
              <a:rPr lang="en-US" b="1">
                <a:solidFill>
                  <a:schemeClr val="bg1"/>
                </a:solidFill>
                <a:latin typeface="Arial Narrow" panose="020B0604020202020204" pitchFamily="34" charset="0"/>
                <a:cs typeface="Arial Narrow" panose="020B0604020202020204" pitchFamily="34" charset="0"/>
              </a:rPr>
              <a:t>Hubble Space Telescope</a:t>
            </a:r>
          </a:p>
          <a:p>
            <a:r>
              <a:rPr lang="en-US" sz="1350" b="1">
                <a:solidFill>
                  <a:schemeClr val="bg1"/>
                </a:solidFill>
                <a:latin typeface="Arial Narrow" panose="020B0604020202020204" pitchFamily="34" charset="0"/>
                <a:cs typeface="Arial Narrow" panose="020B0604020202020204" pitchFamily="34" charset="0"/>
              </a:rPr>
              <a:t>Operation Period: </a:t>
            </a:r>
            <a:r>
              <a:rPr lang="en-US" sz="1350">
                <a:solidFill>
                  <a:srgbClr val="FFE699"/>
                </a:solidFill>
                <a:latin typeface="Arial Narrow" panose="020B0604020202020204" pitchFamily="34" charset="0"/>
                <a:cs typeface="Arial Narrow" panose="020B0604020202020204" pitchFamily="34" charset="0"/>
              </a:rPr>
              <a:t>1990-now</a:t>
            </a:r>
          </a:p>
          <a:p>
            <a:r>
              <a:rPr lang="en-US" sz="1350" b="1">
                <a:solidFill>
                  <a:schemeClr val="bg1"/>
                </a:solidFill>
                <a:latin typeface="Arial Narrow" panose="020B0604020202020204" pitchFamily="34" charset="0"/>
                <a:cs typeface="Arial Narrow" panose="020B0604020202020204" pitchFamily="34" charset="0"/>
              </a:rPr>
              <a:t>Mirror Size: </a:t>
            </a:r>
            <a:r>
              <a:rPr lang="en-US" sz="1350">
                <a:solidFill>
                  <a:srgbClr val="FFE699"/>
                </a:solidFill>
                <a:latin typeface="Arial Narrow" panose="020B0604020202020204" pitchFamily="34" charset="0"/>
                <a:cs typeface="Arial Narrow" panose="020B0604020202020204" pitchFamily="34" charset="0"/>
              </a:rPr>
              <a:t>2.4m</a:t>
            </a:r>
          </a:p>
          <a:p>
            <a:r>
              <a:rPr lang="en-US" sz="1350" b="1">
                <a:solidFill>
                  <a:schemeClr val="bg1"/>
                </a:solidFill>
                <a:latin typeface="Arial Narrow" panose="020B0604020202020204" pitchFamily="34" charset="0"/>
                <a:cs typeface="Arial Narrow" panose="020B0604020202020204" pitchFamily="34" charset="0"/>
              </a:rPr>
              <a:t>Weight: </a:t>
            </a:r>
            <a:r>
              <a:rPr lang="en-US" sz="1350">
                <a:solidFill>
                  <a:srgbClr val="FFE699"/>
                </a:solidFill>
                <a:latin typeface="Arial Narrow" panose="020B0604020202020204" pitchFamily="34" charset="0"/>
                <a:cs typeface="Arial Narrow" panose="020B0604020202020204" pitchFamily="34" charset="0"/>
              </a:rPr>
              <a:t>12,200 kg</a:t>
            </a:r>
            <a:endParaRPr lang="en-US" sz="1350" b="1">
              <a:solidFill>
                <a:srgbClr val="FFE699"/>
              </a:solidFill>
              <a:latin typeface="Arial Narrow" panose="020B0604020202020204" pitchFamily="34" charset="0"/>
              <a:cs typeface="Arial Narrow" panose="020B0604020202020204" pitchFamily="34" charset="0"/>
            </a:endParaRPr>
          </a:p>
          <a:p>
            <a:br>
              <a:rPr lang="en-US" sz="1350" b="1">
                <a:solidFill>
                  <a:schemeClr val="bg1"/>
                </a:solidFill>
                <a:latin typeface="Arial Narrow" panose="020B0604020202020204" pitchFamily="34" charset="0"/>
                <a:cs typeface="Arial Narrow" panose="020B0604020202020204" pitchFamily="34" charset="0"/>
              </a:rPr>
            </a:br>
            <a:endParaRPr lang="en-US" sz="1350" b="1">
              <a:solidFill>
                <a:schemeClr val="bg1"/>
              </a:solidFill>
              <a:latin typeface="Arial Narrow" panose="020B0604020202020204" pitchFamily="34" charset="0"/>
              <a:cs typeface="Arial Narrow" panose="020B0604020202020204" pitchFamily="34" charset="0"/>
            </a:endParaRPr>
          </a:p>
        </p:txBody>
      </p:sp>
      <p:cxnSp>
        <p:nvCxnSpPr>
          <p:cNvPr id="14" name="Straight Connector 13">
            <a:extLst>
              <a:ext uri="{FF2B5EF4-FFF2-40B4-BE49-F238E27FC236}">
                <a16:creationId xmlns:a16="http://schemas.microsoft.com/office/drawing/2014/main" id="{CBEBAFE8-2424-9F44-90EC-BB3126A66069}"/>
              </a:ext>
            </a:extLst>
          </p:cNvPr>
          <p:cNvCxnSpPr>
            <a:cxnSpLocks/>
          </p:cNvCxnSpPr>
          <p:nvPr/>
        </p:nvCxnSpPr>
        <p:spPr>
          <a:xfrm>
            <a:off x="1271560" y="2174390"/>
            <a:ext cx="0" cy="1460933"/>
          </a:xfrm>
          <a:prstGeom prst="line">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ACFB831E-09DD-2248-AE75-3AF649EE615B}"/>
              </a:ext>
            </a:extLst>
          </p:cNvPr>
          <p:cNvCxnSpPr>
            <a:cxnSpLocks/>
            <a:endCxn id="4" idx="1"/>
          </p:cNvCxnSpPr>
          <p:nvPr/>
        </p:nvCxnSpPr>
        <p:spPr>
          <a:xfrm>
            <a:off x="1271559" y="3635322"/>
            <a:ext cx="1825671" cy="1"/>
          </a:xfrm>
          <a:prstGeom prst="line">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a:extLst>
              <a:ext uri="{FF2B5EF4-FFF2-40B4-BE49-F238E27FC236}">
                <a16:creationId xmlns:a16="http://schemas.microsoft.com/office/drawing/2014/main" id="{E763DB9B-44D2-A745-9A70-6D2058AD1F8A}"/>
              </a:ext>
            </a:extLst>
          </p:cNvPr>
          <p:cNvCxnSpPr>
            <a:cxnSpLocks/>
          </p:cNvCxnSpPr>
          <p:nvPr/>
        </p:nvCxnSpPr>
        <p:spPr>
          <a:xfrm>
            <a:off x="3937000" y="1696500"/>
            <a:ext cx="635001" cy="0"/>
          </a:xfrm>
          <a:prstGeom prst="line">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a:extLst>
              <a:ext uri="{FF2B5EF4-FFF2-40B4-BE49-F238E27FC236}">
                <a16:creationId xmlns:a16="http://schemas.microsoft.com/office/drawing/2014/main" id="{441AF8B6-E21D-A74F-B8B6-C6F57F54CD88}"/>
              </a:ext>
            </a:extLst>
          </p:cNvPr>
          <p:cNvCxnSpPr>
            <a:cxnSpLocks/>
          </p:cNvCxnSpPr>
          <p:nvPr/>
        </p:nvCxnSpPr>
        <p:spPr>
          <a:xfrm>
            <a:off x="4571999" y="1696500"/>
            <a:ext cx="0" cy="1373771"/>
          </a:xfrm>
          <a:prstGeom prst="line">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a:extLst>
              <a:ext uri="{FF2B5EF4-FFF2-40B4-BE49-F238E27FC236}">
                <a16:creationId xmlns:a16="http://schemas.microsoft.com/office/drawing/2014/main" id="{715E8703-E553-D845-BEBB-222B8BD2F57D}"/>
              </a:ext>
            </a:extLst>
          </p:cNvPr>
          <p:cNvCxnSpPr>
            <a:cxnSpLocks/>
          </p:cNvCxnSpPr>
          <p:nvPr/>
        </p:nvCxnSpPr>
        <p:spPr>
          <a:xfrm>
            <a:off x="4571999" y="1696500"/>
            <a:ext cx="661902" cy="0"/>
          </a:xfrm>
          <a:prstGeom prst="line">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a:extLst>
              <a:ext uri="{FF2B5EF4-FFF2-40B4-BE49-F238E27FC236}">
                <a16:creationId xmlns:a16="http://schemas.microsoft.com/office/drawing/2014/main" id="{93227F3A-F2C1-604A-8F6C-4E17ABEC4029}"/>
              </a:ext>
            </a:extLst>
          </p:cNvPr>
          <p:cNvCxnSpPr>
            <a:cxnSpLocks/>
          </p:cNvCxnSpPr>
          <p:nvPr/>
        </p:nvCxnSpPr>
        <p:spPr>
          <a:xfrm>
            <a:off x="4571999" y="1696500"/>
            <a:ext cx="0" cy="1373771"/>
          </a:xfrm>
          <a:prstGeom prst="line">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a:extLst>
              <a:ext uri="{FF2B5EF4-FFF2-40B4-BE49-F238E27FC236}">
                <a16:creationId xmlns:a16="http://schemas.microsoft.com/office/drawing/2014/main" id="{8FAD149C-F18F-C94A-BB38-A774A4A3C28A}"/>
              </a:ext>
            </a:extLst>
          </p:cNvPr>
          <p:cNvCxnSpPr>
            <a:cxnSpLocks/>
          </p:cNvCxnSpPr>
          <p:nvPr/>
        </p:nvCxnSpPr>
        <p:spPr>
          <a:xfrm>
            <a:off x="7636254" y="2174390"/>
            <a:ext cx="0" cy="1460933"/>
          </a:xfrm>
          <a:prstGeom prst="line">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29">
            <a:extLst>
              <a:ext uri="{FF2B5EF4-FFF2-40B4-BE49-F238E27FC236}">
                <a16:creationId xmlns:a16="http://schemas.microsoft.com/office/drawing/2014/main" id="{2BA8FDD0-457F-3B42-9B9C-EA61B006CDF3}"/>
              </a:ext>
            </a:extLst>
          </p:cNvPr>
          <p:cNvCxnSpPr>
            <a:cxnSpLocks/>
          </p:cNvCxnSpPr>
          <p:nvPr/>
        </p:nvCxnSpPr>
        <p:spPr>
          <a:xfrm>
            <a:off x="6033054" y="3635323"/>
            <a:ext cx="1603200" cy="0"/>
          </a:xfrm>
          <a:prstGeom prst="line">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pic>
        <p:nvPicPr>
          <p:cNvPr id="18" name="Picture 17">
            <a:extLst>
              <a:ext uri="{FF2B5EF4-FFF2-40B4-BE49-F238E27FC236}">
                <a16:creationId xmlns:a16="http://schemas.microsoft.com/office/drawing/2014/main" id="{4703C836-E838-4845-AB14-E79B057DF618}"/>
              </a:ext>
            </a:extLst>
          </p:cNvPr>
          <p:cNvPicPr>
            <a:picLocks noChangeAspect="1"/>
          </p:cNvPicPr>
          <p:nvPr/>
        </p:nvPicPr>
        <p:blipFill>
          <a:blip r:embed="rId6"/>
          <a:srcRect/>
          <a:stretch/>
        </p:blipFill>
        <p:spPr>
          <a:xfrm>
            <a:off x="0" y="869351"/>
            <a:ext cx="9144000" cy="1818625"/>
          </a:xfrm>
          <a:prstGeom prst="rect">
            <a:avLst/>
          </a:prstGeom>
        </p:spPr>
      </p:pic>
      <p:sp>
        <p:nvSpPr>
          <p:cNvPr id="12" name="Date Placeholder 11">
            <a:extLst>
              <a:ext uri="{FF2B5EF4-FFF2-40B4-BE49-F238E27FC236}">
                <a16:creationId xmlns:a16="http://schemas.microsoft.com/office/drawing/2014/main" id="{0EFF257F-9D3A-0942-AE0B-B3FDF10CBD52}"/>
              </a:ext>
            </a:extLst>
          </p:cNvPr>
          <p:cNvSpPr>
            <a:spLocks noGrp="1"/>
          </p:cNvSpPr>
          <p:nvPr>
            <p:ph type="dt" sz="half" idx="18"/>
          </p:nvPr>
        </p:nvSpPr>
        <p:spPr/>
        <p:txBody>
          <a:bodyPr/>
          <a:lstStyle/>
          <a:p>
            <a:fld id="{F792A9B1-61F5-154C-9A82-56AB4D72588A}" type="datetime4">
              <a:rPr lang="en-US" smtClean="0"/>
              <a:t>December 1, 2021</a:t>
            </a:fld>
            <a:endParaRPr lang="en-US"/>
          </a:p>
        </p:txBody>
      </p:sp>
      <p:sp>
        <p:nvSpPr>
          <p:cNvPr id="13" name="Footer Placeholder 12">
            <a:extLst>
              <a:ext uri="{FF2B5EF4-FFF2-40B4-BE49-F238E27FC236}">
                <a16:creationId xmlns:a16="http://schemas.microsoft.com/office/drawing/2014/main" id="{CF1ED812-91DC-6B41-9B4E-93C2F12FEE36}"/>
              </a:ext>
            </a:extLst>
          </p:cNvPr>
          <p:cNvSpPr>
            <a:spLocks noGrp="1"/>
          </p:cNvSpPr>
          <p:nvPr>
            <p:ph type="ftr" sz="quarter" idx="19"/>
          </p:nvPr>
        </p:nvSpPr>
        <p:spPr/>
        <p:txBody>
          <a:bodyPr/>
          <a:lstStyle/>
          <a:p>
            <a:r>
              <a:rPr lang="en-US"/>
              <a:t>This document has been reviewed and determined not to contain export controlled technical data.</a:t>
            </a:r>
          </a:p>
        </p:txBody>
      </p:sp>
      <p:sp>
        <p:nvSpPr>
          <p:cNvPr id="15" name="Slide Number Placeholder 14">
            <a:extLst>
              <a:ext uri="{FF2B5EF4-FFF2-40B4-BE49-F238E27FC236}">
                <a16:creationId xmlns:a16="http://schemas.microsoft.com/office/drawing/2014/main" id="{F4B85D89-3AD8-A545-A052-EF9398BBAC7C}"/>
              </a:ext>
            </a:extLst>
          </p:cNvPr>
          <p:cNvSpPr>
            <a:spLocks noGrp="1"/>
          </p:cNvSpPr>
          <p:nvPr>
            <p:ph type="sldNum" sz="quarter" idx="20"/>
          </p:nvPr>
        </p:nvSpPr>
        <p:spPr/>
        <p:txBody>
          <a:bodyPr/>
          <a:lstStyle/>
          <a:p>
            <a:fld id="{275C533D-D968-4A70-91E2-44C7FEDAA0E0}" type="slidenum">
              <a:rPr lang="en-US" smtClean="0"/>
              <a:pPr/>
              <a:t>12</a:t>
            </a:fld>
            <a:endParaRPr lang="en-US"/>
          </a:p>
        </p:txBody>
      </p:sp>
      <p:sp>
        <p:nvSpPr>
          <p:cNvPr id="26" name="TextBox 25">
            <a:extLst>
              <a:ext uri="{FF2B5EF4-FFF2-40B4-BE49-F238E27FC236}">
                <a16:creationId xmlns:a16="http://schemas.microsoft.com/office/drawing/2014/main" id="{848A9ADC-5621-6648-99D0-E3F05F797916}"/>
              </a:ext>
            </a:extLst>
          </p:cNvPr>
          <p:cNvSpPr txBox="1"/>
          <p:nvPr/>
        </p:nvSpPr>
        <p:spPr>
          <a:xfrm>
            <a:off x="7810218" y="4871803"/>
            <a:ext cx="1233549" cy="271698"/>
          </a:xfrm>
          <a:prstGeom prst="rect">
            <a:avLst/>
          </a:prstGeom>
          <a:noFill/>
        </p:spPr>
        <p:txBody>
          <a:bodyPr wrap="square" rtlCol="0" anchor="ctr">
            <a:noAutofit/>
          </a:bodyPr>
          <a:lstStyle/>
          <a:p>
            <a:pPr algn="r"/>
            <a:r>
              <a:rPr lang="en-US" sz="1000" b="1" kern="0" spc="70">
                <a:solidFill>
                  <a:srgbClr val="3E556E"/>
                </a:solidFill>
              </a:rPr>
              <a:t>jpl.nasa.gov</a:t>
            </a:r>
          </a:p>
        </p:txBody>
      </p:sp>
    </p:spTree>
    <p:extLst>
      <p:ext uri="{BB962C8B-B14F-4D97-AF65-F5344CB8AC3E}">
        <p14:creationId xmlns:p14="http://schemas.microsoft.com/office/powerpoint/2010/main" val="333321032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72222E-6 -1.23457E-6 L 0.00312 0.53333 " pathEditMode="relative" rAng="0" ptsTypes="AA">
                                      <p:cBhvr>
                                        <p:cTn id="6" dur="3000" fill="hold"/>
                                        <p:tgtEl>
                                          <p:spTgt spid="34"/>
                                        </p:tgtEl>
                                        <p:attrNameLst>
                                          <p:attrName>ppt_x</p:attrName>
                                          <p:attrName>ppt_y</p:attrName>
                                        </p:attrNameLst>
                                      </p:cBhvr>
                                      <p:rCtr x="156" y="26667"/>
                                    </p:animMotion>
                                  </p:childTnLst>
                                </p:cTn>
                              </p:par>
                              <p:par>
                                <p:cTn id="7" presetID="0" presetClass="path" presetSubtype="0" accel="50000" decel="50000" fill="hold" nodeType="withEffect">
                                  <p:stCondLst>
                                    <p:cond delay="0"/>
                                  </p:stCondLst>
                                  <p:childTnLst>
                                    <p:animMotion origin="layout" path="M 0 -3.33333E-6 L 0 0.44692 " pathEditMode="relative" rAng="0" ptsTypes="AA">
                                      <p:cBhvr>
                                        <p:cTn id="8" dur="3000" fill="hold"/>
                                        <p:tgtEl>
                                          <p:spTgt spid="39"/>
                                        </p:tgtEl>
                                        <p:attrNameLst>
                                          <p:attrName>ppt_x</p:attrName>
                                          <p:attrName>ppt_y</p:attrName>
                                        </p:attrNameLst>
                                      </p:cBhvr>
                                      <p:rCtr x="0" y="22346"/>
                                    </p:animMotion>
                                  </p:childTnLst>
                                </p:cTn>
                              </p:par>
                              <p:par>
                                <p:cTn id="9" presetID="10" presetClass="entr" presetSubtype="0" fill="hold" nodeType="withEffect">
                                  <p:stCondLst>
                                    <p:cond delay="25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300"/>
                                        <p:tgtEl>
                                          <p:spTgt spid="14"/>
                                        </p:tgtEl>
                                      </p:cBhvr>
                                    </p:animEffect>
                                  </p:childTnLst>
                                </p:cTn>
                              </p:par>
                            </p:childTnLst>
                          </p:cTn>
                        </p:par>
                        <p:par>
                          <p:cTn id="17" fill="hold">
                            <p:stCondLst>
                              <p:cond delay="300"/>
                            </p:stCondLst>
                            <p:childTnLst>
                              <p:par>
                                <p:cTn id="18" presetID="22" presetClass="entr" presetSubtype="8"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300"/>
                                        <p:tgtEl>
                                          <p:spTgt spid="16"/>
                                        </p:tgtEl>
                                      </p:cBhvr>
                                    </p:animEffect>
                                  </p:childTnLst>
                                </p:cTn>
                              </p:par>
                            </p:childTnLst>
                          </p:cTn>
                        </p:par>
                        <p:par>
                          <p:cTn id="21" fill="hold">
                            <p:stCondLst>
                              <p:cond delay="6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3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300"/>
                                        <p:tgtEl>
                                          <p:spTgt spid="19"/>
                                        </p:tgtEl>
                                      </p:cBhvr>
                                    </p:animEffect>
                                  </p:childTnLst>
                                </p:cTn>
                              </p:par>
                            </p:childTnLst>
                          </p:cTn>
                        </p:par>
                        <p:par>
                          <p:cTn id="40" fill="hold">
                            <p:stCondLst>
                              <p:cond delay="800"/>
                            </p:stCondLst>
                            <p:childTnLst>
                              <p:par>
                                <p:cTn id="41" presetID="22" presetClass="entr" presetSubtype="1"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300"/>
                                        <p:tgtEl>
                                          <p:spTgt spid="20"/>
                                        </p:tgtEl>
                                      </p:cBhvr>
                                    </p:animEffect>
                                  </p:childTnLst>
                                </p:cTn>
                              </p:par>
                            </p:childTnLst>
                          </p:cTn>
                        </p:par>
                        <p:par>
                          <p:cTn id="44" fill="hold">
                            <p:stCondLst>
                              <p:cond delay="110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3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childTnLst>
                          </p:cTn>
                        </p:par>
                        <p:par>
                          <p:cTn id="59" fill="hold">
                            <p:stCondLst>
                              <p:cond delay="500"/>
                            </p:stCondLst>
                            <p:childTnLst>
                              <p:par>
                                <p:cTn id="60" presetID="22" presetClass="entr" presetSubtype="2" fill="hold" nodeType="after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right)">
                                      <p:cBhvr>
                                        <p:cTn id="62" dur="300"/>
                                        <p:tgtEl>
                                          <p:spTgt spid="24"/>
                                        </p:tgtEl>
                                      </p:cBhvr>
                                    </p:animEffect>
                                  </p:childTnLst>
                                </p:cTn>
                              </p:par>
                            </p:childTnLst>
                          </p:cTn>
                        </p:par>
                        <p:par>
                          <p:cTn id="63" fill="hold">
                            <p:stCondLst>
                              <p:cond delay="800"/>
                            </p:stCondLst>
                            <p:childTnLst>
                              <p:par>
                                <p:cTn id="64" presetID="22" presetClass="entr" presetSubtype="1" fill="hold" nodeType="after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up)">
                                      <p:cBhvr>
                                        <p:cTn id="66" dur="300"/>
                                        <p:tgtEl>
                                          <p:spTgt spid="25"/>
                                        </p:tgtEl>
                                      </p:cBhvr>
                                    </p:animEffect>
                                  </p:childTnLst>
                                </p:cTn>
                              </p:par>
                            </p:childTnLst>
                          </p:cTn>
                        </p:par>
                        <p:par>
                          <p:cTn id="67" fill="hold">
                            <p:stCondLst>
                              <p:cond delay="1100"/>
                            </p:stCondLst>
                            <p:childTnLst>
                              <p:par>
                                <p:cTn id="68" presetID="10" presetClass="entr" presetSubtype="0" fill="hold" grpId="0" nodeType="after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3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24"/>
                                        </p:tgtEl>
                                      </p:cBhvr>
                                    </p:animEffect>
                                    <p:set>
                                      <p:cBhvr>
                                        <p:cTn id="75" dur="1" fill="hold">
                                          <p:stCondLst>
                                            <p:cond delay="499"/>
                                          </p:stCondLst>
                                        </p:cTn>
                                        <p:tgtEl>
                                          <p:spTgt spid="24"/>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5"/>
                                        </p:tgtEl>
                                      </p:cBhvr>
                                    </p:animEffect>
                                    <p:set>
                                      <p:cBhvr>
                                        <p:cTn id="78" dur="1" fill="hold">
                                          <p:stCondLst>
                                            <p:cond delay="499"/>
                                          </p:stCondLst>
                                        </p:cTn>
                                        <p:tgtEl>
                                          <p:spTgt spid="25"/>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6"/>
                                        </p:tgtEl>
                                      </p:cBhvr>
                                    </p:animEffect>
                                    <p:set>
                                      <p:cBhvr>
                                        <p:cTn id="81" dur="1" fill="hold">
                                          <p:stCondLst>
                                            <p:cond delay="499"/>
                                          </p:stCondLst>
                                        </p:cTn>
                                        <p:tgtEl>
                                          <p:spTgt spid="6"/>
                                        </p:tgtEl>
                                        <p:attrNameLst>
                                          <p:attrName>style.visibility</p:attrName>
                                        </p:attrNameLst>
                                      </p:cBhvr>
                                      <p:to>
                                        <p:strVal val="hidden"/>
                                      </p:to>
                                    </p:set>
                                  </p:childTnLst>
                                </p:cTn>
                              </p:par>
                            </p:childTnLst>
                          </p:cTn>
                        </p:par>
                        <p:par>
                          <p:cTn id="82" fill="hold">
                            <p:stCondLst>
                              <p:cond delay="500"/>
                            </p:stCondLst>
                            <p:childTnLst>
                              <p:par>
                                <p:cTn id="83" presetID="22" presetClass="entr" presetSubtype="1" fill="hold" nodeType="after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up)">
                                      <p:cBhvr>
                                        <p:cTn id="85" dur="300"/>
                                        <p:tgtEl>
                                          <p:spTgt spid="29"/>
                                        </p:tgtEl>
                                      </p:cBhvr>
                                    </p:animEffect>
                                  </p:childTnLst>
                                </p:cTn>
                              </p:par>
                            </p:childTnLst>
                          </p:cTn>
                        </p:par>
                        <p:par>
                          <p:cTn id="86" fill="hold">
                            <p:stCondLst>
                              <p:cond delay="800"/>
                            </p:stCondLst>
                            <p:childTnLst>
                              <p:par>
                                <p:cTn id="87" presetID="22" presetClass="entr" presetSubtype="2" fill="hold" nodeType="after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right)">
                                      <p:cBhvr>
                                        <p:cTn id="89" dur="300"/>
                                        <p:tgtEl>
                                          <p:spTgt spid="30"/>
                                        </p:tgtEl>
                                      </p:cBhvr>
                                    </p:animEffect>
                                  </p:childTnLst>
                                </p:cTn>
                              </p:par>
                            </p:childTnLst>
                          </p:cTn>
                        </p:par>
                        <p:par>
                          <p:cTn id="90" fill="hold">
                            <p:stCondLst>
                              <p:cond delay="1100"/>
                            </p:stCondLst>
                            <p:childTnLst>
                              <p:par>
                                <p:cTn id="91" presetID="10" presetClass="entr" presetSubtype="0" fill="hold" grpId="0" nodeType="after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fade">
                                      <p:cBhvr>
                                        <p:cTn id="93"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6" grpId="1" animBg="1"/>
      <p:bldP spid="11" grpId="0" animBg="1"/>
      <p:bldP spid="11" grpId="1" animBg="1"/>
      <p:bldP spid="4" grpId="0" animBg="1"/>
      <p:bldP spid="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C5545C-56BE-1D44-980A-EC6432ED08C8}"/>
              </a:ext>
            </a:extLst>
          </p:cNvPr>
          <p:cNvGrpSpPr/>
          <p:nvPr/>
        </p:nvGrpSpPr>
        <p:grpSpPr>
          <a:xfrm>
            <a:off x="5626876" y="5469736"/>
            <a:ext cx="377190" cy="771563"/>
            <a:chOff x="11254480" y="7357145"/>
            <a:chExt cx="502920" cy="1028750"/>
          </a:xfrm>
        </p:grpSpPr>
        <p:grpSp>
          <p:nvGrpSpPr>
            <p:cNvPr id="343" name="Group 342">
              <a:extLst>
                <a:ext uri="{FF2B5EF4-FFF2-40B4-BE49-F238E27FC236}">
                  <a16:creationId xmlns:a16="http://schemas.microsoft.com/office/drawing/2014/main" id="{54CC9DCC-316C-394D-86AC-BCC00FB74F85}"/>
                </a:ext>
              </a:extLst>
            </p:cNvPr>
            <p:cNvGrpSpPr/>
            <p:nvPr/>
          </p:nvGrpSpPr>
          <p:grpSpPr>
            <a:xfrm>
              <a:off x="11254480" y="7357145"/>
              <a:ext cx="502920" cy="502920"/>
              <a:chOff x="6674633" y="-2444496"/>
              <a:chExt cx="1005840" cy="1005840"/>
            </a:xfrm>
          </p:grpSpPr>
          <p:cxnSp>
            <p:nvCxnSpPr>
              <p:cNvPr id="344" name="Straight Connector 343">
                <a:extLst>
                  <a:ext uri="{FF2B5EF4-FFF2-40B4-BE49-F238E27FC236}">
                    <a16:creationId xmlns:a16="http://schemas.microsoft.com/office/drawing/2014/main" id="{4FA869A5-9112-B24C-A50D-0CA6E315FDEF}"/>
                  </a:ext>
                </a:extLst>
              </p:cNvPr>
              <p:cNvCxnSpPr>
                <a:cxnSpLocks/>
              </p:cNvCxnSpPr>
              <p:nvPr/>
            </p:nvCxnSpPr>
            <p:spPr>
              <a:xfrm rot="16200000">
                <a:off x="7177553" y="-2444496"/>
                <a:ext cx="0" cy="100584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A4B8153E-B9FA-1A45-8D2C-2F46FC433BB1}"/>
                  </a:ext>
                </a:extLst>
              </p:cNvPr>
              <p:cNvCxnSpPr>
                <a:cxnSpLocks/>
              </p:cNvCxnSpPr>
              <p:nvPr/>
            </p:nvCxnSpPr>
            <p:spPr>
              <a:xfrm>
                <a:off x="7177553" y="-2444496"/>
                <a:ext cx="0" cy="100584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46" name="Group 345">
              <a:extLst>
                <a:ext uri="{FF2B5EF4-FFF2-40B4-BE49-F238E27FC236}">
                  <a16:creationId xmlns:a16="http://schemas.microsoft.com/office/drawing/2014/main" id="{A4FA23E5-4259-964D-A73E-4343678BF122}"/>
                </a:ext>
              </a:extLst>
            </p:cNvPr>
            <p:cNvGrpSpPr/>
            <p:nvPr/>
          </p:nvGrpSpPr>
          <p:grpSpPr>
            <a:xfrm>
              <a:off x="11254480" y="7882975"/>
              <a:ext cx="502920" cy="502920"/>
              <a:chOff x="6674633" y="-2444496"/>
              <a:chExt cx="1005840" cy="1005840"/>
            </a:xfrm>
          </p:grpSpPr>
          <p:cxnSp>
            <p:nvCxnSpPr>
              <p:cNvPr id="347" name="Straight Connector 346">
                <a:extLst>
                  <a:ext uri="{FF2B5EF4-FFF2-40B4-BE49-F238E27FC236}">
                    <a16:creationId xmlns:a16="http://schemas.microsoft.com/office/drawing/2014/main" id="{25590473-521B-E34A-B3FA-4BA0C1C310E0}"/>
                  </a:ext>
                </a:extLst>
              </p:cNvPr>
              <p:cNvCxnSpPr>
                <a:cxnSpLocks/>
              </p:cNvCxnSpPr>
              <p:nvPr/>
            </p:nvCxnSpPr>
            <p:spPr>
              <a:xfrm rot="16200000">
                <a:off x="7177553" y="-2444496"/>
                <a:ext cx="0" cy="100584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9309E6F7-70C3-4D4B-8E6A-E878DDE816FF}"/>
                  </a:ext>
                </a:extLst>
              </p:cNvPr>
              <p:cNvCxnSpPr>
                <a:cxnSpLocks/>
              </p:cNvCxnSpPr>
              <p:nvPr/>
            </p:nvCxnSpPr>
            <p:spPr>
              <a:xfrm>
                <a:off x="7177553" y="-2444496"/>
                <a:ext cx="0" cy="100584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grpSp>
      <p:pic>
        <p:nvPicPr>
          <p:cNvPr id="10" name="Picture 9">
            <a:extLst>
              <a:ext uri="{FF2B5EF4-FFF2-40B4-BE49-F238E27FC236}">
                <a16:creationId xmlns:a16="http://schemas.microsoft.com/office/drawing/2014/main" id="{6A61A737-8EA4-A041-A164-E83D731BCF1E}"/>
              </a:ext>
            </a:extLst>
          </p:cNvPr>
          <p:cNvPicPr>
            <a:picLocks noChangeAspect="1"/>
          </p:cNvPicPr>
          <p:nvPr/>
        </p:nvPicPr>
        <p:blipFill rotWithShape="1">
          <a:blip r:embed="rId3"/>
          <a:srcRect b="5194"/>
          <a:stretch/>
        </p:blipFill>
        <p:spPr>
          <a:xfrm>
            <a:off x="0" y="279214"/>
            <a:ext cx="9144000" cy="4864286"/>
          </a:xfrm>
          <a:prstGeom prst="rect">
            <a:avLst/>
          </a:prstGeom>
        </p:spPr>
      </p:pic>
      <p:sp>
        <p:nvSpPr>
          <p:cNvPr id="303" name="TextBox 302">
            <a:extLst>
              <a:ext uri="{FF2B5EF4-FFF2-40B4-BE49-F238E27FC236}">
                <a16:creationId xmlns:a16="http://schemas.microsoft.com/office/drawing/2014/main" id="{7602CD71-569B-6B47-BB80-BA81DBD81D77}"/>
              </a:ext>
            </a:extLst>
          </p:cNvPr>
          <p:cNvSpPr txBox="1"/>
          <p:nvPr/>
        </p:nvSpPr>
        <p:spPr>
          <a:xfrm>
            <a:off x="689443" y="3035917"/>
            <a:ext cx="2146742" cy="307777"/>
          </a:xfrm>
          <a:prstGeom prst="rect">
            <a:avLst/>
          </a:prstGeom>
          <a:noFill/>
          <a:effectLst>
            <a:outerShdw blurRad="50800" dist="25400" dir="2700000" algn="tl" rotWithShape="0">
              <a:srgbClr val="000000"/>
            </a:outerShdw>
          </a:effectLst>
        </p:spPr>
        <p:txBody>
          <a:bodyPr wrap="square" rtlCol="0">
            <a:spAutoFit/>
          </a:bodyPr>
          <a:lstStyle/>
          <a:p>
            <a:pPr algn="ctr"/>
            <a:r>
              <a:rPr lang="en-US" sz="1400" dirty="0">
                <a:solidFill>
                  <a:srgbClr val="FFE699"/>
                </a:solidFill>
              </a:rPr>
              <a:t>Inner Solar System</a:t>
            </a:r>
          </a:p>
        </p:txBody>
      </p:sp>
      <p:pic>
        <p:nvPicPr>
          <p:cNvPr id="30" name="Picture 29">
            <a:extLst>
              <a:ext uri="{FF2B5EF4-FFF2-40B4-BE49-F238E27FC236}">
                <a16:creationId xmlns:a16="http://schemas.microsoft.com/office/drawing/2014/main" id="{410C4271-4891-F54A-B1B1-8F631A6CC17C}"/>
              </a:ext>
            </a:extLst>
          </p:cNvPr>
          <p:cNvPicPr>
            <a:picLocks noChangeAspect="1"/>
          </p:cNvPicPr>
          <p:nvPr/>
        </p:nvPicPr>
        <p:blipFill rotWithShape="1">
          <a:blip r:embed="rId4"/>
          <a:srcRect b="19779"/>
          <a:stretch/>
        </p:blipFill>
        <p:spPr>
          <a:xfrm>
            <a:off x="1045376" y="1283874"/>
            <a:ext cx="1447572" cy="4126140"/>
          </a:xfrm>
          <a:prstGeom prst="rect">
            <a:avLst/>
          </a:prstGeom>
        </p:spPr>
      </p:pic>
      <p:pic>
        <p:nvPicPr>
          <p:cNvPr id="23" name="Picture 22">
            <a:extLst>
              <a:ext uri="{FF2B5EF4-FFF2-40B4-BE49-F238E27FC236}">
                <a16:creationId xmlns:a16="http://schemas.microsoft.com/office/drawing/2014/main" id="{AFF303A0-BF39-1549-9EC9-C21004566020}"/>
              </a:ext>
            </a:extLst>
          </p:cNvPr>
          <p:cNvPicPr>
            <a:picLocks noChangeAspect="1"/>
          </p:cNvPicPr>
          <p:nvPr/>
        </p:nvPicPr>
        <p:blipFill rotWithShape="1">
          <a:blip r:embed="rId5"/>
          <a:srcRect l="226" r="7014"/>
          <a:stretch/>
        </p:blipFill>
        <p:spPr>
          <a:xfrm>
            <a:off x="-4524580" y="1068699"/>
            <a:ext cx="12594464" cy="1868952"/>
          </a:xfrm>
          <a:prstGeom prst="rect">
            <a:avLst/>
          </a:prstGeom>
        </p:spPr>
      </p:pic>
      <p:sp>
        <p:nvSpPr>
          <p:cNvPr id="27" name="TextBox 26">
            <a:extLst>
              <a:ext uri="{FF2B5EF4-FFF2-40B4-BE49-F238E27FC236}">
                <a16:creationId xmlns:a16="http://schemas.microsoft.com/office/drawing/2014/main" id="{710FED5E-AE08-1744-AEC7-A62E97C8D949}"/>
              </a:ext>
            </a:extLst>
          </p:cNvPr>
          <p:cNvSpPr txBox="1"/>
          <p:nvPr/>
        </p:nvSpPr>
        <p:spPr>
          <a:xfrm>
            <a:off x="833037" y="1051394"/>
            <a:ext cx="1859548" cy="307777"/>
          </a:xfrm>
          <a:prstGeom prst="rect">
            <a:avLst/>
          </a:prstGeom>
          <a:noFill/>
          <a:effectLst>
            <a:outerShdw blurRad="50800" dist="50800" dir="2700000" algn="tl" rotWithShape="0">
              <a:schemeClr val="tx1"/>
            </a:outerShdw>
          </a:effectLst>
        </p:spPr>
        <p:txBody>
          <a:bodyPr wrap="none" rtlCol="0">
            <a:spAutoFit/>
          </a:bodyPr>
          <a:lstStyle/>
          <a:p>
            <a:pPr algn="ctr"/>
            <a:r>
              <a:rPr lang="en-US" sz="1400" dirty="0">
                <a:solidFill>
                  <a:srgbClr val="9FDBDB"/>
                </a:solidFill>
              </a:rPr>
              <a:t>TRAPPIST-1 System</a:t>
            </a:r>
          </a:p>
        </p:txBody>
      </p:sp>
      <p:sp>
        <p:nvSpPr>
          <p:cNvPr id="5" name="Text Placeholder 4">
            <a:extLst>
              <a:ext uri="{FF2B5EF4-FFF2-40B4-BE49-F238E27FC236}">
                <a16:creationId xmlns:a16="http://schemas.microsoft.com/office/drawing/2014/main" id="{152896B0-0775-FD44-BE63-025F707C563D}"/>
              </a:ext>
            </a:extLst>
          </p:cNvPr>
          <p:cNvSpPr>
            <a:spLocks noGrp="1"/>
          </p:cNvSpPr>
          <p:nvPr>
            <p:ph type="body" sz="quarter" idx="17"/>
          </p:nvPr>
        </p:nvSpPr>
        <p:spPr/>
        <p:txBody>
          <a:bodyPr/>
          <a:lstStyle/>
          <a:p>
            <a:r>
              <a:rPr lang="en-US"/>
              <a:t>Exoplanet Communications</a:t>
            </a:r>
          </a:p>
        </p:txBody>
      </p:sp>
      <p:sp>
        <p:nvSpPr>
          <p:cNvPr id="4" name="Title 3">
            <a:extLst>
              <a:ext uri="{FF2B5EF4-FFF2-40B4-BE49-F238E27FC236}">
                <a16:creationId xmlns:a16="http://schemas.microsoft.com/office/drawing/2014/main" id="{CF07AEE2-8745-374B-9CEE-608948C59E34}"/>
              </a:ext>
            </a:extLst>
          </p:cNvPr>
          <p:cNvSpPr>
            <a:spLocks noGrp="1"/>
          </p:cNvSpPr>
          <p:nvPr>
            <p:ph type="title"/>
          </p:nvPr>
        </p:nvSpPr>
        <p:spPr/>
        <p:txBody>
          <a:bodyPr/>
          <a:lstStyle/>
          <a:p>
            <a:r>
              <a:rPr lang="en-US" dirty="0">
                <a:solidFill>
                  <a:schemeClr val="accent1">
                    <a:lumMod val="40000"/>
                    <a:lumOff val="60000"/>
                  </a:schemeClr>
                </a:solidFill>
              </a:rPr>
              <a:t>Comparison of TRAPPIST-1 </a:t>
            </a:r>
            <a:r>
              <a:rPr lang="en-US" sz="1600" dirty="0">
                <a:solidFill>
                  <a:schemeClr val="accent1">
                    <a:lumMod val="40000"/>
                    <a:lumOff val="60000"/>
                  </a:schemeClr>
                </a:solidFill>
              </a:rPr>
              <a:t>– with Inner Solar System</a:t>
            </a:r>
            <a:endParaRPr lang="en-US" dirty="0">
              <a:solidFill>
                <a:schemeClr val="accent1">
                  <a:lumMod val="40000"/>
                  <a:lumOff val="60000"/>
                </a:schemeClr>
              </a:solidFill>
            </a:endParaRPr>
          </a:p>
        </p:txBody>
      </p:sp>
      <p:sp>
        <p:nvSpPr>
          <p:cNvPr id="16" name="Date Placeholder 15">
            <a:extLst>
              <a:ext uri="{FF2B5EF4-FFF2-40B4-BE49-F238E27FC236}">
                <a16:creationId xmlns:a16="http://schemas.microsoft.com/office/drawing/2014/main" id="{FD00108D-7B24-7D4F-BAF8-840300DAF82B}"/>
              </a:ext>
            </a:extLst>
          </p:cNvPr>
          <p:cNvSpPr>
            <a:spLocks noGrp="1"/>
          </p:cNvSpPr>
          <p:nvPr>
            <p:ph type="dt" sz="half" idx="18"/>
          </p:nvPr>
        </p:nvSpPr>
        <p:spPr/>
        <p:txBody>
          <a:bodyPr/>
          <a:lstStyle/>
          <a:p>
            <a:fld id="{46DC02A5-6219-014A-B853-4A3A8F4B9A65}" type="datetime4">
              <a:rPr lang="en-US" smtClean="0"/>
              <a:t>December 1, 2021</a:t>
            </a:fld>
            <a:endParaRPr lang="en-US"/>
          </a:p>
        </p:txBody>
      </p:sp>
      <p:sp>
        <p:nvSpPr>
          <p:cNvPr id="17" name="Footer Placeholder 16">
            <a:extLst>
              <a:ext uri="{FF2B5EF4-FFF2-40B4-BE49-F238E27FC236}">
                <a16:creationId xmlns:a16="http://schemas.microsoft.com/office/drawing/2014/main" id="{8D9C7C1F-9BFE-DF41-82F0-2972EDE9063D}"/>
              </a:ext>
            </a:extLst>
          </p:cNvPr>
          <p:cNvSpPr>
            <a:spLocks noGrp="1"/>
          </p:cNvSpPr>
          <p:nvPr>
            <p:ph type="ftr" sz="quarter" idx="19"/>
          </p:nvPr>
        </p:nvSpPr>
        <p:spPr/>
        <p:txBody>
          <a:bodyPr/>
          <a:lstStyle/>
          <a:p>
            <a:r>
              <a:rPr lang="en-US"/>
              <a:t>This document has been reviewed and determined not to contain export controlled technical data.</a:t>
            </a:r>
          </a:p>
        </p:txBody>
      </p:sp>
      <p:sp>
        <p:nvSpPr>
          <p:cNvPr id="18" name="Slide Number Placeholder 17">
            <a:extLst>
              <a:ext uri="{FF2B5EF4-FFF2-40B4-BE49-F238E27FC236}">
                <a16:creationId xmlns:a16="http://schemas.microsoft.com/office/drawing/2014/main" id="{1F1F6A6F-B854-E446-9DBF-69B5415DBF5D}"/>
              </a:ext>
            </a:extLst>
          </p:cNvPr>
          <p:cNvSpPr>
            <a:spLocks noGrp="1"/>
          </p:cNvSpPr>
          <p:nvPr>
            <p:ph type="sldNum" sz="quarter" idx="20"/>
          </p:nvPr>
        </p:nvSpPr>
        <p:spPr/>
        <p:txBody>
          <a:bodyPr/>
          <a:lstStyle/>
          <a:p>
            <a:fld id="{275C533D-D968-4A70-91E2-44C7FEDAA0E0}" type="slidenum">
              <a:rPr lang="en-US" smtClean="0"/>
              <a:pPr/>
              <a:t>13</a:t>
            </a:fld>
            <a:endParaRPr lang="en-US"/>
          </a:p>
        </p:txBody>
      </p:sp>
      <p:grpSp>
        <p:nvGrpSpPr>
          <p:cNvPr id="51" name="Group 50">
            <a:extLst>
              <a:ext uri="{FF2B5EF4-FFF2-40B4-BE49-F238E27FC236}">
                <a16:creationId xmlns:a16="http://schemas.microsoft.com/office/drawing/2014/main" id="{B4F90879-0469-A647-89D3-D65AFD0BC394}"/>
              </a:ext>
            </a:extLst>
          </p:cNvPr>
          <p:cNvGrpSpPr/>
          <p:nvPr/>
        </p:nvGrpSpPr>
        <p:grpSpPr>
          <a:xfrm>
            <a:off x="1584057" y="5417344"/>
            <a:ext cx="377190" cy="377190"/>
            <a:chOff x="6674633" y="-2444496"/>
            <a:chExt cx="1005840" cy="1005840"/>
          </a:xfrm>
        </p:grpSpPr>
        <p:cxnSp>
          <p:nvCxnSpPr>
            <p:cNvPr id="52" name="Straight Connector 51">
              <a:extLst>
                <a:ext uri="{FF2B5EF4-FFF2-40B4-BE49-F238E27FC236}">
                  <a16:creationId xmlns:a16="http://schemas.microsoft.com/office/drawing/2014/main" id="{C8050990-8761-F64E-9B4E-C1DB8C594A33}"/>
                </a:ext>
              </a:extLst>
            </p:cNvPr>
            <p:cNvCxnSpPr>
              <a:cxnSpLocks/>
            </p:cNvCxnSpPr>
            <p:nvPr/>
          </p:nvCxnSpPr>
          <p:spPr>
            <a:xfrm rot="16200000">
              <a:off x="7177553" y="-2444496"/>
              <a:ext cx="0" cy="100584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62992BB-FBA7-1A4C-9914-F1F2CAB4110D}"/>
                </a:ext>
              </a:extLst>
            </p:cNvPr>
            <p:cNvCxnSpPr>
              <a:cxnSpLocks/>
            </p:cNvCxnSpPr>
            <p:nvPr/>
          </p:nvCxnSpPr>
          <p:spPr>
            <a:xfrm>
              <a:off x="7177553" y="-2444496"/>
              <a:ext cx="0" cy="100584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664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decel="50000" fill="hold" nodeType="clickEffect">
                                  <p:stCondLst>
                                    <p:cond delay="0"/>
                                  </p:stCondLst>
                                  <p:childTnLst>
                                    <p:animScale>
                                      <p:cBhvr>
                                        <p:cTn id="6" dur="3000" fill="hold"/>
                                        <p:tgtEl>
                                          <p:spTgt spid="23"/>
                                        </p:tgtEl>
                                      </p:cBhvr>
                                      <p:by x="4000" y="4000"/>
                                    </p:animScale>
                                  </p:childTnLst>
                                </p:cTn>
                              </p:par>
                              <p:par>
                                <p:cTn id="7" presetID="0" presetClass="path" presetSubtype="0" decel="50000" fill="hold" nodeType="withEffect">
                                  <p:stCondLst>
                                    <p:cond delay="0"/>
                                  </p:stCondLst>
                                  <p:childTnLst>
                                    <p:animMotion origin="layout" path="M 2.77556E-17 2.46914E-6 L 2.77556E-17 0.3574 " pathEditMode="relative" rAng="0" ptsTypes="AA">
                                      <p:cBhvr>
                                        <p:cTn id="8" dur="3000" fill="hold"/>
                                        <p:tgtEl>
                                          <p:spTgt spid="23"/>
                                        </p:tgtEl>
                                        <p:attrNameLst>
                                          <p:attrName>ppt_x</p:attrName>
                                          <p:attrName>ppt_y</p:attrName>
                                        </p:attrNameLst>
                                      </p:cBhvr>
                                      <p:rCtr x="0" y="17870"/>
                                    </p:animMotion>
                                  </p:childTnLst>
                                </p:cTn>
                              </p:par>
                              <p:par>
                                <p:cTn id="9" presetID="10" presetClass="exit" presetSubtype="0" fill="hold" grpId="0" nodeType="withEffect">
                                  <p:stCondLst>
                                    <p:cond delay="0"/>
                                  </p:stCondLst>
                                  <p:childTnLst>
                                    <p:animEffect transition="out" filter="fade">
                                      <p:cBhvr>
                                        <p:cTn id="10" dur="1000"/>
                                        <p:tgtEl>
                                          <p:spTgt spid="303"/>
                                        </p:tgtEl>
                                      </p:cBhvr>
                                    </p:animEffect>
                                    <p:set>
                                      <p:cBhvr>
                                        <p:cTn id="11" dur="1" fill="hold">
                                          <p:stCondLst>
                                            <p:cond delay="999"/>
                                          </p:stCondLst>
                                        </p:cTn>
                                        <p:tgtEl>
                                          <p:spTgt spid="303"/>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27"/>
                                        </p:tgtEl>
                                      </p:cBhvr>
                                    </p:animEffect>
                                    <p:set>
                                      <p:cBhvr>
                                        <p:cTn id="14" dur="1" fill="hold">
                                          <p:stCondLst>
                                            <p:cond delay="999"/>
                                          </p:stCondLst>
                                        </p:cTn>
                                        <p:tgtEl>
                                          <p:spTgt spid="27"/>
                                        </p:tgtEl>
                                        <p:attrNameLst>
                                          <p:attrName>style.visibility</p:attrName>
                                        </p:attrNameLst>
                                      </p:cBhvr>
                                      <p:to>
                                        <p:strVal val="hidden"/>
                                      </p:to>
                                    </p:set>
                                  </p:childTnLst>
                                </p:cTn>
                              </p:par>
                              <p:par>
                                <p:cTn id="15" presetID="10" presetClass="exit" presetSubtype="0" fill="hold" nodeType="withEffect">
                                  <p:stCondLst>
                                    <p:cond delay="200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6F5B4B9-2929-F349-A9F9-704DAC3EE193}"/>
              </a:ext>
            </a:extLst>
          </p:cNvPr>
          <p:cNvGrpSpPr>
            <a:grpSpLocks noChangeAspect="1"/>
          </p:cNvGrpSpPr>
          <p:nvPr/>
        </p:nvGrpSpPr>
        <p:grpSpPr>
          <a:xfrm>
            <a:off x="-40037375" y="-8466526"/>
            <a:ext cx="84786598" cy="23230377"/>
            <a:chOff x="-40196403" y="-8464249"/>
            <a:chExt cx="84786598" cy="23230377"/>
          </a:xfrm>
        </p:grpSpPr>
        <p:pic>
          <p:nvPicPr>
            <p:cNvPr id="28" name="Picture 27">
              <a:extLst>
                <a:ext uri="{FF2B5EF4-FFF2-40B4-BE49-F238E27FC236}">
                  <a16:creationId xmlns:a16="http://schemas.microsoft.com/office/drawing/2014/main" id="{328C8ACB-1D87-D34B-9D98-396E05FF2A32}"/>
                </a:ext>
              </a:extLst>
            </p:cNvPr>
            <p:cNvPicPr>
              <a:picLocks noChangeAspect="1"/>
            </p:cNvPicPr>
            <p:nvPr/>
          </p:nvPicPr>
          <p:blipFill>
            <a:blip r:embed="rId3">
              <a:alphaModFix/>
            </a:blip>
            <a:srcRect/>
            <a:stretch/>
          </p:blipFill>
          <p:spPr>
            <a:xfrm>
              <a:off x="-14534909" y="-8464249"/>
              <a:ext cx="59125104" cy="23209220"/>
            </a:xfrm>
            <a:prstGeom prst="rect">
              <a:avLst/>
            </a:prstGeom>
          </p:spPr>
        </p:pic>
        <p:sp>
          <p:nvSpPr>
            <p:cNvPr id="7" name="Rectangle 6">
              <a:extLst>
                <a:ext uri="{FF2B5EF4-FFF2-40B4-BE49-F238E27FC236}">
                  <a16:creationId xmlns:a16="http://schemas.microsoft.com/office/drawing/2014/main" id="{8A6E0AAC-CD7E-384B-B568-4B8CD83D047A}"/>
                </a:ext>
              </a:extLst>
            </p:cNvPr>
            <p:cNvSpPr/>
            <p:nvPr/>
          </p:nvSpPr>
          <p:spPr>
            <a:xfrm flipH="1">
              <a:off x="-40196403" y="-8462167"/>
              <a:ext cx="2917018" cy="23228295"/>
            </a:xfrm>
            <a:prstGeom prst="rect">
              <a:avLst/>
            </a:prstGeom>
            <a:no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4400" dirty="0">
                  <a:solidFill>
                    <a:schemeClr val="accent4"/>
                  </a:solidFill>
                </a:rPr>
                <a:t>Balance for zoom out</a:t>
              </a:r>
            </a:p>
          </p:txBody>
        </p:sp>
        <p:pic>
          <p:nvPicPr>
            <p:cNvPr id="16" name="Picture 15">
              <a:extLst>
                <a:ext uri="{FF2B5EF4-FFF2-40B4-BE49-F238E27FC236}">
                  <a16:creationId xmlns:a16="http://schemas.microsoft.com/office/drawing/2014/main" id="{6A0314A4-0857-0A45-93B4-C9202696C02B}"/>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524408" y="570919"/>
              <a:ext cx="10936224" cy="5569726"/>
            </a:xfrm>
            <a:prstGeom prst="rect">
              <a:avLst/>
            </a:prstGeom>
          </p:spPr>
        </p:pic>
      </p:grpSp>
      <p:pic>
        <p:nvPicPr>
          <p:cNvPr id="22" name="Picture 21">
            <a:extLst>
              <a:ext uri="{FF2B5EF4-FFF2-40B4-BE49-F238E27FC236}">
                <a16:creationId xmlns:a16="http://schemas.microsoft.com/office/drawing/2014/main" id="{9B142FB9-8EC7-4F42-B125-C7F30087EAE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3417" y="717063"/>
            <a:ext cx="9507417" cy="6138876"/>
          </a:xfrm>
          <a:prstGeom prst="rect">
            <a:avLst/>
          </a:prstGeom>
        </p:spPr>
      </p:pic>
      <p:pic>
        <p:nvPicPr>
          <p:cNvPr id="6" name="Picture 5">
            <a:extLst>
              <a:ext uri="{FF2B5EF4-FFF2-40B4-BE49-F238E27FC236}">
                <a16:creationId xmlns:a16="http://schemas.microsoft.com/office/drawing/2014/main" id="{9A30666A-DDF0-3142-B3C8-92067073EF3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3417" y="717063"/>
            <a:ext cx="9507417" cy="6138876"/>
          </a:xfrm>
          <a:prstGeom prst="rect">
            <a:avLst/>
          </a:prstGeom>
        </p:spPr>
      </p:pic>
      <p:pic>
        <p:nvPicPr>
          <p:cNvPr id="31" name="Picture 30">
            <a:extLst>
              <a:ext uri="{FF2B5EF4-FFF2-40B4-BE49-F238E27FC236}">
                <a16:creationId xmlns:a16="http://schemas.microsoft.com/office/drawing/2014/main" id="{201125BE-90D7-E844-8CE6-CAF4499D9C0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399549" y="2048678"/>
            <a:ext cx="13167360" cy="2162813"/>
          </a:xfrm>
          <a:prstGeom prst="rect">
            <a:avLst/>
          </a:prstGeom>
        </p:spPr>
      </p:pic>
      <p:pic>
        <p:nvPicPr>
          <p:cNvPr id="43" name="Picture 42">
            <a:extLst>
              <a:ext uri="{FF2B5EF4-FFF2-40B4-BE49-F238E27FC236}">
                <a16:creationId xmlns:a16="http://schemas.microsoft.com/office/drawing/2014/main" id="{7627833A-6A17-F349-A1A4-2EB4B6635F23}"/>
              </a:ext>
            </a:extLst>
          </p:cNvPr>
          <p:cNvPicPr>
            <a:picLocks noChangeAspect="1"/>
          </p:cNvPicPr>
          <p:nvPr/>
        </p:nvPicPr>
        <p:blipFill>
          <a:blip r:embed="rId8"/>
          <a:srcRect/>
          <a:stretch/>
        </p:blipFill>
        <p:spPr>
          <a:xfrm>
            <a:off x="-183511" y="-3939734"/>
            <a:ext cx="4755496" cy="12266873"/>
          </a:xfrm>
          <a:prstGeom prst="rect">
            <a:avLst/>
          </a:prstGeom>
          <a:ln>
            <a:noFill/>
          </a:ln>
        </p:spPr>
      </p:pic>
      <p:pic>
        <p:nvPicPr>
          <p:cNvPr id="37" name="Picture 36">
            <a:extLst>
              <a:ext uri="{FF2B5EF4-FFF2-40B4-BE49-F238E27FC236}">
                <a16:creationId xmlns:a16="http://schemas.microsoft.com/office/drawing/2014/main" id="{9192D9B1-97A9-434A-A74F-FB96588EB7EF}"/>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399549" y="2048678"/>
            <a:ext cx="13167360" cy="2162813"/>
          </a:xfrm>
          <a:prstGeom prst="rect">
            <a:avLst/>
          </a:prstGeom>
          <a:ln>
            <a:noFill/>
          </a:ln>
        </p:spPr>
      </p:pic>
      <p:pic>
        <p:nvPicPr>
          <p:cNvPr id="17" name="Picture 16">
            <a:extLst>
              <a:ext uri="{FF2B5EF4-FFF2-40B4-BE49-F238E27FC236}">
                <a16:creationId xmlns:a16="http://schemas.microsoft.com/office/drawing/2014/main" id="{7B9426B7-3CA5-BA4F-A4F9-7F5A121BED3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63417" y="717063"/>
            <a:ext cx="9507417" cy="4426437"/>
          </a:xfrm>
          <a:prstGeom prst="rect">
            <a:avLst/>
          </a:prstGeom>
        </p:spPr>
      </p:pic>
      <p:pic>
        <p:nvPicPr>
          <p:cNvPr id="47" name="Picture 46">
            <a:extLst>
              <a:ext uri="{FF2B5EF4-FFF2-40B4-BE49-F238E27FC236}">
                <a16:creationId xmlns:a16="http://schemas.microsoft.com/office/drawing/2014/main" id="{610E8043-4219-274D-94F3-17D790C6878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270985" y="-3983485"/>
            <a:ext cx="1376022" cy="12250830"/>
          </a:xfrm>
          <a:prstGeom prst="rect">
            <a:avLst/>
          </a:prstGeom>
        </p:spPr>
      </p:pic>
      <p:sp>
        <p:nvSpPr>
          <p:cNvPr id="14" name="TextBox 13">
            <a:extLst>
              <a:ext uri="{FF2B5EF4-FFF2-40B4-BE49-F238E27FC236}">
                <a16:creationId xmlns:a16="http://schemas.microsoft.com/office/drawing/2014/main" id="{9FDDB64D-E49D-F746-A35D-0C896C54F393}"/>
              </a:ext>
            </a:extLst>
          </p:cNvPr>
          <p:cNvSpPr txBox="1"/>
          <p:nvPr/>
        </p:nvSpPr>
        <p:spPr>
          <a:xfrm>
            <a:off x="1448876" y="1931909"/>
            <a:ext cx="1564783" cy="563231"/>
          </a:xfrm>
          <a:prstGeom prst="rect">
            <a:avLst/>
          </a:prstGeom>
          <a:noFill/>
          <a:effectLst>
            <a:outerShdw blurRad="25400" dist="12700" dir="2700000" algn="tl" rotWithShape="0">
              <a:prstClr val="black">
                <a:alpha val="40000"/>
              </a:prstClr>
            </a:outerShdw>
          </a:effectLst>
        </p:spPr>
        <p:txBody>
          <a:bodyPr wrap="square" rtlCol="0">
            <a:spAutoFit/>
          </a:bodyPr>
          <a:lstStyle/>
          <a:p>
            <a:pPr algn="ctr">
              <a:lnSpc>
                <a:spcPct val="85000"/>
              </a:lnSpc>
            </a:pPr>
            <a:r>
              <a:rPr lang="en-US" dirty="0">
                <a:solidFill>
                  <a:srgbClr val="FFC000"/>
                </a:solidFill>
              </a:rPr>
              <a:t>Half the size of our Sun</a:t>
            </a:r>
          </a:p>
        </p:txBody>
      </p:sp>
      <p:sp>
        <p:nvSpPr>
          <p:cNvPr id="2" name="TextBox 1">
            <a:extLst>
              <a:ext uri="{FF2B5EF4-FFF2-40B4-BE49-F238E27FC236}">
                <a16:creationId xmlns:a16="http://schemas.microsoft.com/office/drawing/2014/main" id="{25A680DC-BFDF-3646-B07A-49D4347A3629}"/>
              </a:ext>
            </a:extLst>
          </p:cNvPr>
          <p:cNvSpPr txBox="1"/>
          <p:nvPr/>
        </p:nvSpPr>
        <p:spPr>
          <a:xfrm>
            <a:off x="1448876" y="1912190"/>
            <a:ext cx="1564783" cy="369332"/>
          </a:xfrm>
          <a:prstGeom prst="rect">
            <a:avLst/>
          </a:prstGeom>
          <a:noFill/>
          <a:effectLst>
            <a:outerShdw blurRad="25400" dist="12700" dir="2700000" algn="tl" rotWithShape="0">
              <a:prstClr val="black">
                <a:alpha val="40000"/>
              </a:prstClr>
            </a:outerShdw>
          </a:effectLst>
        </p:spPr>
        <p:txBody>
          <a:bodyPr wrap="square" rtlCol="0">
            <a:spAutoFit/>
          </a:bodyPr>
          <a:lstStyle/>
          <a:p>
            <a:pPr algn="ctr"/>
            <a:r>
              <a:rPr lang="en-US" dirty="0">
                <a:solidFill>
                  <a:srgbClr val="FFC000"/>
                </a:solidFill>
              </a:rPr>
              <a:t>Our Sun</a:t>
            </a:r>
          </a:p>
        </p:txBody>
      </p:sp>
      <p:sp>
        <p:nvSpPr>
          <p:cNvPr id="15" name="TextBox 14">
            <a:extLst>
              <a:ext uri="{FF2B5EF4-FFF2-40B4-BE49-F238E27FC236}">
                <a16:creationId xmlns:a16="http://schemas.microsoft.com/office/drawing/2014/main" id="{1ACE74A2-5C36-0044-9416-C140F79A245C}"/>
              </a:ext>
            </a:extLst>
          </p:cNvPr>
          <p:cNvSpPr txBox="1"/>
          <p:nvPr/>
        </p:nvSpPr>
        <p:spPr>
          <a:xfrm>
            <a:off x="1300770" y="1075499"/>
            <a:ext cx="1860994" cy="563231"/>
          </a:xfrm>
          <a:prstGeom prst="rect">
            <a:avLst/>
          </a:prstGeom>
          <a:noFill/>
          <a:effectLst>
            <a:outerShdw blurRad="25400" dist="12700" dir="2700000" algn="tl" rotWithShape="0">
              <a:prstClr val="black">
                <a:alpha val="40000"/>
              </a:prstClr>
            </a:outerShdw>
          </a:effectLst>
        </p:spPr>
        <p:txBody>
          <a:bodyPr wrap="square" rtlCol="0">
            <a:spAutoFit/>
          </a:bodyPr>
          <a:lstStyle/>
          <a:p>
            <a:pPr algn="ctr">
              <a:lnSpc>
                <a:spcPct val="85000"/>
              </a:lnSpc>
            </a:pPr>
            <a:r>
              <a:rPr lang="en-US" dirty="0">
                <a:solidFill>
                  <a:srgbClr val="FFC000"/>
                </a:solidFill>
              </a:rPr>
              <a:t>Twice the size of our Sun</a:t>
            </a:r>
          </a:p>
        </p:txBody>
      </p:sp>
      <p:sp>
        <p:nvSpPr>
          <p:cNvPr id="3" name="TextBox 2">
            <a:extLst>
              <a:ext uri="{FF2B5EF4-FFF2-40B4-BE49-F238E27FC236}">
                <a16:creationId xmlns:a16="http://schemas.microsoft.com/office/drawing/2014/main" id="{ACCD34F8-ADB0-1F46-B21F-5180A1CE63E8}"/>
              </a:ext>
            </a:extLst>
          </p:cNvPr>
          <p:cNvSpPr txBox="1"/>
          <p:nvPr/>
        </p:nvSpPr>
        <p:spPr>
          <a:xfrm>
            <a:off x="6525066" y="4211491"/>
            <a:ext cx="2435272" cy="523220"/>
          </a:xfrm>
          <a:prstGeom prst="rect">
            <a:avLst/>
          </a:prstGeom>
          <a:noFill/>
        </p:spPr>
        <p:txBody>
          <a:bodyPr wrap="square" rtlCol="0">
            <a:spAutoFit/>
          </a:bodyPr>
          <a:lstStyle/>
          <a:p>
            <a:r>
              <a:rPr lang="en-US" sz="1400" dirty="0">
                <a:solidFill>
                  <a:schemeClr val="tx1">
                    <a:lumMod val="75000"/>
                    <a:lumOff val="25000"/>
                  </a:schemeClr>
                </a:solidFill>
              </a:rPr>
              <a:t>Scale of Sun and planets are greatly exaggerated</a:t>
            </a:r>
          </a:p>
        </p:txBody>
      </p:sp>
      <p:sp>
        <p:nvSpPr>
          <p:cNvPr id="5" name="Text Placeholder 4">
            <a:extLst>
              <a:ext uri="{FF2B5EF4-FFF2-40B4-BE49-F238E27FC236}">
                <a16:creationId xmlns:a16="http://schemas.microsoft.com/office/drawing/2014/main" id="{2C24DD8A-5A0C-864F-9B97-FF48372BC5D4}"/>
              </a:ext>
            </a:extLst>
          </p:cNvPr>
          <p:cNvSpPr>
            <a:spLocks noGrp="1"/>
          </p:cNvSpPr>
          <p:nvPr>
            <p:ph type="body" sz="quarter" idx="17"/>
          </p:nvPr>
        </p:nvSpPr>
        <p:spPr/>
        <p:txBody>
          <a:bodyPr/>
          <a:lstStyle/>
          <a:p>
            <a:r>
              <a:rPr lang="en-US" dirty="0"/>
              <a:t>Exoplanet Communications</a:t>
            </a:r>
          </a:p>
        </p:txBody>
      </p:sp>
      <p:sp>
        <p:nvSpPr>
          <p:cNvPr id="4" name="Title 3">
            <a:extLst>
              <a:ext uri="{FF2B5EF4-FFF2-40B4-BE49-F238E27FC236}">
                <a16:creationId xmlns:a16="http://schemas.microsoft.com/office/drawing/2014/main" id="{2998D9E8-A3D0-0240-9207-5532E73D49A7}"/>
              </a:ext>
            </a:extLst>
          </p:cNvPr>
          <p:cNvSpPr>
            <a:spLocks noGrp="1"/>
          </p:cNvSpPr>
          <p:nvPr>
            <p:ph type="title"/>
          </p:nvPr>
        </p:nvSpPr>
        <p:spPr/>
        <p:txBody>
          <a:bodyPr/>
          <a:lstStyle/>
          <a:p>
            <a:r>
              <a:rPr lang="en-US" dirty="0">
                <a:solidFill>
                  <a:schemeClr val="accent1">
                    <a:lumMod val="40000"/>
                    <a:lumOff val="60000"/>
                  </a:schemeClr>
                </a:solidFill>
              </a:rPr>
              <a:t>Comparison of Habitable Zones – </a:t>
            </a:r>
            <a:r>
              <a:rPr lang="en-US" sz="1600" dirty="0">
                <a:solidFill>
                  <a:schemeClr val="accent1">
                    <a:lumMod val="40000"/>
                    <a:lumOff val="60000"/>
                  </a:schemeClr>
                </a:solidFill>
              </a:rPr>
              <a:t>With Different Types of Stars</a:t>
            </a:r>
            <a:endParaRPr lang="en-US" dirty="0"/>
          </a:p>
        </p:txBody>
      </p:sp>
      <p:sp>
        <p:nvSpPr>
          <p:cNvPr id="25" name="Date Placeholder 1">
            <a:extLst>
              <a:ext uri="{FF2B5EF4-FFF2-40B4-BE49-F238E27FC236}">
                <a16:creationId xmlns:a16="http://schemas.microsoft.com/office/drawing/2014/main" id="{D16BF43B-DA2D-324C-B28C-7E5ECF736350}"/>
              </a:ext>
            </a:extLst>
          </p:cNvPr>
          <p:cNvSpPr>
            <a:spLocks noGrp="1"/>
          </p:cNvSpPr>
          <p:nvPr>
            <p:ph type="dt" sz="half" idx="18"/>
          </p:nvPr>
        </p:nvSpPr>
        <p:spPr>
          <a:xfrm>
            <a:off x="254000" y="4954249"/>
            <a:ext cx="1422400" cy="123211"/>
          </a:xfrm>
        </p:spPr>
        <p:txBody>
          <a:bodyPr/>
          <a:lstStyle/>
          <a:p>
            <a:fld id="{AC23A6A7-FB1A-D74F-92E9-6DA91FB84AEA}" type="datetime4">
              <a:rPr lang="en-US" smtClean="0"/>
              <a:t>December 1, 2021</a:t>
            </a:fld>
            <a:endParaRPr lang="en-US"/>
          </a:p>
        </p:txBody>
      </p:sp>
      <p:sp>
        <p:nvSpPr>
          <p:cNvPr id="26" name="Footer Placeholder 2">
            <a:extLst>
              <a:ext uri="{FF2B5EF4-FFF2-40B4-BE49-F238E27FC236}">
                <a16:creationId xmlns:a16="http://schemas.microsoft.com/office/drawing/2014/main" id="{D41649EA-046F-9846-A05B-3379B1EEA41F}"/>
              </a:ext>
            </a:extLst>
          </p:cNvPr>
          <p:cNvSpPr>
            <a:spLocks noGrp="1"/>
          </p:cNvSpPr>
          <p:nvPr>
            <p:ph type="ftr" sz="quarter" idx="19"/>
          </p:nvPr>
        </p:nvSpPr>
        <p:spPr>
          <a:xfrm>
            <a:off x="1676400" y="4954249"/>
            <a:ext cx="5775960" cy="123211"/>
          </a:xfrm>
        </p:spPr>
        <p:txBody>
          <a:bodyPr/>
          <a:lstStyle/>
          <a:p>
            <a:r>
              <a:rPr lang="en-US"/>
              <a:t>This document has been reviewed and determined not to contain export controlled technical data.</a:t>
            </a:r>
          </a:p>
        </p:txBody>
      </p:sp>
      <p:sp>
        <p:nvSpPr>
          <p:cNvPr id="27" name="Slide Number Placeholder 3">
            <a:extLst>
              <a:ext uri="{FF2B5EF4-FFF2-40B4-BE49-F238E27FC236}">
                <a16:creationId xmlns:a16="http://schemas.microsoft.com/office/drawing/2014/main" id="{4FE31347-98F2-3D40-A6A4-5C7EB96D8782}"/>
              </a:ext>
            </a:extLst>
          </p:cNvPr>
          <p:cNvSpPr>
            <a:spLocks noGrp="1"/>
          </p:cNvSpPr>
          <p:nvPr>
            <p:ph type="sldNum" sz="quarter" idx="20"/>
          </p:nvPr>
        </p:nvSpPr>
        <p:spPr>
          <a:xfrm>
            <a:off x="7452360" y="4952849"/>
            <a:ext cx="601370" cy="122071"/>
          </a:xfrm>
        </p:spPr>
        <p:txBody>
          <a:bodyPr/>
          <a:lstStyle/>
          <a:p>
            <a:fld id="{11C0F2E9-13F1-4B54-979A-5E00D7D5723C}" type="slidenum">
              <a:rPr lang="en-US" smtClean="0"/>
              <a:pPr/>
              <a:t>14</a:t>
            </a:fld>
            <a:endParaRPr lang="en-US"/>
          </a:p>
        </p:txBody>
      </p:sp>
    </p:spTree>
    <p:extLst>
      <p:ext uri="{BB962C8B-B14F-4D97-AF65-F5344CB8AC3E}">
        <p14:creationId xmlns:p14="http://schemas.microsoft.com/office/powerpoint/2010/main" val="233841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1000"/>
                            </p:stCondLst>
                            <p:childTnLst>
                              <p:par>
                                <p:cTn id="13" presetID="0" presetClass="path" presetSubtype="0" accel="50000" decel="50000" fill="hold" nodeType="afterEffect">
                                  <p:stCondLst>
                                    <p:cond delay="0"/>
                                  </p:stCondLst>
                                  <p:childTnLst>
                                    <p:animMotion origin="layout" path="M -5.55556E-7 0.00031 L -5.55556E-7 -0.8824 " pathEditMode="relative" ptsTypes="AA">
                                      <p:cBhvr>
                                        <p:cTn id="14" dur="2000" fill="hold"/>
                                        <p:tgtEl>
                                          <p:spTgt spid="43"/>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3.88889E-6 1.97531E-6 L 3.88889E-6 -0.88272 " pathEditMode="relative" rAng="0" ptsTypes="AA">
                                      <p:cBhvr>
                                        <p:cTn id="16" dur="2000" fill="hold"/>
                                        <p:tgtEl>
                                          <p:spTgt spid="47"/>
                                        </p:tgtEl>
                                        <p:attrNameLst>
                                          <p:attrName>ppt_x</p:attrName>
                                          <p:attrName>ppt_y</p:attrName>
                                        </p:attrNameLst>
                                      </p:cBhvr>
                                      <p:rCtr x="0" y="-44136"/>
                                    </p:animMotion>
                                  </p:childTnLst>
                                </p:cTn>
                              </p:par>
                            </p:childTnLst>
                          </p:cTn>
                        </p:par>
                        <p:par>
                          <p:cTn id="17" fill="hold">
                            <p:stCondLst>
                              <p:cond delay="3000"/>
                            </p:stCondLst>
                            <p:childTnLst>
                              <p:par>
                                <p:cTn id="18" presetID="10" presetClass="exit" presetSubtype="0" fill="hold" nodeType="afterEffect">
                                  <p:stCondLst>
                                    <p:cond delay="0"/>
                                  </p:stCondLst>
                                  <p:childTnLst>
                                    <p:animEffect transition="out" filter="fade">
                                      <p:cBhvr>
                                        <p:cTn id="19" dur="500"/>
                                        <p:tgtEl>
                                          <p:spTgt spid="47"/>
                                        </p:tgtEl>
                                      </p:cBhvr>
                                    </p:animEffect>
                                    <p:set>
                                      <p:cBhvr>
                                        <p:cTn id="20" dur="1" fill="hold">
                                          <p:stCondLst>
                                            <p:cond delay="499"/>
                                          </p:stCondLst>
                                        </p:cTn>
                                        <p:tgtEl>
                                          <p:spTgt spid="47"/>
                                        </p:tgtEl>
                                        <p:attrNameLst>
                                          <p:attrName>style.visibility</p:attrName>
                                        </p:attrNameLst>
                                      </p:cBhvr>
                                      <p:to>
                                        <p:strVal val="hidden"/>
                                      </p:to>
                                    </p:set>
                                  </p:childTnLst>
                                </p:cTn>
                              </p:par>
                            </p:childTnLst>
                          </p:cTn>
                        </p:par>
                        <p:par>
                          <p:cTn id="21" fill="hold">
                            <p:stCondLst>
                              <p:cond delay="3500"/>
                            </p:stCondLst>
                            <p:childTnLst>
                              <p:par>
                                <p:cTn id="22" presetID="10" presetClass="entr" presetSubtype="0" fill="hold" grpId="1"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4000"/>
                            </p:stCondLst>
                            <p:childTnLst>
                              <p:par>
                                <p:cTn id="26" presetID="6" presetClass="emph" presetSubtype="0" fill="hold" nodeType="afterEffect">
                                  <p:stCondLst>
                                    <p:cond delay="0"/>
                                  </p:stCondLst>
                                  <p:childTnLst>
                                    <p:animScale>
                                      <p:cBhvr>
                                        <p:cTn id="27" dur="2000" fill="hold"/>
                                        <p:tgtEl>
                                          <p:spTgt spid="31"/>
                                        </p:tgtEl>
                                      </p:cBhvr>
                                      <p:by x="22000" y="22000"/>
                                    </p:animScale>
                                  </p:childTnLst>
                                </p:cTn>
                              </p:par>
                              <p:par>
                                <p:cTn id="28" presetID="6" presetClass="emph" presetSubtype="0" fill="hold" nodeType="withEffect">
                                  <p:stCondLst>
                                    <p:cond delay="0"/>
                                  </p:stCondLst>
                                  <p:childTnLst>
                                    <p:animScale>
                                      <p:cBhvr>
                                        <p:cTn id="29" dur="2000" fill="hold"/>
                                        <p:tgtEl>
                                          <p:spTgt spid="37"/>
                                        </p:tgtEl>
                                      </p:cBhvr>
                                      <p:by x="22000" y="22000"/>
                                    </p:animScale>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1"/>
                                        </p:tgtEl>
                                      </p:cBhvr>
                                    </p:animEffect>
                                    <p:set>
                                      <p:cBhvr>
                                        <p:cTn id="34" dur="1" fill="hold">
                                          <p:stCondLst>
                                            <p:cond delay="499"/>
                                          </p:stCondLst>
                                        </p:cTn>
                                        <p:tgtEl>
                                          <p:spTgt spid="3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childTnLst>
                          </p:cTn>
                        </p:par>
                        <p:par>
                          <p:cTn id="45" fill="hold">
                            <p:stCondLst>
                              <p:cond delay="1000"/>
                            </p:stCondLst>
                            <p:childTnLst>
                              <p:par>
                                <p:cTn id="46" presetID="0" presetClass="path" presetSubtype="0" accel="50000" decel="50000" fill="hold" nodeType="afterEffect">
                                  <p:stCondLst>
                                    <p:cond delay="0"/>
                                  </p:stCondLst>
                                  <p:childTnLst>
                                    <p:animMotion origin="layout" path="M -5.55556E-7 -0.8824 L -5.55556E-7 0.925 " pathEditMode="relative" rAng="0" ptsTypes="AA">
                                      <p:cBhvr>
                                        <p:cTn id="47" dur="2000" fill="hold"/>
                                        <p:tgtEl>
                                          <p:spTgt spid="43"/>
                                        </p:tgtEl>
                                        <p:attrNameLst>
                                          <p:attrName>ppt_x</p:attrName>
                                          <p:attrName>ppt_y</p:attrName>
                                        </p:attrNameLst>
                                      </p:cBhvr>
                                      <p:rCtr x="0" y="90370"/>
                                    </p:animMotion>
                                  </p:childTnLst>
                                </p:cTn>
                              </p:par>
                              <p:par>
                                <p:cTn id="48" presetID="0" presetClass="path" presetSubtype="0" accel="50000" decel="50000" fill="hold" nodeType="withEffect">
                                  <p:stCondLst>
                                    <p:cond delay="0"/>
                                  </p:stCondLst>
                                  <p:childTnLst>
                                    <p:animMotion origin="layout" path="M 3.88889E-6 -0.88303 L 3.88889E-6 0.91666 " pathEditMode="relative" rAng="0" ptsTypes="AA">
                                      <p:cBhvr>
                                        <p:cTn id="49" dur="2000" fill="hold"/>
                                        <p:tgtEl>
                                          <p:spTgt spid="47"/>
                                        </p:tgtEl>
                                        <p:attrNameLst>
                                          <p:attrName>ppt_x</p:attrName>
                                          <p:attrName>ppt_y</p:attrName>
                                        </p:attrNameLst>
                                      </p:cBhvr>
                                      <p:rCtr x="0" y="89969"/>
                                    </p:animMotion>
                                  </p:childTnLst>
                                </p:cTn>
                              </p:par>
                            </p:childTnLst>
                          </p:cTn>
                        </p:par>
                        <p:par>
                          <p:cTn id="50" fill="hold">
                            <p:stCondLst>
                              <p:cond delay="3000"/>
                            </p:stCondLst>
                            <p:childTnLst>
                              <p:par>
                                <p:cTn id="51" presetID="10" presetClass="exit" presetSubtype="0" fill="hold" nodeType="afterEffect">
                                  <p:stCondLst>
                                    <p:cond delay="0"/>
                                  </p:stCondLst>
                                  <p:childTnLst>
                                    <p:animEffect transition="out" filter="fade">
                                      <p:cBhvr>
                                        <p:cTn id="52" dur="500"/>
                                        <p:tgtEl>
                                          <p:spTgt spid="47"/>
                                        </p:tgtEl>
                                      </p:cBhvr>
                                    </p:animEffect>
                                    <p:set>
                                      <p:cBhvr>
                                        <p:cTn id="53" dur="1" fill="hold">
                                          <p:stCondLst>
                                            <p:cond delay="499"/>
                                          </p:stCondLst>
                                        </p:cTn>
                                        <p:tgtEl>
                                          <p:spTgt spid="47"/>
                                        </p:tgtEl>
                                        <p:attrNameLst>
                                          <p:attrName>style.visibility</p:attrName>
                                        </p:attrNameLst>
                                      </p:cBhvr>
                                      <p:to>
                                        <p:strVal val="hidden"/>
                                      </p:to>
                                    </p:set>
                                  </p:childTnLst>
                                </p:cTn>
                              </p:par>
                            </p:childTnLst>
                          </p:cTn>
                        </p:par>
                        <p:par>
                          <p:cTn id="54" fill="hold">
                            <p:stCondLst>
                              <p:cond delay="3500"/>
                            </p:stCondLst>
                            <p:childTnLst>
                              <p:par>
                                <p:cTn id="55" presetID="10" presetClass="entr" presetSubtype="0" fill="hold" grpId="1"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par>
                          <p:cTn id="58" fill="hold">
                            <p:stCondLst>
                              <p:cond delay="4000"/>
                            </p:stCondLst>
                            <p:childTnLst>
                              <p:par>
                                <p:cTn id="59" presetID="10" presetClass="entr" presetSubtype="0" fill="hold" nodeType="afterEffect">
                                  <p:stCondLst>
                                    <p:cond delay="100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par>
                          <p:cTn id="62" fill="hold">
                            <p:stCondLst>
                              <p:cond delay="5500"/>
                            </p:stCondLst>
                            <p:childTnLst>
                              <p:par>
                                <p:cTn id="63" presetID="6" presetClass="emph" presetSubtype="0" accel="50000" decel="50000" fill="hold" nodeType="afterEffect">
                                  <p:stCondLst>
                                    <p:cond delay="0"/>
                                  </p:stCondLst>
                                  <p:childTnLst>
                                    <p:animScale>
                                      <p:cBhvr>
                                        <p:cTn id="64" dur="5000" fill="hold"/>
                                        <p:tgtEl>
                                          <p:spTgt spid="19"/>
                                        </p:tgtEl>
                                      </p:cBhvr>
                                      <p:by x="16000" y="16000"/>
                                    </p:animScale>
                                  </p:childTnLst>
                                </p:cTn>
                              </p:par>
                              <p:par>
                                <p:cTn id="65" presetID="10" presetClass="exit" presetSubtype="0" fill="hold" nodeType="withEffect">
                                  <p:stCondLst>
                                    <p:cond delay="0"/>
                                  </p:stCondLst>
                                  <p:childTnLst>
                                    <p:animEffect transition="out" filter="fade">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7"/>
                                        </p:tgtEl>
                                      </p:cBhvr>
                                    </p:animEffect>
                                    <p:set>
                                      <p:cBhvr>
                                        <p:cTn id="70" dur="1" fill="hold">
                                          <p:stCondLst>
                                            <p:cond delay="499"/>
                                          </p:stCondLst>
                                        </p:cTn>
                                        <p:tgtEl>
                                          <p:spTgt spid="37"/>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43"/>
                                        </p:tgtEl>
                                      </p:cBhvr>
                                    </p:animEffect>
                                    <p:set>
                                      <p:cBhvr>
                                        <p:cTn id="76" dur="1" fill="hold">
                                          <p:stCondLst>
                                            <p:cond delay="499"/>
                                          </p:stCondLst>
                                        </p:cTn>
                                        <p:tgtEl>
                                          <p:spTgt spid="43"/>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6"/>
                                        </p:tgtEl>
                                      </p:cBhvr>
                                    </p:animEffect>
                                    <p:set>
                                      <p:cBhvr>
                                        <p:cTn id="79" dur="1" fill="hold">
                                          <p:stCondLst>
                                            <p:cond delay="499"/>
                                          </p:stCondLst>
                                        </p:cTn>
                                        <p:tgtEl>
                                          <p:spTgt spid="6"/>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 grpId="0"/>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6E78BA-FCA5-9443-B971-7AAD57E1150D}"/>
              </a:ext>
            </a:extLst>
          </p:cNvPr>
          <p:cNvPicPr>
            <a:picLocks noChangeAspect="1"/>
          </p:cNvPicPr>
          <p:nvPr/>
        </p:nvPicPr>
        <p:blipFill>
          <a:blip r:embed="rId3"/>
          <a:srcRect/>
          <a:stretch/>
        </p:blipFill>
        <p:spPr>
          <a:xfrm>
            <a:off x="0" y="987013"/>
            <a:ext cx="9143999" cy="3169474"/>
          </a:xfrm>
          <a:prstGeom prst="rect">
            <a:avLst/>
          </a:prstGeom>
        </p:spPr>
      </p:pic>
      <p:pic>
        <p:nvPicPr>
          <p:cNvPr id="7" name="Picture 6">
            <a:extLst>
              <a:ext uri="{FF2B5EF4-FFF2-40B4-BE49-F238E27FC236}">
                <a16:creationId xmlns:a16="http://schemas.microsoft.com/office/drawing/2014/main" id="{A006B892-027A-4749-A198-009687EDDCCB}"/>
              </a:ext>
            </a:extLst>
          </p:cNvPr>
          <p:cNvPicPr>
            <a:picLocks noChangeAspect="1"/>
          </p:cNvPicPr>
          <p:nvPr/>
        </p:nvPicPr>
        <p:blipFill>
          <a:blip r:embed="rId4"/>
          <a:srcRect/>
          <a:stretch/>
        </p:blipFill>
        <p:spPr>
          <a:xfrm>
            <a:off x="0" y="0"/>
            <a:ext cx="9144000" cy="5143500"/>
          </a:xfrm>
          <a:prstGeom prst="rect">
            <a:avLst/>
          </a:prstGeom>
        </p:spPr>
      </p:pic>
      <p:pic>
        <p:nvPicPr>
          <p:cNvPr id="25" name="Picture 24">
            <a:extLst>
              <a:ext uri="{FF2B5EF4-FFF2-40B4-BE49-F238E27FC236}">
                <a16:creationId xmlns:a16="http://schemas.microsoft.com/office/drawing/2014/main" id="{4F70818E-7AA6-B340-B54B-A09A4017EA22}"/>
              </a:ext>
            </a:extLst>
          </p:cNvPr>
          <p:cNvPicPr>
            <a:picLocks noChangeAspect="1"/>
          </p:cNvPicPr>
          <p:nvPr/>
        </p:nvPicPr>
        <p:blipFill>
          <a:blip r:embed="rId5"/>
          <a:srcRect/>
          <a:stretch/>
        </p:blipFill>
        <p:spPr>
          <a:xfrm>
            <a:off x="0" y="0"/>
            <a:ext cx="9144000" cy="5143500"/>
          </a:xfrm>
          <a:prstGeom prst="rect">
            <a:avLst/>
          </a:prstGeom>
        </p:spPr>
      </p:pic>
      <p:pic>
        <p:nvPicPr>
          <p:cNvPr id="33" name="Picture 32">
            <a:extLst>
              <a:ext uri="{FF2B5EF4-FFF2-40B4-BE49-F238E27FC236}">
                <a16:creationId xmlns:a16="http://schemas.microsoft.com/office/drawing/2014/main" id="{AF6DDC04-C920-EA41-88A1-E23F9D27EAB9}"/>
              </a:ext>
            </a:extLst>
          </p:cNvPr>
          <p:cNvPicPr>
            <a:picLocks noChangeAspect="1"/>
          </p:cNvPicPr>
          <p:nvPr/>
        </p:nvPicPr>
        <p:blipFill>
          <a:blip r:embed="rId6"/>
          <a:srcRect/>
          <a:stretch/>
        </p:blipFill>
        <p:spPr>
          <a:xfrm>
            <a:off x="0" y="0"/>
            <a:ext cx="9144000" cy="5143500"/>
          </a:xfrm>
          <a:prstGeom prst="rect">
            <a:avLst/>
          </a:prstGeom>
        </p:spPr>
      </p:pic>
      <p:pic>
        <p:nvPicPr>
          <p:cNvPr id="18" name="Picture 17">
            <a:extLst>
              <a:ext uri="{FF2B5EF4-FFF2-40B4-BE49-F238E27FC236}">
                <a16:creationId xmlns:a16="http://schemas.microsoft.com/office/drawing/2014/main" id="{E4DF1976-8888-A840-B96E-BB5F764AC12E}"/>
              </a:ext>
            </a:extLst>
          </p:cNvPr>
          <p:cNvPicPr>
            <a:picLocks noChangeAspect="1"/>
          </p:cNvPicPr>
          <p:nvPr/>
        </p:nvPicPr>
        <p:blipFill>
          <a:blip r:embed="rId7"/>
          <a:srcRect/>
          <a:stretch/>
        </p:blipFill>
        <p:spPr>
          <a:xfrm>
            <a:off x="5466190" y="3476485"/>
            <a:ext cx="571500" cy="1888236"/>
          </a:xfrm>
          <a:prstGeom prst="rect">
            <a:avLst/>
          </a:prstGeom>
        </p:spPr>
      </p:pic>
      <p:grpSp>
        <p:nvGrpSpPr>
          <p:cNvPr id="19" name="Group 18">
            <a:extLst>
              <a:ext uri="{FF2B5EF4-FFF2-40B4-BE49-F238E27FC236}">
                <a16:creationId xmlns:a16="http://schemas.microsoft.com/office/drawing/2014/main" id="{DB3F57E0-440B-B342-AE93-29C520C5FCD6}"/>
              </a:ext>
            </a:extLst>
          </p:cNvPr>
          <p:cNvGrpSpPr/>
          <p:nvPr/>
        </p:nvGrpSpPr>
        <p:grpSpPr>
          <a:xfrm>
            <a:off x="4821219" y="2571750"/>
            <a:ext cx="571500" cy="2792971"/>
            <a:chOff x="4286250" y="2571750"/>
            <a:chExt cx="571500" cy="2792971"/>
          </a:xfrm>
        </p:grpSpPr>
        <p:pic>
          <p:nvPicPr>
            <p:cNvPr id="20" name="Picture 19">
              <a:extLst>
                <a:ext uri="{FF2B5EF4-FFF2-40B4-BE49-F238E27FC236}">
                  <a16:creationId xmlns:a16="http://schemas.microsoft.com/office/drawing/2014/main" id="{0001F28C-80D6-6F44-BBE1-E4051716B2DC}"/>
                </a:ext>
              </a:extLst>
            </p:cNvPr>
            <p:cNvPicPr>
              <a:picLocks noChangeAspect="1"/>
            </p:cNvPicPr>
            <p:nvPr/>
          </p:nvPicPr>
          <p:blipFill>
            <a:blip r:embed="rId8"/>
            <a:srcRect/>
            <a:stretch/>
          </p:blipFill>
          <p:spPr>
            <a:xfrm>
              <a:off x="4286250" y="2571750"/>
              <a:ext cx="571500" cy="2286000"/>
            </a:xfrm>
            <a:prstGeom prst="rect">
              <a:avLst/>
            </a:prstGeom>
          </p:spPr>
        </p:pic>
        <p:pic>
          <p:nvPicPr>
            <p:cNvPr id="21" name="Picture 20">
              <a:extLst>
                <a:ext uri="{FF2B5EF4-FFF2-40B4-BE49-F238E27FC236}">
                  <a16:creationId xmlns:a16="http://schemas.microsoft.com/office/drawing/2014/main" id="{DBD37071-9710-F442-97BE-E6FAC58F7F4B}"/>
                </a:ext>
              </a:extLst>
            </p:cNvPr>
            <p:cNvPicPr>
              <a:picLocks noChangeAspect="1"/>
            </p:cNvPicPr>
            <p:nvPr/>
          </p:nvPicPr>
          <p:blipFill>
            <a:blip r:embed="rId7"/>
            <a:srcRect/>
            <a:stretch/>
          </p:blipFill>
          <p:spPr>
            <a:xfrm>
              <a:off x="4286250" y="3476485"/>
              <a:ext cx="571500" cy="1888236"/>
            </a:xfrm>
            <a:prstGeom prst="rect">
              <a:avLst/>
            </a:prstGeom>
          </p:spPr>
        </p:pic>
      </p:grpSp>
      <p:pic>
        <p:nvPicPr>
          <p:cNvPr id="22" name="Picture 21">
            <a:extLst>
              <a:ext uri="{FF2B5EF4-FFF2-40B4-BE49-F238E27FC236}">
                <a16:creationId xmlns:a16="http://schemas.microsoft.com/office/drawing/2014/main" id="{B3D3A0E5-457C-E546-8E69-A9710FA3D9E5}"/>
              </a:ext>
            </a:extLst>
          </p:cNvPr>
          <p:cNvPicPr>
            <a:picLocks noChangeAspect="1"/>
          </p:cNvPicPr>
          <p:nvPr/>
        </p:nvPicPr>
        <p:blipFill>
          <a:blip r:embed="rId7"/>
          <a:srcRect/>
          <a:stretch/>
        </p:blipFill>
        <p:spPr>
          <a:xfrm>
            <a:off x="2302871" y="3476485"/>
            <a:ext cx="571500" cy="1888236"/>
          </a:xfrm>
          <a:prstGeom prst="rect">
            <a:avLst/>
          </a:prstGeom>
        </p:spPr>
      </p:pic>
      <p:grpSp>
        <p:nvGrpSpPr>
          <p:cNvPr id="23" name="Group 22">
            <a:extLst>
              <a:ext uri="{FF2B5EF4-FFF2-40B4-BE49-F238E27FC236}">
                <a16:creationId xmlns:a16="http://schemas.microsoft.com/office/drawing/2014/main" id="{FCD14D3B-F294-0947-8CC6-A0A59043335D}"/>
              </a:ext>
            </a:extLst>
          </p:cNvPr>
          <p:cNvGrpSpPr/>
          <p:nvPr/>
        </p:nvGrpSpPr>
        <p:grpSpPr>
          <a:xfrm>
            <a:off x="1299411" y="3476484"/>
            <a:ext cx="7652084" cy="1667015"/>
            <a:chOff x="1299411" y="3476484"/>
            <a:chExt cx="7652084" cy="1667015"/>
          </a:xfrm>
        </p:grpSpPr>
        <p:pic>
          <p:nvPicPr>
            <p:cNvPr id="24" name="Picture 23">
              <a:extLst>
                <a:ext uri="{FF2B5EF4-FFF2-40B4-BE49-F238E27FC236}">
                  <a16:creationId xmlns:a16="http://schemas.microsoft.com/office/drawing/2014/main" id="{6D57673D-D6D8-484A-BF76-BF5CEC8C5D8A}"/>
                </a:ext>
              </a:extLst>
            </p:cNvPr>
            <p:cNvPicPr>
              <a:picLocks noChangeAspect="1"/>
            </p:cNvPicPr>
            <p:nvPr/>
          </p:nvPicPr>
          <p:blipFill rotWithShape="1">
            <a:blip r:embed="rId6"/>
            <a:srcRect l="70000" t="88374" r="2106"/>
            <a:stretch/>
          </p:blipFill>
          <p:spPr>
            <a:xfrm>
              <a:off x="6400800" y="4545496"/>
              <a:ext cx="2550695" cy="598002"/>
            </a:xfrm>
            <a:prstGeom prst="rect">
              <a:avLst/>
            </a:prstGeom>
          </p:spPr>
        </p:pic>
        <p:pic>
          <p:nvPicPr>
            <p:cNvPr id="26" name="Picture 25">
              <a:extLst>
                <a:ext uri="{FF2B5EF4-FFF2-40B4-BE49-F238E27FC236}">
                  <a16:creationId xmlns:a16="http://schemas.microsoft.com/office/drawing/2014/main" id="{3837F349-18C2-744C-86DC-12850EEF6C66}"/>
                </a:ext>
              </a:extLst>
            </p:cNvPr>
            <p:cNvPicPr>
              <a:picLocks noChangeAspect="1"/>
            </p:cNvPicPr>
            <p:nvPr/>
          </p:nvPicPr>
          <p:blipFill rotWithShape="1">
            <a:blip r:embed="rId6"/>
            <a:srcRect l="14211" t="67590" r="57718"/>
            <a:stretch/>
          </p:blipFill>
          <p:spPr>
            <a:xfrm>
              <a:off x="1299411" y="3476484"/>
              <a:ext cx="2566736" cy="1667015"/>
            </a:xfrm>
            <a:prstGeom prst="rect">
              <a:avLst/>
            </a:prstGeom>
          </p:spPr>
        </p:pic>
      </p:grpSp>
      <p:grpSp>
        <p:nvGrpSpPr>
          <p:cNvPr id="27" name="Group 26">
            <a:extLst>
              <a:ext uri="{FF2B5EF4-FFF2-40B4-BE49-F238E27FC236}">
                <a16:creationId xmlns:a16="http://schemas.microsoft.com/office/drawing/2014/main" id="{DC59B93B-551F-494C-B60A-7E2BAEBADEE7}"/>
              </a:ext>
            </a:extLst>
          </p:cNvPr>
          <p:cNvGrpSpPr/>
          <p:nvPr/>
        </p:nvGrpSpPr>
        <p:grpSpPr>
          <a:xfrm>
            <a:off x="4176642" y="2571750"/>
            <a:ext cx="571500" cy="2792971"/>
            <a:chOff x="4286250" y="2571750"/>
            <a:chExt cx="571500" cy="2792971"/>
          </a:xfrm>
        </p:grpSpPr>
        <p:pic>
          <p:nvPicPr>
            <p:cNvPr id="30" name="Picture 29">
              <a:extLst>
                <a:ext uri="{FF2B5EF4-FFF2-40B4-BE49-F238E27FC236}">
                  <a16:creationId xmlns:a16="http://schemas.microsoft.com/office/drawing/2014/main" id="{02AE698D-B272-0741-BC5E-194D27970319}"/>
                </a:ext>
              </a:extLst>
            </p:cNvPr>
            <p:cNvPicPr>
              <a:picLocks noChangeAspect="1"/>
            </p:cNvPicPr>
            <p:nvPr/>
          </p:nvPicPr>
          <p:blipFill>
            <a:blip r:embed="rId8"/>
            <a:srcRect/>
            <a:stretch/>
          </p:blipFill>
          <p:spPr>
            <a:xfrm>
              <a:off x="4286250" y="2571750"/>
              <a:ext cx="571500" cy="2286000"/>
            </a:xfrm>
            <a:prstGeom prst="rect">
              <a:avLst/>
            </a:prstGeom>
          </p:spPr>
        </p:pic>
        <p:pic>
          <p:nvPicPr>
            <p:cNvPr id="31" name="Picture 30">
              <a:extLst>
                <a:ext uri="{FF2B5EF4-FFF2-40B4-BE49-F238E27FC236}">
                  <a16:creationId xmlns:a16="http://schemas.microsoft.com/office/drawing/2014/main" id="{272A1876-275E-6348-BC35-872160402939}"/>
                </a:ext>
              </a:extLst>
            </p:cNvPr>
            <p:cNvPicPr>
              <a:picLocks noChangeAspect="1"/>
            </p:cNvPicPr>
            <p:nvPr/>
          </p:nvPicPr>
          <p:blipFill>
            <a:blip r:embed="rId7"/>
            <a:srcRect/>
            <a:stretch/>
          </p:blipFill>
          <p:spPr>
            <a:xfrm>
              <a:off x="4286250" y="3476485"/>
              <a:ext cx="571500" cy="1888236"/>
            </a:xfrm>
            <a:prstGeom prst="rect">
              <a:avLst/>
            </a:prstGeom>
          </p:spPr>
        </p:pic>
      </p:grpSp>
      <p:pic>
        <p:nvPicPr>
          <p:cNvPr id="34" name="Picture 33">
            <a:extLst>
              <a:ext uri="{FF2B5EF4-FFF2-40B4-BE49-F238E27FC236}">
                <a16:creationId xmlns:a16="http://schemas.microsoft.com/office/drawing/2014/main" id="{4FCA0B96-D7DD-EC43-9D44-BC85181915A9}"/>
              </a:ext>
            </a:extLst>
          </p:cNvPr>
          <p:cNvPicPr>
            <a:picLocks noChangeAspect="1"/>
          </p:cNvPicPr>
          <p:nvPr/>
        </p:nvPicPr>
        <p:blipFill>
          <a:blip r:embed="rId8"/>
          <a:srcRect/>
          <a:stretch/>
        </p:blipFill>
        <p:spPr>
          <a:xfrm>
            <a:off x="5466190" y="2571750"/>
            <a:ext cx="571500" cy="2286000"/>
          </a:xfrm>
          <a:prstGeom prst="rect">
            <a:avLst/>
          </a:prstGeom>
        </p:spPr>
      </p:pic>
      <p:pic>
        <p:nvPicPr>
          <p:cNvPr id="28" name="Picture 27">
            <a:extLst>
              <a:ext uri="{FF2B5EF4-FFF2-40B4-BE49-F238E27FC236}">
                <a16:creationId xmlns:a16="http://schemas.microsoft.com/office/drawing/2014/main" id="{11649DA2-8F9A-AA4D-BCE2-71ABE1AECDF9}"/>
              </a:ext>
            </a:extLst>
          </p:cNvPr>
          <p:cNvPicPr>
            <a:picLocks noChangeAspect="1"/>
          </p:cNvPicPr>
          <p:nvPr/>
        </p:nvPicPr>
        <p:blipFill>
          <a:blip r:embed="rId9"/>
          <a:srcRect/>
          <a:stretch/>
        </p:blipFill>
        <p:spPr>
          <a:xfrm>
            <a:off x="1454082" y="2273321"/>
            <a:ext cx="2249571" cy="2699484"/>
          </a:xfrm>
          <a:prstGeom prst="rect">
            <a:avLst/>
          </a:prstGeom>
        </p:spPr>
      </p:pic>
      <p:pic>
        <p:nvPicPr>
          <p:cNvPr id="32" name="Picture 31">
            <a:extLst>
              <a:ext uri="{FF2B5EF4-FFF2-40B4-BE49-F238E27FC236}">
                <a16:creationId xmlns:a16="http://schemas.microsoft.com/office/drawing/2014/main" id="{2D89A6F6-7345-FF42-AB42-C56AEE43B6B9}"/>
              </a:ext>
            </a:extLst>
          </p:cNvPr>
          <p:cNvPicPr>
            <a:picLocks noChangeAspect="1"/>
          </p:cNvPicPr>
          <p:nvPr/>
        </p:nvPicPr>
        <p:blipFill>
          <a:blip r:embed="rId10"/>
          <a:srcRect/>
          <a:stretch/>
        </p:blipFill>
        <p:spPr>
          <a:xfrm>
            <a:off x="6999511" y="3562584"/>
            <a:ext cx="1347191" cy="1347190"/>
          </a:xfrm>
          <a:prstGeom prst="rect">
            <a:avLst/>
          </a:prstGeom>
        </p:spPr>
      </p:pic>
      <p:pic>
        <p:nvPicPr>
          <p:cNvPr id="44" name="Picture 43">
            <a:extLst>
              <a:ext uri="{FF2B5EF4-FFF2-40B4-BE49-F238E27FC236}">
                <a16:creationId xmlns:a16="http://schemas.microsoft.com/office/drawing/2014/main" id="{044E5972-280D-4C4F-84D9-FC3CF72BB85C}"/>
              </a:ext>
            </a:extLst>
          </p:cNvPr>
          <p:cNvPicPr>
            <a:picLocks noChangeAspect="1"/>
          </p:cNvPicPr>
          <p:nvPr/>
        </p:nvPicPr>
        <p:blipFill>
          <a:blip r:embed="rId11"/>
          <a:stretch>
            <a:fillRect/>
          </a:stretch>
        </p:blipFill>
        <p:spPr>
          <a:xfrm>
            <a:off x="4461859" y="3554842"/>
            <a:ext cx="1347191" cy="1347190"/>
          </a:xfrm>
          <a:prstGeom prst="rect">
            <a:avLst/>
          </a:prstGeom>
        </p:spPr>
      </p:pic>
      <p:pic>
        <p:nvPicPr>
          <p:cNvPr id="43" name="Picture 42">
            <a:extLst>
              <a:ext uri="{FF2B5EF4-FFF2-40B4-BE49-F238E27FC236}">
                <a16:creationId xmlns:a16="http://schemas.microsoft.com/office/drawing/2014/main" id="{8350A3D8-8A03-3442-A9AF-B64716CF19BC}"/>
              </a:ext>
            </a:extLst>
          </p:cNvPr>
          <p:cNvPicPr>
            <a:picLocks noChangeAspect="1"/>
          </p:cNvPicPr>
          <p:nvPr/>
        </p:nvPicPr>
        <p:blipFill>
          <a:blip r:embed="rId11"/>
          <a:stretch>
            <a:fillRect/>
          </a:stretch>
        </p:blipFill>
        <p:spPr>
          <a:xfrm>
            <a:off x="4461859" y="3554842"/>
            <a:ext cx="1347191" cy="1347190"/>
          </a:xfrm>
          <a:prstGeom prst="rect">
            <a:avLst/>
          </a:prstGeom>
        </p:spPr>
      </p:pic>
      <p:pic>
        <p:nvPicPr>
          <p:cNvPr id="3" name="Picture 2">
            <a:extLst>
              <a:ext uri="{FF2B5EF4-FFF2-40B4-BE49-F238E27FC236}">
                <a16:creationId xmlns:a16="http://schemas.microsoft.com/office/drawing/2014/main" id="{65FBE7D2-F94A-9649-AF59-B4B972DF1770}"/>
              </a:ext>
            </a:extLst>
          </p:cNvPr>
          <p:cNvPicPr>
            <a:picLocks noChangeAspect="1"/>
          </p:cNvPicPr>
          <p:nvPr/>
        </p:nvPicPr>
        <p:blipFill>
          <a:blip r:embed="rId11"/>
          <a:stretch>
            <a:fillRect/>
          </a:stretch>
        </p:blipFill>
        <p:spPr>
          <a:xfrm>
            <a:off x="4461859" y="3554842"/>
            <a:ext cx="1347191" cy="1347190"/>
          </a:xfrm>
          <a:prstGeom prst="rect">
            <a:avLst/>
          </a:prstGeom>
        </p:spPr>
      </p:pic>
      <p:sp>
        <p:nvSpPr>
          <p:cNvPr id="2" name="TextBox 1">
            <a:extLst>
              <a:ext uri="{FF2B5EF4-FFF2-40B4-BE49-F238E27FC236}">
                <a16:creationId xmlns:a16="http://schemas.microsoft.com/office/drawing/2014/main" id="{74351F93-F839-9646-BB41-3D14590126B8}"/>
              </a:ext>
            </a:extLst>
          </p:cNvPr>
          <p:cNvSpPr txBox="1"/>
          <p:nvPr/>
        </p:nvSpPr>
        <p:spPr>
          <a:xfrm>
            <a:off x="2133873" y="2284713"/>
            <a:ext cx="889987" cy="369332"/>
          </a:xfrm>
          <a:prstGeom prst="rect">
            <a:avLst/>
          </a:prstGeom>
          <a:noFill/>
        </p:spPr>
        <p:txBody>
          <a:bodyPr wrap="none" rtlCol="0">
            <a:spAutoFit/>
          </a:bodyPr>
          <a:lstStyle/>
          <a:p>
            <a:pPr algn="ctr"/>
            <a:r>
              <a:rPr lang="en-US" dirty="0">
                <a:solidFill>
                  <a:schemeClr val="bg1"/>
                </a:solidFill>
              </a:rPr>
              <a:t>too hot</a:t>
            </a:r>
          </a:p>
        </p:txBody>
      </p:sp>
      <p:sp>
        <p:nvSpPr>
          <p:cNvPr id="35" name="TextBox 34">
            <a:extLst>
              <a:ext uri="{FF2B5EF4-FFF2-40B4-BE49-F238E27FC236}">
                <a16:creationId xmlns:a16="http://schemas.microsoft.com/office/drawing/2014/main" id="{C226EB0A-CB40-434F-BC46-14226EFF8AFD}"/>
              </a:ext>
            </a:extLst>
          </p:cNvPr>
          <p:cNvSpPr txBox="1"/>
          <p:nvPr/>
        </p:nvSpPr>
        <p:spPr>
          <a:xfrm>
            <a:off x="4592549" y="2284713"/>
            <a:ext cx="1056701" cy="369332"/>
          </a:xfrm>
          <a:prstGeom prst="rect">
            <a:avLst/>
          </a:prstGeom>
          <a:noFill/>
        </p:spPr>
        <p:txBody>
          <a:bodyPr wrap="none" rtlCol="0">
            <a:spAutoFit/>
          </a:bodyPr>
          <a:lstStyle/>
          <a:p>
            <a:pPr algn="ctr"/>
            <a:r>
              <a:rPr lang="en-US" dirty="0">
                <a:solidFill>
                  <a:schemeClr val="bg1"/>
                </a:solidFill>
              </a:rPr>
              <a:t>just right</a:t>
            </a:r>
          </a:p>
        </p:txBody>
      </p:sp>
      <p:sp>
        <p:nvSpPr>
          <p:cNvPr id="36" name="TextBox 35">
            <a:extLst>
              <a:ext uri="{FF2B5EF4-FFF2-40B4-BE49-F238E27FC236}">
                <a16:creationId xmlns:a16="http://schemas.microsoft.com/office/drawing/2014/main" id="{EB2CFB19-6355-A742-AF84-70E3EBB9E5FD}"/>
              </a:ext>
            </a:extLst>
          </p:cNvPr>
          <p:cNvSpPr txBox="1"/>
          <p:nvPr/>
        </p:nvSpPr>
        <p:spPr>
          <a:xfrm>
            <a:off x="7157499" y="2284713"/>
            <a:ext cx="992580" cy="369332"/>
          </a:xfrm>
          <a:prstGeom prst="rect">
            <a:avLst/>
          </a:prstGeom>
          <a:noFill/>
        </p:spPr>
        <p:txBody>
          <a:bodyPr wrap="none" rtlCol="0">
            <a:spAutoFit/>
          </a:bodyPr>
          <a:lstStyle/>
          <a:p>
            <a:pPr algn="ctr"/>
            <a:r>
              <a:rPr lang="en-US" dirty="0">
                <a:solidFill>
                  <a:schemeClr val="bg1"/>
                </a:solidFill>
              </a:rPr>
              <a:t>too cold</a:t>
            </a:r>
          </a:p>
        </p:txBody>
      </p:sp>
      <p:pic>
        <p:nvPicPr>
          <p:cNvPr id="4" name="Picture 3">
            <a:extLst>
              <a:ext uri="{FF2B5EF4-FFF2-40B4-BE49-F238E27FC236}">
                <a16:creationId xmlns:a16="http://schemas.microsoft.com/office/drawing/2014/main" id="{A6346F71-A4DB-9040-B28A-08D152042329}"/>
              </a:ext>
            </a:extLst>
          </p:cNvPr>
          <p:cNvPicPr>
            <a:picLocks noChangeAspect="1"/>
          </p:cNvPicPr>
          <p:nvPr/>
        </p:nvPicPr>
        <p:blipFill>
          <a:blip r:embed="rId12"/>
          <a:srcRect/>
          <a:stretch/>
        </p:blipFill>
        <p:spPr>
          <a:xfrm>
            <a:off x="0" y="0"/>
            <a:ext cx="9144000" cy="5143500"/>
          </a:xfrm>
          <a:prstGeom prst="rect">
            <a:avLst/>
          </a:prstGeom>
        </p:spPr>
      </p:pic>
      <p:sp>
        <p:nvSpPr>
          <p:cNvPr id="12" name="Date Placeholder 11">
            <a:extLst>
              <a:ext uri="{FF2B5EF4-FFF2-40B4-BE49-F238E27FC236}">
                <a16:creationId xmlns:a16="http://schemas.microsoft.com/office/drawing/2014/main" id="{C361E206-750E-1549-B8A8-327A47A7B61C}"/>
              </a:ext>
            </a:extLst>
          </p:cNvPr>
          <p:cNvSpPr>
            <a:spLocks noGrp="1"/>
          </p:cNvSpPr>
          <p:nvPr>
            <p:ph type="dt" sz="half" idx="18"/>
          </p:nvPr>
        </p:nvSpPr>
        <p:spPr/>
        <p:txBody>
          <a:bodyPr/>
          <a:lstStyle/>
          <a:p>
            <a:fld id="{1A01894D-4050-A943-87D6-B92069FC1E90}" type="datetime4">
              <a:rPr lang="en-US" smtClean="0"/>
              <a:t>December 1, 2021</a:t>
            </a:fld>
            <a:endParaRPr lang="en-US"/>
          </a:p>
        </p:txBody>
      </p:sp>
      <p:sp>
        <p:nvSpPr>
          <p:cNvPr id="13" name="Footer Placeholder 12">
            <a:extLst>
              <a:ext uri="{FF2B5EF4-FFF2-40B4-BE49-F238E27FC236}">
                <a16:creationId xmlns:a16="http://schemas.microsoft.com/office/drawing/2014/main" id="{EFD7A664-F559-F144-98A5-FB0DA88801D2}"/>
              </a:ext>
            </a:extLst>
          </p:cNvPr>
          <p:cNvSpPr>
            <a:spLocks noGrp="1"/>
          </p:cNvSpPr>
          <p:nvPr>
            <p:ph type="ftr" sz="quarter" idx="19"/>
          </p:nvPr>
        </p:nvSpPr>
        <p:spPr/>
        <p:txBody>
          <a:bodyPr/>
          <a:lstStyle/>
          <a:p>
            <a:r>
              <a:rPr lang="en-US"/>
              <a:t>This document has been reviewed and determined not to contain export controlled technical data.</a:t>
            </a:r>
          </a:p>
        </p:txBody>
      </p:sp>
      <p:sp>
        <p:nvSpPr>
          <p:cNvPr id="14" name="Slide Number Placeholder 13">
            <a:extLst>
              <a:ext uri="{FF2B5EF4-FFF2-40B4-BE49-F238E27FC236}">
                <a16:creationId xmlns:a16="http://schemas.microsoft.com/office/drawing/2014/main" id="{ADF16208-C5ED-9B4C-8362-B90BFBC417F1}"/>
              </a:ext>
            </a:extLst>
          </p:cNvPr>
          <p:cNvSpPr>
            <a:spLocks noGrp="1"/>
          </p:cNvSpPr>
          <p:nvPr>
            <p:ph type="sldNum" sz="quarter" idx="20"/>
          </p:nvPr>
        </p:nvSpPr>
        <p:spPr/>
        <p:txBody>
          <a:bodyPr/>
          <a:lstStyle/>
          <a:p>
            <a:fld id="{275C533D-D968-4A70-91E2-44C7FEDAA0E0}" type="slidenum">
              <a:rPr lang="en-US" smtClean="0"/>
              <a:pPr/>
              <a:t>15</a:t>
            </a:fld>
            <a:endParaRPr lang="en-US"/>
          </a:p>
        </p:txBody>
      </p:sp>
      <p:sp>
        <p:nvSpPr>
          <p:cNvPr id="6" name="Text Placeholder 5">
            <a:extLst>
              <a:ext uri="{FF2B5EF4-FFF2-40B4-BE49-F238E27FC236}">
                <a16:creationId xmlns:a16="http://schemas.microsoft.com/office/drawing/2014/main" id="{1BC26523-612F-4E46-8F1B-6C06A09B4162}"/>
              </a:ext>
            </a:extLst>
          </p:cNvPr>
          <p:cNvSpPr>
            <a:spLocks noGrp="1"/>
          </p:cNvSpPr>
          <p:nvPr>
            <p:ph type="body" sz="quarter" idx="17"/>
          </p:nvPr>
        </p:nvSpPr>
        <p:spPr/>
        <p:txBody>
          <a:bodyPr/>
          <a:lstStyle/>
          <a:p>
            <a:r>
              <a:rPr lang="en-US"/>
              <a:t>Exoplanet Communications</a:t>
            </a:r>
          </a:p>
        </p:txBody>
      </p:sp>
      <p:sp>
        <p:nvSpPr>
          <p:cNvPr id="5" name="Title 4">
            <a:extLst>
              <a:ext uri="{FF2B5EF4-FFF2-40B4-BE49-F238E27FC236}">
                <a16:creationId xmlns:a16="http://schemas.microsoft.com/office/drawing/2014/main" id="{402DC8D7-9566-B942-8FE7-0B8DA0E73F1C}"/>
              </a:ext>
            </a:extLst>
          </p:cNvPr>
          <p:cNvSpPr>
            <a:spLocks noGrp="1"/>
          </p:cNvSpPr>
          <p:nvPr>
            <p:ph type="title"/>
          </p:nvPr>
        </p:nvSpPr>
        <p:spPr/>
        <p:txBody>
          <a:bodyPr/>
          <a:lstStyle/>
          <a:p>
            <a:r>
              <a:rPr lang="en-US" dirty="0">
                <a:solidFill>
                  <a:schemeClr val="accent1">
                    <a:lumMod val="40000"/>
                    <a:lumOff val="60000"/>
                  </a:schemeClr>
                </a:solidFill>
              </a:rPr>
              <a:t>The Habitable Zone</a:t>
            </a:r>
            <a:br>
              <a:rPr lang="en-US" dirty="0">
                <a:solidFill>
                  <a:schemeClr val="accent1">
                    <a:lumMod val="40000"/>
                    <a:lumOff val="60000"/>
                  </a:schemeClr>
                </a:solidFill>
              </a:rPr>
            </a:br>
            <a:br>
              <a:rPr lang="en-US" dirty="0">
                <a:solidFill>
                  <a:schemeClr val="accent1">
                    <a:lumMod val="40000"/>
                    <a:lumOff val="60000"/>
                  </a:schemeClr>
                </a:solidFill>
              </a:rPr>
            </a:br>
            <a:endParaRPr lang="en-US" dirty="0">
              <a:solidFill>
                <a:schemeClr val="accent1">
                  <a:lumMod val="40000"/>
                  <a:lumOff val="60000"/>
                </a:schemeClr>
              </a:solidFill>
            </a:endParaRPr>
          </a:p>
        </p:txBody>
      </p:sp>
      <p:sp>
        <p:nvSpPr>
          <p:cNvPr id="37" name="TextBox 36">
            <a:extLst>
              <a:ext uri="{FF2B5EF4-FFF2-40B4-BE49-F238E27FC236}">
                <a16:creationId xmlns:a16="http://schemas.microsoft.com/office/drawing/2014/main" id="{BAE0FB18-7809-B342-9840-851CBA8FBB1A}"/>
              </a:ext>
            </a:extLst>
          </p:cNvPr>
          <p:cNvSpPr txBox="1"/>
          <p:nvPr/>
        </p:nvSpPr>
        <p:spPr>
          <a:xfrm>
            <a:off x="7351776" y="4900945"/>
            <a:ext cx="1691991" cy="205979"/>
          </a:xfrm>
          <a:prstGeom prst="rect">
            <a:avLst/>
          </a:prstGeom>
          <a:noFill/>
        </p:spPr>
        <p:txBody>
          <a:bodyPr wrap="square" rtlCol="0" anchor="ctr">
            <a:noAutofit/>
          </a:bodyPr>
          <a:lstStyle/>
          <a:p>
            <a:pPr algn="r"/>
            <a:r>
              <a:rPr lang="en-US" sz="1000" b="1" kern="0" spc="70" dirty="0" err="1">
                <a:solidFill>
                  <a:srgbClr val="3E556E"/>
                </a:solidFill>
              </a:rPr>
              <a:t>exoplanets.nasa.gov</a:t>
            </a:r>
            <a:endParaRPr lang="en-US" sz="1000" b="1" kern="0" spc="70" dirty="0">
              <a:solidFill>
                <a:srgbClr val="3E556E"/>
              </a:solidFill>
            </a:endParaRPr>
          </a:p>
        </p:txBody>
      </p:sp>
    </p:spTree>
    <p:extLst>
      <p:ext uri="{BB962C8B-B14F-4D97-AF65-F5344CB8AC3E}">
        <p14:creationId xmlns:p14="http://schemas.microsoft.com/office/powerpoint/2010/main" val="377369081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50000" decel="50000" fill="hold" nodeType="clickEffect">
                                  <p:stCondLst>
                                    <p:cond delay="0"/>
                                  </p:stCondLst>
                                  <p:childTnLst>
                                    <p:animScale>
                                      <p:cBhvr>
                                        <p:cTn id="6" dur="2000" fill="hold"/>
                                        <p:tgtEl>
                                          <p:spTgt spid="11"/>
                                        </p:tgtEl>
                                      </p:cBhvr>
                                      <p:by x="228000" y="228000"/>
                                    </p:animScale>
                                  </p:childTnLst>
                                </p:cTn>
                              </p:par>
                              <p:par>
                                <p:cTn id="7" presetID="42" presetClass="path" presetSubtype="0" accel="50000" decel="50000" fill="hold" nodeType="withEffect">
                                  <p:stCondLst>
                                    <p:cond delay="0"/>
                                  </p:stCondLst>
                                  <p:childTnLst>
                                    <p:animMotion origin="layout" path="M 0 0 L -0.63958 -0.20216 " pathEditMode="relative" rAng="0" ptsTypes="AA">
                                      <p:cBhvr>
                                        <p:cTn id="8" dur="2000" fill="hold"/>
                                        <p:tgtEl>
                                          <p:spTgt spid="11"/>
                                        </p:tgtEl>
                                        <p:attrNameLst>
                                          <p:attrName>ppt_x</p:attrName>
                                          <p:attrName>ppt_y</p:attrName>
                                        </p:attrNameLst>
                                      </p:cBhvr>
                                      <p:rCtr x="-31979" y="-10123"/>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2000"/>
                                        <p:tgtEl>
                                          <p:spTgt spid="33"/>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par>
                          <p:cTn id="43" fill="hold">
                            <p:stCondLst>
                              <p:cond delay="500"/>
                            </p:stCondLst>
                            <p:childTnLst>
                              <p:par>
                                <p:cTn id="44" presetID="42" presetClass="path" presetSubtype="0" accel="50000" decel="50000" fill="hold" nodeType="afterEffect">
                                  <p:stCondLst>
                                    <p:cond delay="0"/>
                                  </p:stCondLst>
                                  <p:childTnLst>
                                    <p:animMotion origin="layout" path="M -8.33333E-7 3.7037E-6 L -0.20486 3.7037E-6 " pathEditMode="relative" rAng="0" ptsTypes="AA">
                                      <p:cBhvr>
                                        <p:cTn id="45" dur="1000" fill="hold"/>
                                        <p:tgtEl>
                                          <p:spTgt spid="27"/>
                                        </p:tgtEl>
                                        <p:attrNameLst>
                                          <p:attrName>ppt_x</p:attrName>
                                          <p:attrName>ppt_y</p:attrName>
                                        </p:attrNameLst>
                                      </p:cBhvr>
                                      <p:rCtr x="-10243" y="0"/>
                                    </p:animMotion>
                                  </p:childTnLst>
                                </p:cTn>
                              </p:par>
                            </p:childTnLst>
                          </p:cTn>
                        </p:par>
                        <p:par>
                          <p:cTn id="46" fill="hold">
                            <p:stCondLst>
                              <p:cond delay="1500"/>
                            </p:stCondLst>
                            <p:childTnLst>
                              <p:par>
                                <p:cTn id="47" presetID="42" presetClass="path" presetSubtype="0" accel="50000" decel="50000" fill="hold" nodeType="afterEffect">
                                  <p:stCondLst>
                                    <p:cond delay="0"/>
                                  </p:stCondLst>
                                  <p:childTnLst>
                                    <p:animMotion origin="layout" path="M 2.77778E-7 0.01204 L 2.77778E-7 -0.1358 " pathEditMode="relative" rAng="0" ptsTypes="AA">
                                      <p:cBhvr>
                                        <p:cTn id="48" dur="2000" fill="hold"/>
                                        <p:tgtEl>
                                          <p:spTgt spid="22"/>
                                        </p:tgtEl>
                                        <p:attrNameLst>
                                          <p:attrName>ppt_x</p:attrName>
                                          <p:attrName>ppt_y</p:attrName>
                                        </p:attrNameLst>
                                      </p:cBhvr>
                                      <p:rCtr x="0" y="-7407"/>
                                    </p:animMotion>
                                  </p:childTnLst>
                                </p:cTn>
                              </p:par>
                              <p:par>
                                <p:cTn id="49" presetID="10" presetClass="entr" presetSubtype="0" fill="hold" grpId="0" nodeType="withEffect">
                                  <p:stCondLst>
                                    <p:cond delay="100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1000"/>
                                        <p:tgtEl>
                                          <p:spTgt spid="2"/>
                                        </p:tgtEl>
                                      </p:cBhvr>
                                    </p:animEffect>
                                  </p:childTnLst>
                                </p:cTn>
                              </p:par>
                            </p:childTnLst>
                          </p:cTn>
                        </p:par>
                        <p:par>
                          <p:cTn id="52" fill="hold">
                            <p:stCondLst>
                              <p:cond delay="3500"/>
                            </p:stCondLst>
                            <p:childTnLst>
                              <p:par>
                                <p:cTn id="53" presetID="42" presetClass="path" presetSubtype="0" accel="50000" decel="50000" fill="hold" nodeType="afterEffect">
                                  <p:stCondLst>
                                    <p:cond delay="0"/>
                                  </p:stCondLst>
                                  <p:childTnLst>
                                    <p:animMotion origin="layout" path="M -3.05556E-6 -2.22222E-6 L 0.20799 -2.22222E-6 " pathEditMode="relative" rAng="0" ptsTypes="AA">
                                      <p:cBhvr>
                                        <p:cTn id="54" dur="1000" fill="hold"/>
                                        <p:tgtEl>
                                          <p:spTgt spid="34"/>
                                        </p:tgtEl>
                                        <p:attrNameLst>
                                          <p:attrName>ppt_x</p:attrName>
                                          <p:attrName>ppt_y</p:attrName>
                                        </p:attrNameLst>
                                      </p:cBhvr>
                                      <p:rCtr x="10399" y="0"/>
                                    </p:animMotion>
                                  </p:childTnLst>
                                </p:cTn>
                              </p:par>
                              <p:par>
                                <p:cTn id="55" presetID="42" presetClass="path" presetSubtype="0" accel="50000" decel="50000" fill="hold" nodeType="withEffect">
                                  <p:stCondLst>
                                    <p:cond delay="0"/>
                                  </p:stCondLst>
                                  <p:childTnLst>
                                    <p:animMotion origin="layout" path="M -3.05556E-6 7.40741E-7 L 0.20799 7.40741E-7 " pathEditMode="relative" rAng="0" ptsTypes="AA">
                                      <p:cBhvr>
                                        <p:cTn id="56" dur="1000" fill="hold"/>
                                        <p:tgtEl>
                                          <p:spTgt spid="18"/>
                                        </p:tgtEl>
                                        <p:attrNameLst>
                                          <p:attrName>ppt_x</p:attrName>
                                          <p:attrName>ppt_y</p:attrName>
                                        </p:attrNameLst>
                                      </p:cBhvr>
                                      <p:rCtr x="10399" y="0"/>
                                    </p:animMotion>
                                  </p:childTnLst>
                                </p:cTn>
                              </p:par>
                            </p:childTnLst>
                          </p:cTn>
                        </p:par>
                        <p:par>
                          <p:cTn id="57" fill="hold">
                            <p:stCondLst>
                              <p:cond delay="4500"/>
                            </p:stCondLst>
                            <p:childTnLst>
                              <p:par>
                                <p:cTn id="58" presetID="42" presetClass="path" presetSubtype="0" accel="50000" decel="50000" fill="hold" nodeType="afterEffect">
                                  <p:stCondLst>
                                    <p:cond delay="0"/>
                                  </p:stCondLst>
                                  <p:childTnLst>
                                    <p:animMotion origin="layout" path="M 0.20799 7.40741E-7 L 0.20799 0.16852 " pathEditMode="relative" rAng="0" ptsTypes="AA">
                                      <p:cBhvr>
                                        <p:cTn id="59" dur="2000" fill="hold"/>
                                        <p:tgtEl>
                                          <p:spTgt spid="18"/>
                                        </p:tgtEl>
                                        <p:attrNameLst>
                                          <p:attrName>ppt_x</p:attrName>
                                          <p:attrName>ppt_y</p:attrName>
                                        </p:attrNameLst>
                                      </p:cBhvr>
                                      <p:rCtr x="0" y="8426"/>
                                    </p:animMotion>
                                  </p:childTnLst>
                                </p:cTn>
                              </p:par>
                              <p:par>
                                <p:cTn id="60" presetID="10" presetClass="entr" presetSubtype="0" fill="hold" grpId="0" nodeType="withEffect">
                                  <p:stCondLst>
                                    <p:cond delay="100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1000"/>
                                        <p:tgtEl>
                                          <p:spTgt spid="36"/>
                                        </p:tgtEl>
                                      </p:cBhvr>
                                    </p:animEffect>
                                  </p:childTnLst>
                                </p:cTn>
                              </p:par>
                            </p:childTnLst>
                          </p:cTn>
                        </p:par>
                        <p:par>
                          <p:cTn id="63" fill="hold">
                            <p:stCondLst>
                              <p:cond delay="6500"/>
                            </p:stCondLst>
                            <p:childTnLst>
                              <p:par>
                                <p:cTn id="64" presetID="10" presetClass="entr" presetSubtype="0" fill="hold" grpId="0"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1000"/>
                                        <p:tgtEl>
                                          <p:spTgt spid="3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34"/>
                                        </p:tgtEl>
                                      </p:cBhvr>
                                    </p:animEffect>
                                    <p:set>
                                      <p:cBhvr>
                                        <p:cTn id="80" dur="1" fill="hold">
                                          <p:stCondLst>
                                            <p:cond delay="499"/>
                                          </p:stCondLst>
                                        </p:cTn>
                                        <p:tgtEl>
                                          <p:spTgt spid="34"/>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
                                        </p:tgtEl>
                                      </p:cBhvr>
                                    </p:animEffect>
                                    <p:set>
                                      <p:cBhvr>
                                        <p:cTn id="86" dur="1" fill="hold">
                                          <p:stCondLst>
                                            <p:cond delay="499"/>
                                          </p:stCondLst>
                                        </p:cTn>
                                        <p:tgtEl>
                                          <p:spTgt spid="2"/>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36"/>
                                        </p:tgtEl>
                                      </p:cBhvr>
                                    </p:animEffect>
                                    <p:set>
                                      <p:cBhvr>
                                        <p:cTn id="89" dur="1" fill="hold">
                                          <p:stCondLst>
                                            <p:cond delay="499"/>
                                          </p:stCondLst>
                                        </p:cTn>
                                        <p:tgtEl>
                                          <p:spTgt spid="3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10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3"/>
                                        </p:tgtEl>
                                        <p:attrNameLst>
                                          <p:attrName>style.visibility</p:attrName>
                                        </p:attrNameLst>
                                      </p:cBhvr>
                                      <p:to>
                                        <p:strVal val="visible"/>
                                      </p:to>
                                    </p:set>
                                    <p:animEffect transition="in" filter="fade">
                                      <p:cBhvr>
                                        <p:cTn id="101" dur="500"/>
                                        <p:tgtEl>
                                          <p:spTgt spid="3"/>
                                        </p:tgtEl>
                                      </p:cBhvr>
                                    </p:animEffect>
                                  </p:childTnLst>
                                </p:cTn>
                              </p:par>
                              <p:par>
                                <p:cTn id="102" presetID="42" presetClass="path" presetSubtype="0" accel="50000" decel="50000" fill="hold" nodeType="withEffect">
                                  <p:stCondLst>
                                    <p:cond delay="0"/>
                                  </p:stCondLst>
                                  <p:childTnLst>
                                    <p:animMotion origin="layout" path="M -1.94444E-6 -3.58025E-6 L -0.27951 -3.58025E-6 " pathEditMode="relative" rAng="0" ptsTypes="AA">
                                      <p:cBhvr>
                                        <p:cTn id="103" dur="2000" fill="hold"/>
                                        <p:tgtEl>
                                          <p:spTgt spid="3"/>
                                        </p:tgtEl>
                                        <p:attrNameLst>
                                          <p:attrName>ppt_x</p:attrName>
                                          <p:attrName>ppt_y</p:attrName>
                                        </p:attrNameLst>
                                      </p:cBhvr>
                                      <p:rCtr x="-13976" y="0"/>
                                    </p:animMotion>
                                  </p:childTnLst>
                                </p:cTn>
                              </p:par>
                            </p:childTnLst>
                          </p:cTn>
                        </p:par>
                        <p:par>
                          <p:cTn id="104" fill="hold">
                            <p:stCondLst>
                              <p:cond delay="2000"/>
                            </p:stCondLst>
                            <p:childTnLst>
                              <p:par>
                                <p:cTn id="105" presetID="10" presetClass="entr" presetSubtype="0" fill="hold" nodeType="after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fade">
                                      <p:cBhvr>
                                        <p:cTn id="107" dur="500"/>
                                        <p:tgtEl>
                                          <p:spTgt spid="28"/>
                                        </p:tgtEl>
                                      </p:cBhvr>
                                    </p:animEffect>
                                  </p:childTnLst>
                                </p:cTn>
                              </p:par>
                              <p:par>
                                <p:cTn id="108" presetID="10" presetClass="exit" presetSubtype="0" fill="hold" nodeType="withEffect">
                                  <p:stCondLst>
                                    <p:cond delay="0"/>
                                  </p:stCondLst>
                                  <p:childTnLst>
                                    <p:animEffect transition="out" filter="fade">
                                      <p:cBhvr>
                                        <p:cTn id="109" dur="500"/>
                                        <p:tgtEl>
                                          <p:spTgt spid="3"/>
                                        </p:tgtEl>
                                      </p:cBhvr>
                                    </p:animEffect>
                                    <p:set>
                                      <p:cBhvr>
                                        <p:cTn id="110" dur="1" fill="hold">
                                          <p:stCondLst>
                                            <p:cond delay="499"/>
                                          </p:stCondLst>
                                        </p:cTn>
                                        <p:tgtEl>
                                          <p:spTgt spid="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fade">
                                      <p:cBhvr>
                                        <p:cTn id="115" dur="1000"/>
                                        <p:tgtEl>
                                          <p:spTgt spid="43"/>
                                        </p:tgtEl>
                                      </p:cBhvr>
                                    </p:animEffect>
                                  </p:childTnLst>
                                </p:cTn>
                              </p:par>
                              <p:par>
                                <p:cTn id="116" presetID="42" presetClass="path" presetSubtype="0" accel="50000" decel="50000" fill="hold" nodeType="withEffect">
                                  <p:stCondLst>
                                    <p:cond delay="0"/>
                                  </p:stCondLst>
                                  <p:childTnLst>
                                    <p:animMotion origin="layout" path="M -1.94444E-6 -3.58025E-6 L 0.27709 -3.58025E-6 " pathEditMode="relative" rAng="0" ptsTypes="AA">
                                      <p:cBhvr>
                                        <p:cTn id="117" dur="2000" fill="hold"/>
                                        <p:tgtEl>
                                          <p:spTgt spid="43"/>
                                        </p:tgtEl>
                                        <p:attrNameLst>
                                          <p:attrName>ppt_x</p:attrName>
                                          <p:attrName>ppt_y</p:attrName>
                                        </p:attrNameLst>
                                      </p:cBhvr>
                                      <p:rCtr x="13854" y="0"/>
                                    </p:animMotion>
                                  </p:childTnLst>
                                </p:cTn>
                              </p:par>
                            </p:childTnLst>
                          </p:cTn>
                        </p:par>
                        <p:par>
                          <p:cTn id="118" fill="hold">
                            <p:stCondLst>
                              <p:cond delay="2000"/>
                            </p:stCondLst>
                            <p:childTnLst>
                              <p:par>
                                <p:cTn id="119" presetID="10" presetClass="entr" presetSubtype="0" fill="hold" nodeType="afterEffect">
                                  <p:stCondLst>
                                    <p:cond delay="0"/>
                                  </p:stCondLst>
                                  <p:childTnLst>
                                    <p:set>
                                      <p:cBhvr>
                                        <p:cTn id="120" dur="1" fill="hold">
                                          <p:stCondLst>
                                            <p:cond delay="0"/>
                                          </p:stCondLst>
                                        </p:cTn>
                                        <p:tgtEl>
                                          <p:spTgt spid="32"/>
                                        </p:tgtEl>
                                        <p:attrNameLst>
                                          <p:attrName>style.visibility</p:attrName>
                                        </p:attrNameLst>
                                      </p:cBhvr>
                                      <p:to>
                                        <p:strVal val="visible"/>
                                      </p:to>
                                    </p:set>
                                    <p:animEffect transition="in" filter="fade">
                                      <p:cBhvr>
                                        <p:cTn id="121" dur="500"/>
                                        <p:tgtEl>
                                          <p:spTgt spid="32"/>
                                        </p:tgtEl>
                                      </p:cBhvr>
                                    </p:animEffect>
                                  </p:childTnLst>
                                </p:cTn>
                              </p:par>
                              <p:par>
                                <p:cTn id="122" presetID="10" presetClass="exit" presetSubtype="0" fill="hold" nodeType="withEffect">
                                  <p:stCondLst>
                                    <p:cond delay="0"/>
                                  </p:stCondLst>
                                  <p:childTnLst>
                                    <p:animEffect transition="out" filter="fade">
                                      <p:cBhvr>
                                        <p:cTn id="123" dur="500"/>
                                        <p:tgtEl>
                                          <p:spTgt spid="43"/>
                                        </p:tgtEl>
                                      </p:cBhvr>
                                    </p:animEffect>
                                    <p:set>
                                      <p:cBhvr>
                                        <p:cTn id="124" dur="1" fill="hold">
                                          <p:stCondLst>
                                            <p:cond delay="499"/>
                                          </p:stCondLst>
                                        </p:cTn>
                                        <p:tgtEl>
                                          <p:spTgt spid="43"/>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4"/>
                                        </p:tgtEl>
                                        <p:attrNameLst>
                                          <p:attrName>style.visibility</p:attrName>
                                        </p:attrNameLst>
                                      </p:cBhvr>
                                      <p:to>
                                        <p:strVal val="visible"/>
                                      </p:to>
                                    </p:set>
                                    <p:animEffect transition="in" filter="fade">
                                      <p:cBhvr>
                                        <p:cTn id="1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5" grpId="0"/>
      <p:bldP spid="35" grpId="1"/>
      <p:bldP spid="36" grpId="0"/>
      <p:bldP spid="3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DE0DF1E5-78E0-2C40-82D9-23263410AF5E}"/>
              </a:ext>
            </a:extLst>
          </p:cNvPr>
          <p:cNvGrpSpPr/>
          <p:nvPr/>
        </p:nvGrpSpPr>
        <p:grpSpPr>
          <a:xfrm>
            <a:off x="0" y="1185369"/>
            <a:ext cx="9784913" cy="3839564"/>
            <a:chOff x="744130" y="1258613"/>
            <a:chExt cx="9784912" cy="3839564"/>
          </a:xfrm>
        </p:grpSpPr>
        <p:pic>
          <p:nvPicPr>
            <p:cNvPr id="7" name="Picture 6">
              <a:extLst>
                <a:ext uri="{FF2B5EF4-FFF2-40B4-BE49-F238E27FC236}">
                  <a16:creationId xmlns:a16="http://schemas.microsoft.com/office/drawing/2014/main" id="{ABED95C4-7A55-2646-94BB-38ACF145C6EE}"/>
                </a:ext>
              </a:extLst>
            </p:cNvPr>
            <p:cNvPicPr>
              <a:picLocks noChangeAspect="1"/>
            </p:cNvPicPr>
            <p:nvPr/>
          </p:nvPicPr>
          <p:blipFill>
            <a:blip r:embed="rId3"/>
            <a:srcRect/>
            <a:stretch/>
          </p:blipFill>
          <p:spPr>
            <a:xfrm>
              <a:off x="744130" y="1258613"/>
              <a:ext cx="9143997" cy="3839564"/>
            </a:xfrm>
            <a:prstGeom prst="rect">
              <a:avLst/>
            </a:prstGeom>
          </p:spPr>
        </p:pic>
        <p:sp>
          <p:nvSpPr>
            <p:cNvPr id="33" name="TextBox 32">
              <a:extLst>
                <a:ext uri="{FF2B5EF4-FFF2-40B4-BE49-F238E27FC236}">
                  <a16:creationId xmlns:a16="http://schemas.microsoft.com/office/drawing/2014/main" id="{4216EEF6-A493-3B4F-ADB0-DB633E1B0DE1}"/>
                </a:ext>
              </a:extLst>
            </p:cNvPr>
            <p:cNvSpPr txBox="1"/>
            <p:nvPr/>
          </p:nvSpPr>
          <p:spPr>
            <a:xfrm>
              <a:off x="10087896" y="1943835"/>
              <a:ext cx="441146" cy="369332"/>
            </a:xfrm>
            <a:prstGeom prst="rect">
              <a:avLst/>
            </a:prstGeom>
            <a:noFill/>
          </p:spPr>
          <p:txBody>
            <a:bodyPr wrap="none" rtlCol="0">
              <a:spAutoFit/>
            </a:bodyPr>
            <a:lstStyle/>
            <a:p>
              <a:r>
                <a:rPr lang="en-US"/>
                <a:t>00</a:t>
              </a:r>
            </a:p>
          </p:txBody>
        </p:sp>
      </p:grpSp>
      <p:grpSp>
        <p:nvGrpSpPr>
          <p:cNvPr id="91" name="Group 90">
            <a:extLst>
              <a:ext uri="{FF2B5EF4-FFF2-40B4-BE49-F238E27FC236}">
                <a16:creationId xmlns:a16="http://schemas.microsoft.com/office/drawing/2014/main" id="{31E3BD4A-DCD1-484D-9225-ADDE1568B562}"/>
              </a:ext>
            </a:extLst>
          </p:cNvPr>
          <p:cNvGrpSpPr/>
          <p:nvPr/>
        </p:nvGrpSpPr>
        <p:grpSpPr>
          <a:xfrm>
            <a:off x="0" y="1185369"/>
            <a:ext cx="9985149" cy="3839564"/>
            <a:chOff x="353963" y="1638408"/>
            <a:chExt cx="9985148" cy="3839564"/>
          </a:xfrm>
        </p:grpSpPr>
        <p:pic>
          <p:nvPicPr>
            <p:cNvPr id="92" name="Picture 91">
              <a:extLst>
                <a:ext uri="{FF2B5EF4-FFF2-40B4-BE49-F238E27FC236}">
                  <a16:creationId xmlns:a16="http://schemas.microsoft.com/office/drawing/2014/main" id="{37F35BA0-20D3-B141-B59A-B6967EF59E78}"/>
                </a:ext>
              </a:extLst>
            </p:cNvPr>
            <p:cNvPicPr>
              <a:picLocks noChangeAspect="1"/>
            </p:cNvPicPr>
            <p:nvPr/>
          </p:nvPicPr>
          <p:blipFill>
            <a:blip r:embed="rId4"/>
            <a:srcRect/>
            <a:stretch/>
          </p:blipFill>
          <p:spPr>
            <a:xfrm>
              <a:off x="353963" y="1638408"/>
              <a:ext cx="9143997" cy="3839564"/>
            </a:xfrm>
            <a:prstGeom prst="rect">
              <a:avLst/>
            </a:prstGeom>
          </p:spPr>
        </p:pic>
        <p:sp>
          <p:nvSpPr>
            <p:cNvPr id="94" name="TextBox 93">
              <a:extLst>
                <a:ext uri="{FF2B5EF4-FFF2-40B4-BE49-F238E27FC236}">
                  <a16:creationId xmlns:a16="http://schemas.microsoft.com/office/drawing/2014/main" id="{79C576AA-0FF1-B143-B018-13F352D31370}"/>
                </a:ext>
              </a:extLst>
            </p:cNvPr>
            <p:cNvSpPr txBox="1"/>
            <p:nvPr/>
          </p:nvSpPr>
          <p:spPr>
            <a:xfrm>
              <a:off x="10026205" y="2523130"/>
              <a:ext cx="312906" cy="369332"/>
            </a:xfrm>
            <a:prstGeom prst="rect">
              <a:avLst/>
            </a:prstGeom>
            <a:noFill/>
          </p:spPr>
          <p:txBody>
            <a:bodyPr wrap="none" rtlCol="0">
              <a:spAutoFit/>
            </a:bodyPr>
            <a:lstStyle/>
            <a:p>
              <a:r>
                <a:rPr lang="en-US" dirty="0"/>
                <a:t>0</a:t>
              </a:r>
            </a:p>
          </p:txBody>
        </p:sp>
      </p:grpSp>
      <p:grpSp>
        <p:nvGrpSpPr>
          <p:cNvPr id="46" name="Group 45">
            <a:extLst>
              <a:ext uri="{FF2B5EF4-FFF2-40B4-BE49-F238E27FC236}">
                <a16:creationId xmlns:a16="http://schemas.microsoft.com/office/drawing/2014/main" id="{6C83E7E6-74EA-0448-AC9E-82C6A2B5FE04}"/>
              </a:ext>
            </a:extLst>
          </p:cNvPr>
          <p:cNvGrpSpPr/>
          <p:nvPr/>
        </p:nvGrpSpPr>
        <p:grpSpPr>
          <a:xfrm>
            <a:off x="1" y="1185369"/>
            <a:ext cx="10157787" cy="3839564"/>
            <a:chOff x="353962" y="1638408"/>
            <a:chExt cx="10157786" cy="3839564"/>
          </a:xfrm>
        </p:grpSpPr>
        <p:pic>
          <p:nvPicPr>
            <p:cNvPr id="22" name="Picture 21">
              <a:extLst>
                <a:ext uri="{FF2B5EF4-FFF2-40B4-BE49-F238E27FC236}">
                  <a16:creationId xmlns:a16="http://schemas.microsoft.com/office/drawing/2014/main" id="{1E60B31B-214F-4149-8ECF-EBE40B44F4DD}"/>
                </a:ext>
              </a:extLst>
            </p:cNvPr>
            <p:cNvPicPr>
              <a:picLocks noChangeAspect="1"/>
            </p:cNvPicPr>
            <p:nvPr/>
          </p:nvPicPr>
          <p:blipFill>
            <a:blip r:embed="rId5"/>
            <a:stretch>
              <a:fillRect/>
            </a:stretch>
          </p:blipFill>
          <p:spPr>
            <a:xfrm>
              <a:off x="353962" y="1638408"/>
              <a:ext cx="9144000" cy="3839564"/>
            </a:xfrm>
            <a:prstGeom prst="rect">
              <a:avLst/>
            </a:prstGeom>
          </p:spPr>
        </p:pic>
        <p:sp>
          <p:nvSpPr>
            <p:cNvPr id="34" name="TextBox 33">
              <a:extLst>
                <a:ext uri="{FF2B5EF4-FFF2-40B4-BE49-F238E27FC236}">
                  <a16:creationId xmlns:a16="http://schemas.microsoft.com/office/drawing/2014/main" id="{3529136C-5DB7-AA41-92D7-53F2118CAAB8}"/>
                </a:ext>
              </a:extLst>
            </p:cNvPr>
            <p:cNvSpPr txBox="1"/>
            <p:nvPr/>
          </p:nvSpPr>
          <p:spPr>
            <a:xfrm>
              <a:off x="10198842" y="2593036"/>
              <a:ext cx="312906" cy="369332"/>
            </a:xfrm>
            <a:prstGeom prst="rect">
              <a:avLst/>
            </a:prstGeom>
            <a:noFill/>
          </p:spPr>
          <p:txBody>
            <a:bodyPr wrap="none" rtlCol="0">
              <a:spAutoFit/>
            </a:bodyPr>
            <a:lstStyle/>
            <a:p>
              <a:r>
                <a:rPr lang="en-US"/>
                <a:t>2</a:t>
              </a:r>
            </a:p>
          </p:txBody>
        </p:sp>
      </p:grpSp>
      <p:grpSp>
        <p:nvGrpSpPr>
          <p:cNvPr id="45" name="Group 44">
            <a:extLst>
              <a:ext uri="{FF2B5EF4-FFF2-40B4-BE49-F238E27FC236}">
                <a16:creationId xmlns:a16="http://schemas.microsoft.com/office/drawing/2014/main" id="{EA150CDD-505D-054A-8682-4EF6090FB208}"/>
              </a:ext>
            </a:extLst>
          </p:cNvPr>
          <p:cNvGrpSpPr/>
          <p:nvPr/>
        </p:nvGrpSpPr>
        <p:grpSpPr>
          <a:xfrm>
            <a:off x="0" y="1185369"/>
            <a:ext cx="10733302" cy="3839564"/>
            <a:chOff x="530943" y="1972880"/>
            <a:chExt cx="10733302" cy="3839564"/>
          </a:xfrm>
        </p:grpSpPr>
        <p:pic>
          <p:nvPicPr>
            <p:cNvPr id="24" name="Picture 23">
              <a:extLst>
                <a:ext uri="{FF2B5EF4-FFF2-40B4-BE49-F238E27FC236}">
                  <a16:creationId xmlns:a16="http://schemas.microsoft.com/office/drawing/2014/main" id="{D0D4CB12-5D99-EB4C-91B2-94A316404E14}"/>
                </a:ext>
              </a:extLst>
            </p:cNvPr>
            <p:cNvPicPr>
              <a:picLocks noChangeAspect="1"/>
            </p:cNvPicPr>
            <p:nvPr/>
          </p:nvPicPr>
          <p:blipFill>
            <a:blip r:embed="rId6"/>
            <a:stretch>
              <a:fillRect/>
            </a:stretch>
          </p:blipFill>
          <p:spPr>
            <a:xfrm>
              <a:off x="530943" y="1972880"/>
              <a:ext cx="9144000" cy="3839564"/>
            </a:xfrm>
            <a:prstGeom prst="rect">
              <a:avLst/>
            </a:prstGeom>
          </p:spPr>
        </p:pic>
        <p:sp>
          <p:nvSpPr>
            <p:cNvPr id="35" name="TextBox 34">
              <a:extLst>
                <a:ext uri="{FF2B5EF4-FFF2-40B4-BE49-F238E27FC236}">
                  <a16:creationId xmlns:a16="http://schemas.microsoft.com/office/drawing/2014/main" id="{475302C9-A334-6B47-869F-672D01E7DADC}"/>
                </a:ext>
              </a:extLst>
            </p:cNvPr>
            <p:cNvSpPr txBox="1"/>
            <p:nvPr/>
          </p:nvSpPr>
          <p:spPr>
            <a:xfrm>
              <a:off x="10951339" y="3774767"/>
              <a:ext cx="312906" cy="369332"/>
            </a:xfrm>
            <a:prstGeom prst="rect">
              <a:avLst/>
            </a:prstGeom>
            <a:noFill/>
          </p:spPr>
          <p:txBody>
            <a:bodyPr wrap="none" rtlCol="0">
              <a:spAutoFit/>
            </a:bodyPr>
            <a:lstStyle/>
            <a:p>
              <a:r>
                <a:rPr lang="en-US"/>
                <a:t>4</a:t>
              </a:r>
            </a:p>
          </p:txBody>
        </p:sp>
      </p:grpSp>
      <p:grpSp>
        <p:nvGrpSpPr>
          <p:cNvPr id="43" name="Group 42">
            <a:extLst>
              <a:ext uri="{FF2B5EF4-FFF2-40B4-BE49-F238E27FC236}">
                <a16:creationId xmlns:a16="http://schemas.microsoft.com/office/drawing/2014/main" id="{024BE6F6-381F-8940-A1EE-7682F2461C8B}"/>
              </a:ext>
            </a:extLst>
          </p:cNvPr>
          <p:cNvGrpSpPr/>
          <p:nvPr/>
        </p:nvGrpSpPr>
        <p:grpSpPr>
          <a:xfrm>
            <a:off x="0" y="1185369"/>
            <a:ext cx="10379341" cy="3839564"/>
            <a:chOff x="884905" y="2641824"/>
            <a:chExt cx="10379340" cy="3839564"/>
          </a:xfrm>
        </p:grpSpPr>
        <p:pic>
          <p:nvPicPr>
            <p:cNvPr id="28" name="Picture 27">
              <a:extLst>
                <a:ext uri="{FF2B5EF4-FFF2-40B4-BE49-F238E27FC236}">
                  <a16:creationId xmlns:a16="http://schemas.microsoft.com/office/drawing/2014/main" id="{BDAABBD8-2319-C94F-B6EF-94A67A8109E7}"/>
                </a:ext>
              </a:extLst>
            </p:cNvPr>
            <p:cNvPicPr>
              <a:picLocks noChangeAspect="1"/>
            </p:cNvPicPr>
            <p:nvPr/>
          </p:nvPicPr>
          <p:blipFill>
            <a:blip r:embed="rId7"/>
            <a:stretch>
              <a:fillRect/>
            </a:stretch>
          </p:blipFill>
          <p:spPr>
            <a:xfrm>
              <a:off x="884905" y="2641824"/>
              <a:ext cx="9144000" cy="3839564"/>
            </a:xfrm>
            <a:prstGeom prst="rect">
              <a:avLst/>
            </a:prstGeom>
          </p:spPr>
        </p:pic>
        <p:sp>
          <p:nvSpPr>
            <p:cNvPr id="37" name="TextBox 36">
              <a:extLst>
                <a:ext uri="{FF2B5EF4-FFF2-40B4-BE49-F238E27FC236}">
                  <a16:creationId xmlns:a16="http://schemas.microsoft.com/office/drawing/2014/main" id="{D0B64872-32BB-AB4F-BA8E-82A316D4C8F2}"/>
                </a:ext>
              </a:extLst>
            </p:cNvPr>
            <p:cNvSpPr txBox="1"/>
            <p:nvPr/>
          </p:nvSpPr>
          <p:spPr>
            <a:xfrm>
              <a:off x="10951339" y="5461745"/>
              <a:ext cx="312906" cy="369332"/>
            </a:xfrm>
            <a:prstGeom prst="rect">
              <a:avLst/>
            </a:prstGeom>
            <a:noFill/>
          </p:spPr>
          <p:txBody>
            <a:bodyPr wrap="none" rtlCol="0">
              <a:spAutoFit/>
            </a:bodyPr>
            <a:lstStyle/>
            <a:p>
              <a:r>
                <a:rPr lang="en-US"/>
                <a:t>6</a:t>
              </a:r>
            </a:p>
          </p:txBody>
        </p:sp>
      </p:grpSp>
      <p:grpSp>
        <p:nvGrpSpPr>
          <p:cNvPr id="42" name="Group 41">
            <a:extLst>
              <a:ext uri="{FF2B5EF4-FFF2-40B4-BE49-F238E27FC236}">
                <a16:creationId xmlns:a16="http://schemas.microsoft.com/office/drawing/2014/main" id="{254388B5-2446-1E45-A878-340C2E539A4F}"/>
              </a:ext>
            </a:extLst>
          </p:cNvPr>
          <p:cNvGrpSpPr/>
          <p:nvPr/>
        </p:nvGrpSpPr>
        <p:grpSpPr>
          <a:xfrm>
            <a:off x="1" y="1185369"/>
            <a:ext cx="10202359" cy="3839564"/>
            <a:chOff x="1061886" y="4817276"/>
            <a:chExt cx="10202359" cy="3839564"/>
          </a:xfrm>
        </p:grpSpPr>
        <p:pic>
          <p:nvPicPr>
            <p:cNvPr id="30" name="Picture 29">
              <a:extLst>
                <a:ext uri="{FF2B5EF4-FFF2-40B4-BE49-F238E27FC236}">
                  <a16:creationId xmlns:a16="http://schemas.microsoft.com/office/drawing/2014/main" id="{2812611E-7F62-DF4C-8339-ED1EB244DD26}"/>
                </a:ext>
              </a:extLst>
            </p:cNvPr>
            <p:cNvPicPr>
              <a:picLocks noChangeAspect="1"/>
            </p:cNvPicPr>
            <p:nvPr/>
          </p:nvPicPr>
          <p:blipFill>
            <a:blip r:embed="rId8"/>
            <a:stretch>
              <a:fillRect/>
            </a:stretch>
          </p:blipFill>
          <p:spPr>
            <a:xfrm>
              <a:off x="1061886" y="4817276"/>
              <a:ext cx="9144000" cy="3839564"/>
            </a:xfrm>
            <a:prstGeom prst="rect">
              <a:avLst/>
            </a:prstGeom>
          </p:spPr>
        </p:pic>
        <p:sp>
          <p:nvSpPr>
            <p:cNvPr id="38" name="TextBox 37">
              <a:extLst>
                <a:ext uri="{FF2B5EF4-FFF2-40B4-BE49-F238E27FC236}">
                  <a16:creationId xmlns:a16="http://schemas.microsoft.com/office/drawing/2014/main" id="{159495D5-01EF-5745-901B-E71F1A556A77}"/>
                </a:ext>
              </a:extLst>
            </p:cNvPr>
            <p:cNvSpPr txBox="1"/>
            <p:nvPr/>
          </p:nvSpPr>
          <p:spPr>
            <a:xfrm>
              <a:off x="10951339" y="6051233"/>
              <a:ext cx="312906" cy="369332"/>
            </a:xfrm>
            <a:prstGeom prst="rect">
              <a:avLst/>
            </a:prstGeom>
            <a:noFill/>
          </p:spPr>
          <p:txBody>
            <a:bodyPr wrap="none" rtlCol="0">
              <a:spAutoFit/>
            </a:bodyPr>
            <a:lstStyle/>
            <a:p>
              <a:r>
                <a:rPr lang="en-US"/>
                <a:t>7</a:t>
              </a:r>
            </a:p>
          </p:txBody>
        </p:sp>
      </p:grpSp>
      <p:grpSp>
        <p:nvGrpSpPr>
          <p:cNvPr id="41" name="Group 40">
            <a:extLst>
              <a:ext uri="{FF2B5EF4-FFF2-40B4-BE49-F238E27FC236}">
                <a16:creationId xmlns:a16="http://schemas.microsoft.com/office/drawing/2014/main" id="{6DAE5D80-A228-9241-8D51-5224FA5FEC58}"/>
              </a:ext>
            </a:extLst>
          </p:cNvPr>
          <p:cNvGrpSpPr/>
          <p:nvPr/>
        </p:nvGrpSpPr>
        <p:grpSpPr>
          <a:xfrm>
            <a:off x="0" y="1185369"/>
            <a:ext cx="10025380" cy="3872814"/>
            <a:chOff x="1238865" y="3645242"/>
            <a:chExt cx="10025380" cy="3872814"/>
          </a:xfrm>
        </p:grpSpPr>
        <p:pic>
          <p:nvPicPr>
            <p:cNvPr id="32" name="Picture 31">
              <a:extLst>
                <a:ext uri="{FF2B5EF4-FFF2-40B4-BE49-F238E27FC236}">
                  <a16:creationId xmlns:a16="http://schemas.microsoft.com/office/drawing/2014/main" id="{87D4A57C-34C2-B347-91B5-ED19EC5F0A94}"/>
                </a:ext>
              </a:extLst>
            </p:cNvPr>
            <p:cNvPicPr>
              <a:picLocks noChangeAspect="1"/>
            </p:cNvPicPr>
            <p:nvPr/>
          </p:nvPicPr>
          <p:blipFill>
            <a:blip r:embed="rId9"/>
            <a:stretch>
              <a:fillRect/>
            </a:stretch>
          </p:blipFill>
          <p:spPr>
            <a:xfrm>
              <a:off x="1238865" y="3645242"/>
              <a:ext cx="9144000" cy="3839564"/>
            </a:xfrm>
            <a:prstGeom prst="rect">
              <a:avLst/>
            </a:prstGeom>
          </p:spPr>
        </p:pic>
        <p:sp>
          <p:nvSpPr>
            <p:cNvPr id="39" name="TextBox 38">
              <a:extLst>
                <a:ext uri="{FF2B5EF4-FFF2-40B4-BE49-F238E27FC236}">
                  <a16:creationId xmlns:a16="http://schemas.microsoft.com/office/drawing/2014/main" id="{199D8A4E-1763-2B47-B4E2-306DF65DC5EC}"/>
                </a:ext>
              </a:extLst>
            </p:cNvPr>
            <p:cNvSpPr txBox="1"/>
            <p:nvPr/>
          </p:nvSpPr>
          <p:spPr>
            <a:xfrm>
              <a:off x="10951339" y="7148724"/>
              <a:ext cx="312906" cy="369332"/>
            </a:xfrm>
            <a:prstGeom prst="rect">
              <a:avLst/>
            </a:prstGeom>
            <a:noFill/>
          </p:spPr>
          <p:txBody>
            <a:bodyPr wrap="none" rtlCol="0">
              <a:spAutoFit/>
            </a:bodyPr>
            <a:lstStyle/>
            <a:p>
              <a:r>
                <a:rPr lang="en-US"/>
                <a:t>8</a:t>
              </a:r>
            </a:p>
          </p:txBody>
        </p:sp>
      </p:grpSp>
      <p:pic>
        <p:nvPicPr>
          <p:cNvPr id="86" name="Picture 85">
            <a:extLst>
              <a:ext uri="{FF2B5EF4-FFF2-40B4-BE49-F238E27FC236}">
                <a16:creationId xmlns:a16="http://schemas.microsoft.com/office/drawing/2014/main" id="{928F7393-3AB5-D242-8077-384A46AAEF3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a14:imgEffect>
                  </a14:imgLayer>
                </a14:imgProps>
              </a:ext>
            </a:extLst>
          </a:blip>
          <a:srcRect l="26812" r="17365"/>
          <a:stretch/>
        </p:blipFill>
        <p:spPr>
          <a:xfrm>
            <a:off x="6334984" y="518399"/>
            <a:ext cx="2462921" cy="2481754"/>
          </a:xfrm>
          <a:prstGeom prst="rect">
            <a:avLst/>
          </a:prstGeom>
          <a:ln w="12700">
            <a:solidFill>
              <a:schemeClr val="bg1">
                <a:lumMod val="75000"/>
              </a:schemeClr>
            </a:solidFill>
          </a:ln>
        </p:spPr>
      </p:pic>
      <p:grpSp>
        <p:nvGrpSpPr>
          <p:cNvPr id="98" name="Group 97">
            <a:extLst>
              <a:ext uri="{FF2B5EF4-FFF2-40B4-BE49-F238E27FC236}">
                <a16:creationId xmlns:a16="http://schemas.microsoft.com/office/drawing/2014/main" id="{708545F6-6964-A746-B1C6-8A3FE2180F48}"/>
              </a:ext>
            </a:extLst>
          </p:cNvPr>
          <p:cNvGrpSpPr/>
          <p:nvPr/>
        </p:nvGrpSpPr>
        <p:grpSpPr>
          <a:xfrm>
            <a:off x="4935754" y="518399"/>
            <a:ext cx="3862151" cy="2474807"/>
            <a:chOff x="4935754" y="6958375"/>
            <a:chExt cx="5005774" cy="3207623"/>
          </a:xfrm>
        </p:grpSpPr>
        <p:pic>
          <p:nvPicPr>
            <p:cNvPr id="88" name="Picture 87">
              <a:extLst>
                <a:ext uri="{FF2B5EF4-FFF2-40B4-BE49-F238E27FC236}">
                  <a16:creationId xmlns:a16="http://schemas.microsoft.com/office/drawing/2014/main" id="{B5FE56BA-B6BC-9344-A7DC-864A59A3C77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55000"/>
                      </a14:imgEffect>
                    </a14:imgLayer>
                  </a14:imgProps>
                </a:ext>
              </a:extLst>
            </a:blip>
            <a:srcRect l="31682" r="18341" b="10722"/>
            <a:stretch/>
          </p:blipFill>
          <p:spPr>
            <a:xfrm>
              <a:off x="6749311" y="6958375"/>
              <a:ext cx="3192217" cy="3207623"/>
            </a:xfrm>
            <a:prstGeom prst="rect">
              <a:avLst/>
            </a:prstGeom>
            <a:ln w="12700">
              <a:solidFill>
                <a:schemeClr val="bg1">
                  <a:lumMod val="75000"/>
                </a:schemeClr>
              </a:solidFill>
            </a:ln>
          </p:spPr>
        </p:pic>
        <p:sp>
          <p:nvSpPr>
            <p:cNvPr id="97" name="Rectangle 92">
              <a:extLst>
                <a:ext uri="{FF2B5EF4-FFF2-40B4-BE49-F238E27FC236}">
                  <a16:creationId xmlns:a16="http://schemas.microsoft.com/office/drawing/2014/main" id="{AA15D0FC-3E87-BB42-8BA5-1A8D4A412209}"/>
                </a:ext>
              </a:extLst>
            </p:cNvPr>
            <p:cNvSpPr/>
            <p:nvPr/>
          </p:nvSpPr>
          <p:spPr>
            <a:xfrm flipH="1">
              <a:off x="4935754" y="7665714"/>
              <a:ext cx="1808949" cy="1361779"/>
            </a:xfrm>
            <a:custGeom>
              <a:avLst/>
              <a:gdLst>
                <a:gd name="connsiteX0" fmla="*/ 0 w 2792098"/>
                <a:gd name="connsiteY0" fmla="*/ 0 h 1803400"/>
                <a:gd name="connsiteX1" fmla="*/ 2792098 w 2792098"/>
                <a:gd name="connsiteY1" fmla="*/ 0 h 1803400"/>
                <a:gd name="connsiteX2" fmla="*/ 2792098 w 2792098"/>
                <a:gd name="connsiteY2" fmla="*/ 1803400 h 1803400"/>
                <a:gd name="connsiteX3" fmla="*/ 0 w 2792098"/>
                <a:gd name="connsiteY3" fmla="*/ 1803400 h 1803400"/>
                <a:gd name="connsiteX4" fmla="*/ 0 w 2792098"/>
                <a:gd name="connsiteY4" fmla="*/ 0 h 1803400"/>
                <a:gd name="connsiteX0" fmla="*/ 0 w 2792098"/>
                <a:gd name="connsiteY0" fmla="*/ 1803400 h 1894840"/>
                <a:gd name="connsiteX1" fmla="*/ 0 w 2792098"/>
                <a:gd name="connsiteY1" fmla="*/ 0 h 1894840"/>
                <a:gd name="connsiteX2" fmla="*/ 2792098 w 2792098"/>
                <a:gd name="connsiteY2" fmla="*/ 0 h 1894840"/>
                <a:gd name="connsiteX3" fmla="*/ 2792098 w 2792098"/>
                <a:gd name="connsiteY3" fmla="*/ 1803400 h 1894840"/>
                <a:gd name="connsiteX4" fmla="*/ 91440 w 2792098"/>
                <a:gd name="connsiteY4" fmla="*/ 1894840 h 1894840"/>
                <a:gd name="connsiteX0" fmla="*/ 0 w 2792098"/>
                <a:gd name="connsiteY0" fmla="*/ 1803400 h 1803400"/>
                <a:gd name="connsiteX1" fmla="*/ 0 w 2792098"/>
                <a:gd name="connsiteY1" fmla="*/ 0 h 1803400"/>
                <a:gd name="connsiteX2" fmla="*/ 2792098 w 2792098"/>
                <a:gd name="connsiteY2" fmla="*/ 0 h 1803400"/>
                <a:gd name="connsiteX3" fmla="*/ 2792098 w 2792098"/>
                <a:gd name="connsiteY3" fmla="*/ 1803400 h 1803400"/>
                <a:gd name="connsiteX0" fmla="*/ 0 w 2792098"/>
                <a:gd name="connsiteY0" fmla="*/ 0 h 1803400"/>
                <a:gd name="connsiteX1" fmla="*/ 2792098 w 2792098"/>
                <a:gd name="connsiteY1" fmla="*/ 0 h 1803400"/>
                <a:gd name="connsiteX2" fmla="*/ 2792098 w 2792098"/>
                <a:gd name="connsiteY2" fmla="*/ 1803400 h 1803400"/>
              </a:gdLst>
              <a:ahLst/>
              <a:cxnLst>
                <a:cxn ang="0">
                  <a:pos x="connsiteX0" y="connsiteY0"/>
                </a:cxn>
                <a:cxn ang="0">
                  <a:pos x="connsiteX1" y="connsiteY1"/>
                </a:cxn>
                <a:cxn ang="0">
                  <a:pos x="connsiteX2" y="connsiteY2"/>
                </a:cxn>
              </a:cxnLst>
              <a:rect l="l" t="t" r="r" b="b"/>
              <a:pathLst>
                <a:path w="2792098" h="1803400">
                  <a:moveTo>
                    <a:pt x="0" y="0"/>
                  </a:moveTo>
                  <a:lnTo>
                    <a:pt x="2792098" y="0"/>
                  </a:lnTo>
                  <a:lnTo>
                    <a:pt x="2792098" y="180340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9">
            <a:extLst>
              <a:ext uri="{FF2B5EF4-FFF2-40B4-BE49-F238E27FC236}">
                <a16:creationId xmlns:a16="http://schemas.microsoft.com/office/drawing/2014/main" id="{9E426561-7EE6-284D-B5F7-D4B9F1841BAF}"/>
              </a:ext>
            </a:extLst>
          </p:cNvPr>
          <p:cNvSpPr>
            <a:spLocks noGrp="1"/>
          </p:cNvSpPr>
          <p:nvPr>
            <p:ph type="body" sz="quarter" idx="17"/>
          </p:nvPr>
        </p:nvSpPr>
        <p:spPr/>
        <p:txBody>
          <a:bodyPr/>
          <a:lstStyle/>
          <a:p>
            <a:r>
              <a:rPr lang="en-US"/>
              <a:t>Exoplanet Communications</a:t>
            </a:r>
          </a:p>
        </p:txBody>
      </p:sp>
      <p:sp>
        <p:nvSpPr>
          <p:cNvPr id="9" name="Title 8">
            <a:extLst>
              <a:ext uri="{FF2B5EF4-FFF2-40B4-BE49-F238E27FC236}">
                <a16:creationId xmlns:a16="http://schemas.microsoft.com/office/drawing/2014/main" id="{6F10553E-534B-A848-A838-6428BE4A8D80}"/>
              </a:ext>
            </a:extLst>
          </p:cNvPr>
          <p:cNvSpPr>
            <a:spLocks noGrp="1"/>
          </p:cNvSpPr>
          <p:nvPr>
            <p:ph type="title"/>
          </p:nvPr>
        </p:nvSpPr>
        <p:spPr/>
        <p:txBody>
          <a:bodyPr/>
          <a:lstStyle/>
          <a:p>
            <a:r>
              <a:rPr lang="en-US" dirty="0">
                <a:solidFill>
                  <a:schemeClr val="accent1">
                    <a:lumMod val="40000"/>
                    <a:lumOff val="60000"/>
                  </a:schemeClr>
                </a:solidFill>
              </a:rPr>
              <a:t>Planet Formation </a:t>
            </a:r>
            <a:r>
              <a:rPr lang="en-US" sz="1600" dirty="0">
                <a:solidFill>
                  <a:schemeClr val="accent1">
                    <a:lumMod val="40000"/>
                    <a:lumOff val="60000"/>
                  </a:schemeClr>
                </a:solidFill>
              </a:rPr>
              <a:t>– from Dust to Planets</a:t>
            </a:r>
            <a:endParaRPr lang="en-US" dirty="0">
              <a:solidFill>
                <a:schemeClr val="accent1">
                  <a:lumMod val="40000"/>
                  <a:lumOff val="60000"/>
                </a:schemeClr>
              </a:solidFill>
            </a:endParaRPr>
          </a:p>
        </p:txBody>
      </p:sp>
      <p:sp>
        <p:nvSpPr>
          <p:cNvPr id="5" name="Date Placeholder 4">
            <a:extLst>
              <a:ext uri="{FF2B5EF4-FFF2-40B4-BE49-F238E27FC236}">
                <a16:creationId xmlns:a16="http://schemas.microsoft.com/office/drawing/2014/main" id="{7E37772A-1B4E-4747-BE74-8157FF715092}"/>
              </a:ext>
            </a:extLst>
          </p:cNvPr>
          <p:cNvSpPr>
            <a:spLocks noGrp="1"/>
          </p:cNvSpPr>
          <p:nvPr>
            <p:ph type="dt" sz="half" idx="18"/>
          </p:nvPr>
        </p:nvSpPr>
        <p:spPr/>
        <p:txBody>
          <a:bodyPr/>
          <a:lstStyle/>
          <a:p>
            <a:fld id="{F08E36EE-D432-5643-8C4B-47B90BBC38CE}" type="datetime4">
              <a:rPr lang="en-US" smtClean="0"/>
              <a:t>December 1, 2021</a:t>
            </a:fld>
            <a:endParaRPr lang="en-US" dirty="0"/>
          </a:p>
        </p:txBody>
      </p:sp>
      <p:sp>
        <p:nvSpPr>
          <p:cNvPr id="6" name="Footer Placeholder 5">
            <a:extLst>
              <a:ext uri="{FF2B5EF4-FFF2-40B4-BE49-F238E27FC236}">
                <a16:creationId xmlns:a16="http://schemas.microsoft.com/office/drawing/2014/main" id="{62269CBE-812B-F54E-A012-E57CA23CEAF7}"/>
              </a:ext>
            </a:extLst>
          </p:cNvPr>
          <p:cNvSpPr>
            <a:spLocks noGrp="1"/>
          </p:cNvSpPr>
          <p:nvPr>
            <p:ph type="ftr" sz="quarter" idx="19"/>
          </p:nvPr>
        </p:nvSpPr>
        <p:spPr/>
        <p:txBody>
          <a:bodyPr/>
          <a:lstStyle/>
          <a:p>
            <a:r>
              <a:rPr lang="en-US" dirty="0"/>
              <a:t>This document has been reviewed and determined not to contain export controlled technical data.</a:t>
            </a:r>
          </a:p>
        </p:txBody>
      </p:sp>
      <p:sp>
        <p:nvSpPr>
          <p:cNvPr id="8" name="Slide Number Placeholder 7">
            <a:extLst>
              <a:ext uri="{FF2B5EF4-FFF2-40B4-BE49-F238E27FC236}">
                <a16:creationId xmlns:a16="http://schemas.microsoft.com/office/drawing/2014/main" id="{8C331ABF-298D-3245-97A2-033E66EA19B2}"/>
              </a:ext>
            </a:extLst>
          </p:cNvPr>
          <p:cNvSpPr>
            <a:spLocks noGrp="1"/>
          </p:cNvSpPr>
          <p:nvPr>
            <p:ph type="sldNum" sz="quarter" idx="20"/>
          </p:nvPr>
        </p:nvSpPr>
        <p:spPr/>
        <p:txBody>
          <a:bodyPr/>
          <a:lstStyle/>
          <a:p>
            <a:fld id="{11C0F2E9-13F1-4B54-979A-5E00D7D5723C}" type="slidenum">
              <a:rPr lang="en-US" smtClean="0"/>
              <a:pPr/>
              <a:t>16</a:t>
            </a:fld>
            <a:endParaRPr lang="en-US"/>
          </a:p>
        </p:txBody>
      </p:sp>
      <p:grpSp>
        <p:nvGrpSpPr>
          <p:cNvPr id="95" name="Group 94">
            <a:extLst>
              <a:ext uri="{FF2B5EF4-FFF2-40B4-BE49-F238E27FC236}">
                <a16:creationId xmlns:a16="http://schemas.microsoft.com/office/drawing/2014/main" id="{B05A1157-A9D9-A540-B1B1-58FE9CD7157F}"/>
              </a:ext>
            </a:extLst>
          </p:cNvPr>
          <p:cNvGrpSpPr/>
          <p:nvPr/>
        </p:nvGrpSpPr>
        <p:grpSpPr>
          <a:xfrm>
            <a:off x="4935754" y="518399"/>
            <a:ext cx="3862152" cy="2462921"/>
            <a:chOff x="4935754" y="6958375"/>
            <a:chExt cx="5005774" cy="3192217"/>
          </a:xfrm>
        </p:grpSpPr>
        <p:pic>
          <p:nvPicPr>
            <p:cNvPr id="101" name="Picture 100">
              <a:extLst>
                <a:ext uri="{FF2B5EF4-FFF2-40B4-BE49-F238E27FC236}">
                  <a16:creationId xmlns:a16="http://schemas.microsoft.com/office/drawing/2014/main" id="{6695D3FB-055C-F24F-BC48-5E69088714E8}"/>
                </a:ext>
              </a:extLst>
            </p:cNvPr>
            <p:cNvPicPr>
              <a:picLocks noChangeAspect="1"/>
            </p:cNvPicPr>
            <p:nvPr/>
          </p:nvPicPr>
          <p:blipFill>
            <a:blip r:embed="rId14"/>
            <a:srcRect/>
            <a:stretch/>
          </p:blipFill>
          <p:spPr>
            <a:xfrm>
              <a:off x="6749311" y="6958375"/>
              <a:ext cx="3192217" cy="3192217"/>
            </a:xfrm>
            <a:prstGeom prst="rect">
              <a:avLst/>
            </a:prstGeom>
            <a:ln w="12700">
              <a:solidFill>
                <a:schemeClr val="bg1">
                  <a:lumMod val="75000"/>
                </a:schemeClr>
              </a:solidFill>
            </a:ln>
          </p:spPr>
        </p:pic>
        <p:sp>
          <p:nvSpPr>
            <p:cNvPr id="102" name="Rectangle 92">
              <a:extLst>
                <a:ext uri="{FF2B5EF4-FFF2-40B4-BE49-F238E27FC236}">
                  <a16:creationId xmlns:a16="http://schemas.microsoft.com/office/drawing/2014/main" id="{2451BCBF-B8A2-8F45-9A31-9A61B00B652C}"/>
                </a:ext>
              </a:extLst>
            </p:cNvPr>
            <p:cNvSpPr/>
            <p:nvPr/>
          </p:nvSpPr>
          <p:spPr>
            <a:xfrm flipH="1">
              <a:off x="4935754" y="7665714"/>
              <a:ext cx="1808949" cy="1361779"/>
            </a:xfrm>
            <a:custGeom>
              <a:avLst/>
              <a:gdLst>
                <a:gd name="connsiteX0" fmla="*/ 0 w 2792098"/>
                <a:gd name="connsiteY0" fmla="*/ 0 h 1803400"/>
                <a:gd name="connsiteX1" fmla="*/ 2792098 w 2792098"/>
                <a:gd name="connsiteY1" fmla="*/ 0 h 1803400"/>
                <a:gd name="connsiteX2" fmla="*/ 2792098 w 2792098"/>
                <a:gd name="connsiteY2" fmla="*/ 1803400 h 1803400"/>
                <a:gd name="connsiteX3" fmla="*/ 0 w 2792098"/>
                <a:gd name="connsiteY3" fmla="*/ 1803400 h 1803400"/>
                <a:gd name="connsiteX4" fmla="*/ 0 w 2792098"/>
                <a:gd name="connsiteY4" fmla="*/ 0 h 1803400"/>
                <a:gd name="connsiteX0" fmla="*/ 0 w 2792098"/>
                <a:gd name="connsiteY0" fmla="*/ 1803400 h 1894840"/>
                <a:gd name="connsiteX1" fmla="*/ 0 w 2792098"/>
                <a:gd name="connsiteY1" fmla="*/ 0 h 1894840"/>
                <a:gd name="connsiteX2" fmla="*/ 2792098 w 2792098"/>
                <a:gd name="connsiteY2" fmla="*/ 0 h 1894840"/>
                <a:gd name="connsiteX3" fmla="*/ 2792098 w 2792098"/>
                <a:gd name="connsiteY3" fmla="*/ 1803400 h 1894840"/>
                <a:gd name="connsiteX4" fmla="*/ 91440 w 2792098"/>
                <a:gd name="connsiteY4" fmla="*/ 1894840 h 1894840"/>
                <a:gd name="connsiteX0" fmla="*/ 0 w 2792098"/>
                <a:gd name="connsiteY0" fmla="*/ 1803400 h 1803400"/>
                <a:gd name="connsiteX1" fmla="*/ 0 w 2792098"/>
                <a:gd name="connsiteY1" fmla="*/ 0 h 1803400"/>
                <a:gd name="connsiteX2" fmla="*/ 2792098 w 2792098"/>
                <a:gd name="connsiteY2" fmla="*/ 0 h 1803400"/>
                <a:gd name="connsiteX3" fmla="*/ 2792098 w 2792098"/>
                <a:gd name="connsiteY3" fmla="*/ 1803400 h 1803400"/>
                <a:gd name="connsiteX0" fmla="*/ 0 w 2792098"/>
                <a:gd name="connsiteY0" fmla="*/ 0 h 1803400"/>
                <a:gd name="connsiteX1" fmla="*/ 2792098 w 2792098"/>
                <a:gd name="connsiteY1" fmla="*/ 0 h 1803400"/>
                <a:gd name="connsiteX2" fmla="*/ 2792098 w 2792098"/>
                <a:gd name="connsiteY2" fmla="*/ 1803400 h 1803400"/>
              </a:gdLst>
              <a:ahLst/>
              <a:cxnLst>
                <a:cxn ang="0">
                  <a:pos x="connsiteX0" y="connsiteY0"/>
                </a:cxn>
                <a:cxn ang="0">
                  <a:pos x="connsiteX1" y="connsiteY1"/>
                </a:cxn>
                <a:cxn ang="0">
                  <a:pos x="connsiteX2" y="connsiteY2"/>
                </a:cxn>
              </a:cxnLst>
              <a:rect l="l" t="t" r="r" b="b"/>
              <a:pathLst>
                <a:path w="2792098" h="1803400">
                  <a:moveTo>
                    <a:pt x="0" y="0"/>
                  </a:moveTo>
                  <a:lnTo>
                    <a:pt x="2792098" y="0"/>
                  </a:lnTo>
                  <a:lnTo>
                    <a:pt x="2792098" y="180340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BC59BEA5-8FC8-4340-B93C-3568DEEB1870}"/>
              </a:ext>
            </a:extLst>
          </p:cNvPr>
          <p:cNvGrpSpPr/>
          <p:nvPr/>
        </p:nvGrpSpPr>
        <p:grpSpPr>
          <a:xfrm>
            <a:off x="4935754" y="518399"/>
            <a:ext cx="3862152" cy="2462921"/>
            <a:chOff x="4935754" y="6958375"/>
            <a:chExt cx="5005774" cy="3192217"/>
          </a:xfrm>
        </p:grpSpPr>
        <p:pic>
          <p:nvPicPr>
            <p:cNvPr id="104" name="Picture 103">
              <a:extLst>
                <a:ext uri="{FF2B5EF4-FFF2-40B4-BE49-F238E27FC236}">
                  <a16:creationId xmlns:a16="http://schemas.microsoft.com/office/drawing/2014/main" id="{CB83AAC4-CBF4-764A-A7AC-259066742DEF}"/>
                </a:ext>
              </a:extLst>
            </p:cNvPr>
            <p:cNvPicPr>
              <a:picLocks noChangeAspect="1"/>
            </p:cNvPicPr>
            <p:nvPr/>
          </p:nvPicPr>
          <p:blipFill>
            <a:blip r:embed="rId15"/>
            <a:srcRect/>
            <a:stretch/>
          </p:blipFill>
          <p:spPr>
            <a:xfrm>
              <a:off x="6749311" y="6958375"/>
              <a:ext cx="3192217" cy="3192217"/>
            </a:xfrm>
            <a:prstGeom prst="rect">
              <a:avLst/>
            </a:prstGeom>
            <a:ln w="12700">
              <a:solidFill>
                <a:schemeClr val="bg1">
                  <a:lumMod val="75000"/>
                </a:schemeClr>
              </a:solidFill>
            </a:ln>
          </p:spPr>
        </p:pic>
        <p:sp>
          <p:nvSpPr>
            <p:cNvPr id="105" name="Rectangle 92">
              <a:extLst>
                <a:ext uri="{FF2B5EF4-FFF2-40B4-BE49-F238E27FC236}">
                  <a16:creationId xmlns:a16="http://schemas.microsoft.com/office/drawing/2014/main" id="{76506AC3-D215-7341-9753-C6895BBBCAE7}"/>
                </a:ext>
              </a:extLst>
            </p:cNvPr>
            <p:cNvSpPr/>
            <p:nvPr/>
          </p:nvSpPr>
          <p:spPr>
            <a:xfrm flipH="1">
              <a:off x="4935754" y="7665714"/>
              <a:ext cx="1808949" cy="1361779"/>
            </a:xfrm>
            <a:custGeom>
              <a:avLst/>
              <a:gdLst>
                <a:gd name="connsiteX0" fmla="*/ 0 w 2792098"/>
                <a:gd name="connsiteY0" fmla="*/ 0 h 1803400"/>
                <a:gd name="connsiteX1" fmla="*/ 2792098 w 2792098"/>
                <a:gd name="connsiteY1" fmla="*/ 0 h 1803400"/>
                <a:gd name="connsiteX2" fmla="*/ 2792098 w 2792098"/>
                <a:gd name="connsiteY2" fmla="*/ 1803400 h 1803400"/>
                <a:gd name="connsiteX3" fmla="*/ 0 w 2792098"/>
                <a:gd name="connsiteY3" fmla="*/ 1803400 h 1803400"/>
                <a:gd name="connsiteX4" fmla="*/ 0 w 2792098"/>
                <a:gd name="connsiteY4" fmla="*/ 0 h 1803400"/>
                <a:gd name="connsiteX0" fmla="*/ 0 w 2792098"/>
                <a:gd name="connsiteY0" fmla="*/ 1803400 h 1894840"/>
                <a:gd name="connsiteX1" fmla="*/ 0 w 2792098"/>
                <a:gd name="connsiteY1" fmla="*/ 0 h 1894840"/>
                <a:gd name="connsiteX2" fmla="*/ 2792098 w 2792098"/>
                <a:gd name="connsiteY2" fmla="*/ 0 h 1894840"/>
                <a:gd name="connsiteX3" fmla="*/ 2792098 w 2792098"/>
                <a:gd name="connsiteY3" fmla="*/ 1803400 h 1894840"/>
                <a:gd name="connsiteX4" fmla="*/ 91440 w 2792098"/>
                <a:gd name="connsiteY4" fmla="*/ 1894840 h 1894840"/>
                <a:gd name="connsiteX0" fmla="*/ 0 w 2792098"/>
                <a:gd name="connsiteY0" fmla="*/ 1803400 h 1803400"/>
                <a:gd name="connsiteX1" fmla="*/ 0 w 2792098"/>
                <a:gd name="connsiteY1" fmla="*/ 0 h 1803400"/>
                <a:gd name="connsiteX2" fmla="*/ 2792098 w 2792098"/>
                <a:gd name="connsiteY2" fmla="*/ 0 h 1803400"/>
                <a:gd name="connsiteX3" fmla="*/ 2792098 w 2792098"/>
                <a:gd name="connsiteY3" fmla="*/ 1803400 h 1803400"/>
                <a:gd name="connsiteX0" fmla="*/ 0 w 2792098"/>
                <a:gd name="connsiteY0" fmla="*/ 0 h 1803400"/>
                <a:gd name="connsiteX1" fmla="*/ 2792098 w 2792098"/>
                <a:gd name="connsiteY1" fmla="*/ 0 h 1803400"/>
                <a:gd name="connsiteX2" fmla="*/ 2792098 w 2792098"/>
                <a:gd name="connsiteY2" fmla="*/ 1803400 h 1803400"/>
              </a:gdLst>
              <a:ahLst/>
              <a:cxnLst>
                <a:cxn ang="0">
                  <a:pos x="connsiteX0" y="connsiteY0"/>
                </a:cxn>
                <a:cxn ang="0">
                  <a:pos x="connsiteX1" y="connsiteY1"/>
                </a:cxn>
                <a:cxn ang="0">
                  <a:pos x="connsiteX2" y="connsiteY2"/>
                </a:cxn>
              </a:cxnLst>
              <a:rect l="l" t="t" r="r" b="b"/>
              <a:pathLst>
                <a:path w="2792098" h="1803400">
                  <a:moveTo>
                    <a:pt x="0" y="0"/>
                  </a:moveTo>
                  <a:lnTo>
                    <a:pt x="2792098" y="0"/>
                  </a:lnTo>
                  <a:lnTo>
                    <a:pt x="2792098" y="180340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a16="http://schemas.microsoft.com/office/drawing/2014/main" id="{86F13760-5F9B-434F-87C8-34690CF2ADD8}"/>
              </a:ext>
            </a:extLst>
          </p:cNvPr>
          <p:cNvGrpSpPr/>
          <p:nvPr/>
        </p:nvGrpSpPr>
        <p:grpSpPr>
          <a:xfrm>
            <a:off x="4935754" y="518399"/>
            <a:ext cx="3862152" cy="2462921"/>
            <a:chOff x="4935754" y="6958375"/>
            <a:chExt cx="5005774" cy="3192217"/>
          </a:xfrm>
        </p:grpSpPr>
        <p:pic>
          <p:nvPicPr>
            <p:cNvPr id="90" name="Picture 89">
              <a:extLst>
                <a:ext uri="{FF2B5EF4-FFF2-40B4-BE49-F238E27FC236}">
                  <a16:creationId xmlns:a16="http://schemas.microsoft.com/office/drawing/2014/main" id="{9D470F2D-A9C3-F348-B071-77F3252B9CCE}"/>
                </a:ext>
              </a:extLst>
            </p:cNvPr>
            <p:cNvPicPr>
              <a:picLocks noChangeAspect="1"/>
            </p:cNvPicPr>
            <p:nvPr/>
          </p:nvPicPr>
          <p:blipFill rotWithShape="1">
            <a:blip r:embed="rId16"/>
            <a:srcRect l="32658" r="11092"/>
            <a:stretch/>
          </p:blipFill>
          <p:spPr>
            <a:xfrm>
              <a:off x="6749311" y="6958375"/>
              <a:ext cx="3192217" cy="3192217"/>
            </a:xfrm>
            <a:prstGeom prst="rect">
              <a:avLst/>
            </a:prstGeom>
            <a:ln w="12700">
              <a:solidFill>
                <a:schemeClr val="bg1">
                  <a:lumMod val="75000"/>
                </a:schemeClr>
              </a:solidFill>
            </a:ln>
          </p:spPr>
        </p:pic>
        <p:sp>
          <p:nvSpPr>
            <p:cNvPr id="99" name="Rectangle 92">
              <a:extLst>
                <a:ext uri="{FF2B5EF4-FFF2-40B4-BE49-F238E27FC236}">
                  <a16:creationId xmlns:a16="http://schemas.microsoft.com/office/drawing/2014/main" id="{AE03F8E4-1311-214B-BB14-EFEC470C6907}"/>
                </a:ext>
              </a:extLst>
            </p:cNvPr>
            <p:cNvSpPr/>
            <p:nvPr/>
          </p:nvSpPr>
          <p:spPr>
            <a:xfrm flipH="1">
              <a:off x="4935754" y="7665714"/>
              <a:ext cx="1808949" cy="1361779"/>
            </a:xfrm>
            <a:custGeom>
              <a:avLst/>
              <a:gdLst>
                <a:gd name="connsiteX0" fmla="*/ 0 w 2792098"/>
                <a:gd name="connsiteY0" fmla="*/ 0 h 1803400"/>
                <a:gd name="connsiteX1" fmla="*/ 2792098 w 2792098"/>
                <a:gd name="connsiteY1" fmla="*/ 0 h 1803400"/>
                <a:gd name="connsiteX2" fmla="*/ 2792098 w 2792098"/>
                <a:gd name="connsiteY2" fmla="*/ 1803400 h 1803400"/>
                <a:gd name="connsiteX3" fmla="*/ 0 w 2792098"/>
                <a:gd name="connsiteY3" fmla="*/ 1803400 h 1803400"/>
                <a:gd name="connsiteX4" fmla="*/ 0 w 2792098"/>
                <a:gd name="connsiteY4" fmla="*/ 0 h 1803400"/>
                <a:gd name="connsiteX0" fmla="*/ 0 w 2792098"/>
                <a:gd name="connsiteY0" fmla="*/ 1803400 h 1894840"/>
                <a:gd name="connsiteX1" fmla="*/ 0 w 2792098"/>
                <a:gd name="connsiteY1" fmla="*/ 0 h 1894840"/>
                <a:gd name="connsiteX2" fmla="*/ 2792098 w 2792098"/>
                <a:gd name="connsiteY2" fmla="*/ 0 h 1894840"/>
                <a:gd name="connsiteX3" fmla="*/ 2792098 w 2792098"/>
                <a:gd name="connsiteY3" fmla="*/ 1803400 h 1894840"/>
                <a:gd name="connsiteX4" fmla="*/ 91440 w 2792098"/>
                <a:gd name="connsiteY4" fmla="*/ 1894840 h 1894840"/>
                <a:gd name="connsiteX0" fmla="*/ 0 w 2792098"/>
                <a:gd name="connsiteY0" fmla="*/ 1803400 h 1803400"/>
                <a:gd name="connsiteX1" fmla="*/ 0 w 2792098"/>
                <a:gd name="connsiteY1" fmla="*/ 0 h 1803400"/>
                <a:gd name="connsiteX2" fmla="*/ 2792098 w 2792098"/>
                <a:gd name="connsiteY2" fmla="*/ 0 h 1803400"/>
                <a:gd name="connsiteX3" fmla="*/ 2792098 w 2792098"/>
                <a:gd name="connsiteY3" fmla="*/ 1803400 h 1803400"/>
                <a:gd name="connsiteX0" fmla="*/ 0 w 2792098"/>
                <a:gd name="connsiteY0" fmla="*/ 0 h 1803400"/>
                <a:gd name="connsiteX1" fmla="*/ 2792098 w 2792098"/>
                <a:gd name="connsiteY1" fmla="*/ 0 h 1803400"/>
                <a:gd name="connsiteX2" fmla="*/ 2792098 w 2792098"/>
                <a:gd name="connsiteY2" fmla="*/ 1803400 h 1803400"/>
              </a:gdLst>
              <a:ahLst/>
              <a:cxnLst>
                <a:cxn ang="0">
                  <a:pos x="connsiteX0" y="connsiteY0"/>
                </a:cxn>
                <a:cxn ang="0">
                  <a:pos x="connsiteX1" y="connsiteY1"/>
                </a:cxn>
                <a:cxn ang="0">
                  <a:pos x="connsiteX2" y="connsiteY2"/>
                </a:cxn>
              </a:cxnLst>
              <a:rect l="l" t="t" r="r" b="b"/>
              <a:pathLst>
                <a:path w="2792098" h="1803400">
                  <a:moveTo>
                    <a:pt x="0" y="0"/>
                  </a:moveTo>
                  <a:lnTo>
                    <a:pt x="2792098" y="0"/>
                  </a:lnTo>
                  <a:lnTo>
                    <a:pt x="2792098" y="180340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Rectangle 92">
            <a:extLst>
              <a:ext uri="{FF2B5EF4-FFF2-40B4-BE49-F238E27FC236}">
                <a16:creationId xmlns:a16="http://schemas.microsoft.com/office/drawing/2014/main" id="{A0D67B60-D209-124D-8E57-C35ED8A0FCCE}"/>
              </a:ext>
            </a:extLst>
          </p:cNvPr>
          <p:cNvSpPr/>
          <p:nvPr/>
        </p:nvSpPr>
        <p:spPr>
          <a:xfrm flipH="1">
            <a:off x="4935754" y="1067566"/>
            <a:ext cx="0" cy="1050666"/>
          </a:xfrm>
          <a:custGeom>
            <a:avLst/>
            <a:gdLst>
              <a:gd name="connsiteX0" fmla="*/ 0 w 2792098"/>
              <a:gd name="connsiteY0" fmla="*/ 0 h 1803400"/>
              <a:gd name="connsiteX1" fmla="*/ 2792098 w 2792098"/>
              <a:gd name="connsiteY1" fmla="*/ 0 h 1803400"/>
              <a:gd name="connsiteX2" fmla="*/ 2792098 w 2792098"/>
              <a:gd name="connsiteY2" fmla="*/ 1803400 h 1803400"/>
              <a:gd name="connsiteX3" fmla="*/ 0 w 2792098"/>
              <a:gd name="connsiteY3" fmla="*/ 1803400 h 1803400"/>
              <a:gd name="connsiteX4" fmla="*/ 0 w 2792098"/>
              <a:gd name="connsiteY4" fmla="*/ 0 h 1803400"/>
              <a:gd name="connsiteX0" fmla="*/ 0 w 2792098"/>
              <a:gd name="connsiteY0" fmla="*/ 1803400 h 1894840"/>
              <a:gd name="connsiteX1" fmla="*/ 0 w 2792098"/>
              <a:gd name="connsiteY1" fmla="*/ 0 h 1894840"/>
              <a:gd name="connsiteX2" fmla="*/ 2792098 w 2792098"/>
              <a:gd name="connsiteY2" fmla="*/ 0 h 1894840"/>
              <a:gd name="connsiteX3" fmla="*/ 2792098 w 2792098"/>
              <a:gd name="connsiteY3" fmla="*/ 1803400 h 1894840"/>
              <a:gd name="connsiteX4" fmla="*/ 91440 w 2792098"/>
              <a:gd name="connsiteY4" fmla="*/ 1894840 h 1894840"/>
              <a:gd name="connsiteX0" fmla="*/ 0 w 2792098"/>
              <a:gd name="connsiteY0" fmla="*/ 1803400 h 1803400"/>
              <a:gd name="connsiteX1" fmla="*/ 0 w 2792098"/>
              <a:gd name="connsiteY1" fmla="*/ 0 h 1803400"/>
              <a:gd name="connsiteX2" fmla="*/ 2792098 w 2792098"/>
              <a:gd name="connsiteY2" fmla="*/ 0 h 1803400"/>
              <a:gd name="connsiteX3" fmla="*/ 2792098 w 2792098"/>
              <a:gd name="connsiteY3" fmla="*/ 1803400 h 1803400"/>
              <a:gd name="connsiteX0" fmla="*/ 0 w 2792098"/>
              <a:gd name="connsiteY0" fmla="*/ 0 h 1803400"/>
              <a:gd name="connsiteX1" fmla="*/ 2792098 w 2792098"/>
              <a:gd name="connsiteY1" fmla="*/ 0 h 1803400"/>
              <a:gd name="connsiteX2" fmla="*/ 2792098 w 2792098"/>
              <a:gd name="connsiteY2" fmla="*/ 1803400 h 1803400"/>
              <a:gd name="connsiteX0" fmla="*/ 0 w 0"/>
              <a:gd name="connsiteY0" fmla="*/ 0 h 1803400"/>
              <a:gd name="connsiteX1" fmla="*/ 0 w 0"/>
              <a:gd name="connsiteY1" fmla="*/ 1803400 h 1803400"/>
            </a:gdLst>
            <a:ahLst/>
            <a:cxnLst>
              <a:cxn ang="0">
                <a:pos x="connsiteX0" y="connsiteY0"/>
              </a:cxn>
              <a:cxn ang="0">
                <a:pos x="connsiteX1" y="connsiteY1"/>
              </a:cxn>
            </a:cxnLst>
            <a:rect l="l" t="t" r="r" b="b"/>
            <a:pathLst>
              <a:path h="1803400">
                <a:moveTo>
                  <a:pt x="0" y="0"/>
                </a:moveTo>
                <a:lnTo>
                  <a:pt x="0" y="180340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92">
            <a:extLst>
              <a:ext uri="{FF2B5EF4-FFF2-40B4-BE49-F238E27FC236}">
                <a16:creationId xmlns:a16="http://schemas.microsoft.com/office/drawing/2014/main" id="{A5ED52A8-77B0-8C47-8047-0D902E59B537}"/>
              </a:ext>
            </a:extLst>
          </p:cNvPr>
          <p:cNvSpPr/>
          <p:nvPr/>
        </p:nvSpPr>
        <p:spPr>
          <a:xfrm flipH="1">
            <a:off x="4935754" y="1067566"/>
            <a:ext cx="1395675" cy="0"/>
          </a:xfrm>
          <a:custGeom>
            <a:avLst/>
            <a:gdLst>
              <a:gd name="connsiteX0" fmla="*/ 0 w 2792098"/>
              <a:gd name="connsiteY0" fmla="*/ 0 h 1803400"/>
              <a:gd name="connsiteX1" fmla="*/ 2792098 w 2792098"/>
              <a:gd name="connsiteY1" fmla="*/ 0 h 1803400"/>
              <a:gd name="connsiteX2" fmla="*/ 2792098 w 2792098"/>
              <a:gd name="connsiteY2" fmla="*/ 1803400 h 1803400"/>
              <a:gd name="connsiteX3" fmla="*/ 0 w 2792098"/>
              <a:gd name="connsiteY3" fmla="*/ 1803400 h 1803400"/>
              <a:gd name="connsiteX4" fmla="*/ 0 w 2792098"/>
              <a:gd name="connsiteY4" fmla="*/ 0 h 1803400"/>
              <a:gd name="connsiteX0" fmla="*/ 0 w 2792098"/>
              <a:gd name="connsiteY0" fmla="*/ 1803400 h 1894840"/>
              <a:gd name="connsiteX1" fmla="*/ 0 w 2792098"/>
              <a:gd name="connsiteY1" fmla="*/ 0 h 1894840"/>
              <a:gd name="connsiteX2" fmla="*/ 2792098 w 2792098"/>
              <a:gd name="connsiteY2" fmla="*/ 0 h 1894840"/>
              <a:gd name="connsiteX3" fmla="*/ 2792098 w 2792098"/>
              <a:gd name="connsiteY3" fmla="*/ 1803400 h 1894840"/>
              <a:gd name="connsiteX4" fmla="*/ 91440 w 2792098"/>
              <a:gd name="connsiteY4" fmla="*/ 1894840 h 1894840"/>
              <a:gd name="connsiteX0" fmla="*/ 0 w 2792098"/>
              <a:gd name="connsiteY0" fmla="*/ 1803400 h 1803400"/>
              <a:gd name="connsiteX1" fmla="*/ 0 w 2792098"/>
              <a:gd name="connsiteY1" fmla="*/ 0 h 1803400"/>
              <a:gd name="connsiteX2" fmla="*/ 2792098 w 2792098"/>
              <a:gd name="connsiteY2" fmla="*/ 0 h 1803400"/>
              <a:gd name="connsiteX3" fmla="*/ 2792098 w 2792098"/>
              <a:gd name="connsiteY3" fmla="*/ 1803400 h 1803400"/>
              <a:gd name="connsiteX0" fmla="*/ 0 w 2792098"/>
              <a:gd name="connsiteY0" fmla="*/ 0 h 1803400"/>
              <a:gd name="connsiteX1" fmla="*/ 2792098 w 2792098"/>
              <a:gd name="connsiteY1" fmla="*/ 0 h 1803400"/>
              <a:gd name="connsiteX2" fmla="*/ 2792098 w 2792098"/>
              <a:gd name="connsiteY2" fmla="*/ 1803400 h 1803400"/>
              <a:gd name="connsiteX0" fmla="*/ 0 w 2792098"/>
              <a:gd name="connsiteY0" fmla="*/ 0 h 0"/>
              <a:gd name="connsiteX1" fmla="*/ 2792098 w 2792098"/>
              <a:gd name="connsiteY1" fmla="*/ 0 h 0"/>
            </a:gdLst>
            <a:ahLst/>
            <a:cxnLst>
              <a:cxn ang="0">
                <a:pos x="connsiteX0" y="connsiteY0"/>
              </a:cxn>
              <a:cxn ang="0">
                <a:pos x="connsiteX1" y="connsiteY1"/>
              </a:cxn>
            </a:cxnLst>
            <a:rect l="l" t="t" r="r" b="b"/>
            <a:pathLst>
              <a:path w="2792098">
                <a:moveTo>
                  <a:pt x="0" y="0"/>
                </a:moveTo>
                <a:lnTo>
                  <a:pt x="2792098"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EBB0D59-1094-0845-A872-85C1E96227B9}"/>
              </a:ext>
            </a:extLst>
          </p:cNvPr>
          <p:cNvSpPr txBox="1"/>
          <p:nvPr/>
        </p:nvSpPr>
        <p:spPr>
          <a:xfrm>
            <a:off x="6138793" y="3427796"/>
            <a:ext cx="2929007" cy="1077218"/>
          </a:xfrm>
          <a:prstGeom prst="rect">
            <a:avLst/>
          </a:prstGeom>
          <a:noFill/>
        </p:spPr>
        <p:txBody>
          <a:bodyPr wrap="none" rtlCol="0">
            <a:spAutoFit/>
          </a:bodyPr>
          <a:lstStyle/>
          <a:p>
            <a:pPr>
              <a:spcAft>
                <a:spcPts val="1200"/>
              </a:spcAft>
            </a:pPr>
            <a:r>
              <a:rPr lang="en-US" b="1" dirty="0">
                <a:solidFill>
                  <a:srgbClr val="D1BD8D"/>
                </a:solidFill>
              </a:rPr>
              <a:t>Protoplanetary disks:</a:t>
            </a:r>
            <a:br>
              <a:rPr lang="en-US" b="1" dirty="0">
                <a:solidFill>
                  <a:srgbClr val="D1BD8D"/>
                </a:solidFill>
              </a:rPr>
            </a:br>
            <a:r>
              <a:rPr lang="en-US" b="1" dirty="0">
                <a:solidFill>
                  <a:srgbClr val="D1BD8D"/>
                </a:solidFill>
              </a:rPr>
              <a:t>Birthplace of planets</a:t>
            </a:r>
          </a:p>
          <a:p>
            <a:pPr>
              <a:spcAft>
                <a:spcPts val="1200"/>
              </a:spcAft>
            </a:pPr>
            <a:r>
              <a:rPr lang="en-US" i="1" dirty="0">
                <a:solidFill>
                  <a:srgbClr val="D1BD8D"/>
                </a:solidFill>
              </a:rPr>
              <a:t>Lifetime: 1-10 million years</a:t>
            </a:r>
          </a:p>
        </p:txBody>
      </p:sp>
      <p:sp>
        <p:nvSpPr>
          <p:cNvPr id="158" name="TextBox 157">
            <a:extLst>
              <a:ext uri="{FF2B5EF4-FFF2-40B4-BE49-F238E27FC236}">
                <a16:creationId xmlns:a16="http://schemas.microsoft.com/office/drawing/2014/main" id="{DEEE2F97-7F96-D643-A112-5E0491E53CAC}"/>
              </a:ext>
            </a:extLst>
          </p:cNvPr>
          <p:cNvSpPr txBox="1"/>
          <p:nvPr/>
        </p:nvSpPr>
        <p:spPr>
          <a:xfrm>
            <a:off x="5510416" y="3427796"/>
            <a:ext cx="3557384" cy="800219"/>
          </a:xfrm>
          <a:prstGeom prst="rect">
            <a:avLst/>
          </a:prstGeom>
          <a:noFill/>
        </p:spPr>
        <p:txBody>
          <a:bodyPr wrap="none" rtlCol="0">
            <a:spAutoFit/>
          </a:bodyPr>
          <a:lstStyle/>
          <a:p>
            <a:r>
              <a:rPr lang="en-US" b="1" dirty="0">
                <a:solidFill>
                  <a:srgbClr val="D1BD8D"/>
                </a:solidFill>
              </a:rPr>
              <a:t>Astronomical dust</a:t>
            </a:r>
          </a:p>
          <a:p>
            <a:pPr>
              <a:spcBef>
                <a:spcPts val="1200"/>
              </a:spcBef>
            </a:pPr>
            <a:r>
              <a:rPr lang="en-US" i="1" dirty="0">
                <a:solidFill>
                  <a:srgbClr val="D1BD8D"/>
                </a:solidFill>
              </a:rPr>
              <a:t>Size: ~ 0.1 micron to ~ a few mm</a:t>
            </a:r>
          </a:p>
        </p:txBody>
      </p:sp>
      <p:sp>
        <p:nvSpPr>
          <p:cNvPr id="154" name="TextBox 153">
            <a:extLst>
              <a:ext uri="{FF2B5EF4-FFF2-40B4-BE49-F238E27FC236}">
                <a16:creationId xmlns:a16="http://schemas.microsoft.com/office/drawing/2014/main" id="{D9A55902-7D53-A543-8FEB-83CF8DE17792}"/>
              </a:ext>
            </a:extLst>
          </p:cNvPr>
          <p:cNvSpPr txBox="1"/>
          <p:nvPr/>
        </p:nvSpPr>
        <p:spPr>
          <a:xfrm>
            <a:off x="5491180" y="3427796"/>
            <a:ext cx="3576620" cy="1077218"/>
          </a:xfrm>
          <a:prstGeom prst="rect">
            <a:avLst/>
          </a:prstGeom>
          <a:noFill/>
        </p:spPr>
        <p:txBody>
          <a:bodyPr wrap="none" rtlCol="0">
            <a:spAutoFit/>
          </a:bodyPr>
          <a:lstStyle/>
          <a:p>
            <a:r>
              <a:rPr lang="en-US" b="1" dirty="0">
                <a:solidFill>
                  <a:srgbClr val="D1BD8D"/>
                </a:solidFill>
              </a:rPr>
              <a:t>Planetesimals: </a:t>
            </a:r>
            <a:br>
              <a:rPr lang="en-US" b="1" dirty="0">
                <a:solidFill>
                  <a:srgbClr val="D1BD8D"/>
                </a:solidFill>
              </a:rPr>
            </a:br>
            <a:r>
              <a:rPr lang="en-US" b="1" dirty="0">
                <a:solidFill>
                  <a:srgbClr val="D1BD8D"/>
                </a:solidFill>
              </a:rPr>
              <a:t>Building blocks of planets</a:t>
            </a:r>
          </a:p>
          <a:p>
            <a:pPr>
              <a:spcBef>
                <a:spcPts val="1200"/>
              </a:spcBef>
            </a:pPr>
            <a:r>
              <a:rPr lang="en-US" i="1" dirty="0">
                <a:solidFill>
                  <a:srgbClr val="D1BD8D"/>
                </a:solidFill>
              </a:rPr>
              <a:t>Size: ~ a few km to a few 100 km</a:t>
            </a:r>
          </a:p>
        </p:txBody>
      </p:sp>
      <p:sp>
        <p:nvSpPr>
          <p:cNvPr id="153" name="TextBox 152">
            <a:extLst>
              <a:ext uri="{FF2B5EF4-FFF2-40B4-BE49-F238E27FC236}">
                <a16:creationId xmlns:a16="http://schemas.microsoft.com/office/drawing/2014/main" id="{5BB87DB5-F6ED-A349-B1E1-5F9C4C5E73C3}"/>
              </a:ext>
            </a:extLst>
          </p:cNvPr>
          <p:cNvSpPr txBox="1"/>
          <p:nvPr/>
        </p:nvSpPr>
        <p:spPr>
          <a:xfrm>
            <a:off x="5215463" y="3427796"/>
            <a:ext cx="3852337" cy="800219"/>
          </a:xfrm>
          <a:prstGeom prst="rect">
            <a:avLst/>
          </a:prstGeom>
          <a:noFill/>
        </p:spPr>
        <p:txBody>
          <a:bodyPr wrap="none" rtlCol="0">
            <a:spAutoFit/>
          </a:bodyPr>
          <a:lstStyle/>
          <a:p>
            <a:r>
              <a:rPr lang="en-US" b="1" dirty="0">
                <a:solidFill>
                  <a:srgbClr val="D1BD8D"/>
                </a:solidFill>
              </a:rPr>
              <a:t>Protoplanets: embryos of planets</a:t>
            </a:r>
          </a:p>
          <a:p>
            <a:pPr>
              <a:spcBef>
                <a:spcPts val="1200"/>
              </a:spcBef>
            </a:pPr>
            <a:r>
              <a:rPr lang="en-US" i="1" dirty="0">
                <a:solidFill>
                  <a:srgbClr val="D1BD8D"/>
                </a:solidFill>
              </a:rPr>
              <a:t>Size: ~ 1000 km or larger</a:t>
            </a:r>
          </a:p>
        </p:txBody>
      </p:sp>
      <p:sp>
        <p:nvSpPr>
          <p:cNvPr id="155" name="TextBox 154">
            <a:extLst>
              <a:ext uri="{FF2B5EF4-FFF2-40B4-BE49-F238E27FC236}">
                <a16:creationId xmlns:a16="http://schemas.microsoft.com/office/drawing/2014/main" id="{653D3A64-0983-1341-A23C-2DE775390B79}"/>
              </a:ext>
            </a:extLst>
          </p:cNvPr>
          <p:cNvSpPr txBox="1"/>
          <p:nvPr/>
        </p:nvSpPr>
        <p:spPr>
          <a:xfrm>
            <a:off x="4869215" y="3427796"/>
            <a:ext cx="4198585" cy="800219"/>
          </a:xfrm>
          <a:prstGeom prst="rect">
            <a:avLst/>
          </a:prstGeom>
          <a:noFill/>
        </p:spPr>
        <p:txBody>
          <a:bodyPr wrap="none" rtlCol="0">
            <a:spAutoFit/>
          </a:bodyPr>
          <a:lstStyle/>
          <a:p>
            <a:r>
              <a:rPr lang="en-US" b="1" dirty="0">
                <a:solidFill>
                  <a:srgbClr val="D1BD8D"/>
                </a:solidFill>
              </a:rPr>
              <a:t>Giant planets</a:t>
            </a:r>
          </a:p>
          <a:p>
            <a:pPr>
              <a:spcBef>
                <a:spcPts val="1200"/>
              </a:spcBef>
            </a:pPr>
            <a:r>
              <a:rPr lang="en-US" i="1" dirty="0">
                <a:solidFill>
                  <a:srgbClr val="D1BD8D"/>
                </a:solidFill>
              </a:rPr>
              <a:t>Formation timescale: 1-10 million years</a:t>
            </a:r>
          </a:p>
        </p:txBody>
      </p:sp>
      <p:sp>
        <p:nvSpPr>
          <p:cNvPr id="156" name="TextBox 155">
            <a:extLst>
              <a:ext uri="{FF2B5EF4-FFF2-40B4-BE49-F238E27FC236}">
                <a16:creationId xmlns:a16="http://schemas.microsoft.com/office/drawing/2014/main" id="{813542C4-B9D3-E54F-B1AF-D39E04859B51}"/>
              </a:ext>
            </a:extLst>
          </p:cNvPr>
          <p:cNvSpPr txBox="1"/>
          <p:nvPr/>
        </p:nvSpPr>
        <p:spPr>
          <a:xfrm>
            <a:off x="6143089" y="3427796"/>
            <a:ext cx="2924711" cy="1077218"/>
          </a:xfrm>
          <a:prstGeom prst="rect">
            <a:avLst/>
          </a:prstGeom>
          <a:noFill/>
        </p:spPr>
        <p:txBody>
          <a:bodyPr wrap="none" rtlCol="0">
            <a:spAutoFit/>
          </a:bodyPr>
          <a:lstStyle/>
          <a:p>
            <a:r>
              <a:rPr lang="en-US" b="1" dirty="0">
                <a:solidFill>
                  <a:srgbClr val="D1BD8D"/>
                </a:solidFill>
              </a:rPr>
              <a:t>Rocky, terrestrial planets</a:t>
            </a:r>
          </a:p>
          <a:p>
            <a:pPr>
              <a:spcBef>
                <a:spcPts val="1200"/>
              </a:spcBef>
            </a:pPr>
            <a:r>
              <a:rPr lang="en-US" i="1" dirty="0">
                <a:solidFill>
                  <a:srgbClr val="D1BD8D"/>
                </a:solidFill>
              </a:rPr>
              <a:t>Formation timescale: </a:t>
            </a:r>
            <a:br>
              <a:rPr lang="en-US" i="1" dirty="0">
                <a:solidFill>
                  <a:srgbClr val="D1BD8D"/>
                </a:solidFill>
              </a:rPr>
            </a:br>
            <a:r>
              <a:rPr lang="en-US" i="1" dirty="0">
                <a:solidFill>
                  <a:srgbClr val="D1BD8D"/>
                </a:solidFill>
              </a:rPr>
              <a:t>10-100 million years</a:t>
            </a:r>
          </a:p>
        </p:txBody>
      </p:sp>
      <p:sp>
        <p:nvSpPr>
          <p:cNvPr id="157" name="TextBox 156">
            <a:extLst>
              <a:ext uri="{FF2B5EF4-FFF2-40B4-BE49-F238E27FC236}">
                <a16:creationId xmlns:a16="http://schemas.microsoft.com/office/drawing/2014/main" id="{C996A381-79E4-1347-9A0A-A922CA5EC993}"/>
              </a:ext>
            </a:extLst>
          </p:cNvPr>
          <p:cNvSpPr txBox="1"/>
          <p:nvPr/>
        </p:nvSpPr>
        <p:spPr>
          <a:xfrm>
            <a:off x="5159807" y="3427796"/>
            <a:ext cx="3907993" cy="800219"/>
          </a:xfrm>
          <a:prstGeom prst="rect">
            <a:avLst/>
          </a:prstGeom>
          <a:noFill/>
        </p:spPr>
        <p:txBody>
          <a:bodyPr wrap="none" rtlCol="0">
            <a:spAutoFit/>
          </a:bodyPr>
          <a:lstStyle/>
          <a:p>
            <a:r>
              <a:rPr lang="en-US" b="1" dirty="0">
                <a:solidFill>
                  <a:srgbClr val="D1BD8D"/>
                </a:solidFill>
              </a:rPr>
              <a:t>Planet formation is complete</a:t>
            </a:r>
          </a:p>
          <a:p>
            <a:pPr>
              <a:spcBef>
                <a:spcPts val="1200"/>
              </a:spcBef>
            </a:pPr>
            <a:r>
              <a:rPr lang="en-US" i="1" dirty="0">
                <a:solidFill>
                  <a:srgbClr val="D1BD8D"/>
                </a:solidFill>
              </a:rPr>
              <a:t>Timescale: ~ a few 100 million years</a:t>
            </a:r>
          </a:p>
        </p:txBody>
      </p:sp>
      <p:sp>
        <p:nvSpPr>
          <p:cNvPr id="51" name="TextBox 50">
            <a:extLst>
              <a:ext uri="{FF2B5EF4-FFF2-40B4-BE49-F238E27FC236}">
                <a16:creationId xmlns:a16="http://schemas.microsoft.com/office/drawing/2014/main" id="{1E8844D5-D125-354B-B747-DED6139C787E}"/>
              </a:ext>
            </a:extLst>
          </p:cNvPr>
          <p:cNvSpPr txBox="1"/>
          <p:nvPr/>
        </p:nvSpPr>
        <p:spPr>
          <a:xfrm>
            <a:off x="7351776" y="4900945"/>
            <a:ext cx="1691991" cy="205979"/>
          </a:xfrm>
          <a:prstGeom prst="rect">
            <a:avLst/>
          </a:prstGeom>
          <a:noFill/>
        </p:spPr>
        <p:txBody>
          <a:bodyPr wrap="square" rtlCol="0" anchor="ctr">
            <a:noAutofit/>
          </a:bodyPr>
          <a:lstStyle/>
          <a:p>
            <a:pPr algn="r"/>
            <a:r>
              <a:rPr lang="en-US" sz="1000" b="1" kern="0" spc="70" dirty="0" err="1">
                <a:solidFill>
                  <a:srgbClr val="3E556E"/>
                </a:solidFill>
              </a:rPr>
              <a:t>exoplanets.nasa.gov</a:t>
            </a:r>
            <a:endParaRPr lang="en-US" sz="1000" b="1" kern="0" spc="70" dirty="0">
              <a:solidFill>
                <a:srgbClr val="3E556E"/>
              </a:solidFill>
            </a:endParaRPr>
          </a:p>
        </p:txBody>
      </p:sp>
    </p:spTree>
    <p:extLst>
      <p:ext uri="{BB962C8B-B14F-4D97-AF65-F5344CB8AC3E}">
        <p14:creationId xmlns:p14="http://schemas.microsoft.com/office/powerpoint/2010/main" val="283946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wipe(down)">
                                      <p:cBhvr>
                                        <p:cTn id="11" dur="200"/>
                                        <p:tgtEl>
                                          <p:spTgt spid="113"/>
                                        </p:tgtEl>
                                      </p:cBhvr>
                                    </p:animEffect>
                                  </p:childTnLst>
                                </p:cTn>
                              </p:par>
                            </p:childTnLst>
                          </p:cTn>
                        </p:par>
                        <p:par>
                          <p:cTn id="12" fill="hold">
                            <p:stCondLst>
                              <p:cond delay="700"/>
                            </p:stCondLst>
                            <p:childTnLst>
                              <p:par>
                                <p:cTn id="13" presetID="22" presetClass="entr" presetSubtype="8" fill="hold" grpId="0" nodeType="afterEffect">
                                  <p:stCondLst>
                                    <p:cond delay="0"/>
                                  </p:stCondLst>
                                  <p:childTnLst>
                                    <p:set>
                                      <p:cBhvr>
                                        <p:cTn id="14" dur="1" fill="hold">
                                          <p:stCondLst>
                                            <p:cond delay="0"/>
                                          </p:stCondLst>
                                        </p:cTn>
                                        <p:tgtEl>
                                          <p:spTgt spid="114"/>
                                        </p:tgtEl>
                                        <p:attrNameLst>
                                          <p:attrName>style.visibility</p:attrName>
                                        </p:attrNameLst>
                                      </p:cBhvr>
                                      <p:to>
                                        <p:strVal val="visible"/>
                                      </p:to>
                                    </p:set>
                                    <p:animEffect transition="in" filter="wipe(left)">
                                      <p:cBhvr>
                                        <p:cTn id="15" dur="200"/>
                                        <p:tgtEl>
                                          <p:spTgt spid="114"/>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fade">
                                      <p:cBhvr>
                                        <p:cTn id="19" dur="500"/>
                                        <p:tgtEl>
                                          <p:spTgt spid="86"/>
                                        </p:tgtEl>
                                      </p:cBhvr>
                                    </p:animEffect>
                                  </p:childTnLst>
                                </p:cTn>
                              </p:par>
                            </p:childTnLst>
                          </p:cTn>
                        </p:par>
                        <p:par>
                          <p:cTn id="20" fill="hold">
                            <p:stCondLst>
                              <p:cond delay="1400"/>
                            </p:stCondLst>
                            <p:childTnLst>
                              <p:par>
                                <p:cTn id="21" presetID="10" presetClass="entr" presetSubtype="0" fill="hold" grpId="0" nodeType="afterEffect">
                                  <p:stCondLst>
                                    <p:cond delay="0"/>
                                  </p:stCondLst>
                                  <p:childTnLst>
                                    <p:set>
                                      <p:cBhvr>
                                        <p:cTn id="22" dur="1" fill="hold">
                                          <p:stCondLst>
                                            <p:cond delay="0"/>
                                          </p:stCondLst>
                                        </p:cTn>
                                        <p:tgtEl>
                                          <p:spTgt spid="158"/>
                                        </p:tgtEl>
                                        <p:attrNameLst>
                                          <p:attrName>style.visibility</p:attrName>
                                        </p:attrNameLst>
                                      </p:cBhvr>
                                      <p:to>
                                        <p:strVal val="visible"/>
                                      </p:to>
                                    </p:set>
                                    <p:animEffect transition="in" filter="fade">
                                      <p:cBhvr>
                                        <p:cTn id="23" dur="500"/>
                                        <p:tgtEl>
                                          <p:spTgt spid="158"/>
                                        </p:tgtEl>
                                      </p:cBhvr>
                                    </p:animEffect>
                                  </p:childTnLst>
                                </p:cTn>
                              </p:par>
                              <p:par>
                                <p:cTn id="24" presetID="10" presetClass="entr" presetSubtype="0" fill="hold" nodeType="with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fade">
                                      <p:cBhvr>
                                        <p:cTn id="26" dur="2000"/>
                                        <p:tgtEl>
                                          <p:spTgt spid="9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700"/>
                                        <p:tgtEl>
                                          <p:spTgt spid="114"/>
                                        </p:tgtEl>
                                      </p:cBhvr>
                                    </p:animEffect>
                                    <p:set>
                                      <p:cBhvr>
                                        <p:cTn id="31" dur="1" fill="hold">
                                          <p:stCondLst>
                                            <p:cond delay="699"/>
                                          </p:stCondLst>
                                        </p:cTn>
                                        <p:tgtEl>
                                          <p:spTgt spid="114"/>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700"/>
                                        <p:tgtEl>
                                          <p:spTgt spid="113"/>
                                        </p:tgtEl>
                                      </p:cBhvr>
                                    </p:animEffect>
                                    <p:set>
                                      <p:cBhvr>
                                        <p:cTn id="34" dur="1" fill="hold">
                                          <p:stCondLst>
                                            <p:cond delay="699"/>
                                          </p:stCondLst>
                                        </p:cTn>
                                        <p:tgtEl>
                                          <p:spTgt spid="11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700"/>
                                        <p:tgtEl>
                                          <p:spTgt spid="86"/>
                                        </p:tgtEl>
                                      </p:cBhvr>
                                    </p:animEffect>
                                    <p:set>
                                      <p:cBhvr>
                                        <p:cTn id="37" dur="1" fill="hold">
                                          <p:stCondLst>
                                            <p:cond delay="699"/>
                                          </p:stCondLst>
                                        </p:cTn>
                                        <p:tgtEl>
                                          <p:spTgt spid="8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700"/>
                                        <p:tgtEl>
                                          <p:spTgt spid="158"/>
                                        </p:tgtEl>
                                      </p:cBhvr>
                                    </p:animEffect>
                                    <p:set>
                                      <p:cBhvr>
                                        <p:cTn id="40" dur="1" fill="hold">
                                          <p:stCondLst>
                                            <p:cond delay="699"/>
                                          </p:stCondLst>
                                        </p:cTn>
                                        <p:tgtEl>
                                          <p:spTgt spid="158"/>
                                        </p:tgtEl>
                                        <p:attrNameLst>
                                          <p:attrName>style.visibility</p:attrName>
                                        </p:attrNameLst>
                                      </p:cBhvr>
                                      <p:to>
                                        <p:strVal val="hidden"/>
                                      </p:to>
                                    </p:set>
                                  </p:childTnLst>
                                </p:cTn>
                              </p:par>
                            </p:childTnLst>
                          </p:cTn>
                        </p:par>
                        <p:par>
                          <p:cTn id="41" fill="hold">
                            <p:stCondLst>
                              <p:cond delay="700"/>
                            </p:stCondLst>
                            <p:childTnLst>
                              <p:par>
                                <p:cTn id="42" presetID="10" presetClass="entr" presetSubtype="0" fill="hold" nodeType="after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fade">
                                      <p:cBhvr>
                                        <p:cTn id="44" dur="700"/>
                                        <p:tgtEl>
                                          <p:spTgt spid="9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4"/>
                                        </p:tgtEl>
                                        <p:attrNameLst>
                                          <p:attrName>style.visibility</p:attrName>
                                        </p:attrNameLst>
                                      </p:cBhvr>
                                      <p:to>
                                        <p:strVal val="visible"/>
                                      </p:to>
                                    </p:set>
                                    <p:animEffect transition="in" filter="fade">
                                      <p:cBhvr>
                                        <p:cTn id="47" dur="700"/>
                                        <p:tgtEl>
                                          <p:spTgt spid="154"/>
                                        </p:tgtEl>
                                      </p:cBhvr>
                                    </p:animEffect>
                                  </p:childTnLst>
                                </p:cTn>
                              </p:par>
                              <p:par>
                                <p:cTn id="48" presetID="10" presetClass="entr" presetSubtype="0"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2000"/>
                                        <p:tgtEl>
                                          <p:spTgt spid="4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700"/>
                                        <p:tgtEl>
                                          <p:spTgt spid="98"/>
                                        </p:tgtEl>
                                      </p:cBhvr>
                                    </p:animEffect>
                                    <p:set>
                                      <p:cBhvr>
                                        <p:cTn id="55" dur="1" fill="hold">
                                          <p:stCondLst>
                                            <p:cond delay="699"/>
                                          </p:stCondLst>
                                        </p:cTn>
                                        <p:tgtEl>
                                          <p:spTgt spid="98"/>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700"/>
                                        <p:tgtEl>
                                          <p:spTgt spid="154"/>
                                        </p:tgtEl>
                                      </p:cBhvr>
                                    </p:animEffect>
                                    <p:set>
                                      <p:cBhvr>
                                        <p:cTn id="58" dur="1" fill="hold">
                                          <p:stCondLst>
                                            <p:cond delay="699"/>
                                          </p:stCondLst>
                                        </p:cTn>
                                        <p:tgtEl>
                                          <p:spTgt spid="154"/>
                                        </p:tgtEl>
                                        <p:attrNameLst>
                                          <p:attrName>style.visibility</p:attrName>
                                        </p:attrNameLst>
                                      </p:cBhvr>
                                      <p:to>
                                        <p:strVal val="hidden"/>
                                      </p:to>
                                    </p:set>
                                  </p:childTnLst>
                                </p:cTn>
                              </p:par>
                            </p:childTnLst>
                          </p:cTn>
                        </p:par>
                        <p:par>
                          <p:cTn id="59" fill="hold">
                            <p:stCondLst>
                              <p:cond delay="700"/>
                            </p:stCondLst>
                            <p:childTnLst>
                              <p:par>
                                <p:cTn id="60" presetID="10" presetClass="entr" presetSubtype="0" fill="hold" nodeType="afterEffect">
                                  <p:stCondLst>
                                    <p:cond delay="0"/>
                                  </p:stCondLst>
                                  <p:childTnLst>
                                    <p:set>
                                      <p:cBhvr>
                                        <p:cTn id="61" dur="1" fill="hold">
                                          <p:stCondLst>
                                            <p:cond delay="0"/>
                                          </p:stCondLst>
                                        </p:cTn>
                                        <p:tgtEl>
                                          <p:spTgt spid="95"/>
                                        </p:tgtEl>
                                        <p:attrNameLst>
                                          <p:attrName>style.visibility</p:attrName>
                                        </p:attrNameLst>
                                      </p:cBhvr>
                                      <p:to>
                                        <p:strVal val="visible"/>
                                      </p:to>
                                    </p:set>
                                    <p:animEffect transition="in" filter="fade">
                                      <p:cBhvr>
                                        <p:cTn id="62" dur="700"/>
                                        <p:tgtEl>
                                          <p:spTgt spid="9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53"/>
                                        </p:tgtEl>
                                        <p:attrNameLst>
                                          <p:attrName>style.visibility</p:attrName>
                                        </p:attrNameLst>
                                      </p:cBhvr>
                                      <p:to>
                                        <p:strVal val="visible"/>
                                      </p:to>
                                    </p:set>
                                    <p:animEffect transition="in" filter="fade">
                                      <p:cBhvr>
                                        <p:cTn id="65" dur="700"/>
                                        <p:tgtEl>
                                          <p:spTgt spid="153"/>
                                        </p:tgtEl>
                                      </p:cBhvr>
                                    </p:animEffect>
                                  </p:childTnLst>
                                </p:cTn>
                              </p:par>
                              <p:par>
                                <p:cTn id="66" presetID="10" presetClass="entr" presetSubtype="0" fill="hold"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2000"/>
                                        <p:tgtEl>
                                          <p:spTgt spid="4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700"/>
                                        <p:tgtEl>
                                          <p:spTgt spid="95"/>
                                        </p:tgtEl>
                                      </p:cBhvr>
                                    </p:animEffect>
                                    <p:set>
                                      <p:cBhvr>
                                        <p:cTn id="73" dur="1" fill="hold">
                                          <p:stCondLst>
                                            <p:cond delay="699"/>
                                          </p:stCondLst>
                                        </p:cTn>
                                        <p:tgtEl>
                                          <p:spTgt spid="95"/>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700"/>
                                        <p:tgtEl>
                                          <p:spTgt spid="153"/>
                                        </p:tgtEl>
                                      </p:cBhvr>
                                    </p:animEffect>
                                    <p:set>
                                      <p:cBhvr>
                                        <p:cTn id="76" dur="1" fill="hold">
                                          <p:stCondLst>
                                            <p:cond delay="699"/>
                                          </p:stCondLst>
                                        </p:cTn>
                                        <p:tgtEl>
                                          <p:spTgt spid="153"/>
                                        </p:tgtEl>
                                        <p:attrNameLst>
                                          <p:attrName>style.visibility</p:attrName>
                                        </p:attrNameLst>
                                      </p:cBhvr>
                                      <p:to>
                                        <p:strVal val="hidden"/>
                                      </p:to>
                                    </p:set>
                                  </p:childTnLst>
                                </p:cTn>
                              </p:par>
                            </p:childTnLst>
                          </p:cTn>
                        </p:par>
                        <p:par>
                          <p:cTn id="77" fill="hold">
                            <p:stCondLst>
                              <p:cond delay="700"/>
                            </p:stCondLst>
                            <p:childTnLst>
                              <p:par>
                                <p:cTn id="78" presetID="10" presetClass="entr" presetSubtype="0" fill="hold" nodeType="afterEffect">
                                  <p:stCondLst>
                                    <p:cond delay="0"/>
                                  </p:stCondLst>
                                  <p:childTnLst>
                                    <p:set>
                                      <p:cBhvr>
                                        <p:cTn id="79" dur="1" fill="hold">
                                          <p:stCondLst>
                                            <p:cond delay="0"/>
                                          </p:stCondLst>
                                        </p:cTn>
                                        <p:tgtEl>
                                          <p:spTgt spid="103"/>
                                        </p:tgtEl>
                                        <p:attrNameLst>
                                          <p:attrName>style.visibility</p:attrName>
                                        </p:attrNameLst>
                                      </p:cBhvr>
                                      <p:to>
                                        <p:strVal val="visible"/>
                                      </p:to>
                                    </p:set>
                                    <p:animEffect transition="in" filter="fade">
                                      <p:cBhvr>
                                        <p:cTn id="80" dur="700"/>
                                        <p:tgtEl>
                                          <p:spTgt spid="10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55"/>
                                        </p:tgtEl>
                                        <p:attrNameLst>
                                          <p:attrName>style.visibility</p:attrName>
                                        </p:attrNameLst>
                                      </p:cBhvr>
                                      <p:to>
                                        <p:strVal val="visible"/>
                                      </p:to>
                                    </p:set>
                                    <p:animEffect transition="in" filter="fade">
                                      <p:cBhvr>
                                        <p:cTn id="83" dur="700"/>
                                        <p:tgtEl>
                                          <p:spTgt spid="155"/>
                                        </p:tgtEl>
                                      </p:cBhvr>
                                    </p:animEffect>
                                  </p:childTnLst>
                                </p:cTn>
                              </p:par>
                              <p:par>
                                <p:cTn id="84" presetID="10" presetClass="entr" presetSubtype="0" fill="hold" nodeType="with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fade">
                                      <p:cBhvr>
                                        <p:cTn id="86" dur="2000"/>
                                        <p:tgtEl>
                                          <p:spTgt spid="4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700"/>
                                        <p:tgtEl>
                                          <p:spTgt spid="103"/>
                                        </p:tgtEl>
                                      </p:cBhvr>
                                    </p:animEffect>
                                    <p:set>
                                      <p:cBhvr>
                                        <p:cTn id="91" dur="1" fill="hold">
                                          <p:stCondLst>
                                            <p:cond delay="699"/>
                                          </p:stCondLst>
                                        </p:cTn>
                                        <p:tgtEl>
                                          <p:spTgt spid="103"/>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700"/>
                                        <p:tgtEl>
                                          <p:spTgt spid="155"/>
                                        </p:tgtEl>
                                      </p:cBhvr>
                                    </p:animEffect>
                                    <p:set>
                                      <p:cBhvr>
                                        <p:cTn id="94" dur="1" fill="hold">
                                          <p:stCondLst>
                                            <p:cond delay="699"/>
                                          </p:stCondLst>
                                        </p:cTn>
                                        <p:tgtEl>
                                          <p:spTgt spid="155"/>
                                        </p:tgtEl>
                                        <p:attrNameLst>
                                          <p:attrName>style.visibility</p:attrName>
                                        </p:attrNameLst>
                                      </p:cBhvr>
                                      <p:to>
                                        <p:strVal val="hidden"/>
                                      </p:to>
                                    </p:set>
                                  </p:childTnLst>
                                </p:cTn>
                              </p:par>
                            </p:childTnLst>
                          </p:cTn>
                        </p:par>
                        <p:par>
                          <p:cTn id="95" fill="hold">
                            <p:stCondLst>
                              <p:cond delay="700"/>
                            </p:stCondLst>
                            <p:childTnLst>
                              <p:par>
                                <p:cTn id="96" presetID="10" presetClass="entr" presetSubtype="0" fill="hold" nodeType="afterEffect">
                                  <p:stCondLst>
                                    <p:cond delay="0"/>
                                  </p:stCondLst>
                                  <p:childTnLst>
                                    <p:set>
                                      <p:cBhvr>
                                        <p:cTn id="97" dur="1" fill="hold">
                                          <p:stCondLst>
                                            <p:cond delay="0"/>
                                          </p:stCondLst>
                                        </p:cTn>
                                        <p:tgtEl>
                                          <p:spTgt spid="100"/>
                                        </p:tgtEl>
                                        <p:attrNameLst>
                                          <p:attrName>style.visibility</p:attrName>
                                        </p:attrNameLst>
                                      </p:cBhvr>
                                      <p:to>
                                        <p:strVal val="visible"/>
                                      </p:to>
                                    </p:set>
                                    <p:animEffect transition="in" filter="fade">
                                      <p:cBhvr>
                                        <p:cTn id="98" dur="700"/>
                                        <p:tgtEl>
                                          <p:spTgt spid="10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56"/>
                                        </p:tgtEl>
                                        <p:attrNameLst>
                                          <p:attrName>style.visibility</p:attrName>
                                        </p:attrNameLst>
                                      </p:cBhvr>
                                      <p:to>
                                        <p:strVal val="visible"/>
                                      </p:to>
                                    </p:set>
                                    <p:animEffect transition="in" filter="fade">
                                      <p:cBhvr>
                                        <p:cTn id="101" dur="500"/>
                                        <p:tgtEl>
                                          <p:spTgt spid="156"/>
                                        </p:tgtEl>
                                      </p:cBhvr>
                                    </p:animEffect>
                                  </p:childTnLst>
                                </p:cTn>
                              </p:par>
                              <p:par>
                                <p:cTn id="102" presetID="10" presetClass="entr" presetSubtype="0" fill="hold" nodeType="with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fade">
                                      <p:cBhvr>
                                        <p:cTn id="104" dur="2000"/>
                                        <p:tgtEl>
                                          <p:spTgt spid="42"/>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700"/>
                                        <p:tgtEl>
                                          <p:spTgt spid="100"/>
                                        </p:tgtEl>
                                      </p:cBhvr>
                                    </p:animEffect>
                                    <p:set>
                                      <p:cBhvr>
                                        <p:cTn id="109" dur="1" fill="hold">
                                          <p:stCondLst>
                                            <p:cond delay="699"/>
                                          </p:stCondLst>
                                        </p:cTn>
                                        <p:tgtEl>
                                          <p:spTgt spid="100"/>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700"/>
                                        <p:tgtEl>
                                          <p:spTgt spid="156"/>
                                        </p:tgtEl>
                                      </p:cBhvr>
                                    </p:animEffect>
                                    <p:set>
                                      <p:cBhvr>
                                        <p:cTn id="112" dur="1" fill="hold">
                                          <p:stCondLst>
                                            <p:cond delay="699"/>
                                          </p:stCondLst>
                                        </p:cTn>
                                        <p:tgtEl>
                                          <p:spTgt spid="156"/>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2000"/>
                                        <p:tgtEl>
                                          <p:spTgt spid="41"/>
                                        </p:tgtEl>
                                      </p:cBhvr>
                                    </p:animEffect>
                                  </p:childTnLst>
                                </p:cTn>
                              </p:par>
                            </p:childTnLst>
                          </p:cTn>
                        </p:par>
                        <p:par>
                          <p:cTn id="116" fill="hold">
                            <p:stCondLst>
                              <p:cond delay="2000"/>
                            </p:stCondLst>
                            <p:childTnLst>
                              <p:par>
                                <p:cTn id="117" presetID="10" presetClass="entr" presetSubtype="0" fill="hold" grpId="0" nodeType="afterEffect">
                                  <p:stCondLst>
                                    <p:cond delay="0"/>
                                  </p:stCondLst>
                                  <p:childTnLst>
                                    <p:set>
                                      <p:cBhvr>
                                        <p:cTn id="118" dur="1" fill="hold">
                                          <p:stCondLst>
                                            <p:cond delay="0"/>
                                          </p:stCondLst>
                                        </p:cTn>
                                        <p:tgtEl>
                                          <p:spTgt spid="157"/>
                                        </p:tgtEl>
                                        <p:attrNameLst>
                                          <p:attrName>style.visibility</p:attrName>
                                        </p:attrNameLst>
                                      </p:cBhvr>
                                      <p:to>
                                        <p:strVal val="visible"/>
                                      </p:to>
                                    </p:set>
                                    <p:animEffect transition="in" filter="fade">
                                      <p:cBhvr>
                                        <p:cTn id="119" dur="7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3" grpId="1" animBg="1"/>
      <p:bldP spid="114" grpId="0" animBg="1"/>
      <p:bldP spid="114" grpId="1" animBg="1"/>
      <p:bldP spid="2" grpId="0" animBg="1"/>
      <p:bldP spid="158" grpId="0" animBg="1"/>
      <p:bldP spid="158" grpId="1" animBg="1"/>
      <p:bldP spid="154" grpId="0" animBg="1"/>
      <p:bldP spid="154" grpId="1" animBg="1"/>
      <p:bldP spid="153" grpId="0" animBg="1"/>
      <p:bldP spid="153" grpId="1" animBg="1"/>
      <p:bldP spid="155" grpId="0" animBg="1"/>
      <p:bldP spid="155" grpId="1" animBg="1"/>
      <p:bldP spid="156" grpId="0" animBg="1"/>
      <p:bldP spid="156" grpId="1" animBg="1"/>
      <p:bldP spid="15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224;p23">
            <a:extLst>
              <a:ext uri="{FF2B5EF4-FFF2-40B4-BE49-F238E27FC236}">
                <a16:creationId xmlns:a16="http://schemas.microsoft.com/office/drawing/2014/main" id="{44456965-A980-E544-910E-FF8D7CA21C1B}"/>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4000" contrast="16000"/>
                    </a14:imgEffect>
                  </a14:imgLayer>
                </a14:imgProps>
              </a:ext>
            </a:extLst>
          </a:blip>
          <a:srcRect b="12062"/>
          <a:stretch/>
        </p:blipFill>
        <p:spPr>
          <a:xfrm>
            <a:off x="-17064" y="-11549"/>
            <a:ext cx="9178129" cy="5166598"/>
          </a:xfrm>
          <a:prstGeom prst="rect">
            <a:avLst/>
          </a:prstGeom>
          <a:noFill/>
          <a:ln>
            <a:noFill/>
          </a:ln>
        </p:spPr>
      </p:pic>
      <p:sp>
        <p:nvSpPr>
          <p:cNvPr id="9" name="Date Placeholder 13">
            <a:extLst>
              <a:ext uri="{FF2B5EF4-FFF2-40B4-BE49-F238E27FC236}">
                <a16:creationId xmlns:a16="http://schemas.microsoft.com/office/drawing/2014/main" id="{57AEC5F0-ECFD-5644-B998-6DF31BC242E3}"/>
              </a:ext>
            </a:extLst>
          </p:cNvPr>
          <p:cNvSpPr>
            <a:spLocks noGrp="1"/>
          </p:cNvSpPr>
          <p:nvPr>
            <p:ph type="dt" sz="half" idx="18"/>
          </p:nvPr>
        </p:nvSpPr>
        <p:spPr>
          <a:xfrm>
            <a:off x="254000" y="4954249"/>
            <a:ext cx="1422400" cy="123211"/>
          </a:xfrm>
        </p:spPr>
        <p:txBody>
          <a:bodyPr/>
          <a:lstStyle/>
          <a:p>
            <a:fld id="{B2B489A7-3EEB-3D47-B688-C7B11F6F5EE3}" type="datetime4">
              <a:rPr lang="en-US" smtClean="0">
                <a:solidFill>
                  <a:schemeClr val="bg1">
                    <a:lumMod val="50000"/>
                  </a:schemeClr>
                </a:solidFill>
              </a:rPr>
              <a:t>December 1, 2021</a:t>
            </a:fld>
            <a:endParaRPr lang="en-US" dirty="0">
              <a:solidFill>
                <a:schemeClr val="bg1">
                  <a:lumMod val="50000"/>
                </a:schemeClr>
              </a:solidFill>
            </a:endParaRPr>
          </a:p>
        </p:txBody>
      </p:sp>
      <p:sp>
        <p:nvSpPr>
          <p:cNvPr id="6" name="Footer Placeholder 5">
            <a:extLst>
              <a:ext uri="{FF2B5EF4-FFF2-40B4-BE49-F238E27FC236}">
                <a16:creationId xmlns:a16="http://schemas.microsoft.com/office/drawing/2014/main" id="{FE87D858-9950-6546-ABE0-E49DB2DD316A}"/>
              </a:ext>
            </a:extLst>
          </p:cNvPr>
          <p:cNvSpPr>
            <a:spLocks noGrp="1"/>
          </p:cNvSpPr>
          <p:nvPr>
            <p:ph type="ftr" sz="quarter" idx="19"/>
          </p:nvPr>
        </p:nvSpPr>
        <p:spPr>
          <a:xfrm>
            <a:off x="1676400" y="4937471"/>
            <a:ext cx="5775960" cy="123211"/>
          </a:xfrm>
        </p:spPr>
        <p:txBody>
          <a:bodyPr/>
          <a:lstStyle/>
          <a:p>
            <a:r>
              <a:rPr lang="en-US" dirty="0">
                <a:solidFill>
                  <a:schemeClr val="bg1">
                    <a:lumMod val="50000"/>
                  </a:schemeClr>
                </a:solidFill>
              </a:rPr>
              <a:t>This document has been reviewed and determined not to contain export controlled technical data.</a:t>
            </a:r>
          </a:p>
        </p:txBody>
      </p:sp>
      <p:sp>
        <p:nvSpPr>
          <p:cNvPr id="10" name="Slide Number Placeholder 15">
            <a:extLst>
              <a:ext uri="{FF2B5EF4-FFF2-40B4-BE49-F238E27FC236}">
                <a16:creationId xmlns:a16="http://schemas.microsoft.com/office/drawing/2014/main" id="{6091510F-3B33-214F-A599-B217E3522A52}"/>
              </a:ext>
            </a:extLst>
          </p:cNvPr>
          <p:cNvSpPr>
            <a:spLocks noGrp="1"/>
          </p:cNvSpPr>
          <p:nvPr>
            <p:ph type="sldNum" sz="quarter" idx="20"/>
          </p:nvPr>
        </p:nvSpPr>
        <p:spPr>
          <a:xfrm>
            <a:off x="2769569" y="4952849"/>
            <a:ext cx="601370" cy="122071"/>
          </a:xfrm>
        </p:spPr>
        <p:txBody>
          <a:bodyPr/>
          <a:lstStyle/>
          <a:p>
            <a:fld id="{275C533D-D968-4A70-91E2-44C7FEDAA0E0}" type="slidenum">
              <a:rPr lang="en-US" smtClean="0"/>
              <a:pPr/>
              <a:t>17</a:t>
            </a:fld>
            <a:endParaRPr lang="en-US" dirty="0"/>
          </a:p>
        </p:txBody>
      </p:sp>
      <p:sp>
        <p:nvSpPr>
          <p:cNvPr id="8" name="Text Placeholder 7">
            <a:extLst>
              <a:ext uri="{FF2B5EF4-FFF2-40B4-BE49-F238E27FC236}">
                <a16:creationId xmlns:a16="http://schemas.microsoft.com/office/drawing/2014/main" id="{89DD0275-CEFD-1140-9F87-7ECAFBC8547D}"/>
              </a:ext>
            </a:extLst>
          </p:cNvPr>
          <p:cNvSpPr>
            <a:spLocks noGrp="1"/>
          </p:cNvSpPr>
          <p:nvPr>
            <p:ph type="body" sz="quarter" idx="17"/>
          </p:nvPr>
        </p:nvSpPr>
        <p:spPr>
          <a:xfrm>
            <a:off x="254000" y="132080"/>
            <a:ext cx="8514080" cy="205979"/>
          </a:xfrm>
        </p:spPr>
        <p:txBody>
          <a:bodyPr/>
          <a:lstStyle/>
          <a:p>
            <a:r>
              <a:rPr lang="en-US" dirty="0"/>
              <a:t>Exoplanet Communications</a:t>
            </a:r>
          </a:p>
        </p:txBody>
      </p:sp>
      <p:sp>
        <p:nvSpPr>
          <p:cNvPr id="7" name="Title 6">
            <a:extLst>
              <a:ext uri="{FF2B5EF4-FFF2-40B4-BE49-F238E27FC236}">
                <a16:creationId xmlns:a16="http://schemas.microsoft.com/office/drawing/2014/main" id="{57246849-44C5-424F-BB42-ECF0AF8D9243}"/>
              </a:ext>
            </a:extLst>
          </p:cNvPr>
          <p:cNvSpPr>
            <a:spLocks noGrp="1"/>
          </p:cNvSpPr>
          <p:nvPr>
            <p:ph type="title"/>
          </p:nvPr>
        </p:nvSpPr>
        <p:spPr>
          <a:xfrm>
            <a:off x="254000" y="327899"/>
            <a:ext cx="8514080" cy="434101"/>
          </a:xfrm>
        </p:spPr>
        <p:txBody>
          <a:bodyPr/>
          <a:lstStyle/>
          <a:p>
            <a:r>
              <a:rPr lang="en-US" dirty="0">
                <a:solidFill>
                  <a:schemeClr val="accent1">
                    <a:lumMod val="40000"/>
                    <a:lumOff val="60000"/>
                  </a:schemeClr>
                </a:solidFill>
              </a:rPr>
              <a:t>Stars vs. Planets – </a:t>
            </a:r>
            <a:endParaRPr lang="en-US" dirty="0">
              <a:solidFill>
                <a:schemeClr val="accent5">
                  <a:lumMod val="60000"/>
                  <a:lumOff val="40000"/>
                </a:schemeClr>
              </a:solidFill>
            </a:endParaRPr>
          </a:p>
        </p:txBody>
      </p:sp>
      <p:sp>
        <p:nvSpPr>
          <p:cNvPr id="3" name="Rectangle 2">
            <a:extLst>
              <a:ext uri="{FF2B5EF4-FFF2-40B4-BE49-F238E27FC236}">
                <a16:creationId xmlns:a16="http://schemas.microsoft.com/office/drawing/2014/main" id="{DDB7D429-4070-7D48-A578-F467C9DE45FE}"/>
              </a:ext>
            </a:extLst>
          </p:cNvPr>
          <p:cNvSpPr/>
          <p:nvPr/>
        </p:nvSpPr>
        <p:spPr>
          <a:xfrm>
            <a:off x="1484034" y="2051824"/>
            <a:ext cx="6109946" cy="1599570"/>
          </a:xfrm>
          <a:prstGeom prst="rect">
            <a:avLst/>
          </a:prstGeom>
          <a:solidFill>
            <a:schemeClr val="tx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2800" dirty="0"/>
              <a:t>There are many reasons why we can easily see stars in the night sky, but not their planets…</a:t>
            </a:r>
          </a:p>
        </p:txBody>
      </p:sp>
      <p:sp>
        <p:nvSpPr>
          <p:cNvPr id="12" name="Slide Number Placeholder 7">
            <a:extLst>
              <a:ext uri="{FF2B5EF4-FFF2-40B4-BE49-F238E27FC236}">
                <a16:creationId xmlns:a16="http://schemas.microsoft.com/office/drawing/2014/main" id="{E1DECCF2-7B4A-2347-9D9C-BE12A605BC99}"/>
              </a:ext>
            </a:extLst>
          </p:cNvPr>
          <p:cNvSpPr txBox="1">
            <a:spLocks/>
          </p:cNvSpPr>
          <p:nvPr/>
        </p:nvSpPr>
        <p:spPr>
          <a:xfrm>
            <a:off x="6803560" y="4952849"/>
            <a:ext cx="601370" cy="122071"/>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8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5C533D-D968-4A70-91E2-44C7FEDAA0E0}" type="slidenum">
              <a:rPr lang="en-US" smtClean="0">
                <a:solidFill>
                  <a:schemeClr val="bg2">
                    <a:lumMod val="50000"/>
                  </a:schemeClr>
                </a:solidFill>
              </a:rPr>
              <a:pPr/>
              <a:t>17</a:t>
            </a:fld>
            <a:endParaRPr lang="en-US">
              <a:solidFill>
                <a:schemeClr val="bg2">
                  <a:lumMod val="50000"/>
                </a:schemeClr>
              </a:solidFill>
            </a:endParaRPr>
          </a:p>
        </p:txBody>
      </p:sp>
      <p:sp>
        <p:nvSpPr>
          <p:cNvPr id="15" name="TextBox 14">
            <a:extLst>
              <a:ext uri="{FF2B5EF4-FFF2-40B4-BE49-F238E27FC236}">
                <a16:creationId xmlns:a16="http://schemas.microsoft.com/office/drawing/2014/main" id="{45B04114-22C3-7D4B-9F17-1BDB81797E18}"/>
              </a:ext>
            </a:extLst>
          </p:cNvPr>
          <p:cNvSpPr txBox="1"/>
          <p:nvPr/>
        </p:nvSpPr>
        <p:spPr>
          <a:xfrm>
            <a:off x="7351776" y="4900945"/>
            <a:ext cx="1691991" cy="205979"/>
          </a:xfrm>
          <a:prstGeom prst="rect">
            <a:avLst/>
          </a:prstGeom>
          <a:noFill/>
        </p:spPr>
        <p:txBody>
          <a:bodyPr wrap="square" rtlCol="0" anchor="ctr">
            <a:noAutofit/>
          </a:bodyPr>
          <a:lstStyle/>
          <a:p>
            <a:pPr algn="r"/>
            <a:r>
              <a:rPr lang="en-US" sz="1000" b="1" kern="0" spc="70" dirty="0" err="1">
                <a:solidFill>
                  <a:srgbClr val="3E556E"/>
                </a:solidFill>
              </a:rPr>
              <a:t>exoplanets.nasa.gov</a:t>
            </a:r>
            <a:endParaRPr lang="en-US" sz="1000" b="1" kern="0" spc="70" dirty="0">
              <a:solidFill>
                <a:srgbClr val="3E556E"/>
              </a:solidFill>
            </a:endParaRPr>
          </a:p>
        </p:txBody>
      </p:sp>
    </p:spTree>
    <p:extLst>
      <p:ext uri="{BB962C8B-B14F-4D97-AF65-F5344CB8AC3E}">
        <p14:creationId xmlns:p14="http://schemas.microsoft.com/office/powerpoint/2010/main" val="265130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8597FFA-5C94-834C-B382-BDDBBA3C7A22}"/>
              </a:ext>
            </a:extLst>
          </p:cNvPr>
          <p:cNvPicPr>
            <a:picLocks noChangeAspect="1"/>
          </p:cNvPicPr>
          <p:nvPr/>
        </p:nvPicPr>
        <p:blipFill rotWithShape="1">
          <a:blip r:embed="rId3"/>
          <a:srcRect t="-19" r="1985" b="-19"/>
          <a:stretch/>
        </p:blipFill>
        <p:spPr>
          <a:xfrm>
            <a:off x="-3" y="0"/>
            <a:ext cx="9144003" cy="5151610"/>
          </a:xfrm>
          <a:prstGeom prst="rect">
            <a:avLst/>
          </a:prstGeom>
        </p:spPr>
      </p:pic>
      <p:sp>
        <p:nvSpPr>
          <p:cNvPr id="21" name="Rectangle 20">
            <a:extLst>
              <a:ext uri="{FF2B5EF4-FFF2-40B4-BE49-F238E27FC236}">
                <a16:creationId xmlns:a16="http://schemas.microsoft.com/office/drawing/2014/main" id="{6B455F68-F0C6-ED4E-BF9F-DD17C9E0545B}"/>
              </a:ext>
            </a:extLst>
          </p:cNvPr>
          <p:cNvSpPr/>
          <p:nvPr/>
        </p:nvSpPr>
        <p:spPr>
          <a:xfrm>
            <a:off x="0" y="2690189"/>
            <a:ext cx="9144000" cy="2453312"/>
          </a:xfrm>
          <a:prstGeom prst="rect">
            <a:avLst/>
          </a:prstGeom>
          <a:gradFill flip="none" rotWithShape="1">
            <a:gsLst>
              <a:gs pos="100000">
                <a:srgbClr val="102F61">
                  <a:alpha val="0"/>
                </a:srgbClr>
              </a:gs>
              <a:gs pos="48000">
                <a:srgbClr val="102F61">
                  <a:alpha val="81000"/>
                </a:srgbClr>
              </a:gs>
              <a:gs pos="0">
                <a:srgbClr val="1C3C7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8" name="Text Placeholder 7">
            <a:extLst>
              <a:ext uri="{FF2B5EF4-FFF2-40B4-BE49-F238E27FC236}">
                <a16:creationId xmlns:a16="http://schemas.microsoft.com/office/drawing/2014/main" id="{89DD0275-CEFD-1140-9F87-7ECAFBC8547D}"/>
              </a:ext>
            </a:extLst>
          </p:cNvPr>
          <p:cNvSpPr>
            <a:spLocks noGrp="1"/>
          </p:cNvSpPr>
          <p:nvPr>
            <p:ph type="body" sz="quarter" idx="17"/>
          </p:nvPr>
        </p:nvSpPr>
        <p:spPr/>
        <p:txBody>
          <a:bodyPr/>
          <a:lstStyle/>
          <a:p>
            <a:r>
              <a:rPr lang="en-US" dirty="0"/>
              <a:t>Exoplanet Communications</a:t>
            </a:r>
          </a:p>
        </p:txBody>
      </p:sp>
      <p:sp>
        <p:nvSpPr>
          <p:cNvPr id="7" name="Title 6">
            <a:extLst>
              <a:ext uri="{FF2B5EF4-FFF2-40B4-BE49-F238E27FC236}">
                <a16:creationId xmlns:a16="http://schemas.microsoft.com/office/drawing/2014/main" id="{57246849-44C5-424F-BB42-ECF0AF8D9243}"/>
              </a:ext>
            </a:extLst>
          </p:cNvPr>
          <p:cNvSpPr>
            <a:spLocks noGrp="1"/>
          </p:cNvSpPr>
          <p:nvPr>
            <p:ph type="title"/>
          </p:nvPr>
        </p:nvSpPr>
        <p:spPr/>
        <p:txBody>
          <a:bodyPr/>
          <a:lstStyle/>
          <a:p>
            <a:r>
              <a:rPr lang="en-US" dirty="0">
                <a:solidFill>
                  <a:schemeClr val="accent1">
                    <a:lumMod val="40000"/>
                    <a:lumOff val="60000"/>
                  </a:schemeClr>
                </a:solidFill>
              </a:rPr>
              <a:t>Stars vs. Planets – Brightness</a:t>
            </a:r>
            <a:endParaRPr lang="en-US" b="0" dirty="0">
              <a:solidFill>
                <a:schemeClr val="accent1">
                  <a:lumMod val="40000"/>
                  <a:lumOff val="60000"/>
                </a:schemeClr>
              </a:solidFill>
            </a:endParaRPr>
          </a:p>
        </p:txBody>
      </p:sp>
      <p:sp>
        <p:nvSpPr>
          <p:cNvPr id="6" name="Footer Placeholder 5">
            <a:extLst>
              <a:ext uri="{FF2B5EF4-FFF2-40B4-BE49-F238E27FC236}">
                <a16:creationId xmlns:a16="http://schemas.microsoft.com/office/drawing/2014/main" id="{FE87D858-9950-6546-ABE0-E49DB2DD316A}"/>
              </a:ext>
            </a:extLst>
          </p:cNvPr>
          <p:cNvSpPr>
            <a:spLocks noGrp="1"/>
          </p:cNvSpPr>
          <p:nvPr>
            <p:ph type="ftr" sz="quarter" idx="19"/>
          </p:nvPr>
        </p:nvSpPr>
        <p:spPr/>
        <p:txBody>
          <a:bodyPr/>
          <a:lstStyle/>
          <a:p>
            <a:r>
              <a:rPr lang="en-US">
                <a:solidFill>
                  <a:schemeClr val="bg2">
                    <a:lumMod val="50000"/>
                  </a:schemeClr>
                </a:solidFill>
              </a:rPr>
              <a:t>This document has been reviewed and determined not to contain export controlled technical data.</a:t>
            </a:r>
          </a:p>
        </p:txBody>
      </p:sp>
      <p:sp>
        <p:nvSpPr>
          <p:cNvPr id="9" name="Date Placeholder 13">
            <a:extLst>
              <a:ext uri="{FF2B5EF4-FFF2-40B4-BE49-F238E27FC236}">
                <a16:creationId xmlns:a16="http://schemas.microsoft.com/office/drawing/2014/main" id="{57AEC5F0-ECFD-5644-B998-6DF31BC242E3}"/>
              </a:ext>
            </a:extLst>
          </p:cNvPr>
          <p:cNvSpPr>
            <a:spLocks noGrp="1"/>
          </p:cNvSpPr>
          <p:nvPr>
            <p:ph type="dt" sz="half" idx="18"/>
          </p:nvPr>
        </p:nvSpPr>
        <p:spPr>
          <a:xfrm>
            <a:off x="254000" y="4954249"/>
            <a:ext cx="1422400" cy="123211"/>
          </a:xfrm>
        </p:spPr>
        <p:txBody>
          <a:bodyPr/>
          <a:lstStyle/>
          <a:p>
            <a:fld id="{4D66EE8F-714C-A74A-9133-44A830137D66}" type="datetime4">
              <a:rPr lang="en-US" smtClean="0">
                <a:solidFill>
                  <a:schemeClr val="bg2">
                    <a:lumMod val="50000"/>
                  </a:schemeClr>
                </a:solidFill>
              </a:rPr>
              <a:t>December 1, 2021</a:t>
            </a:fld>
            <a:endParaRPr lang="en-US" dirty="0">
              <a:solidFill>
                <a:schemeClr val="bg2">
                  <a:lumMod val="50000"/>
                </a:schemeClr>
              </a:solidFill>
            </a:endParaRPr>
          </a:p>
        </p:txBody>
      </p:sp>
      <p:sp>
        <p:nvSpPr>
          <p:cNvPr id="30" name="Slide Number Placeholder 7">
            <a:extLst>
              <a:ext uri="{FF2B5EF4-FFF2-40B4-BE49-F238E27FC236}">
                <a16:creationId xmlns:a16="http://schemas.microsoft.com/office/drawing/2014/main" id="{73B13EE3-4703-D749-907C-E1583386608D}"/>
              </a:ext>
            </a:extLst>
          </p:cNvPr>
          <p:cNvSpPr txBox="1">
            <a:spLocks/>
          </p:cNvSpPr>
          <p:nvPr/>
        </p:nvSpPr>
        <p:spPr>
          <a:xfrm>
            <a:off x="6803560" y="4952849"/>
            <a:ext cx="601370" cy="122071"/>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8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5C533D-D968-4A70-91E2-44C7FEDAA0E0}" type="slidenum">
              <a:rPr lang="en-US" smtClean="0">
                <a:solidFill>
                  <a:schemeClr val="bg2">
                    <a:lumMod val="50000"/>
                  </a:schemeClr>
                </a:solidFill>
              </a:rPr>
              <a:pPr/>
              <a:t>18</a:t>
            </a:fld>
            <a:endParaRPr lang="en-US">
              <a:solidFill>
                <a:schemeClr val="bg2">
                  <a:lumMod val="50000"/>
                </a:schemeClr>
              </a:solidFill>
            </a:endParaRPr>
          </a:p>
        </p:txBody>
      </p:sp>
      <p:sp>
        <p:nvSpPr>
          <p:cNvPr id="36" name="TextBox 35">
            <a:extLst>
              <a:ext uri="{FF2B5EF4-FFF2-40B4-BE49-F238E27FC236}">
                <a16:creationId xmlns:a16="http://schemas.microsoft.com/office/drawing/2014/main" id="{70865B99-CDAB-914C-A73D-2FD5404319E8}"/>
              </a:ext>
            </a:extLst>
          </p:cNvPr>
          <p:cNvSpPr txBox="1"/>
          <p:nvPr/>
        </p:nvSpPr>
        <p:spPr>
          <a:xfrm>
            <a:off x="7351776" y="4900945"/>
            <a:ext cx="1691991" cy="205979"/>
          </a:xfrm>
          <a:prstGeom prst="rect">
            <a:avLst/>
          </a:prstGeom>
          <a:noFill/>
        </p:spPr>
        <p:txBody>
          <a:bodyPr wrap="square" rtlCol="0" anchor="ctr">
            <a:noAutofit/>
          </a:bodyPr>
          <a:lstStyle/>
          <a:p>
            <a:pPr algn="r"/>
            <a:r>
              <a:rPr lang="en-US" sz="1000" b="1" kern="0" spc="70" dirty="0" err="1">
                <a:solidFill>
                  <a:srgbClr val="3E556E"/>
                </a:solidFill>
              </a:rPr>
              <a:t>exoplanets.nasa.gov</a:t>
            </a:r>
            <a:endParaRPr lang="en-US" sz="1000" b="1" kern="0" spc="70" dirty="0">
              <a:solidFill>
                <a:srgbClr val="3E556E"/>
              </a:solidFill>
            </a:endParaRPr>
          </a:p>
        </p:txBody>
      </p:sp>
      <p:sp>
        <p:nvSpPr>
          <p:cNvPr id="41" name="Oval 40">
            <a:extLst>
              <a:ext uri="{FF2B5EF4-FFF2-40B4-BE49-F238E27FC236}">
                <a16:creationId xmlns:a16="http://schemas.microsoft.com/office/drawing/2014/main" id="{DA80D6E5-9BCC-D84B-8FD6-9C0621233A08}"/>
              </a:ext>
            </a:extLst>
          </p:cNvPr>
          <p:cNvSpPr/>
          <p:nvPr/>
        </p:nvSpPr>
        <p:spPr>
          <a:xfrm>
            <a:off x="6196443" y="1809673"/>
            <a:ext cx="931653" cy="931653"/>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2" name="TextBox 41">
            <a:extLst>
              <a:ext uri="{FF2B5EF4-FFF2-40B4-BE49-F238E27FC236}">
                <a16:creationId xmlns:a16="http://schemas.microsoft.com/office/drawing/2014/main" id="{6624E03F-4819-4240-A47F-EB8A3D9A0BE2}"/>
              </a:ext>
            </a:extLst>
          </p:cNvPr>
          <p:cNvSpPr txBox="1"/>
          <p:nvPr/>
        </p:nvSpPr>
        <p:spPr>
          <a:xfrm>
            <a:off x="686024" y="3481153"/>
            <a:ext cx="5799836" cy="1294585"/>
          </a:xfrm>
          <a:prstGeom prst="rect">
            <a:avLst/>
          </a:prstGeom>
          <a:noFill/>
        </p:spPr>
        <p:txBody>
          <a:bodyPr wrap="square" rtlCol="0">
            <a:spAutoFit/>
          </a:bodyPr>
          <a:lstStyle/>
          <a:p>
            <a:pPr algn="ctr">
              <a:lnSpc>
                <a:spcPct val="93000"/>
              </a:lnSpc>
            </a:pPr>
            <a:r>
              <a:rPr lang="en-US" sz="2800" dirty="0">
                <a:solidFill>
                  <a:schemeClr val="bg1"/>
                </a:solidFill>
                <a:latin typeface="Arial" panose="020B0604020202020204" pitchFamily="34" charset="0"/>
                <a:cs typeface="Arial" panose="020B0604020202020204" pitchFamily="34" charset="0"/>
              </a:rPr>
              <a:t>The light reflected by a planet</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is extremely dim compared to</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the intense light from a star.</a:t>
            </a:r>
          </a:p>
        </p:txBody>
      </p:sp>
      <p:sp>
        <p:nvSpPr>
          <p:cNvPr id="43" name="TextBox 42">
            <a:extLst>
              <a:ext uri="{FF2B5EF4-FFF2-40B4-BE49-F238E27FC236}">
                <a16:creationId xmlns:a16="http://schemas.microsoft.com/office/drawing/2014/main" id="{AF5F3D66-D124-9746-AC23-D7A7319737B7}"/>
              </a:ext>
            </a:extLst>
          </p:cNvPr>
          <p:cNvSpPr txBox="1"/>
          <p:nvPr/>
        </p:nvSpPr>
        <p:spPr>
          <a:xfrm>
            <a:off x="2220206" y="2920735"/>
            <a:ext cx="3168216" cy="493084"/>
          </a:xfrm>
          <a:prstGeom prst="rect">
            <a:avLst/>
          </a:prstGeom>
          <a:noFill/>
          <a:effectLst>
            <a:outerShdw blurRad="12700" dist="12700" dir="2700000" algn="tl" rotWithShape="0">
              <a:schemeClr val="tx1">
                <a:alpha val="40000"/>
              </a:schemeClr>
            </a:outerShdw>
          </a:effectLst>
        </p:spPr>
        <p:txBody>
          <a:bodyPr wrap="square" rtlCol="0">
            <a:spAutoFit/>
          </a:bodyPr>
          <a:lstStyle/>
          <a:p>
            <a:pPr algn="ctr">
              <a:lnSpc>
                <a:spcPct val="93000"/>
              </a:lnSpc>
            </a:pPr>
            <a:r>
              <a:rPr lang="en-US" sz="2800" b="1" i="1" dirty="0">
                <a:solidFill>
                  <a:schemeClr val="accent5">
                    <a:lumMod val="60000"/>
                    <a:lumOff val="40000"/>
                  </a:schemeClr>
                </a:solidFill>
                <a:latin typeface="Arial" panose="020B0604020202020204" pitchFamily="34" charset="0"/>
                <a:cs typeface="Arial" panose="020B0604020202020204" pitchFamily="34" charset="0"/>
              </a:rPr>
              <a:t>Brightness:</a:t>
            </a:r>
          </a:p>
        </p:txBody>
      </p:sp>
      <p:sp>
        <p:nvSpPr>
          <p:cNvPr id="44" name="Up Arrow 43">
            <a:extLst>
              <a:ext uri="{FF2B5EF4-FFF2-40B4-BE49-F238E27FC236}">
                <a16:creationId xmlns:a16="http://schemas.microsoft.com/office/drawing/2014/main" id="{66B31545-4C41-E749-8F64-2E893B0D63C1}"/>
              </a:ext>
            </a:extLst>
          </p:cNvPr>
          <p:cNvSpPr/>
          <p:nvPr/>
        </p:nvSpPr>
        <p:spPr>
          <a:xfrm>
            <a:off x="6588693" y="1168964"/>
            <a:ext cx="164592" cy="1114207"/>
          </a:xfrm>
          <a:prstGeom prst="upArrow">
            <a:avLst>
              <a:gd name="adj1" fmla="val 37197"/>
              <a:gd name="adj2" fmla="val 118508"/>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5" name="Up Arrow 44">
            <a:extLst>
              <a:ext uri="{FF2B5EF4-FFF2-40B4-BE49-F238E27FC236}">
                <a16:creationId xmlns:a16="http://schemas.microsoft.com/office/drawing/2014/main" id="{B20A9C90-E9FA-D848-A180-C16EEA24555D}"/>
              </a:ext>
            </a:extLst>
          </p:cNvPr>
          <p:cNvSpPr/>
          <p:nvPr/>
        </p:nvSpPr>
        <p:spPr>
          <a:xfrm rot="-2700000">
            <a:off x="6174582" y="1341671"/>
            <a:ext cx="164592" cy="1114207"/>
          </a:xfrm>
          <a:prstGeom prst="upArrow">
            <a:avLst>
              <a:gd name="adj1" fmla="val 37197"/>
              <a:gd name="adj2" fmla="val 118508"/>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6" name="Up Arrow 45">
            <a:extLst>
              <a:ext uri="{FF2B5EF4-FFF2-40B4-BE49-F238E27FC236}">
                <a16:creationId xmlns:a16="http://schemas.microsoft.com/office/drawing/2014/main" id="{43544B68-7E93-8F46-8AFA-C28D45FC4124}"/>
              </a:ext>
            </a:extLst>
          </p:cNvPr>
          <p:cNvSpPr/>
          <p:nvPr/>
        </p:nvSpPr>
        <p:spPr>
          <a:xfrm rot="16200000">
            <a:off x="6030818" y="1737259"/>
            <a:ext cx="164592" cy="1114207"/>
          </a:xfrm>
          <a:prstGeom prst="upArrow">
            <a:avLst>
              <a:gd name="adj1" fmla="val 37197"/>
              <a:gd name="adj2" fmla="val 118508"/>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7" name="Up Arrow 46">
            <a:extLst>
              <a:ext uri="{FF2B5EF4-FFF2-40B4-BE49-F238E27FC236}">
                <a16:creationId xmlns:a16="http://schemas.microsoft.com/office/drawing/2014/main" id="{057BEAD9-6314-8044-9F68-8DE849428F6A}"/>
              </a:ext>
            </a:extLst>
          </p:cNvPr>
          <p:cNvSpPr/>
          <p:nvPr/>
        </p:nvSpPr>
        <p:spPr>
          <a:xfrm rot="13500000">
            <a:off x="6216128" y="2145160"/>
            <a:ext cx="164592" cy="1114207"/>
          </a:xfrm>
          <a:prstGeom prst="upArrow">
            <a:avLst>
              <a:gd name="adj1" fmla="val 37197"/>
              <a:gd name="adj2" fmla="val 118508"/>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8" name="Up Arrow 47">
            <a:extLst>
              <a:ext uri="{FF2B5EF4-FFF2-40B4-BE49-F238E27FC236}">
                <a16:creationId xmlns:a16="http://schemas.microsoft.com/office/drawing/2014/main" id="{52F4F23A-4A6A-AB41-8246-F8ABDAEA98DC}"/>
              </a:ext>
            </a:extLst>
          </p:cNvPr>
          <p:cNvSpPr/>
          <p:nvPr/>
        </p:nvSpPr>
        <p:spPr>
          <a:xfrm rot="10800000">
            <a:off x="6588693" y="2292262"/>
            <a:ext cx="164592" cy="1114207"/>
          </a:xfrm>
          <a:prstGeom prst="upArrow">
            <a:avLst>
              <a:gd name="adj1" fmla="val 37197"/>
              <a:gd name="adj2" fmla="val 118508"/>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9" name="Up Arrow 48">
            <a:extLst>
              <a:ext uri="{FF2B5EF4-FFF2-40B4-BE49-F238E27FC236}">
                <a16:creationId xmlns:a16="http://schemas.microsoft.com/office/drawing/2014/main" id="{71D836FD-8198-DD42-9D4E-098C3215C675}"/>
              </a:ext>
            </a:extLst>
          </p:cNvPr>
          <p:cNvSpPr/>
          <p:nvPr/>
        </p:nvSpPr>
        <p:spPr>
          <a:xfrm rot="8100000">
            <a:off x="6993860" y="2128258"/>
            <a:ext cx="164592" cy="1114207"/>
          </a:xfrm>
          <a:prstGeom prst="upArrow">
            <a:avLst>
              <a:gd name="adj1" fmla="val 37197"/>
              <a:gd name="adj2" fmla="val 118508"/>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50" name="Up Arrow 49">
            <a:extLst>
              <a:ext uri="{FF2B5EF4-FFF2-40B4-BE49-F238E27FC236}">
                <a16:creationId xmlns:a16="http://schemas.microsoft.com/office/drawing/2014/main" id="{67758C9D-F767-004B-8E24-5D8AD75C5767}"/>
              </a:ext>
            </a:extLst>
          </p:cNvPr>
          <p:cNvSpPr/>
          <p:nvPr/>
        </p:nvSpPr>
        <p:spPr>
          <a:xfrm rot="5400000">
            <a:off x="7158678" y="1743527"/>
            <a:ext cx="164592" cy="1114207"/>
          </a:xfrm>
          <a:prstGeom prst="upArrow">
            <a:avLst>
              <a:gd name="adj1" fmla="val 37197"/>
              <a:gd name="adj2" fmla="val 118508"/>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51" name="Up Arrow 50">
            <a:extLst>
              <a:ext uri="{FF2B5EF4-FFF2-40B4-BE49-F238E27FC236}">
                <a16:creationId xmlns:a16="http://schemas.microsoft.com/office/drawing/2014/main" id="{CC43516C-E117-A34B-A7C3-59BF6E672829}"/>
              </a:ext>
            </a:extLst>
          </p:cNvPr>
          <p:cNvSpPr/>
          <p:nvPr/>
        </p:nvSpPr>
        <p:spPr>
          <a:xfrm rot="2700000">
            <a:off x="6993901" y="1363724"/>
            <a:ext cx="164592" cy="1114207"/>
          </a:xfrm>
          <a:prstGeom prst="upArrow">
            <a:avLst>
              <a:gd name="adj1" fmla="val 37197"/>
              <a:gd name="adj2" fmla="val 118508"/>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52" name="Up Arrow 51">
            <a:extLst>
              <a:ext uri="{FF2B5EF4-FFF2-40B4-BE49-F238E27FC236}">
                <a16:creationId xmlns:a16="http://schemas.microsoft.com/office/drawing/2014/main" id="{5373CF7A-EC17-914B-B806-5BFC162108F7}"/>
              </a:ext>
            </a:extLst>
          </p:cNvPr>
          <p:cNvSpPr/>
          <p:nvPr/>
        </p:nvSpPr>
        <p:spPr>
          <a:xfrm rot="16545417">
            <a:off x="6034307" y="1680924"/>
            <a:ext cx="164592" cy="1114207"/>
          </a:xfrm>
          <a:prstGeom prst="upArrow">
            <a:avLst>
              <a:gd name="adj1" fmla="val 37197"/>
              <a:gd name="adj2" fmla="val 118508"/>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53" name="Up Arrow 52">
            <a:extLst>
              <a:ext uri="{FF2B5EF4-FFF2-40B4-BE49-F238E27FC236}">
                <a16:creationId xmlns:a16="http://schemas.microsoft.com/office/drawing/2014/main" id="{9F861E35-0FC1-F544-88F9-74B2AC576BC1}"/>
              </a:ext>
            </a:extLst>
          </p:cNvPr>
          <p:cNvSpPr/>
          <p:nvPr/>
        </p:nvSpPr>
        <p:spPr>
          <a:xfrm rot="15953050">
            <a:off x="6034307" y="1769430"/>
            <a:ext cx="164592" cy="1114207"/>
          </a:xfrm>
          <a:prstGeom prst="upArrow">
            <a:avLst>
              <a:gd name="adj1" fmla="val 37197"/>
              <a:gd name="adj2" fmla="val 118508"/>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pic>
        <p:nvPicPr>
          <p:cNvPr id="54" name="Picture 2">
            <a:extLst>
              <a:ext uri="{FF2B5EF4-FFF2-40B4-BE49-F238E27FC236}">
                <a16:creationId xmlns:a16="http://schemas.microsoft.com/office/drawing/2014/main" id="{12DFE33F-E7EC-4F46-95BD-EA7D8BBE172B}"/>
              </a:ext>
            </a:extLst>
          </p:cNvPr>
          <p:cNvPicPr>
            <a:picLocks noChangeAspect="1" noChangeArrowheads="1"/>
          </p:cNvPicPr>
          <p:nvPr/>
        </p:nvPicPr>
        <p:blipFill>
          <a:blip r:embed="rId4"/>
          <a:srcRect t="3720" b="3720"/>
          <a:stretch/>
        </p:blipFill>
        <p:spPr bwMode="auto">
          <a:xfrm>
            <a:off x="4841445" y="680680"/>
            <a:ext cx="3565174" cy="3438412"/>
          </a:xfrm>
          <a:prstGeom prst="rect">
            <a:avLst/>
          </a:prstGeom>
          <a:noFill/>
          <a:extLst>
            <a:ext uri="{909E8E84-426E-40DD-AFC4-6F175D3DCCD1}">
              <a14:hiddenFill xmlns:a14="http://schemas.microsoft.com/office/drawing/2010/main">
                <a:solidFill>
                  <a:srgbClr val="FFFFFF"/>
                </a:solidFill>
              </a14:hiddenFill>
            </a:ext>
          </a:extLst>
        </p:spPr>
      </p:pic>
      <p:sp>
        <p:nvSpPr>
          <p:cNvPr id="55" name="Up Arrow 54">
            <a:extLst>
              <a:ext uri="{FF2B5EF4-FFF2-40B4-BE49-F238E27FC236}">
                <a16:creationId xmlns:a16="http://schemas.microsoft.com/office/drawing/2014/main" id="{C0528AC1-16BA-E741-9CA2-E07666A21CCA}"/>
              </a:ext>
            </a:extLst>
          </p:cNvPr>
          <p:cNvSpPr/>
          <p:nvPr/>
        </p:nvSpPr>
        <p:spPr>
          <a:xfrm rot="5058228">
            <a:off x="2171587" y="1428856"/>
            <a:ext cx="164592" cy="1114207"/>
          </a:xfrm>
          <a:prstGeom prst="upArrow">
            <a:avLst>
              <a:gd name="adj1" fmla="val 37197"/>
              <a:gd name="adj2" fmla="val 118508"/>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56" name="Up Arrow 55">
            <a:extLst>
              <a:ext uri="{FF2B5EF4-FFF2-40B4-BE49-F238E27FC236}">
                <a16:creationId xmlns:a16="http://schemas.microsoft.com/office/drawing/2014/main" id="{A3EF690A-2ECA-A346-9F76-5B8844E93292}"/>
              </a:ext>
            </a:extLst>
          </p:cNvPr>
          <p:cNvSpPr/>
          <p:nvPr/>
        </p:nvSpPr>
        <p:spPr>
          <a:xfrm rot="5652930">
            <a:off x="2168576" y="1932808"/>
            <a:ext cx="164592" cy="1114207"/>
          </a:xfrm>
          <a:prstGeom prst="upArrow">
            <a:avLst>
              <a:gd name="adj1" fmla="val 37197"/>
              <a:gd name="adj2" fmla="val 118508"/>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pic>
        <p:nvPicPr>
          <p:cNvPr id="57" name="Picture 3">
            <a:extLst>
              <a:ext uri="{FF2B5EF4-FFF2-40B4-BE49-F238E27FC236}">
                <a16:creationId xmlns:a16="http://schemas.microsoft.com/office/drawing/2014/main" id="{56D81FE5-06AF-8A43-9619-34D0430741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90" t="5955" r="5390" b="5955"/>
          <a:stretch/>
        </p:blipFill>
        <p:spPr bwMode="auto">
          <a:xfrm>
            <a:off x="1566775" y="1542951"/>
            <a:ext cx="1383670" cy="1366141"/>
          </a:xfrm>
          <a:prstGeom prst="ellipse">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EDEC4096-FB74-7440-B83A-A894B5EB2A98}"/>
              </a:ext>
            </a:extLst>
          </p:cNvPr>
          <p:cNvSpPr txBox="1"/>
          <p:nvPr/>
        </p:nvSpPr>
        <p:spPr>
          <a:xfrm>
            <a:off x="1045242" y="3604399"/>
            <a:ext cx="5075674" cy="893834"/>
          </a:xfrm>
          <a:prstGeom prst="rect">
            <a:avLst/>
          </a:prstGeom>
          <a:noFill/>
          <a:ln>
            <a:noFill/>
          </a:ln>
        </p:spPr>
        <p:txBody>
          <a:bodyPr wrap="square" rtlCol="0">
            <a:spAutoFit/>
          </a:bodyPr>
          <a:lstStyle/>
          <a:p>
            <a:pPr algn="ctr">
              <a:lnSpc>
                <a:spcPct val="93000"/>
              </a:lnSpc>
            </a:pPr>
            <a:r>
              <a:rPr lang="en-US" sz="2800" dirty="0">
                <a:solidFill>
                  <a:schemeClr val="bg1"/>
                </a:solidFill>
                <a:latin typeface="Arial" panose="020B0604020202020204" pitchFamily="34" charset="0"/>
                <a:cs typeface="Arial" panose="020B0604020202020204" pitchFamily="34" charset="0"/>
              </a:rPr>
              <a:t>So, how many times brighter is the light </a:t>
            </a:r>
            <a:r>
              <a:rPr lang="en-US" sz="2800" i="1" dirty="0">
                <a:solidFill>
                  <a:srgbClr val="FFCA4F"/>
                </a:solidFill>
                <a:latin typeface="Arial" panose="020B0604020202020204" pitchFamily="34" charset="0"/>
                <a:cs typeface="Arial" panose="020B0604020202020204" pitchFamily="34" charset="0"/>
              </a:rPr>
              <a:t>emitted</a:t>
            </a:r>
            <a:r>
              <a:rPr lang="en-US" sz="2800" dirty="0">
                <a:solidFill>
                  <a:schemeClr val="bg1"/>
                </a:solidFill>
                <a:latin typeface="Arial" panose="020B0604020202020204" pitchFamily="34" charset="0"/>
                <a:cs typeface="Arial" panose="020B0604020202020204" pitchFamily="34" charset="0"/>
              </a:rPr>
              <a:t> by the Sun…</a:t>
            </a:r>
          </a:p>
        </p:txBody>
      </p:sp>
      <p:sp>
        <p:nvSpPr>
          <p:cNvPr id="59" name="TextBox 58">
            <a:extLst>
              <a:ext uri="{FF2B5EF4-FFF2-40B4-BE49-F238E27FC236}">
                <a16:creationId xmlns:a16="http://schemas.microsoft.com/office/drawing/2014/main" id="{79DDD250-78A2-6347-999D-2082D67F5BF4}"/>
              </a:ext>
            </a:extLst>
          </p:cNvPr>
          <p:cNvSpPr txBox="1"/>
          <p:nvPr/>
        </p:nvSpPr>
        <p:spPr>
          <a:xfrm>
            <a:off x="1516690" y="3612154"/>
            <a:ext cx="4471825" cy="893834"/>
          </a:xfrm>
          <a:prstGeom prst="rect">
            <a:avLst/>
          </a:prstGeom>
          <a:noFill/>
          <a:ln>
            <a:noFill/>
          </a:ln>
        </p:spPr>
        <p:txBody>
          <a:bodyPr wrap="square" rtlCol="0">
            <a:spAutoFit/>
          </a:bodyPr>
          <a:lstStyle/>
          <a:p>
            <a:pPr algn="ctr">
              <a:lnSpc>
                <a:spcPct val="93000"/>
              </a:lnSpc>
            </a:pPr>
            <a:r>
              <a:rPr lang="en-US" sz="2800" dirty="0">
                <a:solidFill>
                  <a:schemeClr val="bg1"/>
                </a:solidFill>
                <a:latin typeface="Arial" panose="020B0604020202020204" pitchFamily="34" charset="0"/>
                <a:cs typeface="Arial" panose="020B0604020202020204" pitchFamily="34" charset="0"/>
              </a:rPr>
              <a:t>…compared to the light    </a:t>
            </a:r>
            <a:br>
              <a:rPr lang="en-US" sz="2800" dirty="0">
                <a:solidFill>
                  <a:schemeClr val="bg1"/>
                </a:solidFill>
                <a:latin typeface="Arial" panose="020B0604020202020204" pitchFamily="34" charset="0"/>
                <a:cs typeface="Arial" panose="020B0604020202020204" pitchFamily="34" charset="0"/>
              </a:rPr>
            </a:br>
            <a:r>
              <a:rPr lang="en-US" sz="2800" i="1" dirty="0">
                <a:solidFill>
                  <a:schemeClr val="accent3">
                    <a:lumMod val="40000"/>
                    <a:lumOff val="60000"/>
                  </a:schemeClr>
                </a:solidFill>
                <a:latin typeface="Arial" panose="020B0604020202020204" pitchFamily="34" charset="0"/>
                <a:cs typeface="Arial" panose="020B0604020202020204" pitchFamily="34" charset="0"/>
              </a:rPr>
              <a:t>re</a:t>
            </a:r>
            <a:r>
              <a:rPr lang="en-US" sz="2800" i="1" spc="90" dirty="0">
                <a:solidFill>
                  <a:schemeClr val="accent3">
                    <a:lumMod val="40000"/>
                    <a:lumOff val="60000"/>
                  </a:schemeClr>
                </a:solidFill>
                <a:latin typeface="Arial" panose="020B0604020202020204" pitchFamily="34" charset="0"/>
                <a:cs typeface="Arial" panose="020B0604020202020204" pitchFamily="34" charset="0"/>
              </a:rPr>
              <a:t>f</a:t>
            </a:r>
            <a:r>
              <a:rPr lang="en-US" sz="2800" i="1" dirty="0">
                <a:solidFill>
                  <a:schemeClr val="accent3">
                    <a:lumMod val="40000"/>
                    <a:lumOff val="60000"/>
                  </a:schemeClr>
                </a:solidFill>
                <a:latin typeface="Arial" panose="020B0604020202020204" pitchFamily="34" charset="0"/>
                <a:cs typeface="Arial" panose="020B0604020202020204" pitchFamily="34" charset="0"/>
              </a:rPr>
              <a:t>lected</a:t>
            </a:r>
            <a:r>
              <a:rPr lang="en-US" sz="2800" dirty="0">
                <a:solidFill>
                  <a:schemeClr val="bg1"/>
                </a:solidFill>
                <a:latin typeface="Arial" panose="020B0604020202020204" pitchFamily="34" charset="0"/>
                <a:cs typeface="Arial" panose="020B0604020202020204" pitchFamily="34" charset="0"/>
              </a:rPr>
              <a:t> by Ea</a:t>
            </a:r>
            <a:r>
              <a:rPr lang="en-US" sz="2800" spc="170" dirty="0">
                <a:solidFill>
                  <a:schemeClr val="bg1"/>
                </a:solidFill>
                <a:latin typeface="Arial" panose="020B0604020202020204" pitchFamily="34" charset="0"/>
                <a:cs typeface="Arial" panose="020B0604020202020204" pitchFamily="34" charset="0"/>
              </a:rPr>
              <a:t>r</a:t>
            </a:r>
            <a:r>
              <a:rPr lang="en-US" sz="2800" spc="100" dirty="0">
                <a:solidFill>
                  <a:schemeClr val="bg1"/>
                </a:solidFill>
                <a:latin typeface="Arial" panose="020B0604020202020204" pitchFamily="34" charset="0"/>
                <a:cs typeface="Arial" panose="020B0604020202020204" pitchFamily="34" charset="0"/>
              </a:rPr>
              <a:t>t</a:t>
            </a:r>
            <a:r>
              <a:rPr lang="en-US" sz="2800" dirty="0">
                <a:solidFill>
                  <a:schemeClr val="bg1"/>
                </a:solidFill>
                <a:latin typeface="Arial" panose="020B0604020202020204" pitchFamily="34" charset="0"/>
                <a:cs typeface="Arial" panose="020B0604020202020204" pitchFamily="34" charset="0"/>
              </a:rPr>
              <a:t>h?</a:t>
            </a:r>
          </a:p>
        </p:txBody>
      </p:sp>
      <p:sp>
        <p:nvSpPr>
          <p:cNvPr id="60" name="TextBox 59">
            <a:extLst>
              <a:ext uri="{FF2B5EF4-FFF2-40B4-BE49-F238E27FC236}">
                <a16:creationId xmlns:a16="http://schemas.microsoft.com/office/drawing/2014/main" id="{1FEF519C-425D-6447-8104-011EE878FADF}"/>
              </a:ext>
            </a:extLst>
          </p:cNvPr>
          <p:cNvSpPr txBox="1"/>
          <p:nvPr/>
        </p:nvSpPr>
        <p:spPr>
          <a:xfrm>
            <a:off x="583529" y="3869547"/>
            <a:ext cx="6004826" cy="893834"/>
          </a:xfrm>
          <a:prstGeom prst="rect">
            <a:avLst/>
          </a:prstGeom>
          <a:noFill/>
          <a:ln>
            <a:noFill/>
          </a:ln>
        </p:spPr>
        <p:txBody>
          <a:bodyPr wrap="square" rtlCol="0">
            <a:spAutoFit/>
          </a:bodyPr>
          <a:lstStyle/>
          <a:p>
            <a:pPr algn="ctr">
              <a:lnSpc>
                <a:spcPct val="93000"/>
              </a:lnSpc>
            </a:pPr>
            <a:r>
              <a:rPr lang="en-US" sz="2800" dirty="0">
                <a:solidFill>
                  <a:schemeClr val="bg1"/>
                </a:solidFill>
                <a:latin typeface="Arial" panose="020B0604020202020204" pitchFamily="34" charset="0"/>
                <a:cs typeface="Arial" panose="020B0604020202020204" pitchFamily="34" charset="0"/>
              </a:rPr>
              <a:t>About 3,400,000,000 times brighter</a:t>
            </a:r>
          </a:p>
          <a:p>
            <a:pPr algn="ctr">
              <a:lnSpc>
                <a:spcPct val="93000"/>
              </a:lnSpc>
            </a:pPr>
            <a:r>
              <a:rPr lang="en-US" sz="2800" dirty="0">
                <a:solidFill>
                  <a:schemeClr val="accent3">
                    <a:lumMod val="40000"/>
                    <a:lumOff val="60000"/>
                  </a:schemeClr>
                </a:solidFill>
                <a:latin typeface="Arial" panose="020B0604020202020204" pitchFamily="34" charset="0"/>
                <a:cs typeface="Arial" panose="020B0604020202020204" pitchFamily="34" charset="0"/>
              </a:rPr>
              <a:t>(3.4 billion times brighter)</a:t>
            </a:r>
          </a:p>
        </p:txBody>
      </p:sp>
    </p:spTree>
    <p:extLst>
      <p:ext uri="{BB962C8B-B14F-4D97-AF65-F5344CB8AC3E}">
        <p14:creationId xmlns:p14="http://schemas.microsoft.com/office/powerpoint/2010/main" val="18019667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par>
                                <p:cTn id="8" presetID="6" presetClass="emph" presetSubtype="0" accel="50000" decel="50000" autoRev="1" fill="hold" grpId="2" nodeType="withEffect">
                                  <p:stCondLst>
                                    <p:cond delay="0"/>
                                  </p:stCondLst>
                                  <p:childTnLst>
                                    <p:animScale>
                                      <p:cBhvr>
                                        <p:cTn id="9" dur="1000" fill="hold"/>
                                        <p:tgtEl>
                                          <p:spTgt spid="43"/>
                                        </p:tgtEl>
                                      </p:cBhvr>
                                      <p:by x="110000" y="110000"/>
                                    </p:animScale>
                                  </p:childTnLst>
                                </p:cTn>
                              </p:par>
                            </p:childTnLst>
                          </p:cTn>
                        </p:par>
                        <p:par>
                          <p:cTn id="10" fill="hold">
                            <p:stCondLst>
                              <p:cond delay="2000"/>
                            </p:stCondLst>
                            <p:childTnLst>
                              <p:par>
                                <p:cTn id="11" presetID="10" presetClass="entr" presetSubtype="0" fill="hold" grpId="1"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1000"/>
                                        <p:tgtEl>
                                          <p:spTgt spid="43"/>
                                        </p:tgtEl>
                                      </p:cBhvr>
                                    </p:animEffect>
                                    <p:set>
                                      <p:cBhvr>
                                        <p:cTn id="18" dur="1" fill="hold">
                                          <p:stCondLst>
                                            <p:cond delay="999"/>
                                          </p:stCondLst>
                                        </p:cTn>
                                        <p:tgtEl>
                                          <p:spTgt spid="43"/>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00"/>
                                        <p:tgtEl>
                                          <p:spTgt spid="42"/>
                                        </p:tgtEl>
                                      </p:cBhvr>
                                    </p:animEffect>
                                    <p:set>
                                      <p:cBhvr>
                                        <p:cTn id="21" dur="1" fill="hold">
                                          <p:stCondLst>
                                            <p:cond delay="999"/>
                                          </p:stCondLst>
                                        </p:cTn>
                                        <p:tgtEl>
                                          <p:spTgt spid="4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grpId="1" nodeType="after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1000"/>
                                        <p:tgtEl>
                                          <p:spTgt spid="58"/>
                                        </p:tgtEl>
                                      </p:cBhvr>
                                    </p:animEffect>
                                  </p:childTnLst>
                                </p:cTn>
                              </p:par>
                            </p:childTnLst>
                          </p:cTn>
                        </p:par>
                        <p:par>
                          <p:cTn id="26" fill="hold">
                            <p:stCondLst>
                              <p:cond delay="2000"/>
                            </p:stCondLst>
                            <p:childTnLst>
                              <p:par>
                                <p:cTn id="27" presetID="8" presetClass="emph" presetSubtype="0" fill="hold" grpId="1" nodeType="afterEffect">
                                  <p:stCondLst>
                                    <p:cond delay="0"/>
                                  </p:stCondLst>
                                  <p:childTnLst>
                                    <p:animRot by="21600000">
                                      <p:cBhvr>
                                        <p:cTn id="28" dur="1500" fill="hold"/>
                                        <p:tgtEl>
                                          <p:spTgt spid="41"/>
                                        </p:tgtEl>
                                        <p:attrNameLst>
                                          <p:attrName>r</p:attrName>
                                        </p:attrNameLst>
                                      </p:cBhvr>
                                    </p:animRot>
                                  </p:childTnLst>
                                </p:cTn>
                              </p:par>
                            </p:childTnLst>
                          </p:cTn>
                        </p:par>
                        <p:par>
                          <p:cTn id="29" fill="hold">
                            <p:stCondLst>
                              <p:cond delay="3500"/>
                            </p:stCondLst>
                            <p:childTnLst>
                              <p:par>
                                <p:cTn id="30" presetID="42" presetClass="path" presetSubtype="0" fill="hold" grpId="0" nodeType="afterEffect">
                                  <p:stCondLst>
                                    <p:cond delay="0"/>
                                  </p:stCondLst>
                                  <p:childTnLst>
                                    <p:animMotion origin="layout" path="M -3.88889E-6 -3.82716E-6 L -3.88889E-6 -0.60864 " pathEditMode="relative" rAng="0" ptsTypes="AA">
                                      <p:cBhvr>
                                        <p:cTn id="31" dur="2000" fill="hold"/>
                                        <p:tgtEl>
                                          <p:spTgt spid="44"/>
                                        </p:tgtEl>
                                        <p:attrNameLst>
                                          <p:attrName>ppt_x</p:attrName>
                                          <p:attrName>ppt_y</p:attrName>
                                        </p:attrNameLst>
                                      </p:cBhvr>
                                      <p:rCtr x="0" y="-30432"/>
                                    </p:animMotion>
                                  </p:childTnLst>
                                </p:cTn>
                              </p:par>
                              <p:par>
                                <p:cTn id="32" presetID="42" presetClass="path" presetSubtype="0" fill="hold" grpId="0" nodeType="withEffect">
                                  <p:stCondLst>
                                    <p:cond delay="0"/>
                                  </p:stCondLst>
                                  <p:childTnLst>
                                    <p:animMotion origin="layout" path="M -1.38889E-6 4.19753E-6 L -0.24305 -0.43704 " pathEditMode="relative" rAng="0" ptsTypes="AA">
                                      <p:cBhvr>
                                        <p:cTn id="33" dur="2000" fill="hold"/>
                                        <p:tgtEl>
                                          <p:spTgt spid="45"/>
                                        </p:tgtEl>
                                        <p:attrNameLst>
                                          <p:attrName>ppt_x</p:attrName>
                                          <p:attrName>ppt_y</p:attrName>
                                        </p:attrNameLst>
                                      </p:cBhvr>
                                      <p:rCtr x="-12153" y="-21852"/>
                                    </p:animMotion>
                                  </p:childTnLst>
                                </p:cTn>
                              </p:par>
                              <p:par>
                                <p:cTn id="34" presetID="42" presetClass="path" presetSubtype="0" fill="hold" grpId="0" nodeType="withEffect">
                                  <p:stCondLst>
                                    <p:cond delay="0"/>
                                  </p:stCondLst>
                                  <p:childTnLst>
                                    <p:animMotion origin="layout" path="M 3.61111E-6 2.34568E-6 L -0.34584 -0.00216 " pathEditMode="relative" rAng="0" ptsTypes="AA">
                                      <p:cBhvr>
                                        <p:cTn id="35" dur="2000" fill="hold"/>
                                        <p:tgtEl>
                                          <p:spTgt spid="46"/>
                                        </p:tgtEl>
                                        <p:attrNameLst>
                                          <p:attrName>ppt_x</p:attrName>
                                          <p:attrName>ppt_y</p:attrName>
                                        </p:attrNameLst>
                                      </p:cBhvr>
                                      <p:rCtr x="-17292" y="-123"/>
                                    </p:animMotion>
                                  </p:childTnLst>
                                </p:cTn>
                              </p:par>
                              <p:par>
                                <p:cTn id="36" presetID="42" presetClass="path" presetSubtype="0" fill="hold" grpId="0" nodeType="withEffect">
                                  <p:stCondLst>
                                    <p:cond delay="0"/>
                                  </p:stCondLst>
                                  <p:childTnLst>
                                    <p:animMotion origin="layout" path="M 4.72222E-6 1.35802E-6 L -0.24948 0.43179 " pathEditMode="relative" rAng="0" ptsTypes="AA">
                                      <p:cBhvr>
                                        <p:cTn id="37" dur="2000" fill="hold"/>
                                        <p:tgtEl>
                                          <p:spTgt spid="47"/>
                                        </p:tgtEl>
                                        <p:attrNameLst>
                                          <p:attrName>ppt_x</p:attrName>
                                          <p:attrName>ppt_y</p:attrName>
                                        </p:attrNameLst>
                                      </p:cBhvr>
                                      <p:rCtr x="-12483" y="21574"/>
                                    </p:animMotion>
                                  </p:childTnLst>
                                </p:cTn>
                              </p:par>
                              <p:par>
                                <p:cTn id="38" presetID="42" presetClass="path" presetSubtype="0" fill="hold" grpId="0" nodeType="withEffect">
                                  <p:stCondLst>
                                    <p:cond delay="0"/>
                                  </p:stCondLst>
                                  <p:childTnLst>
                                    <p:animMotion origin="layout" path="M -3.88889E-6 -2.34568E-6 L -3.88889E-6 0.61883 " pathEditMode="relative" rAng="0" ptsTypes="AA">
                                      <p:cBhvr>
                                        <p:cTn id="39" dur="2000" fill="hold"/>
                                        <p:tgtEl>
                                          <p:spTgt spid="48"/>
                                        </p:tgtEl>
                                        <p:attrNameLst>
                                          <p:attrName>ppt_x</p:attrName>
                                          <p:attrName>ppt_y</p:attrName>
                                        </p:attrNameLst>
                                      </p:cBhvr>
                                      <p:rCtr x="0" y="30926"/>
                                    </p:animMotion>
                                  </p:childTnLst>
                                </p:cTn>
                              </p:par>
                              <p:par>
                                <p:cTn id="40" presetID="42" presetClass="path" presetSubtype="0" fill="hold" grpId="0" nodeType="withEffect">
                                  <p:stCondLst>
                                    <p:cond delay="0"/>
                                  </p:stCondLst>
                                  <p:childTnLst>
                                    <p:animMotion origin="layout" path="M -4.72222E-6 -3.58025E-6 L 0.24098 0.43179 " pathEditMode="relative" rAng="0" ptsTypes="AA">
                                      <p:cBhvr>
                                        <p:cTn id="41" dur="2000" fill="hold"/>
                                        <p:tgtEl>
                                          <p:spTgt spid="49"/>
                                        </p:tgtEl>
                                        <p:attrNameLst>
                                          <p:attrName>ppt_x</p:attrName>
                                          <p:attrName>ppt_y</p:attrName>
                                        </p:attrNameLst>
                                      </p:cBhvr>
                                      <p:rCtr x="12049" y="21574"/>
                                    </p:animMotion>
                                  </p:childTnLst>
                                </p:cTn>
                              </p:par>
                              <p:par>
                                <p:cTn id="42" presetID="42" presetClass="path" presetSubtype="0" fill="hold" grpId="0" nodeType="withEffect">
                                  <p:stCondLst>
                                    <p:cond delay="0"/>
                                  </p:stCondLst>
                                  <p:childTnLst>
                                    <p:animMotion origin="layout" path="M -2.77778E-7 -2.22222E-6 L 0.34462 -0.00154 " pathEditMode="relative" rAng="0" ptsTypes="AA">
                                      <p:cBhvr>
                                        <p:cTn id="43" dur="2000" fill="hold"/>
                                        <p:tgtEl>
                                          <p:spTgt spid="50"/>
                                        </p:tgtEl>
                                        <p:attrNameLst>
                                          <p:attrName>ppt_x</p:attrName>
                                          <p:attrName>ppt_y</p:attrName>
                                        </p:attrNameLst>
                                      </p:cBhvr>
                                      <p:rCtr x="17222" y="-93"/>
                                    </p:animMotion>
                                  </p:childTnLst>
                                </p:cTn>
                              </p:par>
                              <p:par>
                                <p:cTn id="44" presetID="42" presetClass="path" presetSubtype="0" fill="hold" grpId="0" nodeType="withEffect">
                                  <p:stCondLst>
                                    <p:cond delay="0"/>
                                  </p:stCondLst>
                                  <p:childTnLst>
                                    <p:animMotion origin="layout" path="M -4.72222E-6 3.20988E-6 L 0.24098 -0.44136 " pathEditMode="relative" rAng="0" ptsTypes="AA">
                                      <p:cBhvr>
                                        <p:cTn id="45" dur="2000" fill="hold"/>
                                        <p:tgtEl>
                                          <p:spTgt spid="51"/>
                                        </p:tgtEl>
                                        <p:attrNameLst>
                                          <p:attrName>ppt_x</p:attrName>
                                          <p:attrName>ppt_y</p:attrName>
                                        </p:attrNameLst>
                                      </p:cBhvr>
                                      <p:rCtr x="12049" y="-22068"/>
                                    </p:animMotion>
                                  </p:childTnLst>
                                </p:cTn>
                              </p:par>
                              <p:par>
                                <p:cTn id="46" presetID="10" presetClass="exit" presetSubtype="0" fill="hold" grpId="1" nodeType="withEffect">
                                  <p:stCondLst>
                                    <p:cond delay="1000"/>
                                  </p:stCondLst>
                                  <p:childTnLst>
                                    <p:animEffect transition="out" filter="fade">
                                      <p:cBhvr>
                                        <p:cTn id="47" dur="1000"/>
                                        <p:tgtEl>
                                          <p:spTgt spid="44"/>
                                        </p:tgtEl>
                                      </p:cBhvr>
                                    </p:animEffect>
                                    <p:set>
                                      <p:cBhvr>
                                        <p:cTn id="48" dur="1" fill="hold">
                                          <p:stCondLst>
                                            <p:cond delay="999"/>
                                          </p:stCondLst>
                                        </p:cTn>
                                        <p:tgtEl>
                                          <p:spTgt spid="44"/>
                                        </p:tgtEl>
                                        <p:attrNameLst>
                                          <p:attrName>style.visibility</p:attrName>
                                        </p:attrNameLst>
                                      </p:cBhvr>
                                      <p:to>
                                        <p:strVal val="hidden"/>
                                      </p:to>
                                    </p:set>
                                  </p:childTnLst>
                                </p:cTn>
                              </p:par>
                              <p:par>
                                <p:cTn id="49" presetID="10" presetClass="exit" presetSubtype="0" fill="hold" grpId="1" nodeType="withEffect">
                                  <p:stCondLst>
                                    <p:cond delay="1000"/>
                                  </p:stCondLst>
                                  <p:childTnLst>
                                    <p:animEffect transition="out" filter="fade">
                                      <p:cBhvr>
                                        <p:cTn id="50" dur="1000"/>
                                        <p:tgtEl>
                                          <p:spTgt spid="45"/>
                                        </p:tgtEl>
                                      </p:cBhvr>
                                    </p:animEffect>
                                    <p:set>
                                      <p:cBhvr>
                                        <p:cTn id="51" dur="1" fill="hold">
                                          <p:stCondLst>
                                            <p:cond delay="999"/>
                                          </p:stCondLst>
                                        </p:cTn>
                                        <p:tgtEl>
                                          <p:spTgt spid="45"/>
                                        </p:tgtEl>
                                        <p:attrNameLst>
                                          <p:attrName>style.visibility</p:attrName>
                                        </p:attrNameLst>
                                      </p:cBhvr>
                                      <p:to>
                                        <p:strVal val="hidden"/>
                                      </p:to>
                                    </p:set>
                                  </p:childTnLst>
                                </p:cTn>
                              </p:par>
                              <p:par>
                                <p:cTn id="52" presetID="10" presetClass="exit" presetSubtype="0" fill="hold" grpId="1" nodeType="withEffect">
                                  <p:stCondLst>
                                    <p:cond delay="1000"/>
                                  </p:stCondLst>
                                  <p:childTnLst>
                                    <p:animEffect transition="out" filter="fade">
                                      <p:cBhvr>
                                        <p:cTn id="53" dur="1000"/>
                                        <p:tgtEl>
                                          <p:spTgt spid="46"/>
                                        </p:tgtEl>
                                      </p:cBhvr>
                                    </p:animEffect>
                                    <p:set>
                                      <p:cBhvr>
                                        <p:cTn id="54" dur="1" fill="hold">
                                          <p:stCondLst>
                                            <p:cond delay="999"/>
                                          </p:stCondLst>
                                        </p:cTn>
                                        <p:tgtEl>
                                          <p:spTgt spid="46"/>
                                        </p:tgtEl>
                                        <p:attrNameLst>
                                          <p:attrName>style.visibility</p:attrName>
                                        </p:attrNameLst>
                                      </p:cBhvr>
                                      <p:to>
                                        <p:strVal val="hidden"/>
                                      </p:to>
                                    </p:set>
                                  </p:childTnLst>
                                </p:cTn>
                              </p:par>
                              <p:par>
                                <p:cTn id="55" presetID="10" presetClass="exit" presetSubtype="0" fill="hold" grpId="1" nodeType="withEffect">
                                  <p:stCondLst>
                                    <p:cond delay="1000"/>
                                  </p:stCondLst>
                                  <p:childTnLst>
                                    <p:animEffect transition="out" filter="fade">
                                      <p:cBhvr>
                                        <p:cTn id="56" dur="1000"/>
                                        <p:tgtEl>
                                          <p:spTgt spid="47"/>
                                        </p:tgtEl>
                                      </p:cBhvr>
                                    </p:animEffect>
                                    <p:set>
                                      <p:cBhvr>
                                        <p:cTn id="57" dur="1" fill="hold">
                                          <p:stCondLst>
                                            <p:cond delay="999"/>
                                          </p:stCondLst>
                                        </p:cTn>
                                        <p:tgtEl>
                                          <p:spTgt spid="47"/>
                                        </p:tgtEl>
                                        <p:attrNameLst>
                                          <p:attrName>style.visibility</p:attrName>
                                        </p:attrNameLst>
                                      </p:cBhvr>
                                      <p:to>
                                        <p:strVal val="hidden"/>
                                      </p:to>
                                    </p:set>
                                  </p:childTnLst>
                                </p:cTn>
                              </p:par>
                              <p:par>
                                <p:cTn id="58" presetID="10" presetClass="exit" presetSubtype="0" fill="hold" grpId="1" nodeType="withEffect">
                                  <p:stCondLst>
                                    <p:cond delay="1000"/>
                                  </p:stCondLst>
                                  <p:childTnLst>
                                    <p:animEffect transition="out" filter="fade">
                                      <p:cBhvr>
                                        <p:cTn id="59" dur="1000"/>
                                        <p:tgtEl>
                                          <p:spTgt spid="48"/>
                                        </p:tgtEl>
                                      </p:cBhvr>
                                    </p:animEffect>
                                    <p:set>
                                      <p:cBhvr>
                                        <p:cTn id="60" dur="1" fill="hold">
                                          <p:stCondLst>
                                            <p:cond delay="999"/>
                                          </p:stCondLst>
                                        </p:cTn>
                                        <p:tgtEl>
                                          <p:spTgt spid="48"/>
                                        </p:tgtEl>
                                        <p:attrNameLst>
                                          <p:attrName>style.visibility</p:attrName>
                                        </p:attrNameLst>
                                      </p:cBhvr>
                                      <p:to>
                                        <p:strVal val="hidden"/>
                                      </p:to>
                                    </p:set>
                                  </p:childTnLst>
                                </p:cTn>
                              </p:par>
                              <p:par>
                                <p:cTn id="61" presetID="10" presetClass="exit" presetSubtype="0" fill="hold" grpId="1" nodeType="withEffect">
                                  <p:stCondLst>
                                    <p:cond delay="1000"/>
                                  </p:stCondLst>
                                  <p:childTnLst>
                                    <p:animEffect transition="out" filter="fade">
                                      <p:cBhvr>
                                        <p:cTn id="62" dur="1000"/>
                                        <p:tgtEl>
                                          <p:spTgt spid="49"/>
                                        </p:tgtEl>
                                      </p:cBhvr>
                                    </p:animEffect>
                                    <p:set>
                                      <p:cBhvr>
                                        <p:cTn id="63" dur="1" fill="hold">
                                          <p:stCondLst>
                                            <p:cond delay="999"/>
                                          </p:stCondLst>
                                        </p:cTn>
                                        <p:tgtEl>
                                          <p:spTgt spid="49"/>
                                        </p:tgtEl>
                                        <p:attrNameLst>
                                          <p:attrName>style.visibility</p:attrName>
                                        </p:attrNameLst>
                                      </p:cBhvr>
                                      <p:to>
                                        <p:strVal val="hidden"/>
                                      </p:to>
                                    </p:set>
                                  </p:childTnLst>
                                </p:cTn>
                              </p:par>
                              <p:par>
                                <p:cTn id="64" presetID="10" presetClass="exit" presetSubtype="0" fill="hold" grpId="1" nodeType="withEffect">
                                  <p:stCondLst>
                                    <p:cond delay="1000"/>
                                  </p:stCondLst>
                                  <p:childTnLst>
                                    <p:animEffect transition="out" filter="fade">
                                      <p:cBhvr>
                                        <p:cTn id="65" dur="1000"/>
                                        <p:tgtEl>
                                          <p:spTgt spid="50"/>
                                        </p:tgtEl>
                                      </p:cBhvr>
                                    </p:animEffect>
                                    <p:set>
                                      <p:cBhvr>
                                        <p:cTn id="66" dur="1" fill="hold">
                                          <p:stCondLst>
                                            <p:cond delay="999"/>
                                          </p:stCondLst>
                                        </p:cTn>
                                        <p:tgtEl>
                                          <p:spTgt spid="50"/>
                                        </p:tgtEl>
                                        <p:attrNameLst>
                                          <p:attrName>style.visibility</p:attrName>
                                        </p:attrNameLst>
                                      </p:cBhvr>
                                      <p:to>
                                        <p:strVal val="hidden"/>
                                      </p:to>
                                    </p:set>
                                  </p:childTnLst>
                                </p:cTn>
                              </p:par>
                              <p:par>
                                <p:cTn id="67" presetID="10" presetClass="exit" presetSubtype="0" fill="hold" grpId="1" nodeType="withEffect">
                                  <p:stCondLst>
                                    <p:cond delay="1000"/>
                                  </p:stCondLst>
                                  <p:childTnLst>
                                    <p:animEffect transition="out" filter="fade">
                                      <p:cBhvr>
                                        <p:cTn id="68" dur="1000"/>
                                        <p:tgtEl>
                                          <p:spTgt spid="51"/>
                                        </p:tgtEl>
                                      </p:cBhvr>
                                    </p:animEffect>
                                    <p:set>
                                      <p:cBhvr>
                                        <p:cTn id="69" dur="1" fill="hold">
                                          <p:stCondLst>
                                            <p:cond delay="999"/>
                                          </p:stCondLst>
                                        </p:cTn>
                                        <p:tgtEl>
                                          <p:spTgt spid="51"/>
                                        </p:tgtEl>
                                        <p:attrNameLst>
                                          <p:attrName>style.visibility</p:attrName>
                                        </p:attrNameLst>
                                      </p:cBhvr>
                                      <p:to>
                                        <p:strVal val="hidden"/>
                                      </p:to>
                                    </p:set>
                                  </p:childTnLst>
                                </p:cTn>
                              </p:par>
                              <p:par>
                                <p:cTn id="70" presetID="10" presetClass="exit" presetSubtype="0" fill="hold" grpId="0" nodeType="withEffect">
                                  <p:stCondLst>
                                    <p:cond delay="2100"/>
                                  </p:stCondLst>
                                  <p:childTnLst>
                                    <p:animEffect transition="out" filter="fade">
                                      <p:cBhvr>
                                        <p:cTn id="71" dur="1000"/>
                                        <p:tgtEl>
                                          <p:spTgt spid="58"/>
                                        </p:tgtEl>
                                      </p:cBhvr>
                                    </p:animEffect>
                                    <p:set>
                                      <p:cBhvr>
                                        <p:cTn id="72" dur="1" fill="hold">
                                          <p:stCondLst>
                                            <p:cond delay="999"/>
                                          </p:stCondLst>
                                        </p:cTn>
                                        <p:tgtEl>
                                          <p:spTgt spid="58"/>
                                        </p:tgtEl>
                                        <p:attrNameLst>
                                          <p:attrName>style.visibility</p:attrName>
                                        </p:attrNameLst>
                                      </p:cBhvr>
                                      <p:to>
                                        <p:strVal val="hidden"/>
                                      </p:to>
                                    </p:set>
                                  </p:childTnLst>
                                </p:cTn>
                              </p:par>
                            </p:childTnLst>
                          </p:cTn>
                        </p:par>
                        <p:par>
                          <p:cTn id="73" fill="hold">
                            <p:stCondLst>
                              <p:cond delay="6600"/>
                            </p:stCondLst>
                            <p:childTnLst>
                              <p:par>
                                <p:cTn id="74" presetID="10" presetClass="entr" presetSubtype="0" fill="hold" grpId="1" nodeType="after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fade">
                                      <p:cBhvr>
                                        <p:cTn id="76" dur="1000"/>
                                        <p:tgtEl>
                                          <p:spTgt spid="59"/>
                                        </p:tgtEl>
                                      </p:cBhvr>
                                    </p:animEffect>
                                  </p:childTnLst>
                                </p:cTn>
                              </p:par>
                            </p:childTnLst>
                          </p:cTn>
                        </p:par>
                        <p:par>
                          <p:cTn id="77" fill="hold">
                            <p:stCondLst>
                              <p:cond delay="7600"/>
                            </p:stCondLst>
                            <p:childTnLst>
                              <p:par>
                                <p:cTn id="78" presetID="8" presetClass="emph" presetSubtype="0" fill="hold" grpId="0" nodeType="afterEffect">
                                  <p:stCondLst>
                                    <p:cond delay="0"/>
                                  </p:stCondLst>
                                  <p:childTnLst>
                                    <p:animRot by="21600000">
                                      <p:cBhvr>
                                        <p:cTn id="79" dur="1400" fill="hold"/>
                                        <p:tgtEl>
                                          <p:spTgt spid="41"/>
                                        </p:tgtEl>
                                        <p:attrNameLst>
                                          <p:attrName>r</p:attrName>
                                        </p:attrNameLst>
                                      </p:cBhvr>
                                    </p:animRot>
                                  </p:childTnLst>
                                </p:cTn>
                              </p:par>
                            </p:childTnLst>
                          </p:cTn>
                        </p:par>
                        <p:par>
                          <p:cTn id="80" fill="hold">
                            <p:stCondLst>
                              <p:cond delay="9000"/>
                            </p:stCondLst>
                            <p:childTnLst>
                              <p:par>
                                <p:cTn id="81" presetID="42" presetClass="path" presetSubtype="0" fill="hold" grpId="0" nodeType="afterEffect">
                                  <p:stCondLst>
                                    <p:cond delay="0"/>
                                  </p:stCondLst>
                                  <p:childTnLst>
                                    <p:animMotion origin="layout" path="M -3.61111E-6 4.81481E-6 L -0.42187 -0.06976 " pathEditMode="relative" rAng="0" ptsTypes="AA">
                                      <p:cBhvr>
                                        <p:cTn id="82" dur="2000" fill="hold"/>
                                        <p:tgtEl>
                                          <p:spTgt spid="52"/>
                                        </p:tgtEl>
                                        <p:attrNameLst>
                                          <p:attrName>ppt_x</p:attrName>
                                          <p:attrName>ppt_y</p:attrName>
                                        </p:attrNameLst>
                                      </p:cBhvr>
                                      <p:rCtr x="-21094" y="-3488"/>
                                    </p:animMotion>
                                  </p:childTnLst>
                                </p:cTn>
                              </p:par>
                              <p:par>
                                <p:cTn id="83" presetID="42" presetClass="path" presetSubtype="0" fill="hold" grpId="0" nodeType="withEffect">
                                  <p:stCondLst>
                                    <p:cond delay="0"/>
                                  </p:stCondLst>
                                  <p:childTnLst>
                                    <p:animMotion origin="layout" path="M -3.61111E-6 -4.93827E-7 L -0.421 0.04568 " pathEditMode="relative" rAng="0" ptsTypes="AA">
                                      <p:cBhvr>
                                        <p:cTn id="84" dur="2000" fill="hold"/>
                                        <p:tgtEl>
                                          <p:spTgt spid="53"/>
                                        </p:tgtEl>
                                        <p:attrNameLst>
                                          <p:attrName>ppt_x</p:attrName>
                                          <p:attrName>ppt_y</p:attrName>
                                        </p:attrNameLst>
                                      </p:cBhvr>
                                      <p:rCtr x="-21059" y="2284"/>
                                    </p:animMotion>
                                  </p:childTnLst>
                                </p:cTn>
                              </p:par>
                              <p:par>
                                <p:cTn id="85" presetID="42" presetClass="path" presetSubtype="0" fill="hold" grpId="0" nodeType="withEffect">
                                  <p:stCondLst>
                                    <p:cond delay="1350"/>
                                  </p:stCondLst>
                                  <p:childTnLst>
                                    <p:animMotion origin="layout" path="M 2.22222E-6 -1.11111E-6 L 0.42291 -0.06944 " pathEditMode="relative" rAng="0" ptsTypes="AA">
                                      <p:cBhvr>
                                        <p:cTn id="86" dur="2000" fill="hold"/>
                                        <p:tgtEl>
                                          <p:spTgt spid="55"/>
                                        </p:tgtEl>
                                        <p:attrNameLst>
                                          <p:attrName>ppt_x</p:attrName>
                                          <p:attrName>ppt_y</p:attrName>
                                        </p:attrNameLst>
                                      </p:cBhvr>
                                      <p:rCtr x="21146" y="-3488"/>
                                    </p:animMotion>
                                  </p:childTnLst>
                                </p:cTn>
                              </p:par>
                              <p:par>
                                <p:cTn id="87" presetID="42" presetClass="path" presetSubtype="0" fill="hold" grpId="0" nodeType="withEffect">
                                  <p:stCondLst>
                                    <p:cond delay="1350"/>
                                  </p:stCondLst>
                                  <p:childTnLst>
                                    <p:animMotion origin="layout" path="M -5.55556E-7 -6.17284E-7 L 0.41476 0.05216 " pathEditMode="relative" rAng="0" ptsTypes="AA">
                                      <p:cBhvr>
                                        <p:cTn id="88" dur="2000" fill="hold"/>
                                        <p:tgtEl>
                                          <p:spTgt spid="56"/>
                                        </p:tgtEl>
                                        <p:attrNameLst>
                                          <p:attrName>ppt_x</p:attrName>
                                          <p:attrName>ppt_y</p:attrName>
                                        </p:attrNameLst>
                                      </p:cBhvr>
                                      <p:rCtr x="20729" y="2593"/>
                                    </p:animMotion>
                                  </p:childTnLst>
                                </p:cTn>
                              </p:par>
                              <p:par>
                                <p:cTn id="89" presetID="10" presetClass="exit" presetSubtype="0" fill="hold" grpId="1" nodeType="withEffect">
                                  <p:stCondLst>
                                    <p:cond delay="2100"/>
                                  </p:stCondLst>
                                  <p:childTnLst>
                                    <p:animEffect transition="out" filter="fade">
                                      <p:cBhvr>
                                        <p:cTn id="90" dur="1000"/>
                                        <p:tgtEl>
                                          <p:spTgt spid="55"/>
                                        </p:tgtEl>
                                      </p:cBhvr>
                                    </p:animEffect>
                                    <p:set>
                                      <p:cBhvr>
                                        <p:cTn id="91" dur="1" fill="hold">
                                          <p:stCondLst>
                                            <p:cond delay="999"/>
                                          </p:stCondLst>
                                        </p:cTn>
                                        <p:tgtEl>
                                          <p:spTgt spid="55"/>
                                        </p:tgtEl>
                                        <p:attrNameLst>
                                          <p:attrName>style.visibility</p:attrName>
                                        </p:attrNameLst>
                                      </p:cBhvr>
                                      <p:to>
                                        <p:strVal val="hidden"/>
                                      </p:to>
                                    </p:set>
                                  </p:childTnLst>
                                </p:cTn>
                              </p:par>
                              <p:par>
                                <p:cTn id="92" presetID="10" presetClass="exit" presetSubtype="0" fill="hold" grpId="1" nodeType="withEffect">
                                  <p:stCondLst>
                                    <p:cond delay="2100"/>
                                  </p:stCondLst>
                                  <p:childTnLst>
                                    <p:animEffect transition="out" filter="fade">
                                      <p:cBhvr>
                                        <p:cTn id="93" dur="1000"/>
                                        <p:tgtEl>
                                          <p:spTgt spid="56"/>
                                        </p:tgtEl>
                                      </p:cBhvr>
                                    </p:animEffect>
                                    <p:set>
                                      <p:cBhvr>
                                        <p:cTn id="94" dur="1" fill="hold">
                                          <p:stCondLst>
                                            <p:cond delay="999"/>
                                          </p:stCondLst>
                                        </p:cTn>
                                        <p:tgtEl>
                                          <p:spTgt spid="56"/>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1000"/>
                                        <p:tgtEl>
                                          <p:spTgt spid="59"/>
                                        </p:tgtEl>
                                      </p:cBhvr>
                                    </p:animEffect>
                                    <p:set>
                                      <p:cBhvr>
                                        <p:cTn id="99" dur="1" fill="hold">
                                          <p:stCondLst>
                                            <p:cond delay="999"/>
                                          </p:stCondLst>
                                        </p:cTn>
                                        <p:tgtEl>
                                          <p:spTgt spid="59"/>
                                        </p:tgtEl>
                                        <p:attrNameLst>
                                          <p:attrName>style.visibility</p:attrName>
                                        </p:attrNameLst>
                                      </p:cBhvr>
                                      <p:to>
                                        <p:strVal val="hidden"/>
                                      </p:to>
                                    </p:set>
                                  </p:childTnLst>
                                </p:cTn>
                              </p:par>
                            </p:childTnLst>
                          </p:cTn>
                        </p:par>
                        <p:par>
                          <p:cTn id="100" fill="hold">
                            <p:stCondLst>
                              <p:cond delay="1000"/>
                            </p:stCondLst>
                            <p:childTnLst>
                              <p:par>
                                <p:cTn id="101" presetID="10" presetClass="entr" presetSubtype="0" fill="hold" grpId="0" nodeType="afterEffect">
                                  <p:stCondLst>
                                    <p:cond delay="0"/>
                                  </p:stCondLst>
                                  <p:childTnLst>
                                    <p:set>
                                      <p:cBhvr>
                                        <p:cTn id="102" dur="1" fill="hold">
                                          <p:stCondLst>
                                            <p:cond delay="0"/>
                                          </p:stCondLst>
                                        </p:cTn>
                                        <p:tgtEl>
                                          <p:spTgt spid="60"/>
                                        </p:tgtEl>
                                        <p:attrNameLst>
                                          <p:attrName>style.visibility</p:attrName>
                                        </p:attrNameLst>
                                      </p:cBhvr>
                                      <p:to>
                                        <p:strVal val="visible"/>
                                      </p:to>
                                    </p:set>
                                    <p:animEffect transition="in" filter="fade">
                                      <p:cBhvr>
                                        <p:cTn id="103" dur="1000"/>
                                        <p:tgtEl>
                                          <p:spTgt spid="60"/>
                                        </p:tgtEl>
                                      </p:cBhvr>
                                    </p:animEffect>
                                  </p:childTnLst>
                                </p:cTn>
                              </p:par>
                              <p:par>
                                <p:cTn id="104" presetID="6" presetClass="emph" presetSubtype="0" accel="50000" decel="50000" autoRev="1" fill="hold" grpId="1" nodeType="withEffect">
                                  <p:stCondLst>
                                    <p:cond delay="0"/>
                                  </p:stCondLst>
                                  <p:childTnLst>
                                    <p:animScale>
                                      <p:cBhvr>
                                        <p:cTn id="105" dur="750" fill="hold"/>
                                        <p:tgtEl>
                                          <p:spTgt spid="60"/>
                                        </p:tgtEl>
                                      </p:cBhvr>
                                      <p:by x="103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p:bldP spid="42" grpId="1"/>
      <p:bldP spid="43" grpId="0"/>
      <p:bldP spid="43" grpId="1"/>
      <p:bldP spid="43" grpId="2"/>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3" grpId="0" animBg="1"/>
      <p:bldP spid="55" grpId="0" animBg="1"/>
      <p:bldP spid="55" grpId="1"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8597FFA-5C94-834C-B382-BDDBBA3C7A22}"/>
              </a:ext>
            </a:extLst>
          </p:cNvPr>
          <p:cNvPicPr>
            <a:picLocks noChangeAspect="1"/>
          </p:cNvPicPr>
          <p:nvPr/>
        </p:nvPicPr>
        <p:blipFill rotWithShape="1">
          <a:blip r:embed="rId3"/>
          <a:srcRect t="-19" r="1985" b="-19"/>
          <a:stretch/>
        </p:blipFill>
        <p:spPr>
          <a:xfrm>
            <a:off x="-3" y="0"/>
            <a:ext cx="9144003" cy="5151610"/>
          </a:xfrm>
          <a:prstGeom prst="rect">
            <a:avLst/>
          </a:prstGeom>
        </p:spPr>
      </p:pic>
      <p:sp>
        <p:nvSpPr>
          <p:cNvPr id="21" name="Rectangle 20">
            <a:extLst>
              <a:ext uri="{FF2B5EF4-FFF2-40B4-BE49-F238E27FC236}">
                <a16:creationId xmlns:a16="http://schemas.microsoft.com/office/drawing/2014/main" id="{6B455F68-F0C6-ED4E-BF9F-DD17C9E0545B}"/>
              </a:ext>
            </a:extLst>
          </p:cNvPr>
          <p:cNvSpPr/>
          <p:nvPr/>
        </p:nvSpPr>
        <p:spPr>
          <a:xfrm>
            <a:off x="0" y="2690189"/>
            <a:ext cx="9144000" cy="2453312"/>
          </a:xfrm>
          <a:prstGeom prst="rect">
            <a:avLst/>
          </a:prstGeom>
          <a:gradFill flip="none" rotWithShape="1">
            <a:gsLst>
              <a:gs pos="100000">
                <a:srgbClr val="102F61">
                  <a:alpha val="0"/>
                </a:srgbClr>
              </a:gs>
              <a:gs pos="48000">
                <a:srgbClr val="102F61">
                  <a:alpha val="81000"/>
                </a:srgbClr>
              </a:gs>
              <a:gs pos="0">
                <a:srgbClr val="1C3C7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8" name="Text Placeholder 7">
            <a:extLst>
              <a:ext uri="{FF2B5EF4-FFF2-40B4-BE49-F238E27FC236}">
                <a16:creationId xmlns:a16="http://schemas.microsoft.com/office/drawing/2014/main" id="{89DD0275-CEFD-1140-9F87-7ECAFBC8547D}"/>
              </a:ext>
            </a:extLst>
          </p:cNvPr>
          <p:cNvSpPr>
            <a:spLocks noGrp="1"/>
          </p:cNvSpPr>
          <p:nvPr>
            <p:ph type="body" sz="quarter" idx="17"/>
          </p:nvPr>
        </p:nvSpPr>
        <p:spPr/>
        <p:txBody>
          <a:bodyPr/>
          <a:lstStyle/>
          <a:p>
            <a:r>
              <a:rPr lang="en-US" dirty="0"/>
              <a:t>Exoplanet Communications</a:t>
            </a:r>
          </a:p>
        </p:txBody>
      </p:sp>
      <p:sp>
        <p:nvSpPr>
          <p:cNvPr id="7" name="Title 6">
            <a:extLst>
              <a:ext uri="{FF2B5EF4-FFF2-40B4-BE49-F238E27FC236}">
                <a16:creationId xmlns:a16="http://schemas.microsoft.com/office/drawing/2014/main" id="{57246849-44C5-424F-BB42-ECF0AF8D9243}"/>
              </a:ext>
            </a:extLst>
          </p:cNvPr>
          <p:cNvSpPr>
            <a:spLocks noGrp="1"/>
          </p:cNvSpPr>
          <p:nvPr>
            <p:ph type="title"/>
          </p:nvPr>
        </p:nvSpPr>
        <p:spPr/>
        <p:txBody>
          <a:bodyPr/>
          <a:lstStyle/>
          <a:p>
            <a:r>
              <a:rPr lang="en-US" dirty="0">
                <a:solidFill>
                  <a:schemeClr val="accent1">
                    <a:lumMod val="40000"/>
                    <a:lumOff val="60000"/>
                  </a:schemeClr>
                </a:solidFill>
              </a:rPr>
              <a:t>Stars vs. Planets – Brightness</a:t>
            </a:r>
            <a:endParaRPr lang="en-US" b="0" dirty="0">
              <a:solidFill>
                <a:schemeClr val="accent1">
                  <a:lumMod val="40000"/>
                  <a:lumOff val="60000"/>
                </a:schemeClr>
              </a:solidFill>
            </a:endParaRPr>
          </a:p>
        </p:txBody>
      </p:sp>
      <p:sp>
        <p:nvSpPr>
          <p:cNvPr id="6" name="Footer Placeholder 5">
            <a:extLst>
              <a:ext uri="{FF2B5EF4-FFF2-40B4-BE49-F238E27FC236}">
                <a16:creationId xmlns:a16="http://schemas.microsoft.com/office/drawing/2014/main" id="{FE87D858-9950-6546-ABE0-E49DB2DD316A}"/>
              </a:ext>
            </a:extLst>
          </p:cNvPr>
          <p:cNvSpPr>
            <a:spLocks noGrp="1"/>
          </p:cNvSpPr>
          <p:nvPr>
            <p:ph type="ftr" sz="quarter" idx="19"/>
          </p:nvPr>
        </p:nvSpPr>
        <p:spPr/>
        <p:txBody>
          <a:bodyPr/>
          <a:lstStyle/>
          <a:p>
            <a:r>
              <a:rPr lang="en-US">
                <a:solidFill>
                  <a:schemeClr val="bg2">
                    <a:lumMod val="50000"/>
                  </a:schemeClr>
                </a:solidFill>
              </a:rPr>
              <a:t>This document has been reviewed and determined not to contain export controlled technical data.</a:t>
            </a:r>
          </a:p>
        </p:txBody>
      </p:sp>
      <p:sp>
        <p:nvSpPr>
          <p:cNvPr id="9" name="Date Placeholder 13">
            <a:extLst>
              <a:ext uri="{FF2B5EF4-FFF2-40B4-BE49-F238E27FC236}">
                <a16:creationId xmlns:a16="http://schemas.microsoft.com/office/drawing/2014/main" id="{57AEC5F0-ECFD-5644-B998-6DF31BC242E3}"/>
              </a:ext>
            </a:extLst>
          </p:cNvPr>
          <p:cNvSpPr>
            <a:spLocks noGrp="1"/>
          </p:cNvSpPr>
          <p:nvPr>
            <p:ph type="dt" sz="half" idx="18"/>
          </p:nvPr>
        </p:nvSpPr>
        <p:spPr>
          <a:xfrm>
            <a:off x="254000" y="4954249"/>
            <a:ext cx="1422400" cy="123211"/>
          </a:xfrm>
        </p:spPr>
        <p:txBody>
          <a:bodyPr/>
          <a:lstStyle/>
          <a:p>
            <a:fld id="{8620C801-1D7D-C745-9604-DA9A7D570015}" type="datetime4">
              <a:rPr lang="en-US" smtClean="0">
                <a:solidFill>
                  <a:schemeClr val="bg2">
                    <a:lumMod val="50000"/>
                  </a:schemeClr>
                </a:solidFill>
              </a:rPr>
              <a:t>December 1, 2021</a:t>
            </a:fld>
            <a:endParaRPr lang="en-US" dirty="0">
              <a:solidFill>
                <a:schemeClr val="bg2">
                  <a:lumMod val="50000"/>
                </a:schemeClr>
              </a:solidFill>
            </a:endParaRPr>
          </a:p>
        </p:txBody>
      </p:sp>
      <p:sp>
        <p:nvSpPr>
          <p:cNvPr id="24" name="Slide Number Placeholder 7">
            <a:extLst>
              <a:ext uri="{FF2B5EF4-FFF2-40B4-BE49-F238E27FC236}">
                <a16:creationId xmlns:a16="http://schemas.microsoft.com/office/drawing/2014/main" id="{F939431E-4DED-AC4B-BB87-D17EDB03EE88}"/>
              </a:ext>
            </a:extLst>
          </p:cNvPr>
          <p:cNvSpPr txBox="1">
            <a:spLocks/>
          </p:cNvSpPr>
          <p:nvPr/>
        </p:nvSpPr>
        <p:spPr>
          <a:xfrm>
            <a:off x="6803560" y="4952849"/>
            <a:ext cx="601370" cy="122071"/>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8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5C533D-D968-4A70-91E2-44C7FEDAA0E0}" type="slidenum">
              <a:rPr lang="en-US" smtClean="0">
                <a:solidFill>
                  <a:schemeClr val="bg2">
                    <a:lumMod val="50000"/>
                  </a:schemeClr>
                </a:solidFill>
              </a:rPr>
              <a:pPr/>
              <a:t>19</a:t>
            </a:fld>
            <a:endParaRPr lang="en-US">
              <a:solidFill>
                <a:schemeClr val="bg2">
                  <a:lumMod val="50000"/>
                </a:schemeClr>
              </a:solidFill>
            </a:endParaRPr>
          </a:p>
        </p:txBody>
      </p:sp>
      <p:sp>
        <p:nvSpPr>
          <p:cNvPr id="25" name="TextBox 24">
            <a:extLst>
              <a:ext uri="{FF2B5EF4-FFF2-40B4-BE49-F238E27FC236}">
                <a16:creationId xmlns:a16="http://schemas.microsoft.com/office/drawing/2014/main" id="{9A6FD1EB-47DC-6C4F-97B4-9CB7E926230D}"/>
              </a:ext>
            </a:extLst>
          </p:cNvPr>
          <p:cNvSpPr txBox="1"/>
          <p:nvPr/>
        </p:nvSpPr>
        <p:spPr>
          <a:xfrm>
            <a:off x="7351776" y="4900945"/>
            <a:ext cx="1691991" cy="205979"/>
          </a:xfrm>
          <a:prstGeom prst="rect">
            <a:avLst/>
          </a:prstGeom>
          <a:noFill/>
        </p:spPr>
        <p:txBody>
          <a:bodyPr wrap="square" rtlCol="0" anchor="ctr">
            <a:noAutofit/>
          </a:bodyPr>
          <a:lstStyle/>
          <a:p>
            <a:pPr algn="r"/>
            <a:r>
              <a:rPr lang="en-US" sz="1000" b="1" kern="0" spc="70" dirty="0" err="1">
                <a:solidFill>
                  <a:srgbClr val="3E556E"/>
                </a:solidFill>
              </a:rPr>
              <a:t>exoplanets.nasa.gov</a:t>
            </a:r>
            <a:endParaRPr lang="en-US" sz="1000" b="1" kern="0" spc="70" dirty="0">
              <a:solidFill>
                <a:srgbClr val="3E556E"/>
              </a:solidFill>
            </a:endParaRPr>
          </a:p>
        </p:txBody>
      </p:sp>
      <p:sp>
        <p:nvSpPr>
          <p:cNvPr id="26" name="Oval 25">
            <a:extLst>
              <a:ext uri="{FF2B5EF4-FFF2-40B4-BE49-F238E27FC236}">
                <a16:creationId xmlns:a16="http://schemas.microsoft.com/office/drawing/2014/main" id="{8E3891FA-A17F-2242-A9FB-E43383CBD930}"/>
              </a:ext>
            </a:extLst>
          </p:cNvPr>
          <p:cNvSpPr/>
          <p:nvPr/>
        </p:nvSpPr>
        <p:spPr>
          <a:xfrm>
            <a:off x="6556370" y="1116417"/>
            <a:ext cx="931653" cy="931653"/>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pic>
        <p:nvPicPr>
          <p:cNvPr id="27" name="Picture 2">
            <a:extLst>
              <a:ext uri="{FF2B5EF4-FFF2-40B4-BE49-F238E27FC236}">
                <a16:creationId xmlns:a16="http://schemas.microsoft.com/office/drawing/2014/main" id="{8091B4DF-A9E0-0945-A5B8-0102FAB89110}"/>
              </a:ext>
            </a:extLst>
          </p:cNvPr>
          <p:cNvPicPr>
            <a:picLocks noChangeAspect="1" noChangeArrowheads="1"/>
          </p:cNvPicPr>
          <p:nvPr/>
        </p:nvPicPr>
        <p:blipFill>
          <a:blip r:embed="rId4"/>
          <a:srcRect t="3720" b="3720"/>
          <a:stretch/>
        </p:blipFill>
        <p:spPr bwMode="auto">
          <a:xfrm>
            <a:off x="4841445" y="680679"/>
            <a:ext cx="3565174" cy="34384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a:extLst>
              <a:ext uri="{FF2B5EF4-FFF2-40B4-BE49-F238E27FC236}">
                <a16:creationId xmlns:a16="http://schemas.microsoft.com/office/drawing/2014/main" id="{A4722B53-8055-454C-8E6A-E92DBC4890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90" t="5955" r="5390" b="5955"/>
          <a:stretch/>
        </p:blipFill>
        <p:spPr bwMode="auto">
          <a:xfrm>
            <a:off x="1566775" y="1542951"/>
            <a:ext cx="1383670" cy="1366141"/>
          </a:xfrm>
          <a:prstGeom prst="ellipse">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27C5D224-17C8-EF49-BD4D-39E3F21325A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31000" contrast="31000"/>
                    </a14:imgEffect>
                  </a14:imgLayer>
                </a14:imgProps>
              </a:ext>
            </a:extLst>
          </a:blip>
          <a:srcRect l="37870"/>
          <a:stretch/>
        </p:blipFill>
        <p:spPr>
          <a:xfrm flipH="1">
            <a:off x="2111477" y="1116417"/>
            <a:ext cx="4574136" cy="3753293"/>
          </a:xfrm>
          <a:prstGeom prst="rect">
            <a:avLst/>
          </a:prstGeom>
        </p:spPr>
      </p:pic>
      <p:pic>
        <p:nvPicPr>
          <p:cNvPr id="30" name="Picture 29">
            <a:extLst>
              <a:ext uri="{FF2B5EF4-FFF2-40B4-BE49-F238E27FC236}">
                <a16:creationId xmlns:a16="http://schemas.microsoft.com/office/drawing/2014/main" id="{D541E425-4292-9644-B0A8-09AB11AC45D6}"/>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31000" contrast="31000"/>
                    </a14:imgEffect>
                  </a14:imgLayer>
                </a14:imgProps>
              </a:ext>
            </a:extLst>
          </a:blip>
          <a:srcRect r="62130"/>
          <a:stretch/>
        </p:blipFill>
        <p:spPr>
          <a:xfrm flipH="1">
            <a:off x="6685613" y="1116417"/>
            <a:ext cx="2788092" cy="3753293"/>
          </a:xfrm>
          <a:prstGeom prst="rect">
            <a:avLst/>
          </a:prstGeom>
        </p:spPr>
      </p:pic>
      <p:pic>
        <p:nvPicPr>
          <p:cNvPr id="32" name="Picture 31">
            <a:extLst>
              <a:ext uri="{FF2B5EF4-FFF2-40B4-BE49-F238E27FC236}">
                <a16:creationId xmlns:a16="http://schemas.microsoft.com/office/drawing/2014/main" id="{A2F72872-41BC-C647-9ADA-EAE87CAFC73F}"/>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31000" contrast="31000"/>
                    </a14:imgEffect>
                  </a14:imgLayer>
                </a14:imgProps>
              </a:ext>
            </a:extLst>
          </a:blip>
          <a:stretch>
            <a:fillRect/>
          </a:stretch>
        </p:blipFill>
        <p:spPr>
          <a:xfrm flipH="1">
            <a:off x="9249903" y="1116417"/>
            <a:ext cx="1082681" cy="3753293"/>
          </a:xfrm>
          <a:prstGeom prst="rect">
            <a:avLst/>
          </a:prstGeom>
        </p:spPr>
      </p:pic>
      <p:pic>
        <p:nvPicPr>
          <p:cNvPr id="33" name="Picture 32">
            <a:extLst>
              <a:ext uri="{FF2B5EF4-FFF2-40B4-BE49-F238E27FC236}">
                <a16:creationId xmlns:a16="http://schemas.microsoft.com/office/drawing/2014/main" id="{6AEBD7BE-7BF9-AA41-A340-3703325EB45F}"/>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31000" contrast="31000"/>
                    </a14:imgEffect>
                  </a14:imgLayer>
                </a14:imgProps>
              </a:ext>
            </a:extLst>
          </a:blip>
          <a:stretch>
            <a:fillRect/>
          </a:stretch>
        </p:blipFill>
        <p:spPr>
          <a:xfrm flipH="1">
            <a:off x="1903194" y="1116417"/>
            <a:ext cx="5281076" cy="3753293"/>
          </a:xfrm>
          <a:prstGeom prst="rect">
            <a:avLst/>
          </a:prstGeom>
        </p:spPr>
      </p:pic>
      <p:pic>
        <p:nvPicPr>
          <p:cNvPr id="34" name="Picture 33">
            <a:extLst>
              <a:ext uri="{FF2B5EF4-FFF2-40B4-BE49-F238E27FC236}">
                <a16:creationId xmlns:a16="http://schemas.microsoft.com/office/drawing/2014/main" id="{4EB31F35-FDD7-864B-86ED-7C038E46204E}"/>
              </a:ext>
            </a:extLst>
          </p:cNvPr>
          <p:cNvPicPr>
            <a:picLocks noChangeAspect="1"/>
          </p:cNvPicPr>
          <p:nvPr/>
        </p:nvPicPr>
        <p:blipFill>
          <a:blip r:embed="rId12"/>
          <a:srcRect/>
          <a:stretch/>
        </p:blipFill>
        <p:spPr>
          <a:xfrm>
            <a:off x="1985023" y="2459194"/>
            <a:ext cx="540864" cy="727370"/>
          </a:xfrm>
          <a:prstGeom prst="rect">
            <a:avLst/>
          </a:prstGeom>
        </p:spPr>
      </p:pic>
      <p:pic>
        <p:nvPicPr>
          <p:cNvPr id="35" name="Picture 34">
            <a:extLst>
              <a:ext uri="{FF2B5EF4-FFF2-40B4-BE49-F238E27FC236}">
                <a16:creationId xmlns:a16="http://schemas.microsoft.com/office/drawing/2014/main" id="{03F84568-5988-F44D-BCA1-731D9018185D}"/>
              </a:ext>
            </a:extLst>
          </p:cNvPr>
          <p:cNvPicPr>
            <a:picLocks noChangeAspect="1"/>
          </p:cNvPicPr>
          <p:nvPr/>
        </p:nvPicPr>
        <p:blipFill>
          <a:blip r:embed="rId13"/>
          <a:stretch>
            <a:fillRect/>
          </a:stretch>
        </p:blipFill>
        <p:spPr>
          <a:xfrm>
            <a:off x="1942325" y="2350138"/>
            <a:ext cx="649982" cy="2571750"/>
          </a:xfrm>
          <a:prstGeom prst="rect">
            <a:avLst/>
          </a:prstGeom>
        </p:spPr>
      </p:pic>
      <p:sp>
        <p:nvSpPr>
          <p:cNvPr id="36" name="TextBox 35">
            <a:extLst>
              <a:ext uri="{FF2B5EF4-FFF2-40B4-BE49-F238E27FC236}">
                <a16:creationId xmlns:a16="http://schemas.microsoft.com/office/drawing/2014/main" id="{907FE733-8B01-4542-8A1F-599309F69B8E}"/>
              </a:ext>
            </a:extLst>
          </p:cNvPr>
          <p:cNvSpPr txBox="1"/>
          <p:nvPr/>
        </p:nvSpPr>
        <p:spPr>
          <a:xfrm>
            <a:off x="2229139" y="3106202"/>
            <a:ext cx="3778878" cy="1591782"/>
          </a:xfrm>
          <a:prstGeom prst="rect">
            <a:avLst/>
          </a:prstGeom>
          <a:noFill/>
          <a:effectLst>
            <a:outerShdw blurRad="25400" dist="25400" dir="8100000" algn="tr" rotWithShape="0">
              <a:prstClr val="black">
                <a:alpha val="40000"/>
              </a:prstClr>
            </a:outerShdw>
          </a:effectLst>
        </p:spPr>
        <p:txBody>
          <a:bodyPr wrap="square" bIns="301752" rtlCol="0">
            <a:spAutoFit/>
          </a:bodyPr>
          <a:lstStyle>
            <a:defPPr>
              <a:defRPr lang="en-US"/>
            </a:defPPr>
            <a:lvl1pPr algn="ctr">
              <a:defRPr sz="2000" spc="200">
                <a:solidFill>
                  <a:schemeClr val="accent3">
                    <a:lumMod val="40000"/>
                    <a:lumOff val="60000"/>
                  </a:schemeClr>
                </a:solidFill>
                <a:latin typeface="Arial" panose="020B0604020202020204" pitchFamily="34" charset="0"/>
                <a:cs typeface="Arial" panose="020B0604020202020204" pitchFamily="34" charset="0"/>
              </a:defRPr>
            </a:lvl1pPr>
          </a:lstStyle>
          <a:p>
            <a:pPr>
              <a:lnSpc>
                <a:spcPct val="96000"/>
              </a:lnSpc>
            </a:pPr>
            <a:r>
              <a:rPr lang="en-US" sz="2800" spc="0" dirty="0"/>
              <a:t>It’s almost like</a:t>
            </a:r>
            <a:br>
              <a:rPr lang="en-US" sz="2800" spc="0" dirty="0"/>
            </a:br>
            <a:r>
              <a:rPr lang="en-US" sz="2800" spc="0" dirty="0"/>
              <a:t>comparing the tiny light from a candle…</a:t>
            </a:r>
          </a:p>
        </p:txBody>
      </p:sp>
      <p:sp>
        <p:nvSpPr>
          <p:cNvPr id="37" name="TextBox 36">
            <a:extLst>
              <a:ext uri="{FF2B5EF4-FFF2-40B4-BE49-F238E27FC236}">
                <a16:creationId xmlns:a16="http://schemas.microsoft.com/office/drawing/2014/main" id="{FB9C25CC-F6E1-2A4C-90C3-9534C4528744}"/>
              </a:ext>
            </a:extLst>
          </p:cNvPr>
          <p:cNvSpPr txBox="1"/>
          <p:nvPr/>
        </p:nvSpPr>
        <p:spPr>
          <a:xfrm>
            <a:off x="2631170" y="3106550"/>
            <a:ext cx="2974816" cy="1591782"/>
          </a:xfrm>
          <a:prstGeom prst="rect">
            <a:avLst/>
          </a:prstGeom>
          <a:noFill/>
          <a:effectLst>
            <a:outerShdw blurRad="25400" dist="25400" dir="8100000" algn="tr" rotWithShape="0">
              <a:prstClr val="black">
                <a:alpha val="40000"/>
              </a:prstClr>
            </a:outerShdw>
          </a:effectLst>
        </p:spPr>
        <p:txBody>
          <a:bodyPr wrap="square" bIns="301752" rtlCol="0">
            <a:spAutoFit/>
          </a:bodyPr>
          <a:lstStyle>
            <a:defPPr>
              <a:defRPr lang="en-US"/>
            </a:defPPr>
            <a:lvl1pPr algn="ctr">
              <a:defRPr sz="2000" spc="200">
                <a:solidFill>
                  <a:schemeClr val="accent3">
                    <a:lumMod val="40000"/>
                    <a:lumOff val="60000"/>
                  </a:schemeClr>
                </a:solidFill>
                <a:latin typeface="Arial" panose="020B0604020202020204" pitchFamily="34" charset="0"/>
                <a:cs typeface="Arial" panose="020B0604020202020204" pitchFamily="34" charset="0"/>
              </a:defRPr>
            </a:lvl1pPr>
          </a:lstStyle>
          <a:p>
            <a:pPr>
              <a:lnSpc>
                <a:spcPct val="96000"/>
              </a:lnSpc>
            </a:pPr>
            <a:r>
              <a:rPr lang="en-US" sz="2800" spc="0" dirty="0"/>
              <a:t>…not with    </a:t>
            </a:r>
            <a:br>
              <a:rPr lang="en-US" sz="2800" spc="0" dirty="0"/>
            </a:br>
            <a:r>
              <a:rPr lang="en-US" sz="2800" spc="0" dirty="0"/>
              <a:t>one single</a:t>
            </a:r>
            <a:br>
              <a:rPr lang="en-US" sz="2800" spc="0" dirty="0"/>
            </a:br>
            <a:r>
              <a:rPr lang="en-US" sz="2800" spc="0" dirty="0"/>
              <a:t>   lighthouse…</a:t>
            </a:r>
          </a:p>
        </p:txBody>
      </p:sp>
      <p:sp>
        <p:nvSpPr>
          <p:cNvPr id="38" name="TextBox 37">
            <a:extLst>
              <a:ext uri="{FF2B5EF4-FFF2-40B4-BE49-F238E27FC236}">
                <a16:creationId xmlns:a16="http://schemas.microsoft.com/office/drawing/2014/main" id="{6C1DAAE2-0C4D-AB40-93D8-59E4BA9C9CB2}"/>
              </a:ext>
            </a:extLst>
          </p:cNvPr>
          <p:cNvSpPr txBox="1"/>
          <p:nvPr/>
        </p:nvSpPr>
        <p:spPr>
          <a:xfrm>
            <a:off x="1755271" y="3519647"/>
            <a:ext cx="4178664" cy="1591782"/>
          </a:xfrm>
          <a:prstGeom prst="rect">
            <a:avLst/>
          </a:prstGeom>
          <a:noFill/>
          <a:effectLst>
            <a:outerShdw blurRad="63500" dist="38100" dir="2700000" algn="tl" rotWithShape="0">
              <a:prstClr val="black">
                <a:alpha val="72355"/>
              </a:prstClr>
            </a:outerShdw>
          </a:effectLst>
        </p:spPr>
        <p:txBody>
          <a:bodyPr wrap="square" bIns="301752" rtlCol="0">
            <a:spAutoFit/>
          </a:bodyPr>
          <a:lstStyle>
            <a:defPPr>
              <a:defRPr lang="en-US"/>
            </a:defPPr>
            <a:lvl1pPr algn="ctr">
              <a:defRPr sz="2000" spc="200">
                <a:solidFill>
                  <a:schemeClr val="accent3">
                    <a:lumMod val="40000"/>
                    <a:lumOff val="60000"/>
                  </a:schemeClr>
                </a:solidFill>
                <a:latin typeface="Arial" panose="020B0604020202020204" pitchFamily="34" charset="0"/>
                <a:cs typeface="Arial" panose="020B0604020202020204" pitchFamily="34" charset="0"/>
              </a:defRPr>
            </a:lvl1pPr>
          </a:lstStyle>
          <a:p>
            <a:pPr>
              <a:lnSpc>
                <a:spcPct val="96000"/>
              </a:lnSpc>
            </a:pPr>
            <a:r>
              <a:rPr lang="en-US" sz="2800" spc="0" dirty="0">
                <a:solidFill>
                  <a:schemeClr val="accent5">
                    <a:lumMod val="60000"/>
                    <a:lumOff val="40000"/>
                  </a:schemeClr>
                </a:solidFill>
              </a:rPr>
              <a:t>But with the</a:t>
            </a:r>
            <a:br>
              <a:rPr lang="en-US" sz="2800" spc="0" dirty="0">
                <a:solidFill>
                  <a:schemeClr val="accent5">
                    <a:lumMod val="60000"/>
                    <a:lumOff val="40000"/>
                  </a:schemeClr>
                </a:solidFill>
              </a:rPr>
            </a:br>
            <a:r>
              <a:rPr lang="en-US" sz="2800" spc="0" dirty="0">
                <a:solidFill>
                  <a:schemeClr val="accent5">
                    <a:lumMod val="60000"/>
                    <a:lumOff val="40000"/>
                  </a:schemeClr>
                </a:solidFill>
              </a:rPr>
              <a:t>light from about</a:t>
            </a:r>
            <a:endParaRPr lang="en-US" sz="2800" spc="-110" dirty="0">
              <a:solidFill>
                <a:schemeClr val="accent5">
                  <a:lumMod val="60000"/>
                  <a:lumOff val="40000"/>
                </a:schemeClr>
              </a:solidFill>
            </a:endParaRPr>
          </a:p>
          <a:p>
            <a:pPr>
              <a:lnSpc>
                <a:spcPct val="96000"/>
              </a:lnSpc>
            </a:pPr>
            <a:r>
              <a:rPr lang="en-US" sz="2800" spc="-110" dirty="0">
                <a:solidFill>
                  <a:schemeClr val="accent5">
                    <a:lumMod val="60000"/>
                    <a:lumOff val="40000"/>
                  </a:schemeClr>
                </a:solidFill>
              </a:rPr>
              <a:t>2</a:t>
            </a:r>
            <a:r>
              <a:rPr lang="en-US" sz="2800" spc="0" dirty="0">
                <a:solidFill>
                  <a:schemeClr val="accent5">
                    <a:lumMod val="60000"/>
                    <a:lumOff val="40000"/>
                  </a:schemeClr>
                </a:solidFill>
              </a:rPr>
              <a:t>,000 lighthouses!</a:t>
            </a:r>
          </a:p>
        </p:txBody>
      </p:sp>
    </p:spTree>
    <p:extLst>
      <p:ext uri="{BB962C8B-B14F-4D97-AF65-F5344CB8AC3E}">
        <p14:creationId xmlns:p14="http://schemas.microsoft.com/office/powerpoint/2010/main" val="94238125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0-#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6" presetClass="emph" presetSubtype="0" accel="50000" decel="50000" fill="hold" nodeType="afterEffect">
                                  <p:stCondLst>
                                    <p:cond delay="1000"/>
                                  </p:stCondLst>
                                  <p:childTnLst>
                                    <p:animScale>
                                      <p:cBhvr>
                                        <p:cTn id="15" dur="2000" fill="hold"/>
                                        <p:tgtEl>
                                          <p:spTgt spid="35"/>
                                        </p:tgtEl>
                                      </p:cBhvr>
                                      <p:by x="20000" y="20000"/>
                                    </p:animScale>
                                  </p:childTnLst>
                                </p:cTn>
                              </p:par>
                              <p:par>
                                <p:cTn id="16" presetID="42" presetClass="path" presetSubtype="0" accel="50000" decel="50000" fill="hold" nodeType="withEffect">
                                  <p:stCondLst>
                                    <p:cond delay="1000"/>
                                  </p:stCondLst>
                                  <p:childTnLst>
                                    <p:animMotion origin="layout" path="M 2.22222E-6 4.5679E-6 L 2.22222E-6 0.12963 " pathEditMode="relative" rAng="0" ptsTypes="AA">
                                      <p:cBhvr>
                                        <p:cTn id="17" dur="2000" fill="hold"/>
                                        <p:tgtEl>
                                          <p:spTgt spid="34"/>
                                        </p:tgtEl>
                                        <p:attrNameLst>
                                          <p:attrName>ppt_x</p:attrName>
                                          <p:attrName>ppt_y</p:attrName>
                                        </p:attrNameLst>
                                      </p:cBhvr>
                                      <p:rCtr x="0" y="6481"/>
                                    </p:animMotion>
                                  </p:childTnLst>
                                </p:cTn>
                              </p:par>
                              <p:par>
                                <p:cTn id="18" presetID="6" presetClass="emph" presetSubtype="0" accel="50000" decel="50000" fill="hold" nodeType="withEffect">
                                  <p:stCondLst>
                                    <p:cond delay="1000"/>
                                  </p:stCondLst>
                                  <p:childTnLst>
                                    <p:animScale>
                                      <p:cBhvr>
                                        <p:cTn id="19" dur="2000" fill="hold"/>
                                        <p:tgtEl>
                                          <p:spTgt spid="34"/>
                                        </p:tgtEl>
                                      </p:cBhvr>
                                      <p:by x="16000" y="16000"/>
                                    </p:animScale>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700"/>
                                        <p:tgtEl>
                                          <p:spTgt spid="36"/>
                                        </p:tgtEl>
                                      </p:cBhvr>
                                    </p:animEffect>
                                  </p:childTnLst>
                                </p:cTn>
                              </p:par>
                            </p:childTnLst>
                          </p:cTn>
                        </p:par>
                        <p:par>
                          <p:cTn id="24" fill="hold">
                            <p:stCondLst>
                              <p:cond delay="4200"/>
                            </p:stCondLst>
                            <p:childTnLst>
                              <p:par>
                                <p:cTn id="25" presetID="42" presetClass="path" presetSubtype="0" accel="50000" decel="50000" fill="hold" nodeType="afterEffect">
                                  <p:stCondLst>
                                    <p:cond delay="1500"/>
                                  </p:stCondLst>
                                  <p:childTnLst>
                                    <p:animMotion origin="layout" path="M -3.33333E-6 -1.23457E-7 L -0.34461 0.00031 " pathEditMode="relative" rAng="0" ptsTypes="AA">
                                      <p:cBhvr>
                                        <p:cTn id="26" dur="1000" fill="hold"/>
                                        <p:tgtEl>
                                          <p:spTgt spid="32"/>
                                        </p:tgtEl>
                                        <p:attrNameLst>
                                          <p:attrName>ppt_x</p:attrName>
                                          <p:attrName>ppt_y</p:attrName>
                                        </p:attrNameLst>
                                      </p:cBhvr>
                                      <p:rCtr x="-17240" y="0"/>
                                    </p:animMotion>
                                  </p:childTnLst>
                                </p:cTn>
                              </p:par>
                            </p:childTnLst>
                          </p:cTn>
                        </p:par>
                        <p:par>
                          <p:cTn id="27" fill="hold">
                            <p:stCondLst>
                              <p:cond delay="6700"/>
                            </p:stCondLst>
                            <p:childTnLst>
                              <p:par>
                                <p:cTn id="28" presetID="22" presetClass="entr" presetSubtype="2"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right)">
                                      <p:cBhvr>
                                        <p:cTn id="30" dur="200"/>
                                        <p:tgtEl>
                                          <p:spTgt spid="33"/>
                                        </p:tgtEl>
                                      </p:cBhvr>
                                    </p:animEffect>
                                  </p:childTnLst>
                                </p:cTn>
                              </p:par>
                              <p:par>
                                <p:cTn id="31" presetID="10" presetClass="exit" presetSubtype="0" fill="hold" grpId="1" nodeType="withEffect">
                                  <p:stCondLst>
                                    <p:cond delay="0"/>
                                  </p:stCondLst>
                                  <p:childTnLst>
                                    <p:animEffect transition="out" filter="fade">
                                      <p:cBhvr>
                                        <p:cTn id="32" dur="500"/>
                                        <p:tgtEl>
                                          <p:spTgt spid="36"/>
                                        </p:tgtEl>
                                      </p:cBhvr>
                                    </p:animEffect>
                                    <p:set>
                                      <p:cBhvr>
                                        <p:cTn id="33" dur="1" fill="hold">
                                          <p:stCondLst>
                                            <p:cond delay="499"/>
                                          </p:stCondLst>
                                        </p:cTn>
                                        <p:tgtEl>
                                          <p:spTgt spid="36"/>
                                        </p:tgtEl>
                                        <p:attrNameLst>
                                          <p:attrName>style.visibility</p:attrName>
                                        </p:attrNameLst>
                                      </p:cBhvr>
                                      <p:to>
                                        <p:strVal val="hidden"/>
                                      </p:to>
                                    </p:set>
                                  </p:childTnLst>
                                </p:cTn>
                              </p:par>
                            </p:childTnLst>
                          </p:cTn>
                        </p:par>
                        <p:par>
                          <p:cTn id="34" fill="hold">
                            <p:stCondLst>
                              <p:cond delay="7200"/>
                            </p:stCondLst>
                            <p:childTnLst>
                              <p:par>
                                <p:cTn id="35" presetID="10" presetClass="entr" presetSubtype="0"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700"/>
                                        <p:tgtEl>
                                          <p:spTgt spid="37"/>
                                        </p:tgtEl>
                                      </p:cBhvr>
                                    </p:animEffect>
                                  </p:childTnLst>
                                </p:cTn>
                              </p:par>
                            </p:childTnLst>
                          </p:cTn>
                        </p:par>
                        <p:par>
                          <p:cTn id="38" fill="hold">
                            <p:stCondLst>
                              <p:cond delay="7900"/>
                            </p:stCondLst>
                            <p:childTnLst>
                              <p:par>
                                <p:cTn id="39" presetID="8" presetClass="emph" presetSubtype="0" fill="hold" grpId="1" nodeType="afterEffect">
                                  <p:stCondLst>
                                    <p:cond delay="0"/>
                                  </p:stCondLst>
                                  <p:childTnLst>
                                    <p:animRot by="21600000">
                                      <p:cBhvr>
                                        <p:cTn id="40" dur="1000" fill="hold"/>
                                        <p:tgtEl>
                                          <p:spTgt spid="26"/>
                                        </p:tgtEl>
                                        <p:attrNameLst>
                                          <p:attrName>r</p:attrName>
                                        </p:attrNameLst>
                                      </p:cBhvr>
                                    </p:animRot>
                                  </p:childTnLst>
                                </p:cTn>
                              </p:par>
                            </p:childTnLst>
                          </p:cTn>
                        </p:par>
                        <p:par>
                          <p:cTn id="41" fill="hold">
                            <p:stCondLst>
                              <p:cond delay="8900"/>
                            </p:stCondLst>
                            <p:childTnLst>
                              <p:par>
                                <p:cTn id="42" presetID="10" presetClass="exit" presetSubtype="0" fill="hold" nodeType="afterEffect">
                                  <p:stCondLst>
                                    <p:cond delay="2000"/>
                                  </p:stCondLst>
                                  <p:childTnLst>
                                    <p:animEffect transition="out" filter="fade">
                                      <p:cBhvr>
                                        <p:cTn id="43" dur="500"/>
                                        <p:tgtEl>
                                          <p:spTgt spid="32"/>
                                        </p:tgtEl>
                                      </p:cBhvr>
                                    </p:animEffect>
                                    <p:set>
                                      <p:cBhvr>
                                        <p:cTn id="44" dur="1" fill="hold">
                                          <p:stCondLst>
                                            <p:cond delay="499"/>
                                          </p:stCondLst>
                                        </p:cTn>
                                        <p:tgtEl>
                                          <p:spTgt spid="32"/>
                                        </p:tgtEl>
                                        <p:attrNameLst>
                                          <p:attrName>style.visibility</p:attrName>
                                        </p:attrNameLst>
                                      </p:cBhvr>
                                      <p:to>
                                        <p:strVal val="hidden"/>
                                      </p:to>
                                    </p:set>
                                  </p:childTnLst>
                                </p:cTn>
                              </p:par>
                              <p:par>
                                <p:cTn id="45" presetID="10" presetClass="exit" presetSubtype="0" fill="hold" grpId="1" nodeType="withEffect">
                                  <p:stCondLst>
                                    <p:cond delay="2000"/>
                                  </p:stCondLst>
                                  <p:childTnLst>
                                    <p:animEffect transition="out" filter="fade">
                                      <p:cBhvr>
                                        <p:cTn id="46" dur="500"/>
                                        <p:tgtEl>
                                          <p:spTgt spid="37"/>
                                        </p:tgtEl>
                                      </p:cBhvr>
                                    </p:animEffect>
                                    <p:set>
                                      <p:cBhvr>
                                        <p:cTn id="47" dur="1" fill="hold">
                                          <p:stCondLst>
                                            <p:cond delay="499"/>
                                          </p:stCondLst>
                                        </p:cTn>
                                        <p:tgtEl>
                                          <p:spTgt spid="37"/>
                                        </p:tgtEl>
                                        <p:attrNameLst>
                                          <p:attrName>style.visibility</p:attrName>
                                        </p:attrNameLst>
                                      </p:cBhvr>
                                      <p:to>
                                        <p:strVal val="hidden"/>
                                      </p:to>
                                    </p:set>
                                  </p:childTnLst>
                                </p:cTn>
                              </p:par>
                            </p:childTnLst>
                          </p:cTn>
                        </p:par>
                        <p:par>
                          <p:cTn id="48" fill="hold">
                            <p:stCondLst>
                              <p:cond delay="11400"/>
                            </p:stCondLst>
                            <p:childTnLst>
                              <p:par>
                                <p:cTn id="49" presetID="22" presetClass="entr" presetSubtype="8"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1000"/>
                                        <p:tgtEl>
                                          <p:spTgt spid="30"/>
                                        </p:tgtEl>
                                      </p:cBhvr>
                                    </p:animEffect>
                                  </p:childTnLst>
                                </p:cTn>
                              </p:par>
                              <p:par>
                                <p:cTn id="52" presetID="22" presetClass="entr" presetSubtype="2"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right)">
                                      <p:cBhvr>
                                        <p:cTn id="54" dur="1000"/>
                                        <p:tgtEl>
                                          <p:spTgt spid="29"/>
                                        </p:tgtEl>
                                      </p:cBhvr>
                                    </p:animEffect>
                                  </p:childTnLst>
                                </p:cTn>
                              </p:par>
                              <p:par>
                                <p:cTn id="55" presetID="10" presetClass="exit" presetSubtype="0" fill="hold" nodeType="withEffect">
                                  <p:stCondLst>
                                    <p:cond delay="0"/>
                                  </p:stCondLst>
                                  <p:childTnLst>
                                    <p:animEffect transition="out" filter="fade">
                                      <p:cBhvr>
                                        <p:cTn id="56" dur="500"/>
                                        <p:tgtEl>
                                          <p:spTgt spid="33"/>
                                        </p:tgtEl>
                                      </p:cBhvr>
                                    </p:animEffect>
                                    <p:set>
                                      <p:cBhvr>
                                        <p:cTn id="57" dur="1" fill="hold">
                                          <p:stCondLst>
                                            <p:cond delay="499"/>
                                          </p:stCondLst>
                                        </p:cTn>
                                        <p:tgtEl>
                                          <p:spTgt spid="33"/>
                                        </p:tgtEl>
                                        <p:attrNameLst>
                                          <p:attrName>style.visibility</p:attrName>
                                        </p:attrNameLst>
                                      </p:cBhvr>
                                      <p:to>
                                        <p:strVal val="hidden"/>
                                      </p:to>
                                    </p:set>
                                  </p:childTnLst>
                                </p:cTn>
                              </p:par>
                            </p:childTnLst>
                          </p:cTn>
                        </p:par>
                        <p:par>
                          <p:cTn id="58" fill="hold">
                            <p:stCondLst>
                              <p:cond delay="12400"/>
                            </p:stCondLst>
                            <p:childTnLst>
                              <p:par>
                                <p:cTn id="59" presetID="10" presetClass="entr" presetSubtype="0" fill="hold" grpId="0" nodeType="afterEffect">
                                  <p:stCondLst>
                                    <p:cond delay="50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par>
                                <p:cTn id="62" presetID="6" presetClass="emph" presetSubtype="0" decel="50000" fill="hold" grpId="1" nodeType="withEffect">
                                  <p:stCondLst>
                                    <p:cond delay="0"/>
                                  </p:stCondLst>
                                  <p:childTnLst>
                                    <p:animScale>
                                      <p:cBhvr>
                                        <p:cTn id="63" dur="3000" fill="hold"/>
                                        <p:tgtEl>
                                          <p:spTgt spid="38"/>
                                        </p:tgtEl>
                                      </p:cBhvr>
                                      <p:by x="106000" y="106000"/>
                                    </p:animScale>
                                  </p:childTnLst>
                                </p:cTn>
                              </p:par>
                            </p:childTnLst>
                          </p:cTn>
                        </p:par>
                        <p:par>
                          <p:cTn id="64" fill="hold">
                            <p:stCondLst>
                              <p:cond delay="15400"/>
                            </p:stCondLst>
                            <p:childTnLst>
                              <p:par>
                                <p:cTn id="65" presetID="8" presetClass="emph" presetSubtype="0" fill="hold" grpId="0" nodeType="afterEffect">
                                  <p:stCondLst>
                                    <p:cond delay="0"/>
                                  </p:stCondLst>
                                  <p:childTnLst>
                                    <p:animRot by="21600000">
                                      <p:cBhvr>
                                        <p:cTn id="66" dur="1400" fill="hold"/>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36" grpId="0" bldLvl="2"/>
      <p:bldP spid="36" grpId="1"/>
      <p:bldP spid="37" grpId="0" bldLvl="2"/>
      <p:bldP spid="37" grpId="1"/>
      <p:bldP spid="38" grpId="0" bldLvl="2"/>
      <p:bldP spid="3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A60AB63-B074-724D-9043-A0C2951BF04A}"/>
              </a:ext>
            </a:extLst>
          </p:cNvPr>
          <p:cNvSpPr>
            <a:spLocks noGrp="1"/>
          </p:cNvSpPr>
          <p:nvPr>
            <p:ph type="body" sz="quarter" idx="15"/>
          </p:nvPr>
        </p:nvSpPr>
        <p:spPr>
          <a:xfrm>
            <a:off x="498764" y="1381074"/>
            <a:ext cx="8536378" cy="2064090"/>
          </a:xfrm>
        </p:spPr>
        <p:txBody>
          <a:bodyPr/>
          <a:lstStyle/>
          <a:p>
            <a:pPr algn="l"/>
            <a:r>
              <a:rPr lang="en-US" sz="1600" b="1" dirty="0">
                <a:solidFill>
                  <a:schemeClr val="bg1"/>
                </a:solidFill>
                <a:latin typeface="Helvetica" pitchFamily="2" charset="0"/>
                <a:ea typeface="Hiragino Mincho Pro W3" panose="02020300000000000000" pitchFamily="18" charset="-128"/>
              </a:rPr>
              <a:t>Author: </a:t>
            </a:r>
          </a:p>
          <a:p>
            <a:pPr algn="l"/>
            <a:r>
              <a:rPr lang="en-US" sz="1600" dirty="0">
                <a:solidFill>
                  <a:schemeClr val="bg2">
                    <a:lumMod val="50000"/>
                  </a:schemeClr>
                </a:solidFill>
                <a:latin typeface="Helvetica" pitchFamily="2" charset="0"/>
                <a:ea typeface="Hiragino Mincho Pro W3" panose="02020300000000000000" pitchFamily="18" charset="-128"/>
              </a:rPr>
              <a:t>Yasuhiro Hasegawa, </a:t>
            </a:r>
            <a:r>
              <a:rPr lang="en-US" sz="1600" dirty="0">
                <a:solidFill>
                  <a:schemeClr val="bg2">
                    <a:lumMod val="50000"/>
                  </a:schemeClr>
                </a:solidFill>
              </a:rPr>
              <a:t>Jet Propulsion Laboratory, California Institute of Technology</a:t>
            </a:r>
          </a:p>
          <a:p>
            <a:pPr algn="l"/>
            <a:endParaRPr lang="en-US" sz="1600" dirty="0">
              <a:solidFill>
                <a:schemeClr val="bg1"/>
              </a:solidFill>
              <a:latin typeface="Helvetica" pitchFamily="2" charset="0"/>
              <a:ea typeface="Hiragino Mincho Pro W3" panose="02020300000000000000" pitchFamily="18" charset="-128"/>
            </a:endParaRPr>
          </a:p>
          <a:p>
            <a:pPr algn="l"/>
            <a:r>
              <a:rPr lang="en-US" sz="1600" b="1" dirty="0">
                <a:solidFill>
                  <a:schemeClr val="bg1"/>
                </a:solidFill>
                <a:latin typeface="Helvetica" pitchFamily="2" charset="0"/>
                <a:ea typeface="Hiragino Mincho Pro W3" panose="02020300000000000000" pitchFamily="18" charset="-128"/>
              </a:rPr>
              <a:t>Acknowledgement:</a:t>
            </a:r>
          </a:p>
          <a:p>
            <a:pPr algn="l"/>
            <a:r>
              <a:rPr lang="en-US" sz="1600" dirty="0">
                <a:solidFill>
                  <a:schemeClr val="bg2">
                    <a:lumMod val="50000"/>
                  </a:schemeClr>
                </a:solidFill>
                <a:latin typeface="Helvetica" pitchFamily="2" charset="0"/>
                <a:ea typeface="Hiragino Mincho Pro W3" panose="02020300000000000000" pitchFamily="18" charset="-128"/>
              </a:rPr>
              <a:t>This work was carried out at the Jet Propulsion Laboratory, California Institute of Technology, under a contract with the National Aeronautics and Space Administration, </a:t>
            </a:r>
          </a:p>
          <a:p>
            <a:pPr algn="l"/>
            <a:r>
              <a:rPr lang="en-US" sz="1600" dirty="0">
                <a:solidFill>
                  <a:schemeClr val="bg2">
                    <a:lumMod val="50000"/>
                  </a:schemeClr>
                </a:solidFill>
                <a:latin typeface="Helvetica" pitchFamily="2" charset="0"/>
                <a:ea typeface="Hiragino Mincho Pro W3" panose="02020300000000000000" pitchFamily="18" charset="-128"/>
              </a:rPr>
              <a:t>through funding from the NASA Exoplanet Exploration Program</a:t>
            </a:r>
            <a:endParaRPr lang="en-US" sz="1600" dirty="0"/>
          </a:p>
          <a:p>
            <a:pPr algn="l"/>
            <a:endParaRPr lang="en-US" sz="1600" dirty="0"/>
          </a:p>
          <a:p>
            <a:pPr algn="l"/>
            <a:r>
              <a:rPr lang="en-US" sz="1600" dirty="0"/>
              <a:t>All artwork made at JPL-Caltech.</a:t>
            </a:r>
          </a:p>
          <a:p>
            <a:pPr algn="l"/>
            <a:endParaRPr lang="en-US" sz="1600" dirty="0"/>
          </a:p>
          <a:p>
            <a:pPr algn="l"/>
            <a:endParaRPr lang="en-US" sz="1600" dirty="0"/>
          </a:p>
          <a:p>
            <a:pPr algn="l"/>
            <a:endParaRPr lang="en-US" sz="1600" dirty="0"/>
          </a:p>
          <a:p>
            <a:pPr algn="l"/>
            <a:endParaRPr lang="en-US" sz="1600" dirty="0"/>
          </a:p>
        </p:txBody>
      </p:sp>
      <p:sp>
        <p:nvSpPr>
          <p:cNvPr id="2" name="Slide Number Placeholder 1">
            <a:extLst>
              <a:ext uri="{FF2B5EF4-FFF2-40B4-BE49-F238E27FC236}">
                <a16:creationId xmlns:a16="http://schemas.microsoft.com/office/drawing/2014/main" id="{767A8787-714A-A544-837E-C83B401C20BD}"/>
              </a:ext>
            </a:extLst>
          </p:cNvPr>
          <p:cNvSpPr>
            <a:spLocks noGrp="1"/>
          </p:cNvSpPr>
          <p:nvPr>
            <p:ph type="sldNum" sz="quarter" idx="20"/>
          </p:nvPr>
        </p:nvSpPr>
        <p:spPr>
          <a:xfrm>
            <a:off x="6753069" y="4952849"/>
            <a:ext cx="1933731" cy="123211"/>
          </a:xfrm>
        </p:spPr>
        <p:txBody>
          <a:bodyPr/>
          <a:lstStyle/>
          <a:p>
            <a:fld id="{275C533D-D968-4A70-91E2-44C7FEDAA0E0}" type="slidenum">
              <a:rPr lang="en-US" smtClean="0"/>
              <a:pPr/>
              <a:t>2</a:t>
            </a:fld>
            <a:endParaRPr lang="en-US"/>
          </a:p>
        </p:txBody>
      </p:sp>
      <p:pic>
        <p:nvPicPr>
          <p:cNvPr id="6" name="Picture 5">
            <a:extLst>
              <a:ext uri="{FF2B5EF4-FFF2-40B4-BE49-F238E27FC236}">
                <a16:creationId xmlns:a16="http://schemas.microsoft.com/office/drawing/2014/main" id="{6B9A0433-8F33-3E42-850D-6F066F43DF2B}"/>
              </a:ext>
            </a:extLst>
          </p:cNvPr>
          <p:cNvPicPr>
            <a:picLocks noChangeAspect="1"/>
          </p:cNvPicPr>
          <p:nvPr/>
        </p:nvPicPr>
        <p:blipFill>
          <a:blip r:embed="rId3"/>
          <a:stretch>
            <a:fillRect/>
          </a:stretch>
        </p:blipFill>
        <p:spPr>
          <a:xfrm>
            <a:off x="8281254" y="114421"/>
            <a:ext cx="728420" cy="728420"/>
          </a:xfrm>
          <a:prstGeom prst="rect">
            <a:avLst/>
          </a:prstGeom>
        </p:spPr>
      </p:pic>
      <p:sp>
        <p:nvSpPr>
          <p:cNvPr id="3" name="Date Placeholder 2">
            <a:extLst>
              <a:ext uri="{FF2B5EF4-FFF2-40B4-BE49-F238E27FC236}">
                <a16:creationId xmlns:a16="http://schemas.microsoft.com/office/drawing/2014/main" id="{407C4C39-F869-3F48-96C7-6E3D21527C59}"/>
              </a:ext>
            </a:extLst>
          </p:cNvPr>
          <p:cNvSpPr>
            <a:spLocks noGrp="1"/>
          </p:cNvSpPr>
          <p:nvPr>
            <p:ph type="dt" sz="half" idx="18"/>
          </p:nvPr>
        </p:nvSpPr>
        <p:spPr/>
        <p:txBody>
          <a:bodyPr/>
          <a:lstStyle/>
          <a:p>
            <a:fld id="{4B6D662E-4EDB-B547-9174-D657140FFD2E}" type="datetime4">
              <a:rPr lang="en-US" smtClean="0"/>
              <a:t>December 1, 2021</a:t>
            </a:fld>
            <a:endParaRPr lang="en-US"/>
          </a:p>
        </p:txBody>
      </p:sp>
    </p:spTree>
    <p:extLst>
      <p:ext uri="{BB962C8B-B14F-4D97-AF65-F5344CB8AC3E}">
        <p14:creationId xmlns:p14="http://schemas.microsoft.com/office/powerpoint/2010/main" val="3142405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483CBB70-A934-A943-A704-6665F03828F2}"/>
              </a:ext>
            </a:extLst>
          </p:cNvPr>
          <p:cNvPicPr>
            <a:picLocks noChangeAspect="1"/>
          </p:cNvPicPr>
          <p:nvPr/>
        </p:nvPicPr>
        <p:blipFill rotWithShape="1">
          <a:blip r:embed="rId3"/>
          <a:srcRect t="-19" r="1985" b="-19"/>
          <a:stretch/>
        </p:blipFill>
        <p:spPr>
          <a:xfrm>
            <a:off x="-3" y="0"/>
            <a:ext cx="9144003" cy="5151610"/>
          </a:xfrm>
          <a:prstGeom prst="rect">
            <a:avLst/>
          </a:prstGeom>
        </p:spPr>
      </p:pic>
      <p:sp>
        <p:nvSpPr>
          <p:cNvPr id="8" name="Text Placeholder 7">
            <a:extLst>
              <a:ext uri="{FF2B5EF4-FFF2-40B4-BE49-F238E27FC236}">
                <a16:creationId xmlns:a16="http://schemas.microsoft.com/office/drawing/2014/main" id="{89DD0275-CEFD-1140-9F87-7ECAFBC8547D}"/>
              </a:ext>
            </a:extLst>
          </p:cNvPr>
          <p:cNvSpPr>
            <a:spLocks noGrp="1"/>
          </p:cNvSpPr>
          <p:nvPr>
            <p:ph type="body" sz="quarter" idx="17"/>
          </p:nvPr>
        </p:nvSpPr>
        <p:spPr/>
        <p:txBody>
          <a:bodyPr/>
          <a:lstStyle/>
          <a:p>
            <a:r>
              <a:rPr lang="en-US" dirty="0"/>
              <a:t>Exoplanet Communications</a:t>
            </a:r>
          </a:p>
        </p:txBody>
      </p:sp>
      <p:sp>
        <p:nvSpPr>
          <p:cNvPr id="7" name="Title 6">
            <a:extLst>
              <a:ext uri="{FF2B5EF4-FFF2-40B4-BE49-F238E27FC236}">
                <a16:creationId xmlns:a16="http://schemas.microsoft.com/office/drawing/2014/main" id="{57246849-44C5-424F-BB42-ECF0AF8D9243}"/>
              </a:ext>
            </a:extLst>
          </p:cNvPr>
          <p:cNvSpPr>
            <a:spLocks noGrp="1"/>
          </p:cNvSpPr>
          <p:nvPr>
            <p:ph type="title"/>
          </p:nvPr>
        </p:nvSpPr>
        <p:spPr/>
        <p:txBody>
          <a:bodyPr/>
          <a:lstStyle/>
          <a:p>
            <a:r>
              <a:rPr lang="en-US" dirty="0">
                <a:solidFill>
                  <a:schemeClr val="accent1">
                    <a:lumMod val="40000"/>
                    <a:lumOff val="60000"/>
                  </a:schemeClr>
                </a:solidFill>
              </a:rPr>
              <a:t>Stars vs. Planets – Size</a:t>
            </a:r>
            <a:endParaRPr lang="en-US" b="0" dirty="0">
              <a:solidFill>
                <a:schemeClr val="accent1">
                  <a:lumMod val="40000"/>
                  <a:lumOff val="60000"/>
                </a:schemeClr>
              </a:solidFill>
            </a:endParaRPr>
          </a:p>
        </p:txBody>
      </p:sp>
      <p:sp>
        <p:nvSpPr>
          <p:cNvPr id="6" name="Footer Placeholder 5">
            <a:extLst>
              <a:ext uri="{FF2B5EF4-FFF2-40B4-BE49-F238E27FC236}">
                <a16:creationId xmlns:a16="http://schemas.microsoft.com/office/drawing/2014/main" id="{FE87D858-9950-6546-ABE0-E49DB2DD316A}"/>
              </a:ext>
            </a:extLst>
          </p:cNvPr>
          <p:cNvSpPr>
            <a:spLocks noGrp="1"/>
          </p:cNvSpPr>
          <p:nvPr>
            <p:ph type="ftr" sz="quarter" idx="19"/>
          </p:nvPr>
        </p:nvSpPr>
        <p:spPr/>
        <p:txBody>
          <a:bodyPr/>
          <a:lstStyle/>
          <a:p>
            <a:r>
              <a:rPr lang="en-US">
                <a:solidFill>
                  <a:schemeClr val="bg2">
                    <a:lumMod val="50000"/>
                  </a:schemeClr>
                </a:solidFill>
              </a:rPr>
              <a:t>This document has been reviewed and determined not to contain export controlled technical data.</a:t>
            </a:r>
          </a:p>
        </p:txBody>
      </p:sp>
      <p:sp>
        <p:nvSpPr>
          <p:cNvPr id="9" name="Date Placeholder 13">
            <a:extLst>
              <a:ext uri="{FF2B5EF4-FFF2-40B4-BE49-F238E27FC236}">
                <a16:creationId xmlns:a16="http://schemas.microsoft.com/office/drawing/2014/main" id="{57AEC5F0-ECFD-5644-B998-6DF31BC242E3}"/>
              </a:ext>
            </a:extLst>
          </p:cNvPr>
          <p:cNvSpPr>
            <a:spLocks noGrp="1"/>
          </p:cNvSpPr>
          <p:nvPr>
            <p:ph type="dt" sz="half" idx="18"/>
          </p:nvPr>
        </p:nvSpPr>
        <p:spPr>
          <a:xfrm>
            <a:off x="254000" y="4954249"/>
            <a:ext cx="1422400" cy="123211"/>
          </a:xfrm>
        </p:spPr>
        <p:txBody>
          <a:bodyPr/>
          <a:lstStyle/>
          <a:p>
            <a:fld id="{38E3EF3C-12C2-2A40-9568-3241DBD54158}" type="datetime4">
              <a:rPr lang="en-US" smtClean="0">
                <a:solidFill>
                  <a:schemeClr val="bg2">
                    <a:lumMod val="50000"/>
                  </a:schemeClr>
                </a:solidFill>
              </a:rPr>
              <a:t>December 1, 2021</a:t>
            </a:fld>
            <a:endParaRPr lang="en-US" dirty="0">
              <a:solidFill>
                <a:schemeClr val="bg2">
                  <a:lumMod val="50000"/>
                </a:schemeClr>
              </a:solidFill>
            </a:endParaRPr>
          </a:p>
        </p:txBody>
      </p:sp>
      <p:sp>
        <p:nvSpPr>
          <p:cNvPr id="28" name="Slide Number Placeholder 7">
            <a:extLst>
              <a:ext uri="{FF2B5EF4-FFF2-40B4-BE49-F238E27FC236}">
                <a16:creationId xmlns:a16="http://schemas.microsoft.com/office/drawing/2014/main" id="{6F28C064-FFD5-5242-A45C-DB037DBD3051}"/>
              </a:ext>
            </a:extLst>
          </p:cNvPr>
          <p:cNvSpPr txBox="1">
            <a:spLocks/>
          </p:cNvSpPr>
          <p:nvPr/>
        </p:nvSpPr>
        <p:spPr>
          <a:xfrm>
            <a:off x="6803560" y="4952849"/>
            <a:ext cx="601370" cy="122071"/>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8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5C533D-D968-4A70-91E2-44C7FEDAA0E0}" type="slidenum">
              <a:rPr lang="en-US" smtClean="0">
                <a:solidFill>
                  <a:schemeClr val="bg2">
                    <a:lumMod val="50000"/>
                  </a:schemeClr>
                </a:solidFill>
              </a:rPr>
              <a:pPr/>
              <a:t>20</a:t>
            </a:fld>
            <a:endParaRPr lang="en-US">
              <a:solidFill>
                <a:schemeClr val="bg2">
                  <a:lumMod val="50000"/>
                </a:schemeClr>
              </a:solidFill>
            </a:endParaRPr>
          </a:p>
        </p:txBody>
      </p:sp>
      <p:sp>
        <p:nvSpPr>
          <p:cNvPr id="30" name="TextBox 29">
            <a:extLst>
              <a:ext uri="{FF2B5EF4-FFF2-40B4-BE49-F238E27FC236}">
                <a16:creationId xmlns:a16="http://schemas.microsoft.com/office/drawing/2014/main" id="{037D1A5F-888B-9140-9F1C-B2F1F592F342}"/>
              </a:ext>
            </a:extLst>
          </p:cNvPr>
          <p:cNvSpPr txBox="1"/>
          <p:nvPr/>
        </p:nvSpPr>
        <p:spPr>
          <a:xfrm>
            <a:off x="7351776" y="4900945"/>
            <a:ext cx="1691991" cy="205979"/>
          </a:xfrm>
          <a:prstGeom prst="rect">
            <a:avLst/>
          </a:prstGeom>
          <a:noFill/>
        </p:spPr>
        <p:txBody>
          <a:bodyPr wrap="square" rtlCol="0" anchor="ctr">
            <a:noAutofit/>
          </a:bodyPr>
          <a:lstStyle/>
          <a:p>
            <a:pPr algn="r"/>
            <a:r>
              <a:rPr lang="en-US" sz="1000" b="1" kern="0" spc="70" dirty="0" err="1">
                <a:solidFill>
                  <a:srgbClr val="3E556E"/>
                </a:solidFill>
              </a:rPr>
              <a:t>exoplanets.nasa.gov</a:t>
            </a:r>
            <a:endParaRPr lang="en-US" sz="1000" b="1" kern="0" spc="70" dirty="0">
              <a:solidFill>
                <a:srgbClr val="3E556E"/>
              </a:solidFill>
            </a:endParaRPr>
          </a:p>
        </p:txBody>
      </p:sp>
      <p:sp>
        <p:nvSpPr>
          <p:cNvPr id="33" name="Rectangle 32">
            <a:extLst>
              <a:ext uri="{FF2B5EF4-FFF2-40B4-BE49-F238E27FC236}">
                <a16:creationId xmlns:a16="http://schemas.microsoft.com/office/drawing/2014/main" id="{6FBE1E15-843A-B348-95CA-861BAE503D81}"/>
              </a:ext>
            </a:extLst>
          </p:cNvPr>
          <p:cNvSpPr/>
          <p:nvPr/>
        </p:nvSpPr>
        <p:spPr>
          <a:xfrm>
            <a:off x="0" y="2690189"/>
            <a:ext cx="9144000" cy="2453312"/>
          </a:xfrm>
          <a:prstGeom prst="rect">
            <a:avLst/>
          </a:prstGeom>
          <a:gradFill flip="none" rotWithShape="1">
            <a:gsLst>
              <a:gs pos="100000">
                <a:srgbClr val="102F61">
                  <a:alpha val="0"/>
                </a:srgbClr>
              </a:gs>
              <a:gs pos="48000">
                <a:srgbClr val="102F61">
                  <a:alpha val="81000"/>
                </a:srgbClr>
              </a:gs>
              <a:gs pos="0">
                <a:srgbClr val="1C3C7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pic>
        <p:nvPicPr>
          <p:cNvPr id="39" name="Picture 2">
            <a:extLst>
              <a:ext uri="{FF2B5EF4-FFF2-40B4-BE49-F238E27FC236}">
                <a16:creationId xmlns:a16="http://schemas.microsoft.com/office/drawing/2014/main" id="{AF255EB3-E429-004C-960B-1362013DB59A}"/>
              </a:ext>
            </a:extLst>
          </p:cNvPr>
          <p:cNvPicPr>
            <a:picLocks noChangeAspect="1" noChangeArrowheads="1"/>
          </p:cNvPicPr>
          <p:nvPr/>
        </p:nvPicPr>
        <p:blipFill>
          <a:blip r:embed="rId4"/>
          <a:srcRect t="3720" b="3720"/>
          <a:stretch/>
        </p:blipFill>
        <p:spPr bwMode="auto">
          <a:xfrm>
            <a:off x="3239566" y="-2514978"/>
            <a:ext cx="10794111" cy="1041033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84080712-2370-6A47-9C59-F9D9C9293F17}"/>
              </a:ext>
            </a:extLst>
          </p:cNvPr>
          <p:cNvPicPr>
            <a:picLocks noChangeAspect="1" noChangeArrowheads="1"/>
          </p:cNvPicPr>
          <p:nvPr/>
        </p:nvPicPr>
        <p:blipFill>
          <a:blip r:embed="rId4"/>
          <a:srcRect t="3720" b="3720"/>
          <a:stretch/>
        </p:blipFill>
        <p:spPr bwMode="auto">
          <a:xfrm>
            <a:off x="-4002138" y="680679"/>
            <a:ext cx="3565174" cy="3438412"/>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F44574F-0BD3-5E4A-B4CF-1417A32040E5}"/>
              </a:ext>
            </a:extLst>
          </p:cNvPr>
          <p:cNvSpPr txBox="1"/>
          <p:nvPr/>
        </p:nvSpPr>
        <p:spPr>
          <a:xfrm>
            <a:off x="1310897" y="3267255"/>
            <a:ext cx="4304370" cy="1815882"/>
          </a:xfrm>
          <a:prstGeom prst="rect">
            <a:avLst/>
          </a:prstGeom>
          <a:noFill/>
        </p:spPr>
        <p:txBody>
          <a:bodyPr wrap="square" rtlCol="0">
            <a:spAutoFit/>
          </a:bodyPr>
          <a:lstStyle/>
          <a:p>
            <a:pPr algn="ctr">
              <a:lnSpc>
                <a:spcPct val="96000"/>
              </a:lnSpc>
            </a:pPr>
            <a:r>
              <a:rPr lang="en-US" sz="2800" dirty="0">
                <a:solidFill>
                  <a:schemeClr val="bg1"/>
                </a:solidFill>
                <a:latin typeface="Arial" panose="020B0604020202020204" pitchFamily="34" charset="0"/>
                <a:cs typeface="Arial" panose="020B0604020202020204" pitchFamily="34" charset="0"/>
              </a:rPr>
              <a:t>So, how many Ea</a:t>
            </a:r>
            <a:r>
              <a:rPr lang="en-US" sz="2800" spc="100" dirty="0">
                <a:solidFill>
                  <a:schemeClr val="bg1"/>
                </a:solidFill>
                <a:latin typeface="Arial" panose="020B0604020202020204" pitchFamily="34" charset="0"/>
                <a:cs typeface="Arial" panose="020B0604020202020204" pitchFamily="34" charset="0"/>
              </a:rPr>
              <a:t>r</a:t>
            </a:r>
            <a:r>
              <a:rPr lang="en-US" sz="2800" dirty="0">
                <a:solidFill>
                  <a:schemeClr val="bg1"/>
                </a:solidFill>
                <a:latin typeface="Arial" panose="020B0604020202020204" pitchFamily="34" charset="0"/>
                <a:cs typeface="Arial" panose="020B0604020202020204" pitchFamily="34" charset="0"/>
              </a:rPr>
              <a:t>ths would it take to equal the width of the Sun?</a:t>
            </a:r>
          </a:p>
          <a:p>
            <a:pPr algn="ctr">
              <a:lnSpc>
                <a:spcPct val="96000"/>
              </a:lnSpc>
            </a:pPr>
            <a:endParaRPr lang="en-US" sz="2800" dirty="0">
              <a:solidFill>
                <a:schemeClr val="bg1"/>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CC2A878B-ECB7-AF45-ACB1-B316560EA610}"/>
              </a:ext>
            </a:extLst>
          </p:cNvPr>
          <p:cNvSpPr txBox="1"/>
          <p:nvPr/>
        </p:nvSpPr>
        <p:spPr>
          <a:xfrm>
            <a:off x="6194131" y="2450579"/>
            <a:ext cx="928652" cy="904863"/>
          </a:xfrm>
          <a:prstGeom prst="rect">
            <a:avLst/>
          </a:prstGeom>
          <a:noFill/>
          <a:effectLst>
            <a:outerShdw blurRad="50800" dist="12700" dir="5400000" algn="t" rotWithShape="0">
              <a:prstClr val="black">
                <a:alpha val="30000"/>
              </a:prstClr>
            </a:outerShdw>
          </a:effectLst>
        </p:spPr>
        <p:txBody>
          <a:bodyPr wrap="none" bIns="301752" rtlCol="0">
            <a:spAutoFit/>
          </a:bodyPr>
          <a:lstStyle/>
          <a:p>
            <a:pPr algn="ctr"/>
            <a:r>
              <a:rPr lang="en-US" sz="3600" b="1" dirty="0">
                <a:solidFill>
                  <a:srgbClr val="2E3D9B"/>
                </a:solidFill>
                <a:latin typeface="Arial" panose="020B0604020202020204" pitchFamily="34" charset="0"/>
                <a:cs typeface="Arial" panose="020B0604020202020204" pitchFamily="34" charset="0"/>
              </a:rPr>
              <a:t>110</a:t>
            </a:r>
          </a:p>
        </p:txBody>
      </p:sp>
      <p:sp>
        <p:nvSpPr>
          <p:cNvPr id="49" name="TextBox 48">
            <a:extLst>
              <a:ext uri="{FF2B5EF4-FFF2-40B4-BE49-F238E27FC236}">
                <a16:creationId xmlns:a16="http://schemas.microsoft.com/office/drawing/2014/main" id="{9B35E635-EDFA-9147-AC66-5FD452022CFB}"/>
              </a:ext>
            </a:extLst>
          </p:cNvPr>
          <p:cNvSpPr txBox="1"/>
          <p:nvPr/>
        </p:nvSpPr>
        <p:spPr>
          <a:xfrm>
            <a:off x="6456392" y="1689001"/>
            <a:ext cx="497252" cy="966418"/>
          </a:xfrm>
          <a:prstGeom prst="rect">
            <a:avLst/>
          </a:prstGeom>
          <a:noFill/>
          <a:effectLst>
            <a:outerShdw blurRad="50800" dist="12700" dir="5400000" algn="t" rotWithShape="0">
              <a:prstClr val="black">
                <a:alpha val="40000"/>
              </a:prstClr>
            </a:outerShdw>
          </a:effectLst>
        </p:spPr>
        <p:txBody>
          <a:bodyPr wrap="none" bIns="301752" rtlCol="0">
            <a:spAutoFit/>
          </a:bodyPr>
          <a:lstStyle/>
          <a:p>
            <a:pPr algn="ctr"/>
            <a:r>
              <a:rPr lang="en-US" sz="4000" b="1" dirty="0">
                <a:solidFill>
                  <a:schemeClr val="bg1"/>
                </a:solidFill>
                <a:latin typeface="Arial" panose="020B0604020202020204" pitchFamily="34" charset="0"/>
                <a:cs typeface="Arial" panose="020B0604020202020204" pitchFamily="34" charset="0"/>
              </a:rPr>
              <a:t>?</a:t>
            </a:r>
          </a:p>
        </p:txBody>
      </p:sp>
      <p:grpSp>
        <p:nvGrpSpPr>
          <p:cNvPr id="50" name="Group 49">
            <a:extLst>
              <a:ext uri="{FF2B5EF4-FFF2-40B4-BE49-F238E27FC236}">
                <a16:creationId xmlns:a16="http://schemas.microsoft.com/office/drawing/2014/main" id="{6D511C7E-A22A-C74D-B3E3-F847B143842D}"/>
              </a:ext>
            </a:extLst>
          </p:cNvPr>
          <p:cNvGrpSpPr/>
          <p:nvPr/>
        </p:nvGrpSpPr>
        <p:grpSpPr>
          <a:xfrm>
            <a:off x="5311467" y="2217127"/>
            <a:ext cx="2728416" cy="301752"/>
            <a:chOff x="1952469" y="2969730"/>
            <a:chExt cx="1232452" cy="301752"/>
          </a:xfrm>
        </p:grpSpPr>
        <p:cxnSp>
          <p:nvCxnSpPr>
            <p:cNvPr id="51" name="Straight Connector 50">
              <a:extLst>
                <a:ext uri="{FF2B5EF4-FFF2-40B4-BE49-F238E27FC236}">
                  <a16:creationId xmlns:a16="http://schemas.microsoft.com/office/drawing/2014/main" id="{E7B728EE-0502-7B41-9B22-19BAA69E570D}"/>
                </a:ext>
              </a:extLst>
            </p:cNvPr>
            <p:cNvCxnSpPr>
              <a:cxnSpLocks/>
            </p:cNvCxnSpPr>
            <p:nvPr/>
          </p:nvCxnSpPr>
          <p:spPr>
            <a:xfrm>
              <a:off x="1952469" y="2969730"/>
              <a:ext cx="0" cy="301752"/>
            </a:xfrm>
            <a:prstGeom prst="line">
              <a:avLst/>
            </a:prstGeom>
            <a:ln w="28575" cmpd="sng">
              <a:solidFill>
                <a:schemeClr val="bg1"/>
              </a:solidFill>
              <a:headEnd type="non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874E2448-EF0F-A948-8BAA-6986D8315FA7}"/>
                </a:ext>
              </a:extLst>
            </p:cNvPr>
            <p:cNvCxnSpPr>
              <a:cxnSpLocks/>
            </p:cNvCxnSpPr>
            <p:nvPr/>
          </p:nvCxnSpPr>
          <p:spPr>
            <a:xfrm>
              <a:off x="3184921" y="2969730"/>
              <a:ext cx="0" cy="301752"/>
            </a:xfrm>
            <a:prstGeom prst="line">
              <a:avLst/>
            </a:prstGeom>
            <a:ln w="28575" cmpd="sng">
              <a:solidFill>
                <a:schemeClr val="bg1"/>
              </a:solidFill>
              <a:headEnd type="none" w="lg" len="lg"/>
              <a:tailEnd type="none" w="lg" len="lg"/>
            </a:ln>
            <a:effectLst/>
          </p:spPr>
          <p:style>
            <a:lnRef idx="2">
              <a:schemeClr val="accent1"/>
            </a:lnRef>
            <a:fillRef idx="0">
              <a:schemeClr val="accent1"/>
            </a:fillRef>
            <a:effectRef idx="1">
              <a:schemeClr val="accent1"/>
            </a:effectRef>
            <a:fontRef idx="minor">
              <a:schemeClr val="tx1"/>
            </a:fontRef>
          </p:style>
        </p:cxnSp>
      </p:grpSp>
      <p:pic>
        <p:nvPicPr>
          <p:cNvPr id="53" name="Picture 3">
            <a:extLst>
              <a:ext uri="{FF2B5EF4-FFF2-40B4-BE49-F238E27FC236}">
                <a16:creationId xmlns:a16="http://schemas.microsoft.com/office/drawing/2014/main" id="{39ABE5F7-4706-8541-B022-236D834F7D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90" t="5955" r="5390" b="5955"/>
          <a:stretch/>
        </p:blipFill>
        <p:spPr bwMode="auto">
          <a:xfrm>
            <a:off x="1563166" y="1538185"/>
            <a:ext cx="1383670" cy="1366141"/>
          </a:xfrm>
          <a:prstGeom prst="ellipse">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FB0EBFC6-6E89-6E40-BB60-62D4E4F86B97}"/>
              </a:ext>
            </a:extLst>
          </p:cNvPr>
          <p:cNvSpPr txBox="1"/>
          <p:nvPr/>
        </p:nvSpPr>
        <p:spPr>
          <a:xfrm>
            <a:off x="408728" y="3363730"/>
            <a:ext cx="3680179" cy="893834"/>
          </a:xfrm>
          <a:prstGeom prst="rect">
            <a:avLst/>
          </a:prstGeom>
          <a:noFill/>
        </p:spPr>
        <p:txBody>
          <a:bodyPr wrap="square" rtlCol="0">
            <a:spAutoFit/>
          </a:bodyPr>
          <a:lstStyle/>
          <a:p>
            <a:pPr algn="ctr">
              <a:lnSpc>
                <a:spcPct val="93000"/>
              </a:lnSpc>
            </a:pPr>
            <a:r>
              <a:rPr lang="en-US" sz="2800" dirty="0">
                <a:solidFill>
                  <a:schemeClr val="bg1"/>
                </a:solidFill>
                <a:latin typeface="Arial" panose="020B0604020202020204" pitchFamily="34" charset="0"/>
                <a:cs typeface="Arial" panose="020B0604020202020204" pitchFamily="34" charset="0"/>
              </a:rPr>
              <a:t>The Sun is 110 times wider than Earth.</a:t>
            </a:r>
          </a:p>
        </p:txBody>
      </p:sp>
      <p:sp>
        <p:nvSpPr>
          <p:cNvPr id="55" name="TextBox 54">
            <a:extLst>
              <a:ext uri="{FF2B5EF4-FFF2-40B4-BE49-F238E27FC236}">
                <a16:creationId xmlns:a16="http://schemas.microsoft.com/office/drawing/2014/main" id="{B8042209-ADAA-A444-8B19-9716FC060DB0}"/>
              </a:ext>
            </a:extLst>
          </p:cNvPr>
          <p:cNvSpPr txBox="1"/>
          <p:nvPr/>
        </p:nvSpPr>
        <p:spPr>
          <a:xfrm>
            <a:off x="245229" y="2704925"/>
            <a:ext cx="4017852" cy="1695336"/>
          </a:xfrm>
          <a:prstGeom prst="rect">
            <a:avLst/>
          </a:prstGeom>
          <a:noFill/>
        </p:spPr>
        <p:txBody>
          <a:bodyPr wrap="square" rtlCol="0">
            <a:spAutoFit/>
          </a:bodyPr>
          <a:lstStyle/>
          <a:p>
            <a:pPr algn="ctr">
              <a:lnSpc>
                <a:spcPct val="93000"/>
              </a:lnSpc>
            </a:pPr>
            <a:r>
              <a:rPr lang="en-US" sz="2800" dirty="0">
                <a:solidFill>
                  <a:schemeClr val="bg1"/>
                </a:solidFill>
                <a:latin typeface="Arial" panose="020B0604020202020204" pitchFamily="34" charset="0"/>
                <a:cs typeface="Arial" panose="020B0604020202020204" pitchFamily="34" charset="0"/>
              </a:rPr>
              <a:t>Stars like the Sun are massive objects,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far wider than planets such as Earth.</a:t>
            </a:r>
          </a:p>
        </p:txBody>
      </p:sp>
      <p:cxnSp>
        <p:nvCxnSpPr>
          <p:cNvPr id="56" name="Straight Arrow Connector 55">
            <a:extLst>
              <a:ext uri="{FF2B5EF4-FFF2-40B4-BE49-F238E27FC236}">
                <a16:creationId xmlns:a16="http://schemas.microsoft.com/office/drawing/2014/main" id="{E3F4C1FB-17C4-ED40-A2F0-09B479EB51DD}"/>
              </a:ext>
            </a:extLst>
          </p:cNvPr>
          <p:cNvCxnSpPr>
            <a:cxnSpLocks/>
          </p:cNvCxnSpPr>
          <p:nvPr/>
        </p:nvCxnSpPr>
        <p:spPr>
          <a:xfrm>
            <a:off x="5311467" y="2368003"/>
            <a:ext cx="2728416" cy="0"/>
          </a:xfrm>
          <a:prstGeom prst="straightConnector1">
            <a:avLst/>
          </a:prstGeom>
          <a:ln w="57150" cmpd="sng">
            <a:solidFill>
              <a:schemeClr val="bg1"/>
            </a:solidFill>
            <a:headEnd type="triangle" w="lg" len="lg"/>
            <a:tailEnd type="triangle" w="lg" len="lg"/>
          </a:ln>
          <a:effectLst>
            <a:outerShdw blurRad="50800" dist="127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57" name="Group 56">
            <a:extLst>
              <a:ext uri="{FF2B5EF4-FFF2-40B4-BE49-F238E27FC236}">
                <a16:creationId xmlns:a16="http://schemas.microsoft.com/office/drawing/2014/main" id="{923D17BA-461C-D34E-8F58-31AB4D5796B7}"/>
              </a:ext>
            </a:extLst>
          </p:cNvPr>
          <p:cNvGrpSpPr>
            <a:grpSpLocks noChangeAspect="1"/>
          </p:cNvGrpSpPr>
          <p:nvPr/>
        </p:nvGrpSpPr>
        <p:grpSpPr>
          <a:xfrm>
            <a:off x="4300132" y="2168745"/>
            <a:ext cx="2048921" cy="462280"/>
            <a:chOff x="768660" y="-142281"/>
            <a:chExt cx="7880466" cy="1778000"/>
          </a:xfrm>
        </p:grpSpPr>
        <p:pic>
          <p:nvPicPr>
            <p:cNvPr id="58" name="Picture 57">
              <a:extLst>
                <a:ext uri="{FF2B5EF4-FFF2-40B4-BE49-F238E27FC236}">
                  <a16:creationId xmlns:a16="http://schemas.microsoft.com/office/drawing/2014/main" id="{1558AE6F-082D-4045-B6C5-48D48FDB1474}"/>
                </a:ext>
              </a:extLst>
            </p:cNvPr>
            <p:cNvPicPr>
              <a:picLocks noChangeAspect="1"/>
            </p:cNvPicPr>
            <p:nvPr/>
          </p:nvPicPr>
          <p:blipFill>
            <a:blip r:embed="rId6"/>
            <a:srcRect/>
            <a:stretch/>
          </p:blipFill>
          <p:spPr>
            <a:xfrm>
              <a:off x="4724826" y="-142281"/>
              <a:ext cx="3924300" cy="1778000"/>
            </a:xfrm>
            <a:prstGeom prst="rect">
              <a:avLst/>
            </a:prstGeom>
          </p:spPr>
        </p:pic>
        <p:pic>
          <p:nvPicPr>
            <p:cNvPr id="59" name="Picture 58">
              <a:extLst>
                <a:ext uri="{FF2B5EF4-FFF2-40B4-BE49-F238E27FC236}">
                  <a16:creationId xmlns:a16="http://schemas.microsoft.com/office/drawing/2014/main" id="{3144EC1F-CAD4-BF48-B622-08124CC105F9}"/>
                </a:ext>
              </a:extLst>
            </p:cNvPr>
            <p:cNvPicPr>
              <a:picLocks noChangeAspect="1"/>
            </p:cNvPicPr>
            <p:nvPr/>
          </p:nvPicPr>
          <p:blipFill>
            <a:blip r:embed="rId7">
              <a:alphaModFix amt="0"/>
            </a:blip>
            <a:srcRect/>
            <a:stretch/>
          </p:blipFill>
          <p:spPr>
            <a:xfrm>
              <a:off x="768660" y="-142281"/>
              <a:ext cx="3924300" cy="1778000"/>
            </a:xfrm>
            <a:prstGeom prst="rect">
              <a:avLst/>
            </a:prstGeom>
          </p:spPr>
        </p:pic>
      </p:grpSp>
      <p:pic>
        <p:nvPicPr>
          <p:cNvPr id="60" name="Picture 3">
            <a:extLst>
              <a:ext uri="{FF2B5EF4-FFF2-40B4-BE49-F238E27FC236}">
                <a16:creationId xmlns:a16="http://schemas.microsoft.com/office/drawing/2014/main" id="{ED0FAB0A-5A3E-B74C-AC46-F1FBDBF8D6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90" t="5955" r="5390" b="5955"/>
          <a:stretch/>
        </p:blipFill>
        <p:spPr bwMode="auto">
          <a:xfrm>
            <a:off x="1563166" y="1538185"/>
            <a:ext cx="1383670" cy="1366141"/>
          </a:xfrm>
          <a:prstGeom prst="ellipse">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B2AA8794-83CE-2D4C-AFAE-DAE91A2E7DC5}"/>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100000"/>
                    </a14:imgEffect>
                    <a14:imgEffect>
                      <a14:brightnessContrast bright="12000" contrast="10000"/>
                    </a14:imgEffect>
                  </a14:imgLayer>
                </a14:imgProps>
              </a:ext>
            </a:extLst>
          </a:blip>
          <a:stretch>
            <a:fillRect/>
          </a:stretch>
        </p:blipFill>
        <p:spPr>
          <a:xfrm>
            <a:off x="5524520" y="2345275"/>
            <a:ext cx="2496312" cy="106680"/>
          </a:xfrm>
          <a:prstGeom prst="rect">
            <a:avLst/>
          </a:prstGeom>
        </p:spPr>
      </p:pic>
      <p:sp>
        <p:nvSpPr>
          <p:cNvPr id="62" name="TextBox 61">
            <a:extLst>
              <a:ext uri="{FF2B5EF4-FFF2-40B4-BE49-F238E27FC236}">
                <a16:creationId xmlns:a16="http://schemas.microsoft.com/office/drawing/2014/main" id="{70545B74-8E11-0C43-9BEE-DCDCD5692002}"/>
              </a:ext>
            </a:extLst>
          </p:cNvPr>
          <p:cNvSpPr txBox="1"/>
          <p:nvPr/>
        </p:nvSpPr>
        <p:spPr>
          <a:xfrm>
            <a:off x="1370753" y="2282421"/>
            <a:ext cx="1840906" cy="493084"/>
          </a:xfrm>
          <a:prstGeom prst="rect">
            <a:avLst/>
          </a:prstGeom>
          <a:noFill/>
          <a:effectLst>
            <a:outerShdw blurRad="12700" dist="12700" dir="2700000" algn="tl" rotWithShape="0">
              <a:schemeClr val="tx1">
                <a:alpha val="40000"/>
              </a:schemeClr>
            </a:outerShdw>
          </a:effectLst>
        </p:spPr>
        <p:txBody>
          <a:bodyPr wrap="square" rtlCol="0">
            <a:spAutoFit/>
          </a:bodyPr>
          <a:lstStyle/>
          <a:p>
            <a:pPr algn="ctr">
              <a:lnSpc>
                <a:spcPct val="93000"/>
              </a:lnSpc>
            </a:pPr>
            <a:r>
              <a:rPr lang="en-US" sz="2800" b="1" i="1" dirty="0">
                <a:solidFill>
                  <a:schemeClr val="accent5">
                    <a:lumMod val="60000"/>
                    <a:lumOff val="40000"/>
                  </a:schemeClr>
                </a:solidFill>
                <a:latin typeface="Arial" panose="020B0604020202020204" pitchFamily="34" charset="0"/>
                <a:cs typeface="Arial" panose="020B0604020202020204" pitchFamily="34" charset="0"/>
              </a:rPr>
              <a:t>Size:</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865548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childTnLst>
                                </p:cTn>
                              </p:par>
                              <p:par>
                                <p:cTn id="8" presetID="6" presetClass="emph" presetSubtype="0" accel="50000" decel="50000" autoRev="1" fill="hold" grpId="2" nodeType="withEffect">
                                  <p:stCondLst>
                                    <p:cond delay="0"/>
                                  </p:stCondLst>
                                  <p:childTnLst>
                                    <p:animScale>
                                      <p:cBhvr>
                                        <p:cTn id="9" dur="1000" fill="hold"/>
                                        <p:tgtEl>
                                          <p:spTgt spid="62"/>
                                        </p:tgtEl>
                                      </p:cBhvr>
                                      <p:by x="110000" y="110000"/>
                                    </p:animScale>
                                  </p:childTnLst>
                                </p:cTn>
                              </p:par>
                            </p:childTnLst>
                          </p:cTn>
                        </p:par>
                        <p:par>
                          <p:cTn id="10" fill="hold">
                            <p:stCondLst>
                              <p:cond delay="2000"/>
                            </p:stCondLst>
                            <p:childTnLst>
                              <p:par>
                                <p:cTn id="11" presetID="10" presetClass="entr" presetSubtype="0" fill="hold" grpId="1"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10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1000"/>
                                        <p:tgtEl>
                                          <p:spTgt spid="62"/>
                                        </p:tgtEl>
                                      </p:cBhvr>
                                    </p:animEffect>
                                    <p:set>
                                      <p:cBhvr>
                                        <p:cTn id="18" dur="1" fill="hold">
                                          <p:stCondLst>
                                            <p:cond delay="999"/>
                                          </p:stCondLst>
                                        </p:cTn>
                                        <p:tgtEl>
                                          <p:spTgt spid="62"/>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00"/>
                                        <p:tgtEl>
                                          <p:spTgt spid="55"/>
                                        </p:tgtEl>
                                      </p:cBhvr>
                                    </p:animEffect>
                                    <p:set>
                                      <p:cBhvr>
                                        <p:cTn id="21" dur="1" fill="hold">
                                          <p:stCondLst>
                                            <p:cond delay="999"/>
                                          </p:stCondLst>
                                        </p:cTn>
                                        <p:tgtEl>
                                          <p:spTgt spid="55"/>
                                        </p:tgtEl>
                                        <p:attrNameLst>
                                          <p:attrName>style.visibility</p:attrName>
                                        </p:attrNameLst>
                                      </p:cBhvr>
                                      <p:to>
                                        <p:strVal val="hidden"/>
                                      </p:to>
                                    </p:set>
                                  </p:childTnLst>
                                </p:cTn>
                              </p:par>
                              <p:par>
                                <p:cTn id="22" presetID="42" presetClass="path" presetSubtype="0" accel="50000" decel="50000" fill="hold" nodeType="withEffect">
                                  <p:stCondLst>
                                    <p:cond delay="0"/>
                                  </p:stCondLst>
                                  <p:childTnLst>
                                    <p:animMotion origin="layout" path="M -4.44444E-6 4.93827E-7 L -0.22083 -0.05556 " pathEditMode="relative" rAng="0" ptsTypes="AA">
                                      <p:cBhvr>
                                        <p:cTn id="23" dur="2000" fill="hold"/>
                                        <p:tgtEl>
                                          <p:spTgt spid="39"/>
                                        </p:tgtEl>
                                        <p:attrNameLst>
                                          <p:attrName>ppt_x</p:attrName>
                                          <p:attrName>ppt_y</p:attrName>
                                        </p:attrNameLst>
                                      </p:cBhvr>
                                      <p:rCtr x="-11042" y="-2778"/>
                                    </p:animMotion>
                                  </p:childTnLst>
                                </p:cTn>
                              </p:par>
                              <p:par>
                                <p:cTn id="24" presetID="6" presetClass="emph" presetSubtype="0" accel="50000" decel="50000" fill="hold" nodeType="withEffect">
                                  <p:stCondLst>
                                    <p:cond delay="0"/>
                                  </p:stCondLst>
                                  <p:childTnLst>
                                    <p:animScale>
                                      <p:cBhvr>
                                        <p:cTn id="25" dur="2000" fill="hold"/>
                                        <p:tgtEl>
                                          <p:spTgt spid="39"/>
                                        </p:tgtEl>
                                      </p:cBhvr>
                                      <p:by x="33000" y="33000"/>
                                    </p:animScale>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1500"/>
                                        <p:tgtEl>
                                          <p:spTgt spid="60"/>
                                        </p:tgtEl>
                                      </p:cBhvr>
                                    </p:animEffect>
                                  </p:childTnLst>
                                </p:cTn>
                              </p:par>
                            </p:childTnLst>
                          </p:cTn>
                        </p:par>
                        <p:par>
                          <p:cTn id="30" fill="hold">
                            <p:stCondLst>
                              <p:cond delay="3500"/>
                            </p:stCondLst>
                            <p:childTnLst>
                              <p:par>
                                <p:cTn id="31" presetID="10" presetClass="entr" presetSubtype="0" fill="hold" grpId="1" nodeType="afterEffect">
                                  <p:stCondLst>
                                    <p:cond delay="25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childTnLst>
                                </p:cTn>
                              </p:par>
                              <p:par>
                                <p:cTn id="34" presetID="17" presetClass="entr" presetSubtype="10" fill="hold" nodeType="withEffect">
                                  <p:stCondLst>
                                    <p:cond delay="2500"/>
                                  </p:stCondLst>
                                  <p:childTnLst>
                                    <p:set>
                                      <p:cBhvr>
                                        <p:cTn id="35" dur="1" fill="hold">
                                          <p:stCondLst>
                                            <p:cond delay="0"/>
                                          </p:stCondLst>
                                        </p:cTn>
                                        <p:tgtEl>
                                          <p:spTgt spid="56"/>
                                        </p:tgtEl>
                                        <p:attrNameLst>
                                          <p:attrName>style.visibility</p:attrName>
                                        </p:attrNameLst>
                                      </p:cBhvr>
                                      <p:to>
                                        <p:strVal val="visible"/>
                                      </p:to>
                                    </p:set>
                                    <p:anim calcmode="lin" valueType="num">
                                      <p:cBhvr>
                                        <p:cTn id="36" dur="500" fill="hold"/>
                                        <p:tgtEl>
                                          <p:spTgt spid="56"/>
                                        </p:tgtEl>
                                        <p:attrNameLst>
                                          <p:attrName>ppt_w</p:attrName>
                                        </p:attrNameLst>
                                      </p:cBhvr>
                                      <p:tavLst>
                                        <p:tav tm="0">
                                          <p:val>
                                            <p:fltVal val="0"/>
                                          </p:val>
                                        </p:tav>
                                        <p:tav tm="100000">
                                          <p:val>
                                            <p:strVal val="#ppt_w"/>
                                          </p:val>
                                        </p:tav>
                                      </p:tavLst>
                                    </p:anim>
                                    <p:anim calcmode="lin" valueType="num">
                                      <p:cBhvr>
                                        <p:cTn id="37" dur="500" fill="hold"/>
                                        <p:tgtEl>
                                          <p:spTgt spid="56"/>
                                        </p:tgtEl>
                                        <p:attrNameLst>
                                          <p:attrName>ppt_h</p:attrName>
                                        </p:attrNameLst>
                                      </p:cBhvr>
                                      <p:tavLst>
                                        <p:tav tm="0">
                                          <p:val>
                                            <p:strVal val="#ppt_h"/>
                                          </p:val>
                                        </p:tav>
                                        <p:tav tm="100000">
                                          <p:val>
                                            <p:strVal val="#ppt_h"/>
                                          </p:val>
                                        </p:tav>
                                      </p:tavLst>
                                    </p:anim>
                                  </p:childTnLst>
                                </p:cTn>
                              </p:par>
                              <p:par>
                                <p:cTn id="38" presetID="10" presetClass="entr" presetSubtype="0" fill="hold" nodeType="withEffect">
                                  <p:stCondLst>
                                    <p:cond delay="300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par>
                                <p:cTn id="41" presetID="6" presetClass="emph" presetSubtype="0" accel="50000" decel="50000" autoRev="1" fill="hold" nodeType="withEffect">
                                  <p:stCondLst>
                                    <p:cond delay="3000"/>
                                  </p:stCondLst>
                                  <p:childTnLst>
                                    <p:animScale>
                                      <p:cBhvr>
                                        <p:cTn id="42" dur="500" fill="hold"/>
                                        <p:tgtEl>
                                          <p:spTgt spid="50"/>
                                        </p:tgtEl>
                                      </p:cBhvr>
                                      <p:by x="100000" y="150000"/>
                                    </p:animScale>
                                  </p:childTnLst>
                                </p:cTn>
                              </p:par>
                              <p:par>
                                <p:cTn id="43" presetID="10" presetClass="entr" presetSubtype="0" fill="hold" grpId="2" nodeType="withEffect">
                                  <p:stCondLst>
                                    <p:cond delay="350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cTn>
                              </p:par>
                              <p:par>
                                <p:cTn id="46" presetID="6" presetClass="emph" presetSubtype="0" accel="50000" decel="50000" autoRev="1" fill="hold" grpId="1" nodeType="withEffect">
                                  <p:stCondLst>
                                    <p:cond delay="3500"/>
                                  </p:stCondLst>
                                  <p:childTnLst>
                                    <p:animScale>
                                      <p:cBhvr>
                                        <p:cTn id="47" dur="1000" fill="hold"/>
                                        <p:tgtEl>
                                          <p:spTgt spid="49"/>
                                        </p:tgtEl>
                                      </p:cBhvr>
                                      <p:by x="120000" y="120000"/>
                                    </p:animScale>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9"/>
                                        </p:tgtEl>
                                      </p:cBhvr>
                                    </p:animEffect>
                                    <p:set>
                                      <p:cBhvr>
                                        <p:cTn id="52" dur="1" fill="hold">
                                          <p:stCondLst>
                                            <p:cond delay="499"/>
                                          </p:stCondLst>
                                        </p:cTn>
                                        <p:tgtEl>
                                          <p:spTgt spid="49"/>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41"/>
                                        </p:tgtEl>
                                      </p:cBhvr>
                                    </p:animEffect>
                                    <p:set>
                                      <p:cBhvr>
                                        <p:cTn id="55" dur="1" fill="hold">
                                          <p:stCondLst>
                                            <p:cond delay="499"/>
                                          </p:stCondLst>
                                        </p:cTn>
                                        <p:tgtEl>
                                          <p:spTgt spid="4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50"/>
                                        </p:tgtEl>
                                      </p:cBhvr>
                                    </p:animEffect>
                                    <p:set>
                                      <p:cBhvr>
                                        <p:cTn id="58" dur="1" fill="hold">
                                          <p:stCondLst>
                                            <p:cond delay="499"/>
                                          </p:stCondLst>
                                        </p:cTn>
                                        <p:tgtEl>
                                          <p:spTgt spid="50"/>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56"/>
                                        </p:tgtEl>
                                      </p:cBhvr>
                                    </p:animEffect>
                                    <p:set>
                                      <p:cBhvr>
                                        <p:cTn id="61" dur="1" fill="hold">
                                          <p:stCondLst>
                                            <p:cond delay="499"/>
                                          </p:stCondLst>
                                        </p:cTn>
                                        <p:tgtEl>
                                          <p:spTgt spid="56"/>
                                        </p:tgtEl>
                                        <p:attrNameLst>
                                          <p:attrName>style.visibility</p:attrName>
                                        </p:attrNameLst>
                                      </p:cBhvr>
                                      <p:to>
                                        <p:strVal val="hidden"/>
                                      </p:to>
                                    </p:set>
                                  </p:childTnLst>
                                </p:cTn>
                              </p:par>
                            </p:childTnLst>
                          </p:cTn>
                        </p:par>
                        <p:par>
                          <p:cTn id="62" fill="hold">
                            <p:stCondLst>
                              <p:cond delay="500"/>
                            </p:stCondLst>
                            <p:childTnLst>
                              <p:par>
                                <p:cTn id="63" presetID="42" presetClass="path" presetSubtype="0" accel="50000" decel="50000" fill="hold" nodeType="afterEffect">
                                  <p:stCondLst>
                                    <p:cond delay="0"/>
                                  </p:stCondLst>
                                  <p:childTnLst>
                                    <p:animMotion origin="layout" path="M 2.22222E-6 -1.23457E-7 L 0.34166 0.03426 " pathEditMode="relative" rAng="0" ptsTypes="AA">
                                      <p:cBhvr>
                                        <p:cTn id="64" dur="2000" fill="hold"/>
                                        <p:tgtEl>
                                          <p:spTgt spid="60"/>
                                        </p:tgtEl>
                                        <p:attrNameLst>
                                          <p:attrName>ppt_x</p:attrName>
                                          <p:attrName>ppt_y</p:attrName>
                                        </p:attrNameLst>
                                      </p:cBhvr>
                                      <p:rCtr x="17083" y="1698"/>
                                    </p:animMotion>
                                  </p:childTnLst>
                                </p:cTn>
                              </p:par>
                              <p:par>
                                <p:cTn id="65" presetID="6" presetClass="emph" presetSubtype="0" accel="50000" decel="50000" fill="hold" nodeType="withEffect">
                                  <p:stCondLst>
                                    <p:cond delay="0"/>
                                  </p:stCondLst>
                                  <p:childTnLst>
                                    <p:animScale>
                                      <p:cBhvr>
                                        <p:cTn id="66" dur="2000" fill="hold"/>
                                        <p:tgtEl>
                                          <p:spTgt spid="60"/>
                                        </p:tgtEl>
                                      </p:cBhvr>
                                      <p:by x="7000" y="7000"/>
                                    </p:animScale>
                                  </p:childTnLst>
                                </p:cTn>
                              </p:par>
                            </p:childTnLst>
                          </p:cTn>
                        </p:par>
                        <p:par>
                          <p:cTn id="67" fill="hold">
                            <p:stCondLst>
                              <p:cond delay="2500"/>
                            </p:stCondLst>
                            <p:childTnLst>
                              <p:par>
                                <p:cTn id="68" presetID="16" presetClass="entr" presetSubtype="37" fill="hold" nodeType="after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barn(outVertical)">
                                      <p:cBhvr>
                                        <p:cTn id="70" dur="3200"/>
                                        <p:tgtEl>
                                          <p:spTgt spid="57"/>
                                        </p:tgtEl>
                                      </p:cBhvr>
                                    </p:animEffect>
                                  </p:childTnLst>
                                </p:cTn>
                              </p:par>
                              <p:par>
                                <p:cTn id="71" presetID="10" presetClass="exit" presetSubtype="0" fill="hold" nodeType="withEffect">
                                  <p:stCondLst>
                                    <p:cond delay="400"/>
                                  </p:stCondLst>
                                  <p:childTnLst>
                                    <p:animEffect transition="out" filter="fade">
                                      <p:cBhvr>
                                        <p:cTn id="72" dur="200"/>
                                        <p:tgtEl>
                                          <p:spTgt spid="60"/>
                                        </p:tgtEl>
                                      </p:cBhvr>
                                    </p:animEffect>
                                    <p:set>
                                      <p:cBhvr>
                                        <p:cTn id="73" dur="1" fill="hold">
                                          <p:stCondLst>
                                            <p:cond delay="199"/>
                                          </p:stCondLst>
                                        </p:cTn>
                                        <p:tgtEl>
                                          <p:spTgt spid="60"/>
                                        </p:tgtEl>
                                        <p:attrNameLst>
                                          <p:attrName>style.visibility</p:attrName>
                                        </p:attrNameLst>
                                      </p:cBhvr>
                                      <p:to>
                                        <p:strVal val="hidden"/>
                                      </p:to>
                                    </p:set>
                                  </p:childTnLst>
                                </p:cTn>
                              </p:par>
                              <p:par>
                                <p:cTn id="74" presetID="6" presetClass="emph" presetSubtype="0" accel="50000" decel="50000" fill="hold" nodeType="withEffect">
                                  <p:stCondLst>
                                    <p:cond delay="0"/>
                                  </p:stCondLst>
                                  <p:childTnLst>
                                    <p:animScale>
                                      <p:cBhvr>
                                        <p:cTn id="75" dur="3000" fill="hold"/>
                                        <p:tgtEl>
                                          <p:spTgt spid="57"/>
                                        </p:tgtEl>
                                      </p:cBhvr>
                                      <p:by x="24000" y="24000"/>
                                    </p:animScale>
                                  </p:childTnLst>
                                </p:cTn>
                              </p:par>
                              <p:par>
                                <p:cTn id="76" presetID="22" presetClass="entr" presetSubtype="8" fill="hold" nodeType="withEffect">
                                  <p:stCondLst>
                                    <p:cond delay="2800"/>
                                  </p:stCondLst>
                                  <p:childTnLst>
                                    <p:set>
                                      <p:cBhvr>
                                        <p:cTn id="77" dur="1" fill="hold">
                                          <p:stCondLst>
                                            <p:cond delay="0"/>
                                          </p:stCondLst>
                                        </p:cTn>
                                        <p:tgtEl>
                                          <p:spTgt spid="61"/>
                                        </p:tgtEl>
                                        <p:attrNameLst>
                                          <p:attrName>style.visibility</p:attrName>
                                        </p:attrNameLst>
                                      </p:cBhvr>
                                      <p:to>
                                        <p:strVal val="visible"/>
                                      </p:to>
                                    </p:set>
                                    <p:animEffect transition="in" filter="wipe(left)">
                                      <p:cBhvr>
                                        <p:cTn id="78" dur="3000"/>
                                        <p:tgtEl>
                                          <p:spTgt spid="61"/>
                                        </p:tgtEl>
                                      </p:cBhvr>
                                    </p:animEffect>
                                  </p:childTnLst>
                                </p:cTn>
                              </p:par>
                            </p:childTnLst>
                          </p:cTn>
                        </p:par>
                        <p:par>
                          <p:cTn id="79" fill="hold">
                            <p:stCondLst>
                              <p:cond delay="8300"/>
                            </p:stCondLst>
                            <p:childTnLst>
                              <p:par>
                                <p:cTn id="80" presetID="10" presetClass="entr" presetSubtype="0" fill="hold" grpId="0" nodeType="after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fade">
                                      <p:cBhvr>
                                        <p:cTn id="82" dur="500"/>
                                        <p:tgtEl>
                                          <p:spTgt spid="42"/>
                                        </p:tgtEl>
                                      </p:cBhvr>
                                    </p:animEffect>
                                  </p:childTnLst>
                                </p:cTn>
                              </p:par>
                              <p:par>
                                <p:cTn id="83" presetID="6" presetClass="emph" presetSubtype="0" accel="50000" decel="50000" autoRev="1" fill="hold" grpId="2" nodeType="withEffect">
                                  <p:stCondLst>
                                    <p:cond delay="0"/>
                                  </p:stCondLst>
                                  <p:childTnLst>
                                    <p:animScale>
                                      <p:cBhvr>
                                        <p:cTn id="84" dur="1000" fill="hold"/>
                                        <p:tgtEl>
                                          <p:spTgt spid="42"/>
                                        </p:tgtEl>
                                      </p:cBhvr>
                                      <p:by x="125000" y="125000"/>
                                    </p:animScale>
                                  </p:childTnLst>
                                </p:cTn>
                              </p:par>
                            </p:childTnLst>
                          </p:cTn>
                        </p:par>
                        <p:par>
                          <p:cTn id="85" fill="hold">
                            <p:stCondLst>
                              <p:cond delay="10300"/>
                            </p:stCondLst>
                            <p:childTnLst>
                              <p:par>
                                <p:cTn id="86" presetID="10" presetClass="exit" presetSubtype="0" fill="hold" grpId="1" nodeType="afterEffect">
                                  <p:stCondLst>
                                    <p:cond delay="0"/>
                                  </p:stCondLst>
                                  <p:childTnLst>
                                    <p:animEffect transition="out" filter="fade">
                                      <p:cBhvr>
                                        <p:cTn id="87" dur="500"/>
                                        <p:tgtEl>
                                          <p:spTgt spid="42"/>
                                        </p:tgtEl>
                                      </p:cBhvr>
                                    </p:animEffect>
                                    <p:set>
                                      <p:cBhvr>
                                        <p:cTn id="88" dur="1" fill="hold">
                                          <p:stCondLst>
                                            <p:cond delay="499"/>
                                          </p:stCondLst>
                                        </p:cTn>
                                        <p:tgtEl>
                                          <p:spTgt spid="42"/>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fade">
                                      <p:cBhvr>
                                        <p:cTn id="91" dur="2000"/>
                                        <p:tgtEl>
                                          <p:spTgt spid="53"/>
                                        </p:tgtEl>
                                      </p:cBhvr>
                                    </p:animEffect>
                                  </p:childTnLst>
                                </p:cTn>
                              </p:par>
                            </p:childTnLst>
                          </p:cTn>
                        </p:par>
                        <p:par>
                          <p:cTn id="92" fill="hold">
                            <p:stCondLst>
                              <p:cond delay="12300"/>
                            </p:stCondLst>
                            <p:childTnLst>
                              <p:par>
                                <p:cTn id="93" presetID="10" presetClass="entr" presetSubtype="0" fill="hold" grpId="0" nodeType="afterEffect">
                                  <p:stCondLst>
                                    <p:cond delay="0"/>
                                  </p:stCondLst>
                                  <p:childTnLst>
                                    <p:set>
                                      <p:cBhvr>
                                        <p:cTn id="94" dur="1" fill="hold">
                                          <p:stCondLst>
                                            <p:cond delay="0"/>
                                          </p:stCondLst>
                                        </p:cTn>
                                        <p:tgtEl>
                                          <p:spTgt spid="54"/>
                                        </p:tgtEl>
                                        <p:attrNameLst>
                                          <p:attrName>style.visibility</p:attrName>
                                        </p:attrNameLst>
                                      </p:cBhvr>
                                      <p:to>
                                        <p:strVal val="visible"/>
                                      </p:to>
                                    </p:set>
                                    <p:animEffect transition="in" filter="fade">
                                      <p:cBhvr>
                                        <p:cTn id="9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42" grpId="0"/>
      <p:bldP spid="42" grpId="1"/>
      <p:bldP spid="42" grpId="2"/>
      <p:bldP spid="49" grpId="0"/>
      <p:bldP spid="49" grpId="1"/>
      <p:bldP spid="49" grpId="2"/>
      <p:bldP spid="54" grpId="0"/>
      <p:bldP spid="55" grpId="0"/>
      <p:bldP spid="55" grpId="1"/>
      <p:bldP spid="62" grpId="0"/>
      <p:bldP spid="62" grpId="1"/>
      <p:bldP spid="62"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AC20BD6-6049-8C4D-AFB9-A18BE8B801B1}"/>
              </a:ext>
            </a:extLst>
          </p:cNvPr>
          <p:cNvPicPr>
            <a:picLocks noChangeAspect="1"/>
          </p:cNvPicPr>
          <p:nvPr/>
        </p:nvPicPr>
        <p:blipFill rotWithShape="1">
          <a:blip r:embed="rId3"/>
          <a:srcRect t="-19" r="1985" b="-19"/>
          <a:stretch/>
        </p:blipFill>
        <p:spPr>
          <a:xfrm>
            <a:off x="-3" y="0"/>
            <a:ext cx="9144003" cy="5151610"/>
          </a:xfrm>
          <a:prstGeom prst="rect">
            <a:avLst/>
          </a:prstGeom>
        </p:spPr>
      </p:pic>
      <p:sp>
        <p:nvSpPr>
          <p:cNvPr id="24" name="Rectangle 23">
            <a:extLst>
              <a:ext uri="{FF2B5EF4-FFF2-40B4-BE49-F238E27FC236}">
                <a16:creationId xmlns:a16="http://schemas.microsoft.com/office/drawing/2014/main" id="{157E7CD8-F1AD-6247-8EA8-181D7F71ACA4}"/>
              </a:ext>
            </a:extLst>
          </p:cNvPr>
          <p:cNvSpPr/>
          <p:nvPr/>
        </p:nvSpPr>
        <p:spPr>
          <a:xfrm>
            <a:off x="0" y="2690189"/>
            <a:ext cx="9144000" cy="2453312"/>
          </a:xfrm>
          <a:prstGeom prst="rect">
            <a:avLst/>
          </a:prstGeom>
          <a:gradFill flip="none" rotWithShape="1">
            <a:gsLst>
              <a:gs pos="100000">
                <a:srgbClr val="102F61">
                  <a:alpha val="0"/>
                </a:srgbClr>
              </a:gs>
              <a:gs pos="48000">
                <a:srgbClr val="102F61">
                  <a:alpha val="81000"/>
                </a:srgbClr>
              </a:gs>
              <a:gs pos="0">
                <a:srgbClr val="1C3C7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pic>
        <p:nvPicPr>
          <p:cNvPr id="26" name="Picture 3">
            <a:extLst>
              <a:ext uri="{FF2B5EF4-FFF2-40B4-BE49-F238E27FC236}">
                <a16:creationId xmlns:a16="http://schemas.microsoft.com/office/drawing/2014/main" id="{D7A5DA17-D1B9-1D44-AC62-8261F0F17D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90" t="5955" r="5390" b="5955"/>
          <a:stretch/>
        </p:blipFill>
        <p:spPr bwMode="auto">
          <a:xfrm>
            <a:off x="1566775" y="1542951"/>
            <a:ext cx="1383670" cy="1366141"/>
          </a:xfrm>
          <a:prstGeom prst="ellipse">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A9F3A4F6-DB17-D745-9431-89F57B27254B}"/>
              </a:ext>
            </a:extLst>
          </p:cNvPr>
          <p:cNvPicPr>
            <a:picLocks noChangeAspect="1" noChangeArrowheads="1"/>
          </p:cNvPicPr>
          <p:nvPr/>
        </p:nvPicPr>
        <p:blipFill>
          <a:blip r:embed="rId5"/>
          <a:srcRect t="3720" b="3720"/>
          <a:stretch/>
        </p:blipFill>
        <p:spPr bwMode="auto">
          <a:xfrm>
            <a:off x="4841445" y="680680"/>
            <a:ext cx="3565174" cy="343841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89DD0275-CEFD-1140-9F87-7ECAFBC8547D}"/>
              </a:ext>
            </a:extLst>
          </p:cNvPr>
          <p:cNvSpPr>
            <a:spLocks noGrp="1"/>
          </p:cNvSpPr>
          <p:nvPr>
            <p:ph type="body" sz="quarter" idx="17"/>
          </p:nvPr>
        </p:nvSpPr>
        <p:spPr>
          <a:xfrm>
            <a:off x="254000" y="132080"/>
            <a:ext cx="8514080" cy="205979"/>
          </a:xfrm>
        </p:spPr>
        <p:txBody>
          <a:bodyPr/>
          <a:lstStyle/>
          <a:p>
            <a:r>
              <a:rPr lang="en-US" dirty="0"/>
              <a:t>Exoplanet Communications</a:t>
            </a:r>
          </a:p>
        </p:txBody>
      </p:sp>
      <p:sp>
        <p:nvSpPr>
          <p:cNvPr id="7" name="Title 6">
            <a:extLst>
              <a:ext uri="{FF2B5EF4-FFF2-40B4-BE49-F238E27FC236}">
                <a16:creationId xmlns:a16="http://schemas.microsoft.com/office/drawing/2014/main" id="{57246849-44C5-424F-BB42-ECF0AF8D9243}"/>
              </a:ext>
            </a:extLst>
          </p:cNvPr>
          <p:cNvSpPr>
            <a:spLocks noGrp="1"/>
          </p:cNvSpPr>
          <p:nvPr>
            <p:ph type="title"/>
          </p:nvPr>
        </p:nvSpPr>
        <p:spPr>
          <a:xfrm>
            <a:off x="254000" y="327899"/>
            <a:ext cx="8514080" cy="434101"/>
          </a:xfrm>
        </p:spPr>
        <p:txBody>
          <a:bodyPr/>
          <a:lstStyle/>
          <a:p>
            <a:r>
              <a:rPr lang="en-US" dirty="0">
                <a:solidFill>
                  <a:schemeClr val="accent1">
                    <a:lumMod val="40000"/>
                    <a:lumOff val="60000"/>
                  </a:schemeClr>
                </a:solidFill>
              </a:rPr>
              <a:t>Stars vs. Planets – Size</a:t>
            </a:r>
          </a:p>
        </p:txBody>
      </p:sp>
      <p:sp>
        <p:nvSpPr>
          <p:cNvPr id="9" name="Date Placeholder 13">
            <a:extLst>
              <a:ext uri="{FF2B5EF4-FFF2-40B4-BE49-F238E27FC236}">
                <a16:creationId xmlns:a16="http://schemas.microsoft.com/office/drawing/2014/main" id="{57AEC5F0-ECFD-5644-B998-6DF31BC242E3}"/>
              </a:ext>
            </a:extLst>
          </p:cNvPr>
          <p:cNvSpPr>
            <a:spLocks noGrp="1"/>
          </p:cNvSpPr>
          <p:nvPr>
            <p:ph type="dt" sz="half" idx="18"/>
          </p:nvPr>
        </p:nvSpPr>
        <p:spPr>
          <a:xfrm>
            <a:off x="254000" y="4954249"/>
            <a:ext cx="1422400" cy="123211"/>
          </a:xfrm>
        </p:spPr>
        <p:txBody>
          <a:bodyPr/>
          <a:lstStyle/>
          <a:p>
            <a:fld id="{42E00FDD-993F-054C-8BA0-E63F9F3A0BB5}" type="datetime4">
              <a:rPr lang="en-US" smtClean="0">
                <a:solidFill>
                  <a:schemeClr val="bg2">
                    <a:lumMod val="50000"/>
                  </a:schemeClr>
                </a:solidFill>
              </a:rPr>
              <a:t>December 1, 2021</a:t>
            </a:fld>
            <a:endParaRPr lang="en-US" dirty="0">
              <a:solidFill>
                <a:schemeClr val="bg2">
                  <a:lumMod val="50000"/>
                </a:schemeClr>
              </a:solidFill>
            </a:endParaRPr>
          </a:p>
        </p:txBody>
      </p:sp>
      <p:sp>
        <p:nvSpPr>
          <p:cNvPr id="6" name="Footer Placeholder 5">
            <a:extLst>
              <a:ext uri="{FF2B5EF4-FFF2-40B4-BE49-F238E27FC236}">
                <a16:creationId xmlns:a16="http://schemas.microsoft.com/office/drawing/2014/main" id="{FE87D858-9950-6546-ABE0-E49DB2DD316A}"/>
              </a:ext>
            </a:extLst>
          </p:cNvPr>
          <p:cNvSpPr>
            <a:spLocks noGrp="1"/>
          </p:cNvSpPr>
          <p:nvPr>
            <p:ph type="ftr" sz="quarter" idx="19"/>
          </p:nvPr>
        </p:nvSpPr>
        <p:spPr>
          <a:xfrm>
            <a:off x="1676400" y="4954249"/>
            <a:ext cx="5775960" cy="123211"/>
          </a:xfrm>
        </p:spPr>
        <p:txBody>
          <a:bodyPr/>
          <a:lstStyle/>
          <a:p>
            <a:r>
              <a:rPr lang="en-US" dirty="0">
                <a:solidFill>
                  <a:schemeClr val="bg2">
                    <a:lumMod val="50000"/>
                  </a:schemeClr>
                </a:solidFill>
              </a:rPr>
              <a:t>This document has been reviewed and determined not to contain export controlled technical data.</a:t>
            </a:r>
          </a:p>
        </p:txBody>
      </p:sp>
      <p:pic>
        <p:nvPicPr>
          <p:cNvPr id="14" name="Picture 13">
            <a:extLst>
              <a:ext uri="{FF2B5EF4-FFF2-40B4-BE49-F238E27FC236}">
                <a16:creationId xmlns:a16="http://schemas.microsoft.com/office/drawing/2014/main" id="{0739A1E1-318C-414F-8D6E-5503618AB518}"/>
              </a:ext>
            </a:extLst>
          </p:cNvPr>
          <p:cNvPicPr>
            <a:picLocks noChangeAspect="1"/>
          </p:cNvPicPr>
          <p:nvPr/>
        </p:nvPicPr>
        <p:blipFill>
          <a:blip r:embed="rId6"/>
          <a:stretch>
            <a:fillRect/>
          </a:stretch>
        </p:blipFill>
        <p:spPr>
          <a:xfrm>
            <a:off x="1230630" y="6157796"/>
            <a:ext cx="848345" cy="848345"/>
          </a:xfrm>
          <a:prstGeom prst="rect">
            <a:avLst/>
          </a:prstGeom>
        </p:spPr>
      </p:pic>
      <p:pic>
        <p:nvPicPr>
          <p:cNvPr id="39" name="Picture 38">
            <a:extLst>
              <a:ext uri="{FF2B5EF4-FFF2-40B4-BE49-F238E27FC236}">
                <a16:creationId xmlns:a16="http://schemas.microsoft.com/office/drawing/2014/main" id="{96AD6521-DE7C-1C41-8242-1290994CD056}"/>
              </a:ext>
            </a:extLst>
          </p:cNvPr>
          <p:cNvPicPr>
            <a:picLocks noChangeAspect="1"/>
          </p:cNvPicPr>
          <p:nvPr/>
        </p:nvPicPr>
        <p:blipFill>
          <a:blip r:embed="rId7"/>
          <a:stretch>
            <a:fillRect/>
          </a:stretch>
        </p:blipFill>
        <p:spPr>
          <a:xfrm>
            <a:off x="1926575" y="5169886"/>
            <a:ext cx="942953" cy="942953"/>
          </a:xfrm>
          <a:prstGeom prst="rect">
            <a:avLst/>
          </a:prstGeom>
        </p:spPr>
      </p:pic>
      <p:pic>
        <p:nvPicPr>
          <p:cNvPr id="20" name="Picture 19">
            <a:extLst>
              <a:ext uri="{FF2B5EF4-FFF2-40B4-BE49-F238E27FC236}">
                <a16:creationId xmlns:a16="http://schemas.microsoft.com/office/drawing/2014/main" id="{A6089C2A-B955-DA43-A22D-77C99C25804F}"/>
              </a:ext>
            </a:extLst>
          </p:cNvPr>
          <p:cNvPicPr>
            <a:picLocks noChangeAspect="1"/>
          </p:cNvPicPr>
          <p:nvPr/>
        </p:nvPicPr>
        <p:blipFill>
          <a:blip r:embed="rId8"/>
          <a:stretch>
            <a:fillRect/>
          </a:stretch>
        </p:blipFill>
        <p:spPr>
          <a:xfrm>
            <a:off x="1772612" y="5803199"/>
            <a:ext cx="848345" cy="848345"/>
          </a:xfrm>
          <a:prstGeom prst="rect">
            <a:avLst/>
          </a:prstGeom>
        </p:spPr>
      </p:pic>
      <p:pic>
        <p:nvPicPr>
          <p:cNvPr id="22" name="Picture 21">
            <a:extLst>
              <a:ext uri="{FF2B5EF4-FFF2-40B4-BE49-F238E27FC236}">
                <a16:creationId xmlns:a16="http://schemas.microsoft.com/office/drawing/2014/main" id="{59A81261-FF6C-D045-84BA-0F94737923F6}"/>
              </a:ext>
            </a:extLst>
          </p:cNvPr>
          <p:cNvPicPr>
            <a:picLocks noChangeAspect="1"/>
          </p:cNvPicPr>
          <p:nvPr/>
        </p:nvPicPr>
        <p:blipFill>
          <a:blip r:embed="rId9"/>
          <a:stretch>
            <a:fillRect/>
          </a:stretch>
        </p:blipFill>
        <p:spPr>
          <a:xfrm>
            <a:off x="2890346" y="5640689"/>
            <a:ext cx="848345" cy="848345"/>
          </a:xfrm>
          <a:prstGeom prst="rect">
            <a:avLst/>
          </a:prstGeom>
        </p:spPr>
      </p:pic>
      <p:pic>
        <p:nvPicPr>
          <p:cNvPr id="43" name="Picture 42">
            <a:extLst>
              <a:ext uri="{FF2B5EF4-FFF2-40B4-BE49-F238E27FC236}">
                <a16:creationId xmlns:a16="http://schemas.microsoft.com/office/drawing/2014/main" id="{C168844A-2280-AB4E-9665-9F5BAB8EB6B4}"/>
              </a:ext>
            </a:extLst>
          </p:cNvPr>
          <p:cNvPicPr>
            <a:picLocks noChangeAspect="1"/>
          </p:cNvPicPr>
          <p:nvPr/>
        </p:nvPicPr>
        <p:blipFill>
          <a:blip r:embed="rId8"/>
          <a:stretch>
            <a:fillRect/>
          </a:stretch>
        </p:blipFill>
        <p:spPr>
          <a:xfrm flipH="1">
            <a:off x="2550451" y="5748355"/>
            <a:ext cx="848345" cy="848345"/>
          </a:xfrm>
          <a:prstGeom prst="rect">
            <a:avLst/>
          </a:prstGeom>
        </p:spPr>
      </p:pic>
      <p:pic>
        <p:nvPicPr>
          <p:cNvPr id="45" name="Picture 44">
            <a:extLst>
              <a:ext uri="{FF2B5EF4-FFF2-40B4-BE49-F238E27FC236}">
                <a16:creationId xmlns:a16="http://schemas.microsoft.com/office/drawing/2014/main" id="{6CF31B2C-4134-5E40-B5BC-9EA95A64D61A}"/>
              </a:ext>
            </a:extLst>
          </p:cNvPr>
          <p:cNvPicPr>
            <a:picLocks noChangeAspect="1"/>
          </p:cNvPicPr>
          <p:nvPr/>
        </p:nvPicPr>
        <p:blipFill>
          <a:blip r:embed="rId10"/>
          <a:stretch>
            <a:fillRect/>
          </a:stretch>
        </p:blipFill>
        <p:spPr>
          <a:xfrm>
            <a:off x="2140130" y="5198345"/>
            <a:ext cx="515841" cy="814486"/>
          </a:xfrm>
          <a:prstGeom prst="rect">
            <a:avLst/>
          </a:prstGeom>
        </p:spPr>
      </p:pic>
      <p:pic>
        <p:nvPicPr>
          <p:cNvPr id="19" name="Picture 18">
            <a:extLst>
              <a:ext uri="{FF2B5EF4-FFF2-40B4-BE49-F238E27FC236}">
                <a16:creationId xmlns:a16="http://schemas.microsoft.com/office/drawing/2014/main" id="{4ECCA1EC-70B1-864A-91C1-FF03AB2BEB02}"/>
              </a:ext>
            </a:extLst>
          </p:cNvPr>
          <p:cNvPicPr>
            <a:picLocks noChangeAspect="1"/>
          </p:cNvPicPr>
          <p:nvPr/>
        </p:nvPicPr>
        <p:blipFill>
          <a:blip r:embed="rId11"/>
          <a:stretch>
            <a:fillRect/>
          </a:stretch>
        </p:blipFill>
        <p:spPr>
          <a:xfrm rot="1815017">
            <a:off x="2051734" y="5413565"/>
            <a:ext cx="133350" cy="1111250"/>
          </a:xfrm>
          <a:prstGeom prst="rect">
            <a:avLst/>
          </a:prstGeom>
        </p:spPr>
      </p:pic>
      <p:pic>
        <p:nvPicPr>
          <p:cNvPr id="21" name="Picture 20">
            <a:extLst>
              <a:ext uri="{FF2B5EF4-FFF2-40B4-BE49-F238E27FC236}">
                <a16:creationId xmlns:a16="http://schemas.microsoft.com/office/drawing/2014/main" id="{846836C6-81A1-AF4D-A1AA-9591F8996A25}"/>
              </a:ext>
            </a:extLst>
          </p:cNvPr>
          <p:cNvPicPr>
            <a:picLocks noChangeAspect="1"/>
          </p:cNvPicPr>
          <p:nvPr/>
        </p:nvPicPr>
        <p:blipFill>
          <a:blip r:embed="rId11"/>
          <a:stretch>
            <a:fillRect/>
          </a:stretch>
        </p:blipFill>
        <p:spPr>
          <a:xfrm rot="20727448">
            <a:off x="1930910" y="5355796"/>
            <a:ext cx="152400" cy="1270000"/>
          </a:xfrm>
          <a:prstGeom prst="rect">
            <a:avLst/>
          </a:prstGeom>
        </p:spPr>
      </p:pic>
      <p:pic>
        <p:nvPicPr>
          <p:cNvPr id="32" name="Picture 31">
            <a:extLst>
              <a:ext uri="{FF2B5EF4-FFF2-40B4-BE49-F238E27FC236}">
                <a16:creationId xmlns:a16="http://schemas.microsoft.com/office/drawing/2014/main" id="{495C8331-4089-E44F-B01D-CB056C814302}"/>
              </a:ext>
            </a:extLst>
          </p:cNvPr>
          <p:cNvPicPr>
            <a:picLocks noChangeAspect="1"/>
          </p:cNvPicPr>
          <p:nvPr/>
        </p:nvPicPr>
        <p:blipFill>
          <a:blip r:embed="rId12"/>
          <a:srcRect/>
          <a:stretch/>
        </p:blipFill>
        <p:spPr>
          <a:xfrm flipH="1">
            <a:off x="5050520" y="2234990"/>
            <a:ext cx="3565175" cy="2568375"/>
          </a:xfrm>
          <a:prstGeom prst="rect">
            <a:avLst/>
          </a:prstGeom>
          <a:effectLst>
            <a:outerShdw blurRad="101600" dist="38100" dir="5400000" algn="t" rotWithShape="0">
              <a:prstClr val="black">
                <a:alpha val="40000"/>
              </a:prstClr>
            </a:outerShdw>
          </a:effectLst>
        </p:spPr>
      </p:pic>
      <p:sp>
        <p:nvSpPr>
          <p:cNvPr id="27" name="TextBox 26">
            <a:extLst>
              <a:ext uri="{FF2B5EF4-FFF2-40B4-BE49-F238E27FC236}">
                <a16:creationId xmlns:a16="http://schemas.microsoft.com/office/drawing/2014/main" id="{F15121CA-643C-5B4F-B34A-1C83C0781F06}"/>
              </a:ext>
            </a:extLst>
          </p:cNvPr>
          <p:cNvSpPr txBox="1"/>
          <p:nvPr/>
        </p:nvSpPr>
        <p:spPr>
          <a:xfrm>
            <a:off x="2240317" y="2961118"/>
            <a:ext cx="3637172" cy="1591782"/>
          </a:xfrm>
          <a:prstGeom prst="rect">
            <a:avLst/>
          </a:prstGeom>
          <a:noFill/>
          <a:effectLst>
            <a:outerShdw blurRad="25400" dist="25400" dir="8100000" algn="tr" rotWithShape="0">
              <a:prstClr val="black">
                <a:alpha val="40000"/>
              </a:prstClr>
            </a:outerShdw>
          </a:effectLst>
        </p:spPr>
        <p:txBody>
          <a:bodyPr wrap="square" bIns="301752" rtlCol="0">
            <a:spAutoFit/>
          </a:bodyPr>
          <a:lstStyle>
            <a:defPPr>
              <a:defRPr lang="en-US"/>
            </a:defPPr>
            <a:lvl1pPr algn="ctr">
              <a:defRPr sz="2000" spc="200">
                <a:solidFill>
                  <a:schemeClr val="accent3">
                    <a:lumMod val="40000"/>
                    <a:lumOff val="60000"/>
                  </a:schemeClr>
                </a:solidFill>
                <a:latin typeface="Arial" panose="020B0604020202020204" pitchFamily="34" charset="0"/>
                <a:cs typeface="Arial" panose="020B0604020202020204" pitchFamily="34" charset="0"/>
              </a:defRPr>
            </a:lvl1pPr>
          </a:lstStyle>
          <a:p>
            <a:pPr>
              <a:lnSpc>
                <a:spcPct val="96000"/>
              </a:lnSpc>
            </a:pPr>
            <a:r>
              <a:rPr lang="en-US" sz="2800" spc="0" dirty="0"/>
              <a:t>It’s almost like comparing a piece</a:t>
            </a:r>
            <a:br>
              <a:rPr lang="en-US" sz="2800" spc="0" dirty="0"/>
            </a:br>
            <a:r>
              <a:rPr lang="en-US" sz="2800" spc="0" dirty="0"/>
              <a:t>of popcorn…</a:t>
            </a:r>
          </a:p>
        </p:txBody>
      </p:sp>
      <p:sp>
        <p:nvSpPr>
          <p:cNvPr id="28" name="TextBox 27">
            <a:extLst>
              <a:ext uri="{FF2B5EF4-FFF2-40B4-BE49-F238E27FC236}">
                <a16:creationId xmlns:a16="http://schemas.microsoft.com/office/drawing/2014/main" id="{56ED2AA1-D5B8-524F-9C58-CF119693C085}"/>
              </a:ext>
            </a:extLst>
          </p:cNvPr>
          <p:cNvSpPr txBox="1"/>
          <p:nvPr/>
        </p:nvSpPr>
        <p:spPr>
          <a:xfrm>
            <a:off x="3017591" y="4173745"/>
            <a:ext cx="2082622" cy="781752"/>
          </a:xfrm>
          <a:prstGeom prst="rect">
            <a:avLst/>
          </a:prstGeom>
          <a:noFill/>
          <a:effectLst>
            <a:outerShdw blurRad="25400" dist="25400" dir="8100000" algn="tr" rotWithShape="0">
              <a:prstClr val="black">
                <a:alpha val="40000"/>
              </a:prstClr>
            </a:outerShdw>
          </a:effectLst>
        </p:spPr>
        <p:txBody>
          <a:bodyPr wrap="none" bIns="301752" rtlCol="0">
            <a:spAutoFit/>
          </a:bodyPr>
          <a:lstStyle>
            <a:defPPr>
              <a:defRPr lang="en-US"/>
            </a:defPPr>
            <a:lvl1pPr algn="ctr">
              <a:defRPr sz="2000" spc="200">
                <a:solidFill>
                  <a:schemeClr val="accent3">
                    <a:lumMod val="40000"/>
                    <a:lumOff val="60000"/>
                  </a:schemeClr>
                </a:solidFill>
                <a:latin typeface="Arial" panose="020B0604020202020204" pitchFamily="34" charset="0"/>
                <a:cs typeface="Arial" panose="020B0604020202020204" pitchFamily="34" charset="0"/>
              </a:defRPr>
            </a:lvl1pPr>
          </a:lstStyle>
          <a:p>
            <a:r>
              <a:rPr lang="en-US" sz="2800" spc="0" dirty="0"/>
              <a:t>to a bicycle.</a:t>
            </a:r>
          </a:p>
        </p:txBody>
      </p:sp>
      <p:sp>
        <p:nvSpPr>
          <p:cNvPr id="29" name="Slide Number Placeholder 7">
            <a:extLst>
              <a:ext uri="{FF2B5EF4-FFF2-40B4-BE49-F238E27FC236}">
                <a16:creationId xmlns:a16="http://schemas.microsoft.com/office/drawing/2014/main" id="{366ECAEB-8501-2F47-9B40-466DD7A22EE2}"/>
              </a:ext>
            </a:extLst>
          </p:cNvPr>
          <p:cNvSpPr txBox="1">
            <a:spLocks/>
          </p:cNvSpPr>
          <p:nvPr/>
        </p:nvSpPr>
        <p:spPr>
          <a:xfrm>
            <a:off x="6803560" y="4952849"/>
            <a:ext cx="601370" cy="122071"/>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8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5C533D-D968-4A70-91E2-44C7FEDAA0E0}" type="slidenum">
              <a:rPr lang="en-US" smtClean="0">
                <a:solidFill>
                  <a:schemeClr val="bg2">
                    <a:lumMod val="50000"/>
                  </a:schemeClr>
                </a:solidFill>
              </a:rPr>
              <a:pPr/>
              <a:t>21</a:t>
            </a:fld>
            <a:endParaRPr lang="en-US">
              <a:solidFill>
                <a:schemeClr val="bg2">
                  <a:lumMod val="50000"/>
                </a:schemeClr>
              </a:solidFill>
            </a:endParaRPr>
          </a:p>
        </p:txBody>
      </p:sp>
      <p:sp>
        <p:nvSpPr>
          <p:cNvPr id="33" name="TextBox 32">
            <a:extLst>
              <a:ext uri="{FF2B5EF4-FFF2-40B4-BE49-F238E27FC236}">
                <a16:creationId xmlns:a16="http://schemas.microsoft.com/office/drawing/2014/main" id="{4FD7CE07-1633-E544-B3CD-00AFBB43D622}"/>
              </a:ext>
            </a:extLst>
          </p:cNvPr>
          <p:cNvSpPr txBox="1"/>
          <p:nvPr/>
        </p:nvSpPr>
        <p:spPr>
          <a:xfrm>
            <a:off x="7351776" y="4900945"/>
            <a:ext cx="1691991" cy="205979"/>
          </a:xfrm>
          <a:prstGeom prst="rect">
            <a:avLst/>
          </a:prstGeom>
          <a:noFill/>
        </p:spPr>
        <p:txBody>
          <a:bodyPr wrap="square" rtlCol="0" anchor="ctr">
            <a:noAutofit/>
          </a:bodyPr>
          <a:lstStyle/>
          <a:p>
            <a:pPr algn="r"/>
            <a:r>
              <a:rPr lang="en-US" sz="1000" b="1" kern="0" spc="70" dirty="0" err="1">
                <a:solidFill>
                  <a:srgbClr val="3E556E"/>
                </a:solidFill>
              </a:rPr>
              <a:t>exoplanets.nasa.gov</a:t>
            </a:r>
            <a:endParaRPr lang="en-US" sz="1000" b="1" kern="0" spc="70" dirty="0">
              <a:solidFill>
                <a:srgbClr val="3E556E"/>
              </a:solidFill>
            </a:endParaRPr>
          </a:p>
        </p:txBody>
      </p:sp>
    </p:spTree>
    <p:extLst>
      <p:ext uri="{BB962C8B-B14F-4D97-AF65-F5344CB8AC3E}">
        <p14:creationId xmlns:p14="http://schemas.microsoft.com/office/powerpoint/2010/main" val="23222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2000" accel="50000" decel="50000" autoRev="1" fill="hold" nodeType="afterEffect">
                                  <p:stCondLst>
                                    <p:cond delay="500"/>
                                  </p:stCondLst>
                                  <p:childTnLst>
                                    <p:animMotion origin="layout" path="M -2.77778E-6 3.7037E-7 L 0.00226 -0.69074 " pathEditMode="relative" rAng="0" ptsTypes="AA">
                                      <p:cBhvr>
                                        <p:cTn id="6" dur="700" fill="hold"/>
                                        <p:tgtEl>
                                          <p:spTgt spid="14"/>
                                        </p:tgtEl>
                                        <p:attrNameLst>
                                          <p:attrName>ppt_x</p:attrName>
                                          <p:attrName>ppt_y</p:attrName>
                                        </p:attrNameLst>
                                      </p:cBhvr>
                                      <p:rCtr x="104" y="-34537"/>
                                    </p:animMotion>
                                  </p:childTnLst>
                                </p:cTn>
                              </p:par>
                              <p:par>
                                <p:cTn id="7" presetID="42" presetClass="path" presetSubtype="0" fill="hold" nodeType="withEffect">
                                  <p:stCondLst>
                                    <p:cond delay="1000"/>
                                  </p:stCondLst>
                                  <p:childTnLst>
                                    <p:animMotion origin="layout" path="M -4.44444E-6 -4.81481E-6 L -0.26059 -1.7503 " pathEditMode="relative" rAng="0" ptsTypes="AA">
                                      <p:cBhvr>
                                        <p:cTn id="8" dur="1000" fill="hold"/>
                                        <p:tgtEl>
                                          <p:spTgt spid="21"/>
                                        </p:tgtEl>
                                        <p:attrNameLst>
                                          <p:attrName>ppt_x</p:attrName>
                                          <p:attrName>ppt_y</p:attrName>
                                        </p:attrNameLst>
                                      </p:cBhvr>
                                      <p:rCtr x="-13038" y="-87531"/>
                                    </p:animMotion>
                                  </p:childTnLst>
                                </p:cTn>
                              </p:par>
                              <p:par>
                                <p:cTn id="9" presetID="42" presetClass="path" presetSubtype="0" repeatCount="2000" accel="50000" decel="50000" autoRev="1" fill="hold" nodeType="withEffect">
                                  <p:stCondLst>
                                    <p:cond delay="650"/>
                                  </p:stCondLst>
                                  <p:childTnLst>
                                    <p:animMotion origin="layout" path="M 2.22222E-6 -2.46914E-6 L 0.00156 -0.68765 " pathEditMode="relative" rAng="0" ptsTypes="AA">
                                      <p:cBhvr>
                                        <p:cTn id="10" dur="750" fill="hold"/>
                                        <p:tgtEl>
                                          <p:spTgt spid="20"/>
                                        </p:tgtEl>
                                        <p:attrNameLst>
                                          <p:attrName>ppt_x</p:attrName>
                                          <p:attrName>ppt_y</p:attrName>
                                        </p:attrNameLst>
                                      </p:cBhvr>
                                      <p:rCtr x="69" y="-34383"/>
                                    </p:animMotion>
                                  </p:childTnLst>
                                </p:cTn>
                              </p:par>
                              <p:par>
                                <p:cTn id="11" presetID="42" presetClass="path" presetSubtype="0" fill="hold" nodeType="withEffect">
                                  <p:stCondLst>
                                    <p:cond delay="2000"/>
                                  </p:stCondLst>
                                  <p:childTnLst>
                                    <p:animMotion origin="layout" path="M 2.77778E-6 -3.82716E-6 L 0.48732 -1.45802 " pathEditMode="relative" rAng="0" ptsTypes="AA">
                                      <p:cBhvr>
                                        <p:cTn id="12" dur="1200" fill="hold"/>
                                        <p:tgtEl>
                                          <p:spTgt spid="19"/>
                                        </p:tgtEl>
                                        <p:attrNameLst>
                                          <p:attrName>ppt_x</p:attrName>
                                          <p:attrName>ppt_y</p:attrName>
                                        </p:attrNameLst>
                                      </p:cBhvr>
                                      <p:rCtr x="24358" y="-72901"/>
                                    </p:animMotion>
                                  </p:childTnLst>
                                </p:cTn>
                              </p:par>
                              <p:par>
                                <p:cTn id="13" presetID="42" presetClass="path" presetSubtype="0" repeatCount="2000" accel="50000" decel="50000" autoRev="1" fill="hold" nodeType="withEffect">
                                  <p:stCondLst>
                                    <p:cond delay="600"/>
                                  </p:stCondLst>
                                  <p:childTnLst>
                                    <p:animMotion origin="layout" path="M 5.55112E-17 -2.34568E-6 L -0.00434 -0.575 " pathEditMode="relative" rAng="0" ptsTypes="AA">
                                      <p:cBhvr>
                                        <p:cTn id="14" dur="800" fill="hold"/>
                                        <p:tgtEl>
                                          <p:spTgt spid="22"/>
                                        </p:tgtEl>
                                        <p:attrNameLst>
                                          <p:attrName>ppt_x</p:attrName>
                                          <p:attrName>ppt_y</p:attrName>
                                        </p:attrNameLst>
                                      </p:cBhvr>
                                      <p:rCtr x="-226" y="-28765"/>
                                    </p:animMotion>
                                  </p:childTnLst>
                                </p:cTn>
                              </p:par>
                              <p:par>
                                <p:cTn id="15" presetID="42" presetClass="path" presetSubtype="0" decel="50000" fill="hold" nodeType="withEffect">
                                  <p:stCondLst>
                                    <p:cond delay="3000"/>
                                  </p:stCondLst>
                                  <p:childTnLst>
                                    <p:animMotion origin="layout" path="M 3.61111E-6 -3.58025E-6 L 3.61111E-6 -0.62253 " pathEditMode="relative" rAng="0" ptsTypes="AA">
                                      <p:cBhvr>
                                        <p:cTn id="16" dur="600" fill="hold"/>
                                        <p:tgtEl>
                                          <p:spTgt spid="39"/>
                                        </p:tgtEl>
                                        <p:attrNameLst>
                                          <p:attrName>ppt_x</p:attrName>
                                          <p:attrName>ppt_y</p:attrName>
                                        </p:attrNameLst>
                                      </p:cBhvr>
                                      <p:rCtr x="0" y="-31142"/>
                                    </p:animMotion>
                                  </p:childTnLst>
                                </p:cTn>
                              </p:par>
                              <p:par>
                                <p:cTn id="17" presetID="42" presetClass="path" presetSubtype="0" repeatCount="0" accel="50000" decel="50000" autoRev="1" fill="hold" nodeType="withEffect">
                                  <p:stCondLst>
                                    <p:cond delay="1500"/>
                                  </p:stCondLst>
                                  <p:childTnLst>
                                    <p:animMotion origin="layout" path="M 2.77778E-6 0 L -0.00521 -0.41173 " pathEditMode="relative" rAng="0" ptsTypes="AA">
                                      <p:cBhvr>
                                        <p:cTn id="18" dur="600" fill="hold"/>
                                        <p:tgtEl>
                                          <p:spTgt spid="43"/>
                                        </p:tgtEl>
                                        <p:attrNameLst>
                                          <p:attrName>ppt_x</p:attrName>
                                          <p:attrName>ppt_y</p:attrName>
                                        </p:attrNameLst>
                                      </p:cBhvr>
                                      <p:rCtr x="-260" y="-20586"/>
                                    </p:animMotion>
                                  </p:childTnLst>
                                </p:cTn>
                              </p:par>
                              <p:par>
                                <p:cTn id="19" presetID="0" presetClass="path" presetSubtype="0" accel="50000" decel="50000" fill="hold" nodeType="withEffect">
                                  <p:stCondLst>
                                    <p:cond delay="3600"/>
                                  </p:stCondLst>
                                  <p:childTnLst>
                                    <p:animMotion origin="layout" path="M 3.61111E-6 -0.62253 L 3.61111E-6 -0.39321 " pathEditMode="relative" rAng="0" ptsTypes="AA">
                                      <p:cBhvr>
                                        <p:cTn id="20" dur="750" fill="hold"/>
                                        <p:tgtEl>
                                          <p:spTgt spid="39"/>
                                        </p:tgtEl>
                                        <p:attrNameLst>
                                          <p:attrName>ppt_x</p:attrName>
                                          <p:attrName>ppt_y</p:attrName>
                                        </p:attrNameLst>
                                      </p:cBhvr>
                                      <p:rCtr x="0" y="11451"/>
                                    </p:animMotion>
                                  </p:childTnLst>
                                </p:cTn>
                              </p:par>
                              <p:par>
                                <p:cTn id="21" presetID="8" presetClass="emph" presetSubtype="0" fill="hold" nodeType="withEffect">
                                  <p:stCondLst>
                                    <p:cond delay="500"/>
                                  </p:stCondLst>
                                  <p:childTnLst>
                                    <p:animRot by="54000000">
                                      <p:cBhvr>
                                        <p:cTn id="22" dur="3000" fill="hold"/>
                                        <p:tgtEl>
                                          <p:spTgt spid="14"/>
                                        </p:tgtEl>
                                        <p:attrNameLst>
                                          <p:attrName>r</p:attrName>
                                        </p:attrNameLst>
                                      </p:cBhvr>
                                    </p:animRot>
                                  </p:childTnLst>
                                </p:cTn>
                              </p:par>
                              <p:par>
                                <p:cTn id="23" presetID="8" presetClass="emph" presetSubtype="0" fill="hold" nodeType="withEffect">
                                  <p:stCondLst>
                                    <p:cond delay="650"/>
                                  </p:stCondLst>
                                  <p:childTnLst>
                                    <p:animRot by="-21600000">
                                      <p:cBhvr>
                                        <p:cTn id="24" dur="3000" fill="hold"/>
                                        <p:tgtEl>
                                          <p:spTgt spid="20"/>
                                        </p:tgtEl>
                                        <p:attrNameLst>
                                          <p:attrName>r</p:attrName>
                                        </p:attrNameLst>
                                      </p:cBhvr>
                                    </p:animRot>
                                  </p:childTnLst>
                                </p:cTn>
                              </p:par>
                              <p:par>
                                <p:cTn id="25" presetID="8" presetClass="emph" presetSubtype="0" fill="hold" nodeType="withEffect">
                                  <p:stCondLst>
                                    <p:cond delay="800"/>
                                  </p:stCondLst>
                                  <p:childTnLst>
                                    <p:animRot by="63000000">
                                      <p:cBhvr>
                                        <p:cTn id="26" dur="3000" fill="hold"/>
                                        <p:tgtEl>
                                          <p:spTgt spid="22"/>
                                        </p:tgtEl>
                                        <p:attrNameLst>
                                          <p:attrName>r</p:attrName>
                                        </p:attrNameLst>
                                      </p:cBhvr>
                                    </p:animRot>
                                  </p:childTnLst>
                                </p:cTn>
                              </p:par>
                              <p:par>
                                <p:cTn id="27" presetID="8" presetClass="emph" presetSubtype="0" decel="50000" fill="hold" nodeType="withEffect">
                                  <p:stCondLst>
                                    <p:cond delay="3350"/>
                                  </p:stCondLst>
                                  <p:childTnLst>
                                    <p:animRot by="-10800000">
                                      <p:cBhvr>
                                        <p:cTn id="28" dur="1000" fill="hold"/>
                                        <p:tgtEl>
                                          <p:spTgt spid="39"/>
                                        </p:tgtEl>
                                        <p:attrNameLst>
                                          <p:attrName>r</p:attrName>
                                        </p:attrNameLst>
                                      </p:cBhvr>
                                    </p:animRot>
                                  </p:childTnLst>
                                </p:cTn>
                              </p:par>
                              <p:par>
                                <p:cTn id="29" presetID="8" presetClass="emph" presetSubtype="0" decel="50000" fill="hold" nodeType="withEffect">
                                  <p:stCondLst>
                                    <p:cond delay="0"/>
                                  </p:stCondLst>
                                  <p:childTnLst>
                                    <p:animRot by="-21600000">
                                      <p:cBhvr>
                                        <p:cTn id="30" dur="3000" fill="hold"/>
                                        <p:tgtEl>
                                          <p:spTgt spid="43"/>
                                        </p:tgtEl>
                                        <p:attrNameLst>
                                          <p:attrName>r</p:attrName>
                                        </p:attrNameLst>
                                      </p:cBhvr>
                                    </p:animRot>
                                  </p:childTnLst>
                                </p:cTn>
                              </p:par>
                            </p:childTnLst>
                          </p:cTn>
                        </p:par>
                        <p:par>
                          <p:cTn id="31" fill="hold">
                            <p:stCondLst>
                              <p:cond delay="4350"/>
                            </p:stCondLst>
                            <p:childTnLst>
                              <p:par>
                                <p:cTn id="32" presetID="6" presetClass="emph" presetSubtype="0" accel="50000" decel="50000" fill="hold" nodeType="afterEffect">
                                  <p:stCondLst>
                                    <p:cond delay="1000"/>
                                  </p:stCondLst>
                                  <p:childTnLst>
                                    <p:animScale>
                                      <p:cBhvr>
                                        <p:cTn id="33" dur="1000" fill="hold"/>
                                        <p:tgtEl>
                                          <p:spTgt spid="39"/>
                                        </p:tgtEl>
                                      </p:cBhvr>
                                      <p:by x="10000" y="10000"/>
                                    </p:animScale>
                                  </p:childTnLst>
                                </p:cTn>
                              </p:par>
                            </p:childTnLst>
                          </p:cTn>
                        </p:par>
                        <p:par>
                          <p:cTn id="34" fill="hold">
                            <p:stCondLst>
                              <p:cond delay="6350"/>
                            </p:stCondLst>
                            <p:childTnLst>
                              <p:par>
                                <p:cTn id="35" presetID="42" presetClass="path" presetSubtype="0" decel="50000" fill="hold" nodeType="afterEffect">
                                  <p:stCondLst>
                                    <p:cond delay="0"/>
                                  </p:stCondLst>
                                  <p:childTnLst>
                                    <p:animMotion origin="layout" path="M -2.77778E-6 -4.81481E-6 L -2.77778E-6 -0.25524 " pathEditMode="relative" rAng="0" ptsTypes="AA">
                                      <p:cBhvr>
                                        <p:cTn id="36" dur="500" fill="hold"/>
                                        <p:tgtEl>
                                          <p:spTgt spid="45"/>
                                        </p:tgtEl>
                                        <p:attrNameLst>
                                          <p:attrName>ppt_x</p:attrName>
                                          <p:attrName>ppt_y</p:attrName>
                                        </p:attrNameLst>
                                      </p:cBhvr>
                                      <p:rCtr x="0" y="-12778"/>
                                    </p:animMotion>
                                  </p:childTnLst>
                                </p:cTn>
                              </p:par>
                            </p:childTnLst>
                          </p:cTn>
                        </p:par>
                        <p:par>
                          <p:cTn id="37" fill="hold">
                            <p:stCondLst>
                              <p:cond delay="6850"/>
                            </p:stCondLst>
                            <p:childTnLst>
                              <p:par>
                                <p:cTn id="38" presetID="0" presetClass="path" presetSubtype="0" accel="50000" fill="hold" nodeType="afterEffect">
                                  <p:stCondLst>
                                    <p:cond delay="0"/>
                                  </p:stCondLst>
                                  <p:childTnLst>
                                    <p:animMotion origin="layout" path="M 3.61111E-6 -0.39321 L 3.61111E-6 -0.33333 " pathEditMode="relative" rAng="0" ptsTypes="AA">
                                      <p:cBhvr>
                                        <p:cTn id="39" dur="350" fill="hold"/>
                                        <p:tgtEl>
                                          <p:spTgt spid="39"/>
                                        </p:tgtEl>
                                        <p:attrNameLst>
                                          <p:attrName>ppt_x</p:attrName>
                                          <p:attrName>ppt_y</p:attrName>
                                        </p:attrNameLst>
                                      </p:cBhvr>
                                      <p:rCtr x="0" y="3025"/>
                                    </p:animMotion>
                                  </p:childTnLst>
                                </p:cTn>
                              </p:par>
                            </p:childTnLst>
                          </p:cTn>
                        </p:par>
                        <p:par>
                          <p:cTn id="40" fill="hold">
                            <p:stCondLst>
                              <p:cond delay="7200"/>
                            </p:stCondLst>
                            <p:childTnLst>
                              <p:par>
                                <p:cTn id="41" presetID="42" presetClass="path" presetSubtype="0" decel="50000" autoRev="1" fill="hold" nodeType="afterEffect">
                                  <p:stCondLst>
                                    <p:cond delay="0"/>
                                  </p:stCondLst>
                                  <p:childTnLst>
                                    <p:animMotion origin="layout" path="M 3.61111E-6 -0.33333 L 3.61111E-6 -0.34321 " pathEditMode="relative" rAng="0" ptsTypes="AA">
                                      <p:cBhvr>
                                        <p:cTn id="42" dur="150" fill="hold"/>
                                        <p:tgtEl>
                                          <p:spTgt spid="39"/>
                                        </p:tgtEl>
                                        <p:attrNameLst>
                                          <p:attrName>ppt_x</p:attrName>
                                          <p:attrName>ppt_y</p:attrName>
                                        </p:attrNameLst>
                                      </p:cBhvr>
                                      <p:rCtr x="0" y="-494"/>
                                    </p:animMotion>
                                  </p:childTnLst>
                                </p:cTn>
                              </p:par>
                            </p:childTnLst>
                          </p:cTn>
                        </p:par>
                        <p:par>
                          <p:cTn id="43" fill="hold">
                            <p:stCondLst>
                              <p:cond delay="7500"/>
                            </p:stCondLst>
                            <p:childTnLst>
                              <p:par>
                                <p:cTn id="44" presetID="10" presetClass="entr" presetSubtype="0"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700"/>
                                        <p:tgtEl>
                                          <p:spTgt spid="27"/>
                                        </p:tgtEl>
                                      </p:cBhvr>
                                    </p:animEffect>
                                  </p:childTnLst>
                                </p:cTn>
                              </p:par>
                            </p:childTnLst>
                          </p:cTn>
                        </p:par>
                        <p:par>
                          <p:cTn id="47" fill="hold">
                            <p:stCondLst>
                              <p:cond delay="8200"/>
                            </p:stCondLst>
                            <p:childTnLst>
                              <p:par>
                                <p:cTn id="48" presetID="2" presetClass="entr" presetSubtype="2" decel="50000" fill="hold" nodeType="afterEffect">
                                  <p:stCondLst>
                                    <p:cond delay="100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1000" fill="hold"/>
                                        <p:tgtEl>
                                          <p:spTgt spid="32"/>
                                        </p:tgtEl>
                                        <p:attrNameLst>
                                          <p:attrName>ppt_x</p:attrName>
                                        </p:attrNameLst>
                                      </p:cBhvr>
                                      <p:tavLst>
                                        <p:tav tm="0">
                                          <p:val>
                                            <p:strVal val="1+#ppt_w/2"/>
                                          </p:val>
                                        </p:tav>
                                        <p:tav tm="100000">
                                          <p:val>
                                            <p:strVal val="#ppt_x"/>
                                          </p:val>
                                        </p:tav>
                                      </p:tavLst>
                                    </p:anim>
                                    <p:anim calcmode="lin" valueType="num">
                                      <p:cBhvr additive="base">
                                        <p:cTn id="51" dur="1000" fill="hold"/>
                                        <p:tgtEl>
                                          <p:spTgt spid="32"/>
                                        </p:tgtEl>
                                        <p:attrNameLst>
                                          <p:attrName>ppt_y</p:attrName>
                                        </p:attrNameLst>
                                      </p:cBhvr>
                                      <p:tavLst>
                                        <p:tav tm="0">
                                          <p:val>
                                            <p:strVal val="#ppt_y"/>
                                          </p:val>
                                        </p:tav>
                                        <p:tav tm="100000">
                                          <p:val>
                                            <p:strVal val="#ppt_y"/>
                                          </p:val>
                                        </p:tav>
                                      </p:tavLst>
                                    </p:anim>
                                  </p:childTnLst>
                                </p:cTn>
                              </p:par>
                            </p:childTnLst>
                          </p:cTn>
                        </p:par>
                        <p:par>
                          <p:cTn id="52" fill="hold">
                            <p:stCondLst>
                              <p:cond delay="10200"/>
                            </p:stCondLst>
                            <p:childTnLst>
                              <p:par>
                                <p:cTn id="53" presetID="10" presetClass="entr" presetSubtype="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2"/>
      <p:bldP spid="28" grpId="0" bldLvl="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AC20BD6-6049-8C4D-AFB9-A18BE8B801B1}"/>
              </a:ext>
            </a:extLst>
          </p:cNvPr>
          <p:cNvPicPr>
            <a:picLocks noChangeAspect="1"/>
          </p:cNvPicPr>
          <p:nvPr/>
        </p:nvPicPr>
        <p:blipFill rotWithShape="1">
          <a:blip r:embed="rId3"/>
          <a:srcRect t="-19" r="1985" b="-19"/>
          <a:stretch/>
        </p:blipFill>
        <p:spPr>
          <a:xfrm>
            <a:off x="-3" y="0"/>
            <a:ext cx="9144003" cy="5151610"/>
          </a:xfrm>
          <a:prstGeom prst="rect">
            <a:avLst/>
          </a:prstGeom>
        </p:spPr>
      </p:pic>
      <p:sp>
        <p:nvSpPr>
          <p:cNvPr id="35" name="Rectangle 34">
            <a:extLst>
              <a:ext uri="{FF2B5EF4-FFF2-40B4-BE49-F238E27FC236}">
                <a16:creationId xmlns:a16="http://schemas.microsoft.com/office/drawing/2014/main" id="{F652AEF1-1E3E-1F41-A91C-1B7572AFE7C7}"/>
              </a:ext>
            </a:extLst>
          </p:cNvPr>
          <p:cNvSpPr/>
          <p:nvPr/>
        </p:nvSpPr>
        <p:spPr>
          <a:xfrm>
            <a:off x="0" y="2690189"/>
            <a:ext cx="9144000" cy="2453312"/>
          </a:xfrm>
          <a:prstGeom prst="rect">
            <a:avLst/>
          </a:prstGeom>
          <a:gradFill flip="none" rotWithShape="1">
            <a:gsLst>
              <a:gs pos="100000">
                <a:srgbClr val="102F61">
                  <a:alpha val="0"/>
                </a:srgbClr>
              </a:gs>
              <a:gs pos="48000">
                <a:srgbClr val="102F61">
                  <a:alpha val="81000"/>
                </a:srgbClr>
              </a:gs>
              <a:gs pos="0">
                <a:srgbClr val="1C3C7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8" name="Text Placeholder 7">
            <a:extLst>
              <a:ext uri="{FF2B5EF4-FFF2-40B4-BE49-F238E27FC236}">
                <a16:creationId xmlns:a16="http://schemas.microsoft.com/office/drawing/2014/main" id="{89DD0275-CEFD-1140-9F87-7ECAFBC8547D}"/>
              </a:ext>
            </a:extLst>
          </p:cNvPr>
          <p:cNvSpPr>
            <a:spLocks noGrp="1"/>
          </p:cNvSpPr>
          <p:nvPr>
            <p:ph type="body" sz="quarter" idx="17"/>
          </p:nvPr>
        </p:nvSpPr>
        <p:spPr>
          <a:xfrm>
            <a:off x="254000" y="132080"/>
            <a:ext cx="8514080" cy="205979"/>
          </a:xfrm>
        </p:spPr>
        <p:txBody>
          <a:bodyPr/>
          <a:lstStyle/>
          <a:p>
            <a:r>
              <a:rPr lang="en-US" dirty="0"/>
              <a:t>Exoplanet Communications</a:t>
            </a:r>
          </a:p>
        </p:txBody>
      </p:sp>
      <p:sp>
        <p:nvSpPr>
          <p:cNvPr id="9" name="Date Placeholder 13">
            <a:extLst>
              <a:ext uri="{FF2B5EF4-FFF2-40B4-BE49-F238E27FC236}">
                <a16:creationId xmlns:a16="http://schemas.microsoft.com/office/drawing/2014/main" id="{57AEC5F0-ECFD-5644-B998-6DF31BC242E3}"/>
              </a:ext>
            </a:extLst>
          </p:cNvPr>
          <p:cNvSpPr>
            <a:spLocks noGrp="1"/>
          </p:cNvSpPr>
          <p:nvPr>
            <p:ph type="dt" sz="half" idx="18"/>
          </p:nvPr>
        </p:nvSpPr>
        <p:spPr>
          <a:xfrm>
            <a:off x="254000" y="4954249"/>
            <a:ext cx="1422400" cy="123211"/>
          </a:xfrm>
        </p:spPr>
        <p:txBody>
          <a:bodyPr/>
          <a:lstStyle/>
          <a:p>
            <a:fld id="{9B007EE5-3ED6-0147-BDA4-F8B2968180C9}" type="datetime4">
              <a:rPr lang="en-US" smtClean="0">
                <a:solidFill>
                  <a:schemeClr val="bg2">
                    <a:lumMod val="50000"/>
                  </a:schemeClr>
                </a:solidFill>
              </a:rPr>
              <a:t>December 1, 2021</a:t>
            </a:fld>
            <a:endParaRPr lang="en-US" dirty="0">
              <a:solidFill>
                <a:schemeClr val="bg2">
                  <a:lumMod val="50000"/>
                </a:schemeClr>
              </a:solidFill>
            </a:endParaRPr>
          </a:p>
        </p:txBody>
      </p:sp>
      <p:sp>
        <p:nvSpPr>
          <p:cNvPr id="6" name="Footer Placeholder 5">
            <a:extLst>
              <a:ext uri="{FF2B5EF4-FFF2-40B4-BE49-F238E27FC236}">
                <a16:creationId xmlns:a16="http://schemas.microsoft.com/office/drawing/2014/main" id="{FE87D858-9950-6546-ABE0-E49DB2DD316A}"/>
              </a:ext>
            </a:extLst>
          </p:cNvPr>
          <p:cNvSpPr>
            <a:spLocks noGrp="1"/>
          </p:cNvSpPr>
          <p:nvPr>
            <p:ph type="ftr" sz="quarter" idx="19"/>
          </p:nvPr>
        </p:nvSpPr>
        <p:spPr>
          <a:xfrm>
            <a:off x="1676400" y="4954249"/>
            <a:ext cx="5775960" cy="123211"/>
          </a:xfrm>
        </p:spPr>
        <p:txBody>
          <a:bodyPr/>
          <a:lstStyle/>
          <a:p>
            <a:r>
              <a:rPr lang="en-US">
                <a:solidFill>
                  <a:schemeClr val="bg2">
                    <a:lumMod val="50000"/>
                  </a:schemeClr>
                </a:solidFill>
              </a:rPr>
              <a:t>This document has been reviewed and determined not to contain export controlled technical data.</a:t>
            </a:r>
          </a:p>
        </p:txBody>
      </p:sp>
      <p:pic>
        <p:nvPicPr>
          <p:cNvPr id="51" name="Picture 2">
            <a:extLst>
              <a:ext uri="{FF2B5EF4-FFF2-40B4-BE49-F238E27FC236}">
                <a16:creationId xmlns:a16="http://schemas.microsoft.com/office/drawing/2014/main" id="{79DF7F68-849A-0547-A617-12008B4A9D7D}"/>
              </a:ext>
            </a:extLst>
          </p:cNvPr>
          <p:cNvPicPr>
            <a:picLocks noChangeAspect="1" noChangeArrowheads="1"/>
          </p:cNvPicPr>
          <p:nvPr/>
        </p:nvPicPr>
        <p:blipFill>
          <a:blip r:embed="rId4"/>
          <a:srcRect t="3720" b="3720"/>
          <a:stretch/>
        </p:blipFill>
        <p:spPr bwMode="auto">
          <a:xfrm>
            <a:off x="5020973" y="744179"/>
            <a:ext cx="3565174" cy="343841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
            <a:extLst>
              <a:ext uri="{FF2B5EF4-FFF2-40B4-BE49-F238E27FC236}">
                <a16:creationId xmlns:a16="http://schemas.microsoft.com/office/drawing/2014/main" id="{CAF45C4C-F38E-CC4D-9899-888B20B5E0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90" t="5955" r="5390" b="5955"/>
          <a:stretch/>
        </p:blipFill>
        <p:spPr bwMode="auto">
          <a:xfrm>
            <a:off x="1604875" y="1780315"/>
            <a:ext cx="1383670" cy="1366141"/>
          </a:xfrm>
          <a:prstGeom prst="ellipse">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BC554CA8-1C2E-1249-8C53-DE94A2B70E84}"/>
              </a:ext>
            </a:extLst>
          </p:cNvPr>
          <p:cNvPicPr>
            <a:picLocks noChangeAspect="1"/>
          </p:cNvPicPr>
          <p:nvPr/>
        </p:nvPicPr>
        <p:blipFill>
          <a:blip r:embed="rId6"/>
          <a:srcRect/>
          <a:stretch/>
        </p:blipFill>
        <p:spPr>
          <a:xfrm>
            <a:off x="1653942" y="1605853"/>
            <a:ext cx="1290955" cy="2191004"/>
          </a:xfrm>
          <a:prstGeom prst="rect">
            <a:avLst/>
          </a:prstGeom>
        </p:spPr>
      </p:pic>
      <p:pic>
        <p:nvPicPr>
          <p:cNvPr id="58" name="Picture 57">
            <a:extLst>
              <a:ext uri="{FF2B5EF4-FFF2-40B4-BE49-F238E27FC236}">
                <a16:creationId xmlns:a16="http://schemas.microsoft.com/office/drawing/2014/main" id="{2BFFBC5D-9A16-AF41-8360-68C0404ADC97}"/>
              </a:ext>
            </a:extLst>
          </p:cNvPr>
          <p:cNvPicPr>
            <a:picLocks noChangeAspect="1"/>
          </p:cNvPicPr>
          <p:nvPr/>
        </p:nvPicPr>
        <p:blipFill>
          <a:blip r:embed="rId6"/>
          <a:srcRect/>
          <a:stretch/>
        </p:blipFill>
        <p:spPr>
          <a:xfrm>
            <a:off x="6209900" y="1605853"/>
            <a:ext cx="1290955" cy="2191004"/>
          </a:xfrm>
          <a:prstGeom prst="rect">
            <a:avLst/>
          </a:prstGeom>
        </p:spPr>
      </p:pic>
      <p:pic>
        <p:nvPicPr>
          <p:cNvPr id="59" name="Picture 58">
            <a:extLst>
              <a:ext uri="{FF2B5EF4-FFF2-40B4-BE49-F238E27FC236}">
                <a16:creationId xmlns:a16="http://schemas.microsoft.com/office/drawing/2014/main" id="{96189530-EACB-3C4F-BB53-E6728CAADDA2}"/>
              </a:ext>
            </a:extLst>
          </p:cNvPr>
          <p:cNvPicPr>
            <a:picLocks noChangeAspect="1"/>
          </p:cNvPicPr>
          <p:nvPr/>
        </p:nvPicPr>
        <p:blipFill>
          <a:blip r:embed="rId7"/>
          <a:srcRect/>
          <a:stretch/>
        </p:blipFill>
        <p:spPr>
          <a:xfrm>
            <a:off x="2166239" y="1467801"/>
            <a:ext cx="4811522" cy="263017"/>
          </a:xfrm>
          <a:prstGeom prst="rect">
            <a:avLst/>
          </a:prstGeom>
        </p:spPr>
      </p:pic>
      <p:pic>
        <p:nvPicPr>
          <p:cNvPr id="60" name="Picture 59">
            <a:extLst>
              <a:ext uri="{FF2B5EF4-FFF2-40B4-BE49-F238E27FC236}">
                <a16:creationId xmlns:a16="http://schemas.microsoft.com/office/drawing/2014/main" id="{AED99ECE-6968-1F46-94EB-83FF2F9296A4}"/>
              </a:ext>
            </a:extLst>
          </p:cNvPr>
          <p:cNvPicPr>
            <a:picLocks noChangeAspect="1"/>
          </p:cNvPicPr>
          <p:nvPr/>
        </p:nvPicPr>
        <p:blipFill>
          <a:blip r:embed="rId8"/>
          <a:srcRect/>
          <a:stretch/>
        </p:blipFill>
        <p:spPr>
          <a:xfrm>
            <a:off x="3732210" y="1053741"/>
            <a:ext cx="1679581" cy="3855178"/>
          </a:xfrm>
          <a:prstGeom prst="rect">
            <a:avLst/>
          </a:prstGeom>
        </p:spPr>
      </p:pic>
      <p:pic>
        <p:nvPicPr>
          <p:cNvPr id="61" name="Picture 60">
            <a:extLst>
              <a:ext uri="{FF2B5EF4-FFF2-40B4-BE49-F238E27FC236}">
                <a16:creationId xmlns:a16="http://schemas.microsoft.com/office/drawing/2014/main" id="{06D27052-60B2-4947-869D-5B64AF0F308D}"/>
              </a:ext>
            </a:extLst>
          </p:cNvPr>
          <p:cNvPicPr>
            <a:picLocks noChangeAspect="1"/>
          </p:cNvPicPr>
          <p:nvPr/>
        </p:nvPicPr>
        <p:blipFill>
          <a:blip r:embed="rId9"/>
          <a:srcRect/>
          <a:stretch/>
        </p:blipFill>
        <p:spPr>
          <a:xfrm>
            <a:off x="1653942" y="1607901"/>
            <a:ext cx="1288542" cy="2186908"/>
          </a:xfrm>
          <a:prstGeom prst="rect">
            <a:avLst/>
          </a:prstGeom>
        </p:spPr>
      </p:pic>
      <p:sp>
        <p:nvSpPr>
          <p:cNvPr id="63" name="TextBox 62">
            <a:extLst>
              <a:ext uri="{FF2B5EF4-FFF2-40B4-BE49-F238E27FC236}">
                <a16:creationId xmlns:a16="http://schemas.microsoft.com/office/drawing/2014/main" id="{F21CB380-B207-4D4A-B66B-521E003685A0}"/>
              </a:ext>
            </a:extLst>
          </p:cNvPr>
          <p:cNvSpPr txBox="1"/>
          <p:nvPr/>
        </p:nvSpPr>
        <p:spPr>
          <a:xfrm>
            <a:off x="-57175" y="2722013"/>
            <a:ext cx="4654260" cy="1294585"/>
          </a:xfrm>
          <a:prstGeom prst="rect">
            <a:avLst/>
          </a:prstGeom>
          <a:noFill/>
          <a:effectLst>
            <a:outerShdw blurRad="12700" dist="12700" dir="2700000" algn="tl" rotWithShape="0">
              <a:schemeClr val="tx1">
                <a:alpha val="40000"/>
              </a:schemeClr>
            </a:outerShdw>
          </a:effectLst>
        </p:spPr>
        <p:txBody>
          <a:bodyPr wrap="square" rtlCol="0">
            <a:spAutoFit/>
          </a:bodyPr>
          <a:lstStyle/>
          <a:p>
            <a:pPr algn="ctr">
              <a:lnSpc>
                <a:spcPct val="93000"/>
              </a:lnSpc>
            </a:pPr>
            <a:r>
              <a:rPr lang="en-US" sz="2800" dirty="0">
                <a:solidFill>
                  <a:schemeClr val="bg1"/>
                </a:solidFill>
                <a:latin typeface="Arial" panose="020B0604020202020204" pitchFamily="34" charset="0"/>
                <a:cs typeface="Arial" panose="020B0604020202020204" pitchFamily="34" charset="0"/>
              </a:rPr>
              <a:t>So, how many Ea</a:t>
            </a:r>
            <a:r>
              <a:rPr lang="en-US" sz="2800" spc="150" dirty="0">
                <a:solidFill>
                  <a:schemeClr val="bg1"/>
                </a:solidFill>
                <a:latin typeface="Arial" panose="020B0604020202020204" pitchFamily="34" charset="0"/>
                <a:cs typeface="Arial" panose="020B0604020202020204" pitchFamily="34" charset="0"/>
              </a:rPr>
              <a:t>r</a:t>
            </a:r>
            <a:r>
              <a:rPr lang="en-US" sz="2800" dirty="0">
                <a:solidFill>
                  <a:schemeClr val="bg1"/>
                </a:solidFill>
                <a:latin typeface="Arial" panose="020B0604020202020204" pitchFamily="34" charset="0"/>
                <a:cs typeface="Arial" panose="020B0604020202020204" pitchFamily="34" charset="0"/>
              </a:rPr>
              <a:t>ths</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would it take to equal the weight of the Sun?</a:t>
            </a:r>
          </a:p>
        </p:txBody>
      </p:sp>
      <p:sp>
        <p:nvSpPr>
          <p:cNvPr id="64" name="TextBox 63">
            <a:extLst>
              <a:ext uri="{FF2B5EF4-FFF2-40B4-BE49-F238E27FC236}">
                <a16:creationId xmlns:a16="http://schemas.microsoft.com/office/drawing/2014/main" id="{ABABFA9A-B61B-CB4B-A6DC-0712DEEAE674}"/>
              </a:ext>
            </a:extLst>
          </p:cNvPr>
          <p:cNvSpPr txBox="1"/>
          <p:nvPr/>
        </p:nvSpPr>
        <p:spPr>
          <a:xfrm>
            <a:off x="812318" y="3527428"/>
            <a:ext cx="6483254" cy="1294585"/>
          </a:xfrm>
          <a:prstGeom prst="rect">
            <a:avLst/>
          </a:prstGeom>
          <a:noFill/>
          <a:effectLst>
            <a:outerShdw blurRad="12700" dist="12700" dir="2700000" algn="tl" rotWithShape="0">
              <a:schemeClr val="tx1">
                <a:alpha val="40000"/>
              </a:schemeClr>
            </a:outerShdw>
          </a:effectLst>
        </p:spPr>
        <p:txBody>
          <a:bodyPr wrap="square" rtlCol="0">
            <a:spAutoFit/>
          </a:bodyPr>
          <a:lstStyle/>
          <a:p>
            <a:pPr algn="ctr">
              <a:lnSpc>
                <a:spcPct val="93000"/>
              </a:lnSpc>
            </a:pPr>
            <a:endParaRPr lang="en-US" sz="2800" b="1" i="1" dirty="0">
              <a:solidFill>
                <a:schemeClr val="accent5">
                  <a:lumMod val="60000"/>
                  <a:lumOff val="40000"/>
                </a:schemeClr>
              </a:solidFill>
              <a:latin typeface="Arial" panose="020B0604020202020204" pitchFamily="34" charset="0"/>
              <a:cs typeface="Arial" panose="020B0604020202020204" pitchFamily="34" charset="0"/>
            </a:endParaRPr>
          </a:p>
          <a:p>
            <a:pPr algn="ctr">
              <a:lnSpc>
                <a:spcPct val="93000"/>
              </a:lnSpc>
            </a:pPr>
            <a:r>
              <a:rPr lang="en-US" sz="2800" dirty="0">
                <a:solidFill>
                  <a:schemeClr val="bg1"/>
                </a:solidFill>
                <a:latin typeface="Arial" panose="020B0604020202020204" pitchFamily="34" charset="0"/>
                <a:cs typeface="Arial" panose="020B0604020202020204" pitchFamily="34" charset="0"/>
              </a:rPr>
              <a:t>Planets are much lighter than stars, which tend to be massive…</a:t>
            </a:r>
          </a:p>
        </p:txBody>
      </p:sp>
      <p:sp>
        <p:nvSpPr>
          <p:cNvPr id="62" name="TextBox 61">
            <a:extLst>
              <a:ext uri="{FF2B5EF4-FFF2-40B4-BE49-F238E27FC236}">
                <a16:creationId xmlns:a16="http://schemas.microsoft.com/office/drawing/2014/main" id="{3AA8B03B-2F87-7544-AE58-CFF622F2F361}"/>
              </a:ext>
            </a:extLst>
          </p:cNvPr>
          <p:cNvSpPr txBox="1"/>
          <p:nvPr/>
        </p:nvSpPr>
        <p:spPr>
          <a:xfrm>
            <a:off x="2421544" y="3458416"/>
            <a:ext cx="3095988" cy="493084"/>
          </a:xfrm>
          <a:prstGeom prst="rect">
            <a:avLst/>
          </a:prstGeom>
          <a:noFill/>
          <a:effectLst>
            <a:outerShdw blurRad="12700" dist="12700" dir="2700000" algn="tl" rotWithShape="0">
              <a:schemeClr val="tx1">
                <a:alpha val="40000"/>
              </a:schemeClr>
            </a:outerShdw>
          </a:effectLst>
        </p:spPr>
        <p:txBody>
          <a:bodyPr wrap="square" rtlCol="0">
            <a:spAutoFit/>
          </a:bodyPr>
          <a:lstStyle/>
          <a:p>
            <a:pPr algn="ctr">
              <a:lnSpc>
                <a:spcPct val="93000"/>
              </a:lnSpc>
            </a:pPr>
            <a:r>
              <a:rPr lang="en-US" sz="2800" b="1" i="1" dirty="0">
                <a:solidFill>
                  <a:schemeClr val="accent5">
                    <a:lumMod val="60000"/>
                    <a:lumOff val="40000"/>
                  </a:schemeClr>
                </a:solidFill>
                <a:latin typeface="Arial" panose="020B0604020202020204" pitchFamily="34" charset="0"/>
                <a:cs typeface="Arial" panose="020B0604020202020204" pitchFamily="34" charset="0"/>
              </a:rPr>
              <a:t>Weight:</a:t>
            </a:r>
            <a:endParaRPr lang="en-US" sz="2800" dirty="0">
              <a:solidFill>
                <a:schemeClr val="bg1"/>
              </a:solidFill>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DDC8D013-B6A7-D648-8B23-FE8F85AD6CE8}"/>
              </a:ext>
            </a:extLst>
          </p:cNvPr>
          <p:cNvSpPr txBox="1"/>
          <p:nvPr/>
        </p:nvSpPr>
        <p:spPr>
          <a:xfrm>
            <a:off x="549087" y="3848021"/>
            <a:ext cx="3519040" cy="658642"/>
          </a:xfrm>
          <a:prstGeom prst="rect">
            <a:avLst/>
          </a:prstGeom>
          <a:noFill/>
          <a:effectLst/>
        </p:spPr>
        <p:txBody>
          <a:bodyPr wrap="none" bIns="301752" rtlCol="0">
            <a:spAutoFit/>
          </a:bodyPr>
          <a:lstStyle/>
          <a:p>
            <a:pPr algn="ctr"/>
            <a:r>
              <a:rPr lang="en-US" sz="2000" spc="200" dirty="0">
                <a:solidFill>
                  <a:schemeClr val="accent3">
                    <a:lumMod val="40000"/>
                    <a:lumOff val="60000"/>
                  </a:schemeClr>
                </a:solidFill>
                <a:latin typeface="Arial" panose="020B0604020202020204" pitchFamily="34" charset="0"/>
                <a:cs typeface="Arial" panose="020B0604020202020204" pitchFamily="34" charset="0"/>
              </a:rPr>
              <a:t>(</a:t>
            </a:r>
            <a:r>
              <a:rPr lang="en-US" sz="2000" dirty="0">
                <a:solidFill>
                  <a:schemeClr val="accent3">
                    <a:lumMod val="40000"/>
                    <a:lumOff val="60000"/>
                  </a:schemeClr>
                </a:solidFill>
                <a:latin typeface="Arial" panose="020B0604020202020204" pitchFamily="34" charset="0"/>
                <a:cs typeface="Arial" panose="020B0604020202020204" pitchFamily="34" charset="0"/>
              </a:rPr>
              <a:t>Way too many to show here)</a:t>
            </a:r>
          </a:p>
        </p:txBody>
      </p:sp>
      <p:sp>
        <p:nvSpPr>
          <p:cNvPr id="7" name="Title 6">
            <a:extLst>
              <a:ext uri="{FF2B5EF4-FFF2-40B4-BE49-F238E27FC236}">
                <a16:creationId xmlns:a16="http://schemas.microsoft.com/office/drawing/2014/main" id="{57246849-44C5-424F-BB42-ECF0AF8D9243}"/>
              </a:ext>
            </a:extLst>
          </p:cNvPr>
          <p:cNvSpPr>
            <a:spLocks noGrp="1"/>
          </p:cNvSpPr>
          <p:nvPr>
            <p:ph type="title"/>
          </p:nvPr>
        </p:nvSpPr>
        <p:spPr>
          <a:xfrm>
            <a:off x="254000" y="327899"/>
            <a:ext cx="8514080" cy="434101"/>
          </a:xfrm>
          <a:effectLst>
            <a:outerShdw blurRad="50800" dist="38100" dir="2700000" algn="tl" rotWithShape="0">
              <a:prstClr val="black">
                <a:alpha val="69332"/>
              </a:prstClr>
            </a:outerShdw>
          </a:effectLst>
        </p:spPr>
        <p:txBody>
          <a:bodyPr/>
          <a:lstStyle/>
          <a:p>
            <a:r>
              <a:rPr lang="en-US" dirty="0">
                <a:solidFill>
                  <a:schemeClr val="accent1">
                    <a:lumMod val="40000"/>
                    <a:lumOff val="60000"/>
                  </a:schemeClr>
                </a:solidFill>
              </a:rPr>
              <a:t>Stars vs. Planets – Weight (Mass)</a:t>
            </a:r>
          </a:p>
        </p:txBody>
      </p:sp>
      <p:sp>
        <p:nvSpPr>
          <p:cNvPr id="22" name="Slide Number Placeholder 7">
            <a:extLst>
              <a:ext uri="{FF2B5EF4-FFF2-40B4-BE49-F238E27FC236}">
                <a16:creationId xmlns:a16="http://schemas.microsoft.com/office/drawing/2014/main" id="{FD2193F7-6A6E-7E4E-A85C-06D8124FA11A}"/>
              </a:ext>
            </a:extLst>
          </p:cNvPr>
          <p:cNvSpPr txBox="1">
            <a:spLocks/>
          </p:cNvSpPr>
          <p:nvPr/>
        </p:nvSpPr>
        <p:spPr>
          <a:xfrm>
            <a:off x="6803560" y="4952849"/>
            <a:ext cx="601370" cy="122071"/>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8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5C533D-D968-4A70-91E2-44C7FEDAA0E0}" type="slidenum">
              <a:rPr lang="en-US" smtClean="0">
                <a:solidFill>
                  <a:schemeClr val="bg2">
                    <a:lumMod val="50000"/>
                  </a:schemeClr>
                </a:solidFill>
              </a:rPr>
              <a:pPr/>
              <a:t>22</a:t>
            </a:fld>
            <a:endParaRPr lang="en-US">
              <a:solidFill>
                <a:schemeClr val="bg2">
                  <a:lumMod val="50000"/>
                </a:schemeClr>
              </a:solidFill>
            </a:endParaRPr>
          </a:p>
        </p:txBody>
      </p:sp>
      <p:sp>
        <p:nvSpPr>
          <p:cNvPr id="23" name="TextBox 22">
            <a:extLst>
              <a:ext uri="{FF2B5EF4-FFF2-40B4-BE49-F238E27FC236}">
                <a16:creationId xmlns:a16="http://schemas.microsoft.com/office/drawing/2014/main" id="{5468EE7C-99FF-9C47-8B4D-A18335FF256A}"/>
              </a:ext>
            </a:extLst>
          </p:cNvPr>
          <p:cNvSpPr txBox="1"/>
          <p:nvPr/>
        </p:nvSpPr>
        <p:spPr>
          <a:xfrm>
            <a:off x="7351776" y="4900945"/>
            <a:ext cx="1691991" cy="205979"/>
          </a:xfrm>
          <a:prstGeom prst="rect">
            <a:avLst/>
          </a:prstGeom>
          <a:noFill/>
        </p:spPr>
        <p:txBody>
          <a:bodyPr wrap="square" rtlCol="0" anchor="ctr">
            <a:noAutofit/>
          </a:bodyPr>
          <a:lstStyle/>
          <a:p>
            <a:pPr algn="r"/>
            <a:r>
              <a:rPr lang="en-US" sz="1000" b="1" kern="0" spc="70" dirty="0" err="1">
                <a:solidFill>
                  <a:srgbClr val="3E556E"/>
                </a:solidFill>
              </a:rPr>
              <a:t>exoplanets.nasa.gov</a:t>
            </a:r>
            <a:endParaRPr lang="en-US" sz="1000" b="1" kern="0" spc="70" dirty="0">
              <a:solidFill>
                <a:srgbClr val="3E556E"/>
              </a:solidFill>
            </a:endParaRPr>
          </a:p>
        </p:txBody>
      </p:sp>
    </p:spTree>
    <p:extLst>
      <p:ext uri="{BB962C8B-B14F-4D97-AF65-F5344CB8AC3E}">
        <p14:creationId xmlns:p14="http://schemas.microsoft.com/office/powerpoint/2010/main" val="385220243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childTnLst>
                                </p:cTn>
                              </p:par>
                              <p:par>
                                <p:cTn id="8" presetID="6" presetClass="emph" presetSubtype="0" accel="50000" decel="50000" autoRev="1" fill="hold" grpId="2" nodeType="withEffect">
                                  <p:stCondLst>
                                    <p:cond delay="250"/>
                                  </p:stCondLst>
                                  <p:childTnLst>
                                    <p:animScale>
                                      <p:cBhvr>
                                        <p:cTn id="9" dur="1000" fill="hold"/>
                                        <p:tgtEl>
                                          <p:spTgt spid="62"/>
                                        </p:tgtEl>
                                      </p:cBhvr>
                                      <p:by x="110000" y="110000"/>
                                    </p:animScale>
                                  </p:childTnLst>
                                </p:cTn>
                              </p:par>
                            </p:childTnLst>
                          </p:cTn>
                        </p:par>
                        <p:par>
                          <p:cTn id="10" fill="hold">
                            <p:stCondLst>
                              <p:cond delay="2250"/>
                            </p:stCondLst>
                            <p:childTnLst>
                              <p:par>
                                <p:cTn id="11" presetID="10" presetClass="entr" presetSubtype="0" fill="hold" grpId="0" nodeType="after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1000"/>
                                        <p:tgtEl>
                                          <p:spTgt spid="6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1000"/>
                                        <p:tgtEl>
                                          <p:spTgt spid="62"/>
                                        </p:tgtEl>
                                      </p:cBhvr>
                                    </p:animEffect>
                                    <p:set>
                                      <p:cBhvr>
                                        <p:cTn id="18" dur="1" fill="hold">
                                          <p:stCondLst>
                                            <p:cond delay="999"/>
                                          </p:stCondLst>
                                        </p:cTn>
                                        <p:tgtEl>
                                          <p:spTgt spid="62"/>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1000"/>
                                        <p:tgtEl>
                                          <p:spTgt spid="64"/>
                                        </p:tgtEl>
                                      </p:cBhvr>
                                    </p:animEffect>
                                    <p:set>
                                      <p:cBhvr>
                                        <p:cTn id="21" dur="1" fill="hold">
                                          <p:stCondLst>
                                            <p:cond delay="999"/>
                                          </p:stCondLst>
                                        </p:cTn>
                                        <p:tgtEl>
                                          <p:spTgt spid="64"/>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childTnLst>
                                </p:cTn>
                              </p:par>
                              <p:par>
                                <p:cTn id="25" presetID="10" presetClass="entr" presetSubtype="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000"/>
                                        <p:tgtEl>
                                          <p:spTgt spid="59"/>
                                        </p:tgtEl>
                                      </p:cBhvr>
                                    </p:animEffect>
                                  </p:childTnLst>
                                </p:cTn>
                              </p:par>
                              <p:par>
                                <p:cTn id="28" presetID="10" presetClass="entr" presetSubtype="0" fill="hold"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1000"/>
                                        <p:tgtEl>
                                          <p:spTgt spid="58"/>
                                        </p:tgtEl>
                                      </p:cBhvr>
                                    </p:animEffect>
                                  </p:childTnLst>
                                </p:cTn>
                              </p:par>
                              <p:par>
                                <p:cTn id="31" presetID="10"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1000"/>
                                        <p:tgtEl>
                                          <p:spTgt spid="57"/>
                                        </p:tgtEl>
                                      </p:cBhvr>
                                    </p:animEffect>
                                  </p:childTnLst>
                                </p:cTn>
                              </p:par>
                            </p:childTnLst>
                          </p:cTn>
                        </p:par>
                        <p:par>
                          <p:cTn id="34" fill="hold">
                            <p:stCondLst>
                              <p:cond delay="1000"/>
                            </p:stCondLst>
                            <p:childTnLst>
                              <p:par>
                                <p:cTn id="35" presetID="6" presetClass="emph" presetSubtype="0" accel="50000" decel="50000" fill="hold" nodeType="afterEffect">
                                  <p:stCondLst>
                                    <p:cond delay="0"/>
                                  </p:stCondLst>
                                  <p:childTnLst>
                                    <p:animScale>
                                      <p:cBhvr>
                                        <p:cTn id="36" dur="2000" fill="hold"/>
                                        <p:tgtEl>
                                          <p:spTgt spid="56"/>
                                        </p:tgtEl>
                                      </p:cBhvr>
                                      <p:by x="14000" y="14000"/>
                                    </p:animScale>
                                  </p:childTnLst>
                                </p:cTn>
                              </p:par>
                              <p:par>
                                <p:cTn id="37" presetID="42" presetClass="path" presetSubtype="0" accel="50000" decel="50000" fill="hold" nodeType="withEffect">
                                  <p:stCondLst>
                                    <p:cond delay="0"/>
                                  </p:stCondLst>
                                  <p:childTnLst>
                                    <p:animMotion origin="layout" path="M 4.72222E-6 -3.7037E-6 L 4.72222E-6 0.21945 " pathEditMode="relative" rAng="0" ptsTypes="AA">
                                      <p:cBhvr>
                                        <p:cTn id="38" dur="2000" fill="hold"/>
                                        <p:tgtEl>
                                          <p:spTgt spid="56"/>
                                        </p:tgtEl>
                                        <p:attrNameLst>
                                          <p:attrName>ppt_x</p:attrName>
                                          <p:attrName>ppt_y</p:attrName>
                                        </p:attrNameLst>
                                      </p:cBhvr>
                                      <p:rCtr x="0" y="10957"/>
                                    </p:animMotion>
                                  </p:childTnLst>
                                </p:cTn>
                              </p:par>
                            </p:childTnLst>
                          </p:cTn>
                        </p:par>
                        <p:par>
                          <p:cTn id="39" fill="hold">
                            <p:stCondLst>
                              <p:cond delay="3000"/>
                            </p:stCondLst>
                            <p:childTnLst>
                              <p:par>
                                <p:cTn id="40" presetID="8" presetClass="emph" presetSubtype="0" accel="50000" decel="50000" fill="hold" nodeType="afterEffect">
                                  <p:stCondLst>
                                    <p:cond delay="0"/>
                                  </p:stCondLst>
                                  <p:childTnLst>
                                    <p:animRot by="1800000">
                                      <p:cBhvr>
                                        <p:cTn id="41" dur="1000" fill="hold"/>
                                        <p:tgtEl>
                                          <p:spTgt spid="59"/>
                                        </p:tgtEl>
                                        <p:attrNameLst>
                                          <p:attrName>r</p:attrName>
                                        </p:attrNameLst>
                                      </p:cBhvr>
                                    </p:animRot>
                                  </p:childTnLst>
                                </p:cTn>
                              </p:par>
                              <p:par>
                                <p:cTn id="42" presetID="0" presetClass="path" presetSubtype="0" accel="50000" decel="50000" fill="hold" nodeType="withEffect">
                                  <p:stCondLst>
                                    <p:cond delay="0"/>
                                  </p:stCondLst>
                                  <p:childTnLst>
                                    <p:animMotion origin="layout" path="M -2.77778E-6 -4.07407E-6 C -0.00139 0.05247 -0.00434 0.09136 -0.00989 0.12933 C -0.0158 0.16821 -0.025 0.19321 -0.03298 0.22284 " pathEditMode="relative" rAng="0" ptsTypes="AAA">
                                      <p:cBhvr>
                                        <p:cTn id="43" dur="1000" fill="hold"/>
                                        <p:tgtEl>
                                          <p:spTgt spid="58"/>
                                        </p:tgtEl>
                                        <p:attrNameLst>
                                          <p:attrName>ppt_x</p:attrName>
                                          <p:attrName>ppt_y</p:attrName>
                                        </p:attrNameLst>
                                      </p:cBhvr>
                                      <p:rCtr x="-1649" y="11142"/>
                                    </p:animMotion>
                                  </p:childTnLst>
                                </p:cTn>
                              </p:par>
                              <p:par>
                                <p:cTn id="44" presetID="0" presetClass="path" presetSubtype="0" accel="50000" decel="50000" fill="hold" nodeType="withEffect">
                                  <p:stCondLst>
                                    <p:cond delay="0"/>
                                  </p:stCondLst>
                                  <p:childTnLst>
                                    <p:animMotion origin="layout" path="M 1.11111E-6 1.35802E-6 C 0.00156 -0.04198 0.00295 -0.08796 0.00851 -0.12377 C 0.01389 -0.15957 0.02309 -0.19074 0.03246 -0.22099 " pathEditMode="relative" rAng="0" ptsTypes="AAA">
                                      <p:cBhvr>
                                        <p:cTn id="45" dur="1000" fill="hold"/>
                                        <p:tgtEl>
                                          <p:spTgt spid="57"/>
                                        </p:tgtEl>
                                        <p:attrNameLst>
                                          <p:attrName>ppt_x</p:attrName>
                                          <p:attrName>ppt_y</p:attrName>
                                        </p:attrNameLst>
                                      </p:cBhvr>
                                      <p:rCtr x="1615" y="-11049"/>
                                    </p:animMotion>
                                  </p:childTnLst>
                                </p:cTn>
                              </p:par>
                              <p:par>
                                <p:cTn id="46" presetID="0" presetClass="path" presetSubtype="0" accel="50000" decel="50000" fill="hold" nodeType="withEffect">
                                  <p:stCondLst>
                                    <p:cond delay="0"/>
                                  </p:stCondLst>
                                  <p:childTnLst>
                                    <p:animMotion origin="layout" path="M -2.77778E-6 2.22222E-6 C 0.00018 0.04691 -0.00295 0.09166 -0.00868 0.1287 C -0.01423 0.16543 -0.02239 0.19413 -0.03333 0.2216 " pathEditMode="relative" rAng="0" ptsTypes="AAA">
                                      <p:cBhvr>
                                        <p:cTn id="47" dur="1000" fill="hold"/>
                                        <p:tgtEl>
                                          <p:spTgt spid="51"/>
                                        </p:tgtEl>
                                        <p:attrNameLst>
                                          <p:attrName>ppt_x</p:attrName>
                                          <p:attrName>ppt_y</p:attrName>
                                        </p:attrNameLst>
                                      </p:cBhvr>
                                      <p:rCtr x="-1667" y="11080"/>
                                    </p:animMotion>
                                  </p:childTnLst>
                                </p:cTn>
                              </p:par>
                              <p:par>
                                <p:cTn id="48" presetID="0" presetClass="path" presetSubtype="0" accel="50000" decel="50000" fill="hold" nodeType="withEffect">
                                  <p:stCondLst>
                                    <p:cond delay="0"/>
                                  </p:stCondLst>
                                  <p:childTnLst>
                                    <p:animMotion origin="layout" path="M 4.72222E-6 0.21945 C 0.00225 0.1605 0.00312 0.1392 0.00816 0.10278 C 0.01302 0.06605 0.0217 0.02716 0.02951 -3.7037E-6 " pathEditMode="relative" rAng="0" ptsTypes="AAA">
                                      <p:cBhvr>
                                        <p:cTn id="49" dur="1000" fill="hold"/>
                                        <p:tgtEl>
                                          <p:spTgt spid="56"/>
                                        </p:tgtEl>
                                        <p:attrNameLst>
                                          <p:attrName>ppt_x</p:attrName>
                                          <p:attrName>ppt_y</p:attrName>
                                        </p:attrNameLst>
                                      </p:cBhvr>
                                      <p:rCtr x="1476" y="-10988"/>
                                    </p:animMotion>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fade">
                                      <p:cBhvr>
                                        <p:cTn id="53" dur="1000"/>
                                        <p:tgtEl>
                                          <p:spTgt spid="6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1000"/>
                                        <p:tgtEl>
                                          <p:spTgt spid="63"/>
                                        </p:tgtEl>
                                      </p:cBhvr>
                                    </p:animEffect>
                                    <p:set>
                                      <p:cBhvr>
                                        <p:cTn id="58" dur="1" fill="hold">
                                          <p:stCondLst>
                                            <p:cond delay="999"/>
                                          </p:stCondLst>
                                        </p:cTn>
                                        <p:tgtEl>
                                          <p:spTgt spid="63"/>
                                        </p:tgtEl>
                                        <p:attrNameLst>
                                          <p:attrName>style.visibility</p:attrName>
                                        </p:attrNameLst>
                                      </p:cBhvr>
                                      <p:to>
                                        <p:strVal val="hidden"/>
                                      </p:to>
                                    </p:set>
                                  </p:childTnLst>
                                </p:cTn>
                              </p:par>
                            </p:childTnLst>
                          </p:cTn>
                        </p:par>
                        <p:par>
                          <p:cTn id="59" fill="hold">
                            <p:stCondLst>
                              <p:cond delay="1000"/>
                            </p:stCondLst>
                            <p:childTnLst>
                              <p:par>
                                <p:cTn id="60" presetID="8" presetClass="emph" presetSubtype="0" accel="50000" decel="50000" fill="hold" nodeType="afterEffect">
                                  <p:stCondLst>
                                    <p:cond delay="0"/>
                                  </p:stCondLst>
                                  <p:childTnLst>
                                    <p:animRot by="-1800000">
                                      <p:cBhvr>
                                        <p:cTn id="61" dur="2000" fill="hold"/>
                                        <p:tgtEl>
                                          <p:spTgt spid="59"/>
                                        </p:tgtEl>
                                        <p:attrNameLst>
                                          <p:attrName>r</p:attrName>
                                        </p:attrNameLst>
                                      </p:cBhvr>
                                    </p:animRot>
                                  </p:childTnLst>
                                </p:cTn>
                              </p:par>
                              <p:par>
                                <p:cTn id="62" presetID="0" presetClass="path" presetSubtype="0" accel="50000" decel="50000" fill="hold" nodeType="withEffect">
                                  <p:stCondLst>
                                    <p:cond delay="0"/>
                                  </p:stCondLst>
                                  <p:childTnLst>
                                    <p:animMotion origin="layout" path="M -0.0007 1.35802E-6 C -0.00174 -0.0392 0.00312 -0.08673 0.01042 -0.12593 C 0.01771 -0.16636 0.02465 -0.19445 0.03246 -0.21883 " pathEditMode="relative" rAng="0" ptsTypes="AAA">
                                      <p:cBhvr>
                                        <p:cTn id="63" dur="2000" spd="-100000" fill="hold"/>
                                        <p:tgtEl>
                                          <p:spTgt spid="57"/>
                                        </p:tgtEl>
                                        <p:attrNameLst>
                                          <p:attrName>ppt_x</p:attrName>
                                          <p:attrName>ppt_y</p:attrName>
                                        </p:attrNameLst>
                                      </p:cBhvr>
                                      <p:rCtr x="1649" y="-10957"/>
                                    </p:animMotion>
                                  </p:childTnLst>
                                </p:cTn>
                              </p:par>
                              <p:par>
                                <p:cTn id="64" presetID="0" presetClass="path" presetSubtype="0" accel="50000" decel="50000" fill="hold" nodeType="withEffect">
                                  <p:stCondLst>
                                    <p:cond delay="0"/>
                                  </p:stCondLst>
                                  <p:childTnLst>
                                    <p:animMotion origin="layout" path="M -0.03334 0.2216 C -0.01962 0.18672 -0.01233 0.15246 -0.00677 0.11604 C -0.00122 0.0787 -0.00104 0.0395 -0.00035 4.93827E-6 " pathEditMode="relative" rAng="0" ptsTypes="AAA">
                                      <p:cBhvr>
                                        <p:cTn id="65" dur="2000" fill="hold"/>
                                        <p:tgtEl>
                                          <p:spTgt spid="51"/>
                                        </p:tgtEl>
                                        <p:attrNameLst>
                                          <p:attrName>ppt_x</p:attrName>
                                          <p:attrName>ppt_y</p:attrName>
                                        </p:attrNameLst>
                                      </p:cBhvr>
                                      <p:rCtr x="1649" y="-11080"/>
                                    </p:animMotion>
                                  </p:childTnLst>
                                </p:cTn>
                              </p:par>
                              <p:par>
                                <p:cTn id="66" presetID="0" presetClass="path" presetSubtype="0" accel="50000" decel="50000" fill="hold" nodeType="withEffect">
                                  <p:stCondLst>
                                    <p:cond delay="0"/>
                                  </p:stCondLst>
                                  <p:childTnLst>
                                    <p:animMotion origin="layout" path="M -0.03298 0.2216 C -0.02361 0.18642 -0.01423 0.15123 -0.00868 0.11481 C -0.00277 0.0787 -0.00208 0.04012 -2.77778E-6 0.00247 " pathEditMode="relative" rAng="0" ptsTypes="AAA">
                                      <p:cBhvr>
                                        <p:cTn id="67" dur="2000" fill="hold"/>
                                        <p:tgtEl>
                                          <p:spTgt spid="58"/>
                                        </p:tgtEl>
                                        <p:attrNameLst>
                                          <p:attrName>ppt_x</p:attrName>
                                          <p:attrName>ppt_y</p:attrName>
                                        </p:attrNameLst>
                                      </p:cBhvr>
                                      <p:rCtr x="1649" y="-10957"/>
                                    </p:animMotion>
                                  </p:childTnLst>
                                </p:cTn>
                              </p:par>
                              <p:par>
                                <p:cTn id="68" presetID="22" presetClass="entr" presetSubtype="4" fill="hold" nodeType="with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wipe(down)">
                                      <p:cBhvr>
                                        <p:cTn id="70" dur="2000"/>
                                        <p:tgtEl>
                                          <p:spTgt spid="61"/>
                                        </p:tgtEl>
                                      </p:cBhvr>
                                    </p:animEffect>
                                  </p:childTnLst>
                                </p:cTn>
                              </p:par>
                              <p:par>
                                <p:cTn id="71" presetID="0" presetClass="path" presetSubtype="0" accel="50000" decel="50000" fill="hold" nodeType="withEffect">
                                  <p:stCondLst>
                                    <p:cond delay="0"/>
                                  </p:stCondLst>
                                  <p:childTnLst>
                                    <p:animMotion origin="layout" path="M -0.0007 0 C -0.00174 -0.0392 0.00312 -0.08642 0.01042 -0.12593 C 0.01771 -0.16636 0.02465 -0.19444 0.03246 -0.21883 " pathEditMode="relative" rAng="0" ptsTypes="AAA">
                                      <p:cBhvr>
                                        <p:cTn id="72" dur="2000" spd="-100000" fill="hold"/>
                                        <p:tgtEl>
                                          <p:spTgt spid="61"/>
                                        </p:tgtEl>
                                        <p:attrNameLst>
                                          <p:attrName>ppt_x</p:attrName>
                                          <p:attrName>ppt_y</p:attrName>
                                        </p:attrNameLst>
                                      </p:cBhvr>
                                      <p:rCtr x="1649" y="-10957"/>
                                    </p:animMotion>
                                  </p:childTnLst>
                                </p:cTn>
                              </p:par>
                              <p:par>
                                <p:cTn id="73" presetID="10" presetClass="exit" presetSubtype="0" fill="hold" nodeType="withEffect">
                                  <p:stCondLst>
                                    <p:cond delay="500"/>
                                  </p:stCondLst>
                                  <p:childTnLst>
                                    <p:animEffect transition="out" filter="fade">
                                      <p:cBhvr>
                                        <p:cTn id="74" dur="500"/>
                                        <p:tgtEl>
                                          <p:spTgt spid="56"/>
                                        </p:tgtEl>
                                      </p:cBhvr>
                                    </p:animEffect>
                                    <p:set>
                                      <p:cBhvr>
                                        <p:cTn id="75" dur="1" fill="hold">
                                          <p:stCondLst>
                                            <p:cond delay="499"/>
                                          </p:stCondLst>
                                        </p:cTn>
                                        <p:tgtEl>
                                          <p:spTgt spid="56"/>
                                        </p:tgtEl>
                                        <p:attrNameLst>
                                          <p:attrName>style.visibility</p:attrName>
                                        </p:attrNameLst>
                                      </p:cBhvr>
                                      <p:to>
                                        <p:strVal val="hidden"/>
                                      </p:to>
                                    </p:set>
                                  </p:childTnLst>
                                </p:cTn>
                              </p:par>
                              <p:par>
                                <p:cTn id="76" presetID="10" presetClass="entr" presetSubtype="0" fill="hold" grpId="0" nodeType="withEffect">
                                  <p:stCondLst>
                                    <p:cond delay="1000"/>
                                  </p:stCondLst>
                                  <p:iterate type="lt">
                                    <p:tmPct val="0"/>
                                  </p:iterate>
                                  <p:childTnLst>
                                    <p:set>
                                      <p:cBhvr>
                                        <p:cTn id="77" dur="1" fill="hold">
                                          <p:stCondLst>
                                            <p:cond delay="0"/>
                                          </p:stCondLst>
                                        </p:cTn>
                                        <p:tgtEl>
                                          <p:spTgt spid="65"/>
                                        </p:tgtEl>
                                        <p:attrNameLst>
                                          <p:attrName>style.visibility</p:attrName>
                                        </p:attrNameLst>
                                      </p:cBhvr>
                                      <p:to>
                                        <p:strVal val="visible"/>
                                      </p:to>
                                    </p:set>
                                    <p:animEffect transition="in" filter="fade">
                                      <p:cBhvr>
                                        <p:cTn id="78" dur="7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P spid="64" grpId="0"/>
      <p:bldP spid="64" grpId="1"/>
      <p:bldP spid="62" grpId="0"/>
      <p:bldP spid="62" grpId="1"/>
      <p:bldP spid="62" grpId="2"/>
      <p:bldP spid="6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AC20BD6-6049-8C4D-AFB9-A18BE8B801B1}"/>
              </a:ext>
            </a:extLst>
          </p:cNvPr>
          <p:cNvPicPr>
            <a:picLocks noChangeAspect="1"/>
          </p:cNvPicPr>
          <p:nvPr/>
        </p:nvPicPr>
        <p:blipFill rotWithShape="1">
          <a:blip r:embed="rId3"/>
          <a:srcRect t="-19" r="1985" b="-19"/>
          <a:stretch/>
        </p:blipFill>
        <p:spPr>
          <a:xfrm>
            <a:off x="-3" y="0"/>
            <a:ext cx="9144003" cy="5151610"/>
          </a:xfrm>
          <a:prstGeom prst="rect">
            <a:avLst/>
          </a:prstGeom>
        </p:spPr>
      </p:pic>
      <p:sp>
        <p:nvSpPr>
          <p:cNvPr id="35" name="Rectangle 34">
            <a:extLst>
              <a:ext uri="{FF2B5EF4-FFF2-40B4-BE49-F238E27FC236}">
                <a16:creationId xmlns:a16="http://schemas.microsoft.com/office/drawing/2014/main" id="{F652AEF1-1E3E-1F41-A91C-1B7572AFE7C7}"/>
              </a:ext>
            </a:extLst>
          </p:cNvPr>
          <p:cNvSpPr/>
          <p:nvPr/>
        </p:nvSpPr>
        <p:spPr>
          <a:xfrm>
            <a:off x="0" y="2690189"/>
            <a:ext cx="9144000" cy="2453312"/>
          </a:xfrm>
          <a:prstGeom prst="rect">
            <a:avLst/>
          </a:prstGeom>
          <a:gradFill flip="none" rotWithShape="1">
            <a:gsLst>
              <a:gs pos="100000">
                <a:srgbClr val="102F61">
                  <a:alpha val="0"/>
                </a:srgbClr>
              </a:gs>
              <a:gs pos="48000">
                <a:srgbClr val="102F61">
                  <a:alpha val="81000"/>
                </a:srgbClr>
              </a:gs>
              <a:gs pos="0">
                <a:srgbClr val="1C3C7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pic>
        <p:nvPicPr>
          <p:cNvPr id="36" name="Picture 2">
            <a:extLst>
              <a:ext uri="{FF2B5EF4-FFF2-40B4-BE49-F238E27FC236}">
                <a16:creationId xmlns:a16="http://schemas.microsoft.com/office/drawing/2014/main" id="{2BB10590-B20D-7F4F-88D9-F8E17612C568}"/>
              </a:ext>
            </a:extLst>
          </p:cNvPr>
          <p:cNvPicPr>
            <a:picLocks noChangeAspect="1" noChangeArrowheads="1"/>
          </p:cNvPicPr>
          <p:nvPr/>
        </p:nvPicPr>
        <p:blipFill>
          <a:blip r:embed="rId4"/>
          <a:srcRect t="3720" b="3720"/>
          <a:stretch/>
        </p:blipFill>
        <p:spPr bwMode="auto">
          <a:xfrm>
            <a:off x="5020973" y="744179"/>
            <a:ext cx="3565174" cy="343841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89DD0275-CEFD-1140-9F87-7ECAFBC8547D}"/>
              </a:ext>
            </a:extLst>
          </p:cNvPr>
          <p:cNvSpPr>
            <a:spLocks noGrp="1"/>
          </p:cNvSpPr>
          <p:nvPr>
            <p:ph type="body" sz="quarter" idx="17"/>
          </p:nvPr>
        </p:nvSpPr>
        <p:spPr>
          <a:xfrm>
            <a:off x="254000" y="132080"/>
            <a:ext cx="8514080" cy="205979"/>
          </a:xfrm>
        </p:spPr>
        <p:txBody>
          <a:bodyPr/>
          <a:lstStyle/>
          <a:p>
            <a:r>
              <a:rPr lang="en-US" dirty="0"/>
              <a:t>Exoplanet Communications</a:t>
            </a:r>
          </a:p>
        </p:txBody>
      </p:sp>
      <p:sp>
        <p:nvSpPr>
          <p:cNvPr id="7" name="Title 6">
            <a:extLst>
              <a:ext uri="{FF2B5EF4-FFF2-40B4-BE49-F238E27FC236}">
                <a16:creationId xmlns:a16="http://schemas.microsoft.com/office/drawing/2014/main" id="{57246849-44C5-424F-BB42-ECF0AF8D9243}"/>
              </a:ext>
            </a:extLst>
          </p:cNvPr>
          <p:cNvSpPr>
            <a:spLocks noGrp="1"/>
          </p:cNvSpPr>
          <p:nvPr>
            <p:ph type="title"/>
          </p:nvPr>
        </p:nvSpPr>
        <p:spPr>
          <a:xfrm>
            <a:off x="254000" y="327899"/>
            <a:ext cx="8514080" cy="434101"/>
          </a:xfrm>
        </p:spPr>
        <p:txBody>
          <a:bodyPr/>
          <a:lstStyle/>
          <a:p>
            <a:r>
              <a:rPr lang="en-US" dirty="0">
                <a:solidFill>
                  <a:schemeClr val="accent1">
                    <a:lumMod val="40000"/>
                    <a:lumOff val="60000"/>
                  </a:schemeClr>
                </a:solidFill>
              </a:rPr>
              <a:t>Stars vs. Planets – Weight (Mass)</a:t>
            </a:r>
          </a:p>
        </p:txBody>
      </p:sp>
      <p:sp>
        <p:nvSpPr>
          <p:cNvPr id="9" name="Date Placeholder 13">
            <a:extLst>
              <a:ext uri="{FF2B5EF4-FFF2-40B4-BE49-F238E27FC236}">
                <a16:creationId xmlns:a16="http://schemas.microsoft.com/office/drawing/2014/main" id="{57AEC5F0-ECFD-5644-B998-6DF31BC242E3}"/>
              </a:ext>
            </a:extLst>
          </p:cNvPr>
          <p:cNvSpPr>
            <a:spLocks noGrp="1"/>
          </p:cNvSpPr>
          <p:nvPr>
            <p:ph type="dt" sz="half" idx="18"/>
          </p:nvPr>
        </p:nvSpPr>
        <p:spPr>
          <a:xfrm>
            <a:off x="254000" y="4954249"/>
            <a:ext cx="1422400" cy="123211"/>
          </a:xfrm>
        </p:spPr>
        <p:txBody>
          <a:bodyPr/>
          <a:lstStyle/>
          <a:p>
            <a:fld id="{C2DE1BFD-E850-F642-B44A-3699AC4DF79C}" type="datetime4">
              <a:rPr lang="en-US" smtClean="0">
                <a:solidFill>
                  <a:schemeClr val="bg2">
                    <a:lumMod val="50000"/>
                  </a:schemeClr>
                </a:solidFill>
              </a:rPr>
              <a:t>December 1, 2021</a:t>
            </a:fld>
            <a:endParaRPr lang="en-US" dirty="0">
              <a:solidFill>
                <a:schemeClr val="bg2">
                  <a:lumMod val="50000"/>
                </a:schemeClr>
              </a:solidFill>
            </a:endParaRPr>
          </a:p>
        </p:txBody>
      </p:sp>
      <p:sp>
        <p:nvSpPr>
          <p:cNvPr id="6" name="Footer Placeholder 5">
            <a:extLst>
              <a:ext uri="{FF2B5EF4-FFF2-40B4-BE49-F238E27FC236}">
                <a16:creationId xmlns:a16="http://schemas.microsoft.com/office/drawing/2014/main" id="{FE87D858-9950-6546-ABE0-E49DB2DD316A}"/>
              </a:ext>
            </a:extLst>
          </p:cNvPr>
          <p:cNvSpPr>
            <a:spLocks noGrp="1"/>
          </p:cNvSpPr>
          <p:nvPr>
            <p:ph type="ftr" sz="quarter" idx="19"/>
          </p:nvPr>
        </p:nvSpPr>
        <p:spPr>
          <a:xfrm>
            <a:off x="1676400" y="4954249"/>
            <a:ext cx="5775960" cy="123211"/>
          </a:xfrm>
        </p:spPr>
        <p:txBody>
          <a:bodyPr/>
          <a:lstStyle/>
          <a:p>
            <a:r>
              <a:rPr lang="en-US">
                <a:solidFill>
                  <a:schemeClr val="bg2">
                    <a:lumMod val="50000"/>
                  </a:schemeClr>
                </a:solidFill>
              </a:rPr>
              <a:t>This document has been reviewed and determined not to contain export controlled technical data.</a:t>
            </a:r>
          </a:p>
        </p:txBody>
      </p:sp>
      <p:pic>
        <p:nvPicPr>
          <p:cNvPr id="24" name="Picture 3">
            <a:extLst>
              <a:ext uri="{FF2B5EF4-FFF2-40B4-BE49-F238E27FC236}">
                <a16:creationId xmlns:a16="http://schemas.microsoft.com/office/drawing/2014/main" id="{D3F0C7DF-2806-0944-AFB8-DC97B8E86E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90" t="5955" r="5390" b="5955"/>
          <a:stretch/>
        </p:blipFill>
        <p:spPr bwMode="auto">
          <a:xfrm>
            <a:off x="1566775" y="1542951"/>
            <a:ext cx="1383670" cy="1366141"/>
          </a:xfrm>
          <a:prstGeom prst="ellipse">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1943633-F683-554E-BD4D-9AB2DE5A23E9}"/>
              </a:ext>
            </a:extLst>
          </p:cNvPr>
          <p:cNvSpPr txBox="1"/>
          <p:nvPr/>
        </p:nvSpPr>
        <p:spPr>
          <a:xfrm>
            <a:off x="2738312" y="2613705"/>
            <a:ext cx="2650084" cy="1212640"/>
          </a:xfrm>
          <a:prstGeom prst="rect">
            <a:avLst/>
          </a:prstGeom>
          <a:noFill/>
          <a:effectLst/>
        </p:spPr>
        <p:txBody>
          <a:bodyPr wrap="none" bIns="301752" rtlCol="0">
            <a:spAutoFit/>
          </a:bodyPr>
          <a:lstStyle/>
          <a:p>
            <a:pPr algn="ctr"/>
            <a:r>
              <a:rPr lang="en-US" sz="2800" dirty="0">
                <a:solidFill>
                  <a:schemeClr val="accent5">
                    <a:lumMod val="60000"/>
                    <a:lumOff val="40000"/>
                  </a:schemeClr>
                </a:solidFill>
                <a:latin typeface="Arial" panose="020B0604020202020204" pitchFamily="34" charset="0"/>
                <a:cs typeface="Arial" panose="020B0604020202020204" pitchFamily="34" charset="0"/>
              </a:rPr>
              <a:t>About</a:t>
            </a:r>
          </a:p>
          <a:p>
            <a:pPr algn="ctr"/>
            <a:r>
              <a:rPr lang="en-US" sz="2800" b="1" dirty="0">
                <a:solidFill>
                  <a:schemeClr val="bg1"/>
                </a:solidFill>
                <a:latin typeface="Arial" panose="020B0604020202020204" pitchFamily="34" charset="0"/>
                <a:cs typeface="Arial" panose="020B0604020202020204" pitchFamily="34" charset="0"/>
              </a:rPr>
              <a:t>333,000</a:t>
            </a:r>
            <a:r>
              <a:rPr lang="en-US" sz="2800" dirty="0">
                <a:solidFill>
                  <a:schemeClr val="bg1"/>
                </a:solidFill>
                <a:latin typeface="Arial" panose="020B0604020202020204" pitchFamily="34" charset="0"/>
                <a:cs typeface="Arial" panose="020B0604020202020204" pitchFamily="34" charset="0"/>
              </a:rPr>
              <a:t> </a:t>
            </a:r>
            <a:r>
              <a:rPr lang="en-US" sz="2800" dirty="0">
                <a:solidFill>
                  <a:schemeClr val="accent5">
                    <a:lumMod val="60000"/>
                    <a:lumOff val="40000"/>
                  </a:schemeClr>
                </a:solidFill>
                <a:latin typeface="Arial" panose="020B0604020202020204" pitchFamily="34" charset="0"/>
                <a:cs typeface="Arial" panose="020B0604020202020204" pitchFamily="34" charset="0"/>
              </a:rPr>
              <a:t>Ea</a:t>
            </a:r>
            <a:r>
              <a:rPr lang="en-US" sz="2800" spc="200" dirty="0">
                <a:solidFill>
                  <a:schemeClr val="accent5">
                    <a:lumMod val="60000"/>
                    <a:lumOff val="40000"/>
                  </a:schemeClr>
                </a:solidFill>
                <a:latin typeface="Arial" panose="020B0604020202020204" pitchFamily="34" charset="0"/>
                <a:cs typeface="Arial" panose="020B0604020202020204" pitchFamily="34" charset="0"/>
              </a:rPr>
              <a:t>r</a:t>
            </a:r>
            <a:r>
              <a:rPr lang="en-US" sz="2800" dirty="0">
                <a:solidFill>
                  <a:schemeClr val="accent5">
                    <a:lumMod val="60000"/>
                    <a:lumOff val="40000"/>
                  </a:schemeClr>
                </a:solidFill>
                <a:latin typeface="Arial" panose="020B0604020202020204" pitchFamily="34" charset="0"/>
                <a:cs typeface="Arial" panose="020B0604020202020204" pitchFamily="34" charset="0"/>
              </a:rPr>
              <a:t>ths</a:t>
            </a:r>
          </a:p>
        </p:txBody>
      </p:sp>
      <p:pic>
        <p:nvPicPr>
          <p:cNvPr id="30" name="Picture 29">
            <a:extLst>
              <a:ext uri="{FF2B5EF4-FFF2-40B4-BE49-F238E27FC236}">
                <a16:creationId xmlns:a16="http://schemas.microsoft.com/office/drawing/2014/main" id="{18604CDF-B695-764D-9CE9-134C8DA4E6A8}"/>
              </a:ext>
            </a:extLst>
          </p:cNvPr>
          <p:cNvPicPr>
            <a:picLocks noChangeAspect="1"/>
          </p:cNvPicPr>
          <p:nvPr/>
        </p:nvPicPr>
        <p:blipFill>
          <a:blip r:embed="rId6"/>
          <a:stretch>
            <a:fillRect/>
          </a:stretch>
        </p:blipFill>
        <p:spPr>
          <a:xfrm rot="1635151">
            <a:off x="2012771" y="3196802"/>
            <a:ext cx="349608" cy="1606700"/>
          </a:xfrm>
          <a:prstGeom prst="rect">
            <a:avLst/>
          </a:prstGeom>
          <a:effectLst>
            <a:outerShdw blurRad="76200" dist="12700" sx="102000" sy="102000" algn="ctr" rotWithShape="0">
              <a:prstClr val="black">
                <a:alpha val="40000"/>
              </a:prstClr>
            </a:outerShdw>
          </a:effectLst>
        </p:spPr>
      </p:pic>
      <p:grpSp>
        <p:nvGrpSpPr>
          <p:cNvPr id="22" name="Group 21">
            <a:extLst>
              <a:ext uri="{FF2B5EF4-FFF2-40B4-BE49-F238E27FC236}">
                <a16:creationId xmlns:a16="http://schemas.microsoft.com/office/drawing/2014/main" id="{F1F97D18-E8CA-2347-9133-F1AF8B1307B3}"/>
              </a:ext>
            </a:extLst>
          </p:cNvPr>
          <p:cNvGrpSpPr/>
          <p:nvPr/>
        </p:nvGrpSpPr>
        <p:grpSpPr>
          <a:xfrm>
            <a:off x="5200073" y="1979003"/>
            <a:ext cx="3386074" cy="6095314"/>
            <a:chOff x="1344586" y="2837813"/>
            <a:chExt cx="2431900" cy="4377694"/>
          </a:xfrm>
        </p:grpSpPr>
        <p:pic>
          <p:nvPicPr>
            <p:cNvPr id="23" name="Picture 5">
              <a:extLst>
                <a:ext uri="{FF2B5EF4-FFF2-40B4-BE49-F238E27FC236}">
                  <a16:creationId xmlns:a16="http://schemas.microsoft.com/office/drawing/2014/main" id="{5EE801D0-0960-0947-A9D5-701C032C6475}"/>
                </a:ext>
              </a:extLst>
            </p:cNvPr>
            <p:cNvPicPr>
              <a:picLocks noChangeAspect="1" noChangeArrowheads="1"/>
            </p:cNvPicPr>
            <p:nvPr/>
          </p:nvPicPr>
          <p:blipFill>
            <a:blip r:embed="rId7"/>
            <a:srcRect t="3700" b="3700"/>
            <a:stretch/>
          </p:blipFill>
          <p:spPr bwMode="auto">
            <a:xfrm>
              <a:off x="1344586" y="2837813"/>
              <a:ext cx="2431900" cy="225195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D2879341-D3CE-FD49-8448-27F03FB733AD}"/>
                </a:ext>
              </a:extLst>
            </p:cNvPr>
            <p:cNvSpPr/>
            <p:nvPr/>
          </p:nvSpPr>
          <p:spPr>
            <a:xfrm>
              <a:off x="2015154" y="7116115"/>
              <a:ext cx="1144865" cy="99392"/>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grpSp>
      <p:sp>
        <p:nvSpPr>
          <p:cNvPr id="50" name="TextBox 49">
            <a:extLst>
              <a:ext uri="{FF2B5EF4-FFF2-40B4-BE49-F238E27FC236}">
                <a16:creationId xmlns:a16="http://schemas.microsoft.com/office/drawing/2014/main" id="{A703483E-3553-9F4C-99FF-08EFA46ADDBA}"/>
              </a:ext>
            </a:extLst>
          </p:cNvPr>
          <p:cNvSpPr txBox="1"/>
          <p:nvPr/>
        </p:nvSpPr>
        <p:spPr>
          <a:xfrm>
            <a:off x="2660568" y="3465586"/>
            <a:ext cx="2805576" cy="1152367"/>
          </a:xfrm>
          <a:prstGeom prst="rect">
            <a:avLst/>
          </a:prstGeom>
          <a:noFill/>
          <a:effectLst/>
        </p:spPr>
        <p:txBody>
          <a:bodyPr wrap="none" bIns="301752" rtlCol="0">
            <a:spAutoFit/>
          </a:bodyPr>
          <a:lstStyle/>
          <a:p>
            <a:pPr algn="ctr">
              <a:lnSpc>
                <a:spcPct val="93000"/>
              </a:lnSpc>
            </a:pPr>
            <a:r>
              <a:rPr lang="en-US" sz="2800" dirty="0">
                <a:solidFill>
                  <a:schemeClr val="accent5">
                    <a:lumMod val="60000"/>
                    <a:lumOff val="40000"/>
                  </a:schemeClr>
                </a:solidFill>
                <a:latin typeface="Arial" panose="020B0604020202020204" pitchFamily="34" charset="0"/>
                <a:cs typeface="Arial" panose="020B0604020202020204" pitchFamily="34" charset="0"/>
              </a:rPr>
              <a:t>equal the weight</a:t>
            </a:r>
            <a:br>
              <a:rPr lang="en-US" sz="2800" dirty="0">
                <a:solidFill>
                  <a:schemeClr val="accent5">
                    <a:lumMod val="60000"/>
                    <a:lumOff val="40000"/>
                  </a:schemeClr>
                </a:solidFill>
                <a:latin typeface="Arial" panose="020B0604020202020204" pitchFamily="34" charset="0"/>
                <a:cs typeface="Arial" panose="020B0604020202020204" pitchFamily="34" charset="0"/>
              </a:rPr>
            </a:br>
            <a:r>
              <a:rPr lang="en-US" sz="2800" dirty="0">
                <a:solidFill>
                  <a:schemeClr val="accent5">
                    <a:lumMod val="60000"/>
                    <a:lumOff val="40000"/>
                  </a:schemeClr>
                </a:solidFill>
                <a:latin typeface="Arial" panose="020B0604020202020204" pitchFamily="34" charset="0"/>
                <a:cs typeface="Arial" panose="020B0604020202020204" pitchFamily="34" charset="0"/>
              </a:rPr>
              <a:t>of the Sun.</a:t>
            </a:r>
          </a:p>
        </p:txBody>
      </p:sp>
      <p:sp>
        <p:nvSpPr>
          <p:cNvPr id="53" name="TextBox 52">
            <a:extLst>
              <a:ext uri="{FF2B5EF4-FFF2-40B4-BE49-F238E27FC236}">
                <a16:creationId xmlns:a16="http://schemas.microsoft.com/office/drawing/2014/main" id="{1AD92114-E45E-8942-AA49-134987FD8F05}"/>
              </a:ext>
            </a:extLst>
          </p:cNvPr>
          <p:cNvSpPr txBox="1"/>
          <p:nvPr/>
        </p:nvSpPr>
        <p:spPr>
          <a:xfrm>
            <a:off x="2896159" y="2894293"/>
            <a:ext cx="2505814" cy="1643527"/>
          </a:xfrm>
          <a:prstGeom prst="rect">
            <a:avLst/>
          </a:prstGeom>
          <a:noFill/>
          <a:effectLst/>
        </p:spPr>
        <p:txBody>
          <a:bodyPr wrap="none" bIns="301752" rtlCol="0">
            <a:spAutoFit/>
          </a:bodyPr>
          <a:lstStyle>
            <a:defPPr>
              <a:defRPr lang="en-US"/>
            </a:defPPr>
            <a:lvl1pPr algn="ctr">
              <a:defRPr sz="2000" spc="200">
                <a:solidFill>
                  <a:schemeClr val="accent3">
                    <a:lumMod val="40000"/>
                    <a:lumOff val="60000"/>
                  </a:schemeClr>
                </a:solidFill>
                <a:latin typeface="Arial" panose="020B0604020202020204" pitchFamily="34" charset="0"/>
                <a:cs typeface="Arial" panose="020B0604020202020204" pitchFamily="34" charset="0"/>
              </a:defRPr>
            </a:lvl1pPr>
          </a:lstStyle>
          <a:p>
            <a:r>
              <a:rPr lang="en-US" sz="2800" spc="0" dirty="0"/>
              <a:t>It’s almost</a:t>
            </a:r>
            <a:br>
              <a:rPr lang="en-US" sz="2800" spc="0" dirty="0"/>
            </a:br>
            <a:r>
              <a:rPr lang="en-US" sz="2800" spc="0" dirty="0"/>
              <a:t>like comparing</a:t>
            </a:r>
            <a:br>
              <a:rPr lang="en-US" sz="2800" spc="0" dirty="0"/>
            </a:br>
            <a:r>
              <a:rPr lang="en-US" sz="2800" spc="0" dirty="0"/>
              <a:t>a paperclip…</a:t>
            </a:r>
          </a:p>
        </p:txBody>
      </p:sp>
      <p:sp>
        <p:nvSpPr>
          <p:cNvPr id="54" name="TextBox 53">
            <a:extLst>
              <a:ext uri="{FF2B5EF4-FFF2-40B4-BE49-F238E27FC236}">
                <a16:creationId xmlns:a16="http://schemas.microsoft.com/office/drawing/2014/main" id="{C6C69979-782F-E349-9221-FBB6947F0A0B}"/>
              </a:ext>
            </a:extLst>
          </p:cNvPr>
          <p:cNvSpPr txBox="1"/>
          <p:nvPr/>
        </p:nvSpPr>
        <p:spPr>
          <a:xfrm>
            <a:off x="2564361" y="4199146"/>
            <a:ext cx="3202544" cy="781752"/>
          </a:xfrm>
          <a:prstGeom prst="rect">
            <a:avLst/>
          </a:prstGeom>
          <a:noFill/>
          <a:effectLst/>
        </p:spPr>
        <p:txBody>
          <a:bodyPr wrap="none" bIns="301752" rtlCol="0">
            <a:spAutoFit/>
          </a:bodyPr>
          <a:lstStyle>
            <a:defPPr>
              <a:defRPr lang="en-US"/>
            </a:defPPr>
            <a:lvl1pPr algn="ctr">
              <a:defRPr sz="2000" spc="200">
                <a:solidFill>
                  <a:schemeClr val="accent3">
                    <a:lumMod val="40000"/>
                    <a:lumOff val="60000"/>
                  </a:schemeClr>
                </a:solidFill>
                <a:latin typeface="Arial" panose="020B0604020202020204" pitchFamily="34" charset="0"/>
                <a:cs typeface="Arial" panose="020B0604020202020204" pitchFamily="34" charset="0"/>
              </a:defRPr>
            </a:lvl1pPr>
          </a:lstStyle>
          <a:p>
            <a:r>
              <a:rPr lang="en-US" sz="2800" spc="0" dirty="0"/>
              <a:t>to a sumo wrestler.</a:t>
            </a:r>
          </a:p>
        </p:txBody>
      </p:sp>
      <p:sp>
        <p:nvSpPr>
          <p:cNvPr id="19" name="Slide Number Placeholder 7">
            <a:extLst>
              <a:ext uri="{FF2B5EF4-FFF2-40B4-BE49-F238E27FC236}">
                <a16:creationId xmlns:a16="http://schemas.microsoft.com/office/drawing/2014/main" id="{CC7FA935-82F5-C04B-B917-84575E594784}"/>
              </a:ext>
            </a:extLst>
          </p:cNvPr>
          <p:cNvSpPr txBox="1">
            <a:spLocks/>
          </p:cNvSpPr>
          <p:nvPr/>
        </p:nvSpPr>
        <p:spPr>
          <a:xfrm>
            <a:off x="6803560" y="4952849"/>
            <a:ext cx="601370" cy="122071"/>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8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5C533D-D968-4A70-91E2-44C7FEDAA0E0}" type="slidenum">
              <a:rPr lang="en-US" smtClean="0">
                <a:solidFill>
                  <a:schemeClr val="bg2">
                    <a:lumMod val="50000"/>
                  </a:schemeClr>
                </a:solidFill>
              </a:rPr>
              <a:pPr/>
              <a:t>23</a:t>
            </a:fld>
            <a:endParaRPr lang="en-US">
              <a:solidFill>
                <a:schemeClr val="bg2">
                  <a:lumMod val="50000"/>
                </a:schemeClr>
              </a:solidFill>
            </a:endParaRPr>
          </a:p>
        </p:txBody>
      </p:sp>
      <p:sp>
        <p:nvSpPr>
          <p:cNvPr id="2" name="Slide Number Placeholder 1">
            <a:extLst>
              <a:ext uri="{FF2B5EF4-FFF2-40B4-BE49-F238E27FC236}">
                <a16:creationId xmlns:a16="http://schemas.microsoft.com/office/drawing/2014/main" id="{BBE8D7BB-25C2-9C4A-BC1A-BE81C6DE575A}"/>
              </a:ext>
            </a:extLst>
          </p:cNvPr>
          <p:cNvSpPr>
            <a:spLocks noGrp="1"/>
          </p:cNvSpPr>
          <p:nvPr>
            <p:ph type="sldNum" sz="quarter" idx="20"/>
          </p:nvPr>
        </p:nvSpPr>
        <p:spPr/>
        <p:txBody>
          <a:bodyPr/>
          <a:lstStyle/>
          <a:p>
            <a:fld id="{275C533D-D968-4A70-91E2-44C7FEDAA0E0}" type="slidenum">
              <a:rPr lang="en-US" smtClean="0"/>
              <a:pPr/>
              <a:t>23</a:t>
            </a:fld>
            <a:endParaRPr lang="en-US"/>
          </a:p>
        </p:txBody>
      </p:sp>
      <p:sp>
        <p:nvSpPr>
          <p:cNvPr id="21" name="TextBox 20">
            <a:extLst>
              <a:ext uri="{FF2B5EF4-FFF2-40B4-BE49-F238E27FC236}">
                <a16:creationId xmlns:a16="http://schemas.microsoft.com/office/drawing/2014/main" id="{81D15561-B1AA-F544-8A4B-AFDF75A990E7}"/>
              </a:ext>
            </a:extLst>
          </p:cNvPr>
          <p:cNvSpPr txBox="1"/>
          <p:nvPr/>
        </p:nvSpPr>
        <p:spPr>
          <a:xfrm>
            <a:off x="7351776" y="4900945"/>
            <a:ext cx="1691991" cy="205979"/>
          </a:xfrm>
          <a:prstGeom prst="rect">
            <a:avLst/>
          </a:prstGeom>
          <a:noFill/>
        </p:spPr>
        <p:txBody>
          <a:bodyPr wrap="square" rtlCol="0" anchor="ctr">
            <a:noAutofit/>
          </a:bodyPr>
          <a:lstStyle/>
          <a:p>
            <a:pPr algn="r"/>
            <a:r>
              <a:rPr lang="en-US" sz="1000" b="1" kern="0" spc="70" dirty="0" err="1">
                <a:solidFill>
                  <a:srgbClr val="3E556E"/>
                </a:solidFill>
              </a:rPr>
              <a:t>exoplanets.nasa.gov</a:t>
            </a:r>
            <a:endParaRPr lang="en-US" sz="1000" b="1" kern="0" spc="70" dirty="0">
              <a:solidFill>
                <a:srgbClr val="3E556E"/>
              </a:solidFill>
            </a:endParaRPr>
          </a:p>
        </p:txBody>
      </p:sp>
    </p:spTree>
    <p:extLst>
      <p:ext uri="{BB962C8B-B14F-4D97-AF65-F5344CB8AC3E}">
        <p14:creationId xmlns:p14="http://schemas.microsoft.com/office/powerpoint/2010/main" val="418243790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6" presetClass="emph" presetSubtype="0" accel="50000" decel="50000" autoRev="1" fill="hold" grpId="2" nodeType="withEffect">
                                  <p:stCondLst>
                                    <p:cond delay="0"/>
                                  </p:stCondLst>
                                  <p:iterate type="lt">
                                    <p:tmPct val="0"/>
                                  </p:iterate>
                                  <p:childTnLst>
                                    <p:animScale>
                                      <p:cBhvr>
                                        <p:cTn id="9" dur="1000" fill="hold"/>
                                        <p:tgtEl>
                                          <p:spTgt spid="17"/>
                                        </p:tgtEl>
                                      </p:cBhvr>
                                      <p:by x="118000" y="118000"/>
                                    </p:animScale>
                                  </p:childTnLst>
                                </p:cTn>
                              </p:par>
                            </p:childTnLst>
                          </p:cTn>
                        </p:par>
                        <p:par>
                          <p:cTn id="10" fill="hold">
                            <p:stCondLst>
                              <p:cond delay="2000"/>
                            </p:stCondLst>
                            <p:childTnLst>
                              <p:par>
                                <p:cTn id="11" presetID="10" presetClass="entr" presetSubtype="0" fill="hold" grpId="0" nodeType="afterEffect">
                                  <p:stCondLst>
                                    <p:cond delay="500"/>
                                  </p:stCondLst>
                                  <p:iterate type="lt">
                                    <p:tmPct val="0"/>
                                  </p:iterate>
                                  <p:childTnLst>
                                    <p:set>
                                      <p:cBhvr>
                                        <p:cTn id="12" dur="1" fill="hold">
                                          <p:stCondLst>
                                            <p:cond delay="0"/>
                                          </p:stCondLst>
                                        </p:cTn>
                                        <p:tgtEl>
                                          <p:spTgt spid="50"/>
                                        </p:tgtEl>
                                        <p:attrNameLst>
                                          <p:attrName>style.visibility</p:attrName>
                                        </p:attrNameLst>
                                      </p:cBhvr>
                                      <p:to>
                                        <p:strVal val="visible"/>
                                      </p:to>
                                    </p:set>
                                    <p:animEffect transition="in" filter="fade">
                                      <p:cBhvr>
                                        <p:cTn id="13" dur="7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iterate type="lt">
                                    <p:tmPct val="0"/>
                                  </p:iterate>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par>
                                <p:cTn id="19" presetID="10" presetClass="exit" presetSubtype="0" fill="hold" grpId="1" nodeType="withEffect">
                                  <p:stCondLst>
                                    <p:cond delay="0"/>
                                  </p:stCondLst>
                                  <p:iterate type="lt">
                                    <p:tmPct val="0"/>
                                  </p:iterate>
                                  <p:childTnLst>
                                    <p:animEffect transition="out" filter="fade">
                                      <p:cBhvr>
                                        <p:cTn id="20" dur="500"/>
                                        <p:tgtEl>
                                          <p:spTgt spid="50"/>
                                        </p:tgtEl>
                                      </p:cBhvr>
                                    </p:animEffect>
                                    <p:set>
                                      <p:cBhvr>
                                        <p:cTn id="21" dur="1" fill="hold">
                                          <p:stCondLst>
                                            <p:cond delay="499"/>
                                          </p:stCondLst>
                                        </p:cTn>
                                        <p:tgtEl>
                                          <p:spTgt spid="50"/>
                                        </p:tgtEl>
                                        <p:attrNameLst>
                                          <p:attrName>style.visibility</p:attrName>
                                        </p:attrNameLst>
                                      </p:cBhvr>
                                      <p:to>
                                        <p:strVal val="hidden"/>
                                      </p:to>
                                    </p:set>
                                  </p:childTnLst>
                                </p:cTn>
                              </p:par>
                            </p:childTnLst>
                          </p:cTn>
                        </p:par>
                        <p:par>
                          <p:cTn id="22" fill="hold">
                            <p:stCondLst>
                              <p:cond delay="500"/>
                            </p:stCondLst>
                            <p:childTnLst>
                              <p:par>
                                <p:cTn id="23" presetID="2" presetClass="entr" presetSubtype="8" decel="50000" fill="hold" nodeType="afterEffect">
                                  <p:stCondLst>
                                    <p:cond delay="50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0-#ppt_w/2"/>
                                          </p:val>
                                        </p:tav>
                                        <p:tav tm="100000">
                                          <p:val>
                                            <p:strVal val="#ppt_x"/>
                                          </p:val>
                                        </p:tav>
                                      </p:tavLst>
                                    </p:anim>
                                    <p:anim calcmode="lin" valueType="num">
                                      <p:cBhvr additive="base">
                                        <p:cTn id="26" dur="500" fill="hold"/>
                                        <p:tgtEl>
                                          <p:spTgt spid="30"/>
                                        </p:tgtEl>
                                        <p:attrNameLst>
                                          <p:attrName>ppt_y</p:attrName>
                                        </p:attrNameLst>
                                      </p:cBhvr>
                                      <p:tavLst>
                                        <p:tav tm="0">
                                          <p:val>
                                            <p:strVal val="#ppt_y"/>
                                          </p:val>
                                        </p:tav>
                                        <p:tav tm="100000">
                                          <p:val>
                                            <p:strVal val="#ppt_y"/>
                                          </p:val>
                                        </p:tav>
                                      </p:tavLst>
                                    </p:anim>
                                  </p:childTnLst>
                                </p:cTn>
                              </p:par>
                              <p:par>
                                <p:cTn id="27" presetID="8" presetClass="emph" presetSubtype="0" repeatCount="0" accel="50000" decel="50000" autoRev="1" fill="hold" nodeType="withEffect">
                                  <p:stCondLst>
                                    <p:cond delay="500"/>
                                  </p:stCondLst>
                                  <p:childTnLst>
                                    <p:animRot by="-2880000">
                                      <p:cBhvr>
                                        <p:cTn id="28" dur="1000" fill="hold"/>
                                        <p:tgtEl>
                                          <p:spTgt spid="30"/>
                                        </p:tgtEl>
                                        <p:attrNameLst>
                                          <p:attrName>r</p:attrName>
                                        </p:attrNameLst>
                                      </p:cBhvr>
                                    </p:animRo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700"/>
                                        <p:tgtEl>
                                          <p:spTgt spid="53"/>
                                        </p:tgtEl>
                                      </p:cBhvr>
                                    </p:animEffect>
                                  </p:childTnLst>
                                </p:cTn>
                              </p:par>
                              <p:par>
                                <p:cTn id="33" presetID="6" presetClass="emph" presetSubtype="0" fill="hold" nodeType="withEffect">
                                  <p:stCondLst>
                                    <p:cond delay="0"/>
                                  </p:stCondLst>
                                  <p:childTnLst>
                                    <p:animScale>
                                      <p:cBhvr>
                                        <p:cTn id="34" dur="1000" fill="hold"/>
                                        <p:tgtEl>
                                          <p:spTgt spid="30"/>
                                        </p:tgtEl>
                                      </p:cBhvr>
                                      <p:by x="25000" y="25000"/>
                                    </p:animScale>
                                  </p:childTnLst>
                                </p:cTn>
                              </p:par>
                            </p:childTnLst>
                          </p:cTn>
                        </p:par>
                        <p:par>
                          <p:cTn id="35" fill="hold">
                            <p:stCondLst>
                              <p:cond delay="4000"/>
                            </p:stCondLst>
                            <p:childTnLst>
                              <p:par>
                                <p:cTn id="36" presetID="2" presetClass="entr" presetSubtype="2" decel="50000"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800" fill="hold"/>
                                        <p:tgtEl>
                                          <p:spTgt spid="22"/>
                                        </p:tgtEl>
                                        <p:attrNameLst>
                                          <p:attrName>ppt_x</p:attrName>
                                        </p:attrNameLst>
                                      </p:cBhvr>
                                      <p:tavLst>
                                        <p:tav tm="0">
                                          <p:val>
                                            <p:strVal val="1+#ppt_w/2"/>
                                          </p:val>
                                        </p:tav>
                                        <p:tav tm="100000">
                                          <p:val>
                                            <p:strVal val="#ppt_x"/>
                                          </p:val>
                                        </p:tav>
                                      </p:tavLst>
                                    </p:anim>
                                    <p:anim calcmode="lin" valueType="num">
                                      <p:cBhvr additive="base">
                                        <p:cTn id="39" dur="800" fill="hold"/>
                                        <p:tgtEl>
                                          <p:spTgt spid="22"/>
                                        </p:tgtEl>
                                        <p:attrNameLst>
                                          <p:attrName>ppt_y</p:attrName>
                                        </p:attrNameLst>
                                      </p:cBhvr>
                                      <p:tavLst>
                                        <p:tav tm="0">
                                          <p:val>
                                            <p:strVal val="#ppt_y"/>
                                          </p:val>
                                        </p:tav>
                                        <p:tav tm="100000">
                                          <p:val>
                                            <p:strVal val="#ppt_y"/>
                                          </p:val>
                                        </p:tav>
                                      </p:tavLst>
                                    </p:anim>
                                  </p:childTnLst>
                                </p:cTn>
                              </p:par>
                              <p:par>
                                <p:cTn id="40" presetID="6" presetClass="emph" presetSubtype="0" repeatCount="0" accel="50000" autoRev="1" fill="hold" nodeType="withEffect">
                                  <p:stCondLst>
                                    <p:cond delay="0"/>
                                  </p:stCondLst>
                                  <p:childTnLst>
                                    <p:animScale>
                                      <p:cBhvr>
                                        <p:cTn id="41" dur="800" fill="hold"/>
                                        <p:tgtEl>
                                          <p:spTgt spid="22"/>
                                        </p:tgtEl>
                                      </p:cBhvr>
                                      <p:by x="100000" y="103000"/>
                                    </p:animScale>
                                  </p:childTnLst>
                                </p:cTn>
                              </p:par>
                              <p:par>
                                <p:cTn id="42" presetID="10" presetClass="entr" presetSubtype="0" fill="hold" grpId="0" nodeType="withEffect">
                                  <p:stCondLst>
                                    <p:cond delay="200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500"/>
                                        <p:tgtEl>
                                          <p:spTgt spid="54"/>
                                        </p:tgtEl>
                                      </p:cBhvr>
                                    </p:animEffect>
                                  </p:childTnLst>
                                </p:cTn>
                              </p:par>
                            </p:childTnLst>
                          </p:cTn>
                        </p:par>
                        <p:par>
                          <p:cTn id="45" fill="hold">
                            <p:stCondLst>
                              <p:cond delay="6500"/>
                            </p:stCondLst>
                            <p:childTnLst>
                              <p:par>
                                <p:cTn id="46" presetID="6" presetClass="emph" presetSubtype="0" accel="50000" autoRev="1" fill="hold" nodeType="afterEffect">
                                  <p:stCondLst>
                                    <p:cond delay="1000"/>
                                  </p:stCondLst>
                                  <p:childTnLst>
                                    <p:animScale>
                                      <p:cBhvr>
                                        <p:cTn id="47" dur="800" fill="hold"/>
                                        <p:tgtEl>
                                          <p:spTgt spid="22"/>
                                        </p:tgtEl>
                                      </p:cBhvr>
                                      <p:by x="100000" y="10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7" grpId="2"/>
      <p:bldP spid="50" grpId="0"/>
      <p:bldP spid="50" grpId="1"/>
      <p:bldP spid="53" grpId="0" bldLvl="2"/>
      <p:bldP spid="54" grpId="0"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F241CF31-87BB-CE44-A557-D71EDC20E6A7}"/>
              </a:ext>
            </a:extLst>
          </p:cNvPr>
          <p:cNvPicPr>
            <a:picLocks noChangeAspect="1"/>
          </p:cNvPicPr>
          <p:nvPr/>
        </p:nvPicPr>
        <p:blipFill>
          <a:blip r:embed="rId3"/>
          <a:srcRect/>
          <a:stretch/>
        </p:blipFill>
        <p:spPr>
          <a:xfrm>
            <a:off x="5892725" y="1132746"/>
            <a:ext cx="1867879" cy="1459281"/>
          </a:xfrm>
          <a:prstGeom prst="rect">
            <a:avLst/>
          </a:prstGeom>
        </p:spPr>
      </p:pic>
      <p:pic>
        <p:nvPicPr>
          <p:cNvPr id="3" name="Picture 2">
            <a:extLst>
              <a:ext uri="{FF2B5EF4-FFF2-40B4-BE49-F238E27FC236}">
                <a16:creationId xmlns:a16="http://schemas.microsoft.com/office/drawing/2014/main" id="{A643D085-BA49-6142-99AA-1FAF79E60804}"/>
              </a:ext>
            </a:extLst>
          </p:cNvPr>
          <p:cNvPicPr>
            <a:picLocks noChangeAspect="1"/>
          </p:cNvPicPr>
          <p:nvPr/>
        </p:nvPicPr>
        <p:blipFill>
          <a:blip r:embed="rId4"/>
          <a:srcRect/>
          <a:stretch/>
        </p:blipFill>
        <p:spPr>
          <a:xfrm>
            <a:off x="0" y="718681"/>
            <a:ext cx="9144000" cy="2048773"/>
          </a:xfrm>
          <a:prstGeom prst="rect">
            <a:avLst/>
          </a:prstGeom>
        </p:spPr>
      </p:pic>
      <p:pic>
        <p:nvPicPr>
          <p:cNvPr id="8" name="Picture 7">
            <a:extLst>
              <a:ext uri="{FF2B5EF4-FFF2-40B4-BE49-F238E27FC236}">
                <a16:creationId xmlns:a16="http://schemas.microsoft.com/office/drawing/2014/main" id="{C604A9AD-3F08-314D-81F1-0E8D1826BC96}"/>
              </a:ext>
            </a:extLst>
          </p:cNvPr>
          <p:cNvPicPr>
            <a:picLocks noChangeAspect="1"/>
          </p:cNvPicPr>
          <p:nvPr/>
        </p:nvPicPr>
        <p:blipFill>
          <a:blip r:embed="rId4"/>
          <a:srcRect/>
          <a:stretch/>
        </p:blipFill>
        <p:spPr>
          <a:xfrm>
            <a:off x="0" y="2767930"/>
            <a:ext cx="9144000" cy="2048773"/>
          </a:xfrm>
          <a:prstGeom prst="rect">
            <a:avLst/>
          </a:prstGeom>
        </p:spPr>
      </p:pic>
      <p:pic>
        <p:nvPicPr>
          <p:cNvPr id="10" name="Picture 9">
            <a:extLst>
              <a:ext uri="{FF2B5EF4-FFF2-40B4-BE49-F238E27FC236}">
                <a16:creationId xmlns:a16="http://schemas.microsoft.com/office/drawing/2014/main" id="{8E740F18-E863-3449-A7F0-D9170762D2E5}"/>
              </a:ext>
            </a:extLst>
          </p:cNvPr>
          <p:cNvPicPr>
            <a:picLocks noChangeAspect="1"/>
          </p:cNvPicPr>
          <p:nvPr/>
        </p:nvPicPr>
        <p:blipFill>
          <a:blip r:embed="rId5"/>
          <a:srcRect/>
          <a:stretch/>
        </p:blipFill>
        <p:spPr>
          <a:xfrm>
            <a:off x="0" y="2768333"/>
            <a:ext cx="9140404" cy="2047968"/>
          </a:xfrm>
          <a:prstGeom prst="rect">
            <a:avLst/>
          </a:prstGeom>
        </p:spPr>
      </p:pic>
      <p:pic>
        <p:nvPicPr>
          <p:cNvPr id="5" name="Picture 4">
            <a:extLst>
              <a:ext uri="{FF2B5EF4-FFF2-40B4-BE49-F238E27FC236}">
                <a16:creationId xmlns:a16="http://schemas.microsoft.com/office/drawing/2014/main" id="{95E13650-4EE2-BB41-896B-33437C55207F}"/>
              </a:ext>
            </a:extLst>
          </p:cNvPr>
          <p:cNvPicPr>
            <a:picLocks noChangeAspect="1"/>
          </p:cNvPicPr>
          <p:nvPr/>
        </p:nvPicPr>
        <p:blipFill>
          <a:blip r:embed="rId6"/>
          <a:srcRect/>
          <a:stretch/>
        </p:blipFill>
        <p:spPr>
          <a:xfrm>
            <a:off x="0" y="718681"/>
            <a:ext cx="9144000" cy="2048773"/>
          </a:xfrm>
          <a:prstGeom prst="rect">
            <a:avLst/>
          </a:prstGeom>
        </p:spPr>
      </p:pic>
      <p:pic>
        <p:nvPicPr>
          <p:cNvPr id="12" name="Picture 11">
            <a:extLst>
              <a:ext uri="{FF2B5EF4-FFF2-40B4-BE49-F238E27FC236}">
                <a16:creationId xmlns:a16="http://schemas.microsoft.com/office/drawing/2014/main" id="{78B86F26-FF7A-6A44-976F-B9CBAE9715D7}"/>
              </a:ext>
            </a:extLst>
          </p:cNvPr>
          <p:cNvPicPr>
            <a:picLocks noChangeAspect="1"/>
          </p:cNvPicPr>
          <p:nvPr/>
        </p:nvPicPr>
        <p:blipFill>
          <a:blip r:embed="rId7"/>
          <a:stretch>
            <a:fillRect/>
          </a:stretch>
        </p:blipFill>
        <p:spPr>
          <a:xfrm>
            <a:off x="1366837" y="4945858"/>
            <a:ext cx="1670277" cy="1694780"/>
          </a:xfrm>
          <a:prstGeom prst="rect">
            <a:avLst/>
          </a:prstGeom>
        </p:spPr>
      </p:pic>
      <p:pic>
        <p:nvPicPr>
          <p:cNvPr id="18" name="Picture 17">
            <a:extLst>
              <a:ext uri="{FF2B5EF4-FFF2-40B4-BE49-F238E27FC236}">
                <a16:creationId xmlns:a16="http://schemas.microsoft.com/office/drawing/2014/main" id="{E7CDEC63-4004-F74E-A7A8-416A662E4960}"/>
              </a:ext>
            </a:extLst>
          </p:cNvPr>
          <p:cNvPicPr>
            <a:picLocks noChangeAspect="1"/>
          </p:cNvPicPr>
          <p:nvPr/>
        </p:nvPicPr>
        <p:blipFill>
          <a:blip r:embed="rId8"/>
          <a:stretch>
            <a:fillRect/>
          </a:stretch>
        </p:blipFill>
        <p:spPr>
          <a:xfrm>
            <a:off x="6830015" y="965850"/>
            <a:ext cx="1394936" cy="1411510"/>
          </a:xfrm>
          <a:prstGeom prst="rect">
            <a:avLst/>
          </a:prstGeom>
        </p:spPr>
      </p:pic>
      <p:pic>
        <p:nvPicPr>
          <p:cNvPr id="20" name="Picture 19">
            <a:extLst>
              <a:ext uri="{FF2B5EF4-FFF2-40B4-BE49-F238E27FC236}">
                <a16:creationId xmlns:a16="http://schemas.microsoft.com/office/drawing/2014/main" id="{C55BCFCC-BC31-594A-B302-A5478A118215}"/>
              </a:ext>
            </a:extLst>
          </p:cNvPr>
          <p:cNvPicPr>
            <a:picLocks noChangeAspect="1"/>
          </p:cNvPicPr>
          <p:nvPr/>
        </p:nvPicPr>
        <p:blipFill>
          <a:blip r:embed="rId9"/>
          <a:srcRect/>
          <a:stretch/>
        </p:blipFill>
        <p:spPr>
          <a:xfrm>
            <a:off x="6830015" y="3043734"/>
            <a:ext cx="1394936" cy="1378557"/>
          </a:xfrm>
          <a:prstGeom prst="rect">
            <a:avLst/>
          </a:prstGeom>
        </p:spPr>
      </p:pic>
      <p:pic>
        <p:nvPicPr>
          <p:cNvPr id="35" name="Picture 34">
            <a:extLst>
              <a:ext uri="{FF2B5EF4-FFF2-40B4-BE49-F238E27FC236}">
                <a16:creationId xmlns:a16="http://schemas.microsoft.com/office/drawing/2014/main" id="{C2BEF013-69DA-ED47-9563-CC96E9BF5D08}"/>
              </a:ext>
            </a:extLst>
          </p:cNvPr>
          <p:cNvPicPr>
            <a:picLocks noChangeAspect="1"/>
          </p:cNvPicPr>
          <p:nvPr/>
        </p:nvPicPr>
        <p:blipFill>
          <a:blip r:embed="rId10"/>
          <a:srcRect/>
          <a:stretch/>
        </p:blipFill>
        <p:spPr>
          <a:xfrm>
            <a:off x="6526069" y="3230560"/>
            <a:ext cx="1867879" cy="1459281"/>
          </a:xfrm>
          <a:prstGeom prst="rect">
            <a:avLst/>
          </a:prstGeom>
        </p:spPr>
      </p:pic>
      <p:pic>
        <p:nvPicPr>
          <p:cNvPr id="36" name="Picture 35">
            <a:extLst>
              <a:ext uri="{FF2B5EF4-FFF2-40B4-BE49-F238E27FC236}">
                <a16:creationId xmlns:a16="http://schemas.microsoft.com/office/drawing/2014/main" id="{785AA485-DE4A-BD42-8FB0-CF01E1582A94}"/>
              </a:ext>
            </a:extLst>
          </p:cNvPr>
          <p:cNvPicPr>
            <a:picLocks noChangeAspect="1"/>
          </p:cNvPicPr>
          <p:nvPr/>
        </p:nvPicPr>
        <p:blipFill>
          <a:blip r:embed="rId11"/>
          <a:srcRect/>
          <a:stretch/>
        </p:blipFill>
        <p:spPr>
          <a:xfrm>
            <a:off x="6526069" y="1151035"/>
            <a:ext cx="1867879" cy="1459281"/>
          </a:xfrm>
          <a:prstGeom prst="rect">
            <a:avLst/>
          </a:prstGeom>
        </p:spPr>
      </p:pic>
      <p:sp>
        <p:nvSpPr>
          <p:cNvPr id="45" name="TextBox 44">
            <a:extLst>
              <a:ext uri="{FF2B5EF4-FFF2-40B4-BE49-F238E27FC236}">
                <a16:creationId xmlns:a16="http://schemas.microsoft.com/office/drawing/2014/main" id="{B947D4CA-F457-8344-9D08-D4B59F6872F1}"/>
              </a:ext>
            </a:extLst>
          </p:cNvPr>
          <p:cNvSpPr txBox="1"/>
          <p:nvPr/>
        </p:nvSpPr>
        <p:spPr>
          <a:xfrm>
            <a:off x="867786" y="2815793"/>
            <a:ext cx="1619382" cy="553998"/>
          </a:xfrm>
          <a:prstGeom prst="rect">
            <a:avLst/>
          </a:prstGeom>
          <a:noFill/>
        </p:spPr>
        <p:txBody>
          <a:bodyPr wrap="square" rtlCol="0" anchor="t">
            <a:spAutoFit/>
          </a:bodyPr>
          <a:lstStyle/>
          <a:p>
            <a:pPr algn="ctr"/>
            <a:r>
              <a:rPr lang="en-US" sz="1500" dirty="0">
                <a:solidFill>
                  <a:schemeClr val="bg1"/>
                </a:solidFill>
                <a:latin typeface="Arial" panose="020B0604020202020204" pitchFamily="34" charset="0"/>
                <a:cs typeface="Arial" panose="020B0604020202020204" pitchFamily="34" charset="0"/>
              </a:rPr>
              <a:t>Light from</a:t>
            </a:r>
          </a:p>
          <a:p>
            <a:pPr algn="ctr"/>
            <a:r>
              <a:rPr lang="en-US" sz="1500" dirty="0">
                <a:solidFill>
                  <a:schemeClr val="bg1"/>
                </a:solidFill>
                <a:latin typeface="Arial" panose="020B0604020202020204" pitchFamily="34" charset="0"/>
                <a:cs typeface="Arial" panose="020B0604020202020204" pitchFamily="34" charset="0"/>
              </a:rPr>
              <a:t>star &amp; planet </a:t>
            </a:r>
          </a:p>
        </p:txBody>
      </p:sp>
      <p:sp>
        <p:nvSpPr>
          <p:cNvPr id="46" name="TextBox 45">
            <a:extLst>
              <a:ext uri="{FF2B5EF4-FFF2-40B4-BE49-F238E27FC236}">
                <a16:creationId xmlns:a16="http://schemas.microsoft.com/office/drawing/2014/main" id="{6373042D-B9E6-F744-AB26-D1E57B12DB6C}"/>
              </a:ext>
            </a:extLst>
          </p:cNvPr>
          <p:cNvSpPr txBox="1"/>
          <p:nvPr/>
        </p:nvSpPr>
        <p:spPr>
          <a:xfrm>
            <a:off x="3765793" y="2815782"/>
            <a:ext cx="1040670" cy="553998"/>
          </a:xfrm>
          <a:prstGeom prst="rect">
            <a:avLst/>
          </a:prstGeom>
          <a:noFill/>
        </p:spPr>
        <p:txBody>
          <a:bodyPr wrap="none" rtlCol="0" anchor="t">
            <a:spAutoFit/>
          </a:bodyPr>
          <a:lstStyle/>
          <a:p>
            <a:pPr algn="ctr"/>
            <a:r>
              <a:rPr lang="en-US" sz="1500" dirty="0">
                <a:solidFill>
                  <a:schemeClr val="bg1"/>
                </a:solidFill>
                <a:latin typeface="Arial" panose="020B0604020202020204" pitchFamily="34" charset="0"/>
                <a:cs typeface="Arial" panose="020B0604020202020204" pitchFamily="34" charset="0"/>
              </a:rPr>
              <a:t>Light from</a:t>
            </a:r>
          </a:p>
          <a:p>
            <a:pPr algn="ctr"/>
            <a:r>
              <a:rPr lang="en-US" sz="1500" dirty="0">
                <a:solidFill>
                  <a:schemeClr val="bg1"/>
                </a:solidFill>
                <a:latin typeface="Arial" panose="020B0604020202020204" pitchFamily="34" charset="0"/>
                <a:cs typeface="Arial" panose="020B0604020202020204" pitchFamily="34" charset="0"/>
              </a:rPr>
              <a:t>star only</a:t>
            </a:r>
          </a:p>
        </p:txBody>
      </p:sp>
      <p:sp>
        <p:nvSpPr>
          <p:cNvPr id="47" name="TextBox 46">
            <a:extLst>
              <a:ext uri="{FF2B5EF4-FFF2-40B4-BE49-F238E27FC236}">
                <a16:creationId xmlns:a16="http://schemas.microsoft.com/office/drawing/2014/main" id="{DBB051DA-7D2A-8B4A-BF6E-5FA15323CAB9}"/>
              </a:ext>
            </a:extLst>
          </p:cNvPr>
          <p:cNvSpPr txBox="1"/>
          <p:nvPr/>
        </p:nvSpPr>
        <p:spPr>
          <a:xfrm>
            <a:off x="6358561" y="2815782"/>
            <a:ext cx="1117615" cy="553998"/>
          </a:xfrm>
          <a:prstGeom prst="rect">
            <a:avLst/>
          </a:prstGeom>
          <a:noFill/>
        </p:spPr>
        <p:txBody>
          <a:bodyPr wrap="none" rtlCol="0" anchor="t">
            <a:spAutoFit/>
          </a:bodyPr>
          <a:lstStyle/>
          <a:p>
            <a:pPr algn="ctr"/>
            <a:r>
              <a:rPr lang="en-US" sz="1500" dirty="0">
                <a:solidFill>
                  <a:schemeClr val="bg1"/>
                </a:solidFill>
                <a:latin typeface="Arial" panose="020B0604020202020204" pitchFamily="34" charset="0"/>
                <a:cs typeface="Arial" panose="020B0604020202020204" pitchFamily="34" charset="0"/>
              </a:rPr>
              <a:t>Light from</a:t>
            </a:r>
          </a:p>
          <a:p>
            <a:pPr algn="ctr"/>
            <a:r>
              <a:rPr lang="en-US" sz="1500" dirty="0">
                <a:solidFill>
                  <a:schemeClr val="bg1"/>
                </a:solidFill>
                <a:latin typeface="Arial" panose="020B0604020202020204" pitchFamily="34" charset="0"/>
                <a:cs typeface="Arial" panose="020B0604020202020204" pitchFamily="34" charset="0"/>
              </a:rPr>
              <a:t>planet only</a:t>
            </a:r>
          </a:p>
        </p:txBody>
      </p:sp>
      <p:sp>
        <p:nvSpPr>
          <p:cNvPr id="48" name="TextBox 47">
            <a:extLst>
              <a:ext uri="{FF2B5EF4-FFF2-40B4-BE49-F238E27FC236}">
                <a16:creationId xmlns:a16="http://schemas.microsoft.com/office/drawing/2014/main" id="{8520972F-46B2-4648-8090-F2C80592F153}"/>
              </a:ext>
            </a:extLst>
          </p:cNvPr>
          <p:cNvSpPr txBox="1"/>
          <p:nvPr/>
        </p:nvSpPr>
        <p:spPr>
          <a:xfrm>
            <a:off x="5109697" y="1597855"/>
            <a:ext cx="954108" cy="1815882"/>
          </a:xfrm>
          <a:prstGeom prst="rect">
            <a:avLst/>
          </a:prstGeom>
          <a:noFill/>
        </p:spPr>
        <p:txBody>
          <a:bodyPr wrap="none" rtlCol="0">
            <a:spAutoFit/>
          </a:bodyPr>
          <a:lstStyle/>
          <a:p>
            <a:pPr algn="ctr"/>
            <a:r>
              <a:rPr lang="en-US" dirty="0">
                <a:solidFill>
                  <a:schemeClr val="accent5">
                    <a:lumMod val="60000"/>
                    <a:lumOff val="40000"/>
                  </a:schemeClr>
                </a:solidFill>
                <a:latin typeface="Arial" panose="020B0604020202020204" pitchFamily="34" charset="0"/>
                <a:cs typeface="Arial" panose="020B0604020202020204" pitchFamily="34" charset="0"/>
              </a:rPr>
              <a:t>equals </a:t>
            </a:r>
          </a:p>
          <a:p>
            <a:pPr algn="ctr"/>
            <a:endParaRPr lang="en-US" dirty="0">
              <a:solidFill>
                <a:schemeClr val="accent5">
                  <a:lumMod val="60000"/>
                  <a:lumOff val="40000"/>
                </a:schemeClr>
              </a:solidFill>
              <a:latin typeface="Arial" panose="020B0604020202020204" pitchFamily="34" charset="0"/>
              <a:cs typeface="Arial" panose="020B0604020202020204" pitchFamily="34" charset="0"/>
            </a:endParaRPr>
          </a:p>
          <a:p>
            <a:pPr algn="ctr"/>
            <a:endParaRPr lang="en-US" sz="3600" dirty="0">
              <a:solidFill>
                <a:schemeClr val="accent5">
                  <a:lumMod val="60000"/>
                  <a:lumOff val="40000"/>
                </a:schemeClr>
              </a:solidFill>
              <a:latin typeface="Arial" panose="020B0604020202020204" pitchFamily="34" charset="0"/>
              <a:cs typeface="Arial" panose="020B0604020202020204" pitchFamily="34" charset="0"/>
            </a:endParaRPr>
          </a:p>
          <a:p>
            <a:pPr algn="ctr"/>
            <a:r>
              <a:rPr lang="en-US" sz="4000" dirty="0">
                <a:solidFill>
                  <a:schemeClr val="accent5">
                    <a:lumMod val="60000"/>
                    <a:lumOff val="40000"/>
                  </a:schemeClr>
                </a:solidFill>
                <a:latin typeface="Arial" panose="020B0604020202020204" pitchFamily="34" charset="0"/>
                <a:cs typeface="Arial" panose="020B0604020202020204" pitchFamily="34" charset="0"/>
              </a:rPr>
              <a:t>=</a:t>
            </a:r>
          </a:p>
        </p:txBody>
      </p:sp>
      <p:sp>
        <p:nvSpPr>
          <p:cNvPr id="49" name="TextBox 48">
            <a:extLst>
              <a:ext uri="{FF2B5EF4-FFF2-40B4-BE49-F238E27FC236}">
                <a16:creationId xmlns:a16="http://schemas.microsoft.com/office/drawing/2014/main" id="{ED4D5770-29B2-9D4D-A6C6-D7BD4F1AD802}"/>
              </a:ext>
            </a:extLst>
          </p:cNvPr>
          <p:cNvSpPr txBox="1"/>
          <p:nvPr/>
        </p:nvSpPr>
        <p:spPr>
          <a:xfrm>
            <a:off x="2526151" y="1597855"/>
            <a:ext cx="800219" cy="1815882"/>
          </a:xfrm>
          <a:prstGeom prst="rect">
            <a:avLst/>
          </a:prstGeom>
          <a:noFill/>
        </p:spPr>
        <p:txBody>
          <a:bodyPr wrap="none" rtlCol="0">
            <a:spAutoFit/>
          </a:bodyPr>
          <a:lstStyle/>
          <a:p>
            <a:pPr algn="ctr"/>
            <a:r>
              <a:rPr lang="en-US" dirty="0">
                <a:solidFill>
                  <a:schemeClr val="accent5">
                    <a:lumMod val="60000"/>
                    <a:lumOff val="40000"/>
                  </a:schemeClr>
                </a:solidFill>
                <a:latin typeface="Arial" panose="020B0604020202020204" pitchFamily="34" charset="0"/>
                <a:cs typeface="Arial" panose="020B0604020202020204" pitchFamily="34" charset="0"/>
              </a:rPr>
              <a:t>minus</a:t>
            </a:r>
          </a:p>
          <a:p>
            <a:pPr algn="ctr"/>
            <a:endParaRPr lang="en-US" dirty="0">
              <a:solidFill>
                <a:schemeClr val="accent5">
                  <a:lumMod val="60000"/>
                  <a:lumOff val="40000"/>
                </a:schemeClr>
              </a:solidFill>
              <a:latin typeface="Arial" panose="020B0604020202020204" pitchFamily="34" charset="0"/>
              <a:cs typeface="Arial" panose="020B0604020202020204" pitchFamily="34" charset="0"/>
            </a:endParaRPr>
          </a:p>
          <a:p>
            <a:pPr algn="ctr"/>
            <a:endParaRPr lang="en-US" sz="3600" dirty="0">
              <a:solidFill>
                <a:schemeClr val="accent5">
                  <a:lumMod val="60000"/>
                  <a:lumOff val="40000"/>
                </a:schemeClr>
              </a:solidFill>
              <a:latin typeface="Arial" panose="020B0604020202020204" pitchFamily="34" charset="0"/>
              <a:cs typeface="Arial" panose="020B0604020202020204" pitchFamily="34" charset="0"/>
            </a:endParaRPr>
          </a:p>
          <a:p>
            <a:pPr algn="ctr"/>
            <a:r>
              <a:rPr lang="en-US" sz="4000" dirty="0">
                <a:solidFill>
                  <a:schemeClr val="accent5">
                    <a:lumMod val="60000"/>
                    <a:lumOff val="40000"/>
                  </a:schemeClr>
                </a:solidFill>
                <a:latin typeface="Arial" panose="020B0604020202020204" pitchFamily="34" charset="0"/>
                <a:cs typeface="Arial" panose="020B0604020202020204" pitchFamily="34" charset="0"/>
              </a:rPr>
              <a:t>−</a:t>
            </a:r>
          </a:p>
        </p:txBody>
      </p:sp>
      <p:grpSp>
        <p:nvGrpSpPr>
          <p:cNvPr id="22" name="Group 21">
            <a:extLst>
              <a:ext uri="{FF2B5EF4-FFF2-40B4-BE49-F238E27FC236}">
                <a16:creationId xmlns:a16="http://schemas.microsoft.com/office/drawing/2014/main" id="{35C81C8C-13FD-BC4D-A215-1006C96CD263}"/>
              </a:ext>
            </a:extLst>
          </p:cNvPr>
          <p:cNvGrpSpPr/>
          <p:nvPr/>
        </p:nvGrpSpPr>
        <p:grpSpPr>
          <a:xfrm>
            <a:off x="4679111" y="5500553"/>
            <a:ext cx="334331" cy="334331"/>
            <a:chOff x="1906052" y="4772465"/>
            <a:chExt cx="2059829" cy="2059829"/>
          </a:xfrm>
        </p:grpSpPr>
        <p:cxnSp>
          <p:nvCxnSpPr>
            <p:cNvPr id="23" name="Straight Connector 22">
              <a:extLst>
                <a:ext uri="{FF2B5EF4-FFF2-40B4-BE49-F238E27FC236}">
                  <a16:creationId xmlns:a16="http://schemas.microsoft.com/office/drawing/2014/main" id="{C9F39983-E54A-B445-A874-696C532202D3}"/>
                </a:ext>
              </a:extLst>
            </p:cNvPr>
            <p:cNvCxnSpPr>
              <a:cxnSpLocks/>
            </p:cNvCxnSpPr>
            <p:nvPr/>
          </p:nvCxnSpPr>
          <p:spPr>
            <a:xfrm rot="5400000">
              <a:off x="2935967" y="4772465"/>
              <a:ext cx="0" cy="2059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654781B-E39A-2F41-AC8B-F916F7301A6A}"/>
                </a:ext>
              </a:extLst>
            </p:cNvPr>
            <p:cNvCxnSpPr>
              <a:cxnSpLocks/>
            </p:cNvCxnSpPr>
            <p:nvPr/>
          </p:nvCxnSpPr>
          <p:spPr>
            <a:xfrm>
              <a:off x="2935967" y="4772465"/>
              <a:ext cx="0" cy="2059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Text Placeholder 13">
            <a:extLst>
              <a:ext uri="{FF2B5EF4-FFF2-40B4-BE49-F238E27FC236}">
                <a16:creationId xmlns:a16="http://schemas.microsoft.com/office/drawing/2014/main" id="{3232221C-2BEE-1043-95E6-1042C35FEF1D}"/>
              </a:ext>
            </a:extLst>
          </p:cNvPr>
          <p:cNvSpPr>
            <a:spLocks noGrp="1"/>
          </p:cNvSpPr>
          <p:nvPr>
            <p:ph type="body" sz="quarter" idx="17"/>
          </p:nvPr>
        </p:nvSpPr>
        <p:spPr/>
        <p:txBody>
          <a:bodyPr/>
          <a:lstStyle/>
          <a:p>
            <a:r>
              <a:rPr lang="en-US" dirty="0"/>
              <a:t>Exoplanet Communications</a:t>
            </a:r>
          </a:p>
        </p:txBody>
      </p:sp>
      <p:sp>
        <p:nvSpPr>
          <p:cNvPr id="13" name="Title 12">
            <a:extLst>
              <a:ext uri="{FF2B5EF4-FFF2-40B4-BE49-F238E27FC236}">
                <a16:creationId xmlns:a16="http://schemas.microsoft.com/office/drawing/2014/main" id="{F7ADE1FB-67C3-7343-AC0E-C63462E86B9F}"/>
              </a:ext>
            </a:extLst>
          </p:cNvPr>
          <p:cNvSpPr>
            <a:spLocks noGrp="1"/>
          </p:cNvSpPr>
          <p:nvPr>
            <p:ph type="title"/>
          </p:nvPr>
        </p:nvSpPr>
        <p:spPr/>
        <p:txBody>
          <a:bodyPr/>
          <a:lstStyle/>
          <a:p>
            <a:r>
              <a:rPr lang="en-US" dirty="0">
                <a:solidFill>
                  <a:schemeClr val="accent1">
                    <a:lumMod val="40000"/>
                    <a:lumOff val="60000"/>
                  </a:schemeClr>
                </a:solidFill>
              </a:rPr>
              <a:t>Spectroscopy </a:t>
            </a:r>
            <a:r>
              <a:rPr lang="en-US" sz="1600" dirty="0">
                <a:solidFill>
                  <a:schemeClr val="accent1">
                    <a:lumMod val="40000"/>
                    <a:lumOff val="60000"/>
                  </a:schemeClr>
                </a:solidFill>
              </a:rPr>
              <a:t>– Detection of Biosignatures</a:t>
            </a:r>
            <a:endParaRPr lang="en-US" dirty="0">
              <a:solidFill>
                <a:schemeClr val="accent1">
                  <a:lumMod val="40000"/>
                  <a:lumOff val="60000"/>
                </a:schemeClr>
              </a:solidFill>
            </a:endParaRPr>
          </a:p>
        </p:txBody>
      </p:sp>
      <p:sp>
        <p:nvSpPr>
          <p:cNvPr id="7" name="Date Placeholder 6">
            <a:extLst>
              <a:ext uri="{FF2B5EF4-FFF2-40B4-BE49-F238E27FC236}">
                <a16:creationId xmlns:a16="http://schemas.microsoft.com/office/drawing/2014/main" id="{3B4FDB8B-20B5-6C46-A081-80C4EA0AB2B4}"/>
              </a:ext>
            </a:extLst>
          </p:cNvPr>
          <p:cNvSpPr>
            <a:spLocks noGrp="1"/>
          </p:cNvSpPr>
          <p:nvPr>
            <p:ph type="dt" sz="half" idx="18"/>
          </p:nvPr>
        </p:nvSpPr>
        <p:spPr/>
        <p:txBody>
          <a:bodyPr/>
          <a:lstStyle/>
          <a:p>
            <a:fld id="{0B730E98-4E6D-3B4B-A3D7-C8807E4E229F}" type="datetime4">
              <a:rPr lang="en-US" smtClean="0"/>
              <a:t>December 1, 2021</a:t>
            </a:fld>
            <a:endParaRPr lang="en-US"/>
          </a:p>
        </p:txBody>
      </p:sp>
      <p:sp>
        <p:nvSpPr>
          <p:cNvPr id="9" name="Footer Placeholder 8">
            <a:extLst>
              <a:ext uri="{FF2B5EF4-FFF2-40B4-BE49-F238E27FC236}">
                <a16:creationId xmlns:a16="http://schemas.microsoft.com/office/drawing/2014/main" id="{BC77F777-AC4D-554A-8804-B7DD58C7D25D}"/>
              </a:ext>
            </a:extLst>
          </p:cNvPr>
          <p:cNvSpPr>
            <a:spLocks noGrp="1"/>
          </p:cNvSpPr>
          <p:nvPr>
            <p:ph type="ftr" sz="quarter" idx="19"/>
          </p:nvPr>
        </p:nvSpPr>
        <p:spPr/>
        <p:txBody>
          <a:bodyPr/>
          <a:lstStyle/>
          <a:p>
            <a:r>
              <a:rPr lang="en-US"/>
              <a:t>This document has been reviewed and determined not to contain export controlled technical data.</a:t>
            </a:r>
          </a:p>
        </p:txBody>
      </p:sp>
      <p:sp>
        <p:nvSpPr>
          <p:cNvPr id="11" name="Slide Number Placeholder 10">
            <a:extLst>
              <a:ext uri="{FF2B5EF4-FFF2-40B4-BE49-F238E27FC236}">
                <a16:creationId xmlns:a16="http://schemas.microsoft.com/office/drawing/2014/main" id="{B93D9705-4E28-464E-8EB6-45588E269920}"/>
              </a:ext>
            </a:extLst>
          </p:cNvPr>
          <p:cNvSpPr>
            <a:spLocks noGrp="1"/>
          </p:cNvSpPr>
          <p:nvPr>
            <p:ph type="sldNum" sz="quarter" idx="20"/>
          </p:nvPr>
        </p:nvSpPr>
        <p:spPr/>
        <p:txBody>
          <a:bodyPr/>
          <a:lstStyle/>
          <a:p>
            <a:fld id="{11C0F2E9-13F1-4B54-979A-5E00D7D5723C}" type="slidenum">
              <a:rPr lang="en-US" smtClean="0"/>
              <a:pPr/>
              <a:t>24</a:t>
            </a:fld>
            <a:endParaRPr lang="en-US"/>
          </a:p>
        </p:txBody>
      </p:sp>
      <p:sp>
        <p:nvSpPr>
          <p:cNvPr id="2" name="Rectangle 1">
            <a:extLst>
              <a:ext uri="{FF2B5EF4-FFF2-40B4-BE49-F238E27FC236}">
                <a16:creationId xmlns:a16="http://schemas.microsoft.com/office/drawing/2014/main" id="{280C1499-7A39-4046-9EFA-41DE2FF7AC06}"/>
              </a:ext>
            </a:extLst>
          </p:cNvPr>
          <p:cNvSpPr/>
          <p:nvPr/>
        </p:nvSpPr>
        <p:spPr>
          <a:xfrm>
            <a:off x="599121" y="2405372"/>
            <a:ext cx="537327" cy="323165"/>
          </a:xfrm>
          <a:prstGeom prst="rect">
            <a:avLst/>
          </a:prstGeom>
        </p:spPr>
        <p:txBody>
          <a:bodyPr wrap="none">
            <a:spAutoFit/>
          </a:bodyPr>
          <a:lstStyle/>
          <a:p>
            <a:pPr algn="ctr"/>
            <a:r>
              <a:rPr lang="en-US" sz="1500" dirty="0">
                <a:solidFill>
                  <a:srgbClr val="6C717F"/>
                </a:solidFill>
                <a:latin typeface="Arial" panose="020B0604020202020204" pitchFamily="34" charset="0"/>
                <a:cs typeface="Arial" panose="020B0604020202020204" pitchFamily="34" charset="0"/>
              </a:rPr>
              <a:t>Star</a:t>
            </a:r>
            <a:endParaRPr lang="en-US" sz="1500" dirty="0">
              <a:solidFill>
                <a:srgbClr val="6C717F"/>
              </a:solidFill>
            </a:endParaRPr>
          </a:p>
        </p:txBody>
      </p:sp>
      <p:sp>
        <p:nvSpPr>
          <p:cNvPr id="27" name="Rectangle 26">
            <a:extLst>
              <a:ext uri="{FF2B5EF4-FFF2-40B4-BE49-F238E27FC236}">
                <a16:creationId xmlns:a16="http://schemas.microsoft.com/office/drawing/2014/main" id="{7F7CBD8F-E85D-AE44-9CB0-97FC12C33ED4}"/>
              </a:ext>
            </a:extLst>
          </p:cNvPr>
          <p:cNvSpPr/>
          <p:nvPr/>
        </p:nvSpPr>
        <p:spPr>
          <a:xfrm>
            <a:off x="3283658" y="2405372"/>
            <a:ext cx="1093569" cy="323165"/>
          </a:xfrm>
          <a:prstGeom prst="rect">
            <a:avLst/>
          </a:prstGeom>
        </p:spPr>
        <p:txBody>
          <a:bodyPr wrap="none">
            <a:spAutoFit/>
          </a:bodyPr>
          <a:lstStyle/>
          <a:p>
            <a:pPr algn="ctr"/>
            <a:r>
              <a:rPr lang="en-US" sz="1500" dirty="0">
                <a:solidFill>
                  <a:srgbClr val="6C717F"/>
                </a:solidFill>
                <a:latin typeface="Arial" panose="020B0604020202020204" pitchFamily="34" charset="0"/>
                <a:cs typeface="Arial" panose="020B0604020202020204" pitchFamily="34" charset="0"/>
              </a:rPr>
              <a:t>Instrument</a:t>
            </a:r>
            <a:endParaRPr lang="en-US" sz="1500" dirty="0">
              <a:solidFill>
                <a:srgbClr val="6C717F"/>
              </a:solidFill>
            </a:endParaRPr>
          </a:p>
        </p:txBody>
      </p:sp>
      <p:sp>
        <p:nvSpPr>
          <p:cNvPr id="28" name="Rectangle 27">
            <a:extLst>
              <a:ext uri="{FF2B5EF4-FFF2-40B4-BE49-F238E27FC236}">
                <a16:creationId xmlns:a16="http://schemas.microsoft.com/office/drawing/2014/main" id="{15357951-D802-FA47-860E-6CFF13E371F8}"/>
              </a:ext>
            </a:extLst>
          </p:cNvPr>
          <p:cNvSpPr/>
          <p:nvPr/>
        </p:nvSpPr>
        <p:spPr>
          <a:xfrm>
            <a:off x="1734057" y="1425342"/>
            <a:ext cx="1414170" cy="323165"/>
          </a:xfrm>
          <a:prstGeom prst="rect">
            <a:avLst/>
          </a:prstGeom>
        </p:spPr>
        <p:txBody>
          <a:bodyPr wrap="none">
            <a:spAutoFit/>
          </a:bodyPr>
          <a:lstStyle/>
          <a:p>
            <a:pPr algn="ctr"/>
            <a:r>
              <a:rPr lang="en-US" sz="1500" i="1" dirty="0">
                <a:solidFill>
                  <a:schemeClr val="bg1"/>
                </a:solidFill>
                <a:latin typeface="Arial" panose="020B0604020202020204" pitchFamily="34" charset="0"/>
                <a:cs typeface="Arial" panose="020B0604020202020204" pitchFamily="34" charset="0"/>
              </a:rPr>
              <a:t>Light from star</a:t>
            </a:r>
            <a:endParaRPr lang="en-US" sz="1500" i="1" dirty="0"/>
          </a:p>
        </p:txBody>
      </p:sp>
      <p:sp>
        <p:nvSpPr>
          <p:cNvPr id="29" name="Rectangle 28">
            <a:extLst>
              <a:ext uri="{FF2B5EF4-FFF2-40B4-BE49-F238E27FC236}">
                <a16:creationId xmlns:a16="http://schemas.microsoft.com/office/drawing/2014/main" id="{4F0F969D-FB75-3E45-B2BC-33B49382BC8E}"/>
              </a:ext>
            </a:extLst>
          </p:cNvPr>
          <p:cNvSpPr/>
          <p:nvPr/>
        </p:nvSpPr>
        <p:spPr>
          <a:xfrm>
            <a:off x="1366837" y="3006112"/>
            <a:ext cx="2148620" cy="784830"/>
          </a:xfrm>
          <a:prstGeom prst="rect">
            <a:avLst/>
          </a:prstGeom>
        </p:spPr>
        <p:txBody>
          <a:bodyPr wrap="square">
            <a:spAutoFit/>
          </a:bodyPr>
          <a:lstStyle/>
          <a:p>
            <a:pPr algn="ctr"/>
            <a:r>
              <a:rPr lang="en-US" sz="1500" i="1" dirty="0">
                <a:solidFill>
                  <a:schemeClr val="bg1"/>
                </a:solidFill>
                <a:latin typeface="Arial" panose="020B0604020202020204" pitchFamily="34" charset="0"/>
                <a:cs typeface="Arial" panose="020B0604020202020204" pitchFamily="34" charset="0"/>
              </a:rPr>
              <a:t>Light from star</a:t>
            </a:r>
            <a:br>
              <a:rPr lang="en-US" sz="1500" i="1" dirty="0">
                <a:solidFill>
                  <a:schemeClr val="bg1"/>
                </a:solidFill>
                <a:latin typeface="Arial" panose="020B0604020202020204" pitchFamily="34" charset="0"/>
                <a:cs typeface="Arial" panose="020B0604020202020204" pitchFamily="34" charset="0"/>
              </a:rPr>
            </a:br>
            <a:r>
              <a:rPr lang="en-US" sz="1500" i="1" dirty="0">
                <a:solidFill>
                  <a:schemeClr val="bg1"/>
                </a:solidFill>
                <a:latin typeface="Arial" panose="020B0604020202020204" pitchFamily="34" charset="0"/>
                <a:cs typeface="Arial" panose="020B0604020202020204" pitchFamily="34" charset="0"/>
              </a:rPr>
              <a:t>passes through planet’s atmosphere</a:t>
            </a:r>
            <a:endParaRPr lang="en-US" sz="1500" i="1" dirty="0"/>
          </a:p>
        </p:txBody>
      </p:sp>
    </p:spTree>
    <p:extLst>
      <p:ext uri="{BB962C8B-B14F-4D97-AF65-F5344CB8AC3E}">
        <p14:creationId xmlns:p14="http://schemas.microsoft.com/office/powerpoint/2010/main" val="246769698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4000"/>
                                        <p:tgtEl>
                                          <p:spTgt spid="5"/>
                                        </p:tgtEl>
                                      </p:cBhvr>
                                    </p:animEffect>
                                  </p:childTnLst>
                                </p:cTn>
                              </p:par>
                              <p:par>
                                <p:cTn id="8" presetID="10" presetClass="entr" presetSubtype="0" fill="hold" grpId="1" nodeType="withEffect">
                                  <p:stCondLst>
                                    <p:cond delay="8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par>
                          <p:cTn id="11" fill="hold">
                            <p:stCondLst>
                              <p:cond delay="4000"/>
                            </p:stCondLst>
                            <p:childTnLst>
                              <p:par>
                                <p:cTn id="12" presetID="10"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4500"/>
                            </p:stCondLst>
                            <p:childTnLst>
                              <p:par>
                                <p:cTn id="16" presetID="8" presetClass="emph" presetSubtype="0" fill="hold" nodeType="afterEffect">
                                  <p:stCondLst>
                                    <p:cond delay="500"/>
                                  </p:stCondLst>
                                  <p:childTnLst>
                                    <p:animRot by="5400000">
                                      <p:cBhvr>
                                        <p:cTn id="17" dur="1000" fill="hold"/>
                                        <p:tgtEl>
                                          <p:spTgt spid="18"/>
                                        </p:tgtEl>
                                        <p:attrNameLst>
                                          <p:attrName>r</p:attrName>
                                        </p:attrNameLst>
                                      </p:cBhvr>
                                    </p:animRot>
                                  </p:childTnLst>
                                </p:cTn>
                              </p:par>
                            </p:childTnLst>
                          </p:cTn>
                        </p:par>
                        <p:par>
                          <p:cTn id="18" fill="hold">
                            <p:stCondLst>
                              <p:cond delay="6000"/>
                            </p:stCondLst>
                            <p:childTnLst>
                              <p:par>
                                <p:cTn id="19" presetID="22" presetClass="entr" presetSubtype="1"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up)">
                                      <p:cBhvr>
                                        <p:cTn id="21" dur="10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500"/>
                            </p:stCondLst>
                            <p:childTnLst>
                              <p:par>
                                <p:cTn id="28" presetID="64" presetClass="path" presetSubtype="0" accel="50000" decel="50000" fill="hold" nodeType="afterEffect">
                                  <p:stCondLst>
                                    <p:cond delay="0"/>
                                  </p:stCondLst>
                                  <p:childTnLst>
                                    <p:animMotion origin="layout" path="M 4.79167E-6 2.59259E-6 L 4.79167E-6 -0.28658 " pathEditMode="relative" rAng="0" ptsTypes="AA">
                                      <p:cBhvr>
                                        <p:cTn id="29" dur="1500" fill="hold"/>
                                        <p:tgtEl>
                                          <p:spTgt spid="12"/>
                                        </p:tgtEl>
                                        <p:attrNameLst>
                                          <p:attrName>ppt_x</p:attrName>
                                          <p:attrName>ppt_y</p:attrName>
                                        </p:attrNameLst>
                                      </p:cBhvr>
                                      <p:rCtr x="0" y="-14329"/>
                                    </p:animMotion>
                                  </p:childTnLst>
                                </p:cTn>
                              </p:par>
                            </p:childTnLst>
                          </p:cTn>
                        </p:par>
                        <p:par>
                          <p:cTn id="30" fill="hold">
                            <p:stCondLst>
                              <p:cond delay="2000"/>
                            </p:stCondLst>
                            <p:childTnLst>
                              <p:par>
                                <p:cTn id="31" presetID="22" presetClass="entr" presetSubtype="8" fill="hold" nodeType="afterEffect">
                                  <p:stCondLst>
                                    <p:cond delay="25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4000"/>
                                        <p:tgtEl>
                                          <p:spTgt spid="10"/>
                                        </p:tgtEl>
                                      </p:cBhvr>
                                    </p:animEffect>
                                  </p:childTnLst>
                                </p:cTn>
                              </p:par>
                              <p:par>
                                <p:cTn id="34" presetID="10" presetClass="entr" presetSubtype="0" fill="hold" grpId="1" nodeType="withEffect">
                                  <p:stCondLst>
                                    <p:cond delay="120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par>
                          <p:cTn id="37" fill="hold">
                            <p:stCondLst>
                              <p:cond delay="6250"/>
                            </p:stCondLst>
                            <p:childTnLst>
                              <p:par>
                                <p:cTn id="38" presetID="10"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p:stCondLst>
                              <p:cond delay="6750"/>
                            </p:stCondLst>
                            <p:childTnLst>
                              <p:par>
                                <p:cTn id="42" presetID="8" presetClass="emph" presetSubtype="0" fill="hold" nodeType="afterEffect">
                                  <p:stCondLst>
                                    <p:cond delay="0"/>
                                  </p:stCondLst>
                                  <p:childTnLst>
                                    <p:animRot by="5400000">
                                      <p:cBhvr>
                                        <p:cTn id="43" dur="1000" fill="hold"/>
                                        <p:tgtEl>
                                          <p:spTgt spid="20"/>
                                        </p:tgtEl>
                                        <p:attrNameLst>
                                          <p:attrName>r</p:attrName>
                                        </p:attrNameLst>
                                      </p:cBhvr>
                                    </p:animRot>
                                  </p:childTnLst>
                                </p:cTn>
                              </p:par>
                            </p:childTnLst>
                          </p:cTn>
                        </p:par>
                        <p:par>
                          <p:cTn id="44" fill="hold">
                            <p:stCondLst>
                              <p:cond delay="7750"/>
                            </p:stCondLst>
                            <p:childTnLst>
                              <p:par>
                                <p:cTn id="45" presetID="22" presetClass="entr" presetSubtype="1"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up)">
                                      <p:cBhvr>
                                        <p:cTn id="47" dur="10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8"/>
                                        </p:tgtEl>
                                      </p:cBhvr>
                                    </p:animEffect>
                                    <p:set>
                                      <p:cBhvr>
                                        <p:cTn id="67" dur="1" fill="hold">
                                          <p:stCondLst>
                                            <p:cond delay="499"/>
                                          </p:stCondLst>
                                        </p:cTn>
                                        <p:tgtEl>
                                          <p:spTgt spid="18"/>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20"/>
                                        </p:tgtEl>
                                      </p:cBhvr>
                                    </p:animEffect>
                                    <p:set>
                                      <p:cBhvr>
                                        <p:cTn id="70" dur="1" fill="hold">
                                          <p:stCondLst>
                                            <p:cond delay="499"/>
                                          </p:stCondLst>
                                        </p:cTn>
                                        <p:tgtEl>
                                          <p:spTgt spid="20"/>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2"/>
                                        </p:tgtEl>
                                      </p:cBhvr>
                                    </p:animEffect>
                                    <p:set>
                                      <p:cBhvr>
                                        <p:cTn id="73" dur="1" fill="hold">
                                          <p:stCondLst>
                                            <p:cond delay="499"/>
                                          </p:stCondLst>
                                        </p:cTn>
                                        <p:tgtEl>
                                          <p:spTgt spid="2"/>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500"/>
                                        <p:tgtEl>
                                          <p:spTgt spid="27"/>
                                        </p:tgtEl>
                                      </p:cBhvr>
                                    </p:animEffect>
                                    <p:set>
                                      <p:cBhvr>
                                        <p:cTn id="76" dur="1" fill="hold">
                                          <p:stCondLst>
                                            <p:cond delay="499"/>
                                          </p:stCondLst>
                                        </p:cTn>
                                        <p:tgtEl>
                                          <p:spTgt spid="27"/>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500"/>
                                        <p:tgtEl>
                                          <p:spTgt spid="28"/>
                                        </p:tgtEl>
                                      </p:cBhvr>
                                    </p:animEffect>
                                    <p:set>
                                      <p:cBhvr>
                                        <p:cTn id="79" dur="1" fill="hold">
                                          <p:stCondLst>
                                            <p:cond delay="499"/>
                                          </p:stCondLst>
                                        </p:cTn>
                                        <p:tgtEl>
                                          <p:spTgt spid="28"/>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29"/>
                                        </p:tgtEl>
                                      </p:cBhvr>
                                    </p:animEffect>
                                    <p:set>
                                      <p:cBhvr>
                                        <p:cTn id="82" dur="1" fill="hold">
                                          <p:stCondLst>
                                            <p:cond delay="499"/>
                                          </p:stCondLst>
                                        </p:cTn>
                                        <p:tgtEl>
                                          <p:spTgt spid="29"/>
                                        </p:tgtEl>
                                        <p:attrNameLst>
                                          <p:attrName>style.visibility</p:attrName>
                                        </p:attrNameLst>
                                      </p:cBhvr>
                                      <p:to>
                                        <p:strVal val="hidden"/>
                                      </p:to>
                                    </p:set>
                                  </p:childTnLst>
                                </p:cTn>
                              </p:par>
                            </p:childTnLst>
                          </p:cTn>
                        </p:par>
                        <p:par>
                          <p:cTn id="83" fill="hold">
                            <p:stCondLst>
                              <p:cond delay="500"/>
                            </p:stCondLst>
                            <p:childTnLst>
                              <p:par>
                                <p:cTn id="84" presetID="0" presetClass="path" presetSubtype="0" accel="50000" decel="50000" fill="hold" nodeType="afterEffect">
                                  <p:stCondLst>
                                    <p:cond delay="0"/>
                                  </p:stCondLst>
                                  <p:childTnLst>
                                    <p:animMotion origin="layout" path="M 4.79167E-6 -0.00163 L -0.64258 -0.4044 " pathEditMode="relative" rAng="0" ptsTypes="AA">
                                      <p:cBhvr>
                                        <p:cTn id="85" dur="2000" fill="hold"/>
                                        <p:tgtEl>
                                          <p:spTgt spid="35"/>
                                        </p:tgtEl>
                                        <p:attrNameLst>
                                          <p:attrName>ppt_x</p:attrName>
                                          <p:attrName>ppt_y</p:attrName>
                                        </p:attrNameLst>
                                      </p:cBhvr>
                                      <p:rCtr x="-32135" y="-20139"/>
                                    </p:animMotion>
                                  </p:childTnLst>
                                </p:cTn>
                              </p:par>
                            </p:childTnLst>
                          </p:cTn>
                        </p:par>
                        <p:par>
                          <p:cTn id="86" fill="hold">
                            <p:stCondLst>
                              <p:cond delay="2500"/>
                            </p:stCondLst>
                            <p:childTnLst>
                              <p:par>
                                <p:cTn id="87" presetID="0" presetClass="path" presetSubtype="0" accel="50000" decel="50000" fill="hold" nodeType="afterEffect">
                                  <p:stCondLst>
                                    <p:cond delay="0"/>
                                  </p:stCondLst>
                                  <p:childTnLst>
                                    <p:animMotion origin="layout" path="M 4.79167E-6 2.96296E-6 L -0.3556 2.96296E-6 " pathEditMode="relative" rAng="0" ptsTypes="AA">
                                      <p:cBhvr>
                                        <p:cTn id="88" dur="1500" fill="hold"/>
                                        <p:tgtEl>
                                          <p:spTgt spid="36"/>
                                        </p:tgtEl>
                                        <p:attrNameLst>
                                          <p:attrName>ppt_x</p:attrName>
                                          <p:attrName>ppt_y</p:attrName>
                                        </p:attrNameLst>
                                      </p:cBhvr>
                                      <p:rCtr x="-17786" y="0"/>
                                    </p:animMotion>
                                  </p:childTnLst>
                                </p:cTn>
                              </p:par>
                            </p:childTnLst>
                          </p:cTn>
                        </p:par>
                        <p:par>
                          <p:cTn id="89" fill="hold">
                            <p:stCondLst>
                              <p:cond delay="4000"/>
                            </p:stCondLst>
                            <p:childTnLst>
                              <p:par>
                                <p:cTn id="90" presetID="10" presetClass="entr" presetSubtype="0" fill="hold" grpId="0" nodeType="afterEffect">
                                  <p:stCondLst>
                                    <p:cond delay="50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500"/>
                                        <p:tgtEl>
                                          <p:spTgt spid="45"/>
                                        </p:tgtEl>
                                      </p:cBhvr>
                                    </p:animEffect>
                                  </p:childTnLst>
                                </p:cTn>
                              </p:par>
                            </p:childTnLst>
                          </p:cTn>
                        </p:par>
                        <p:par>
                          <p:cTn id="93" fill="hold">
                            <p:stCondLst>
                              <p:cond delay="5000"/>
                            </p:stCondLst>
                            <p:childTnLst>
                              <p:par>
                                <p:cTn id="94" presetID="10" presetClass="entr" presetSubtype="0" fill="hold" grpId="0" nodeType="afterEffect">
                                  <p:stCondLst>
                                    <p:cond delay="700"/>
                                  </p:stCondLst>
                                  <p:childTnLst>
                                    <p:set>
                                      <p:cBhvr>
                                        <p:cTn id="95" dur="1" fill="hold">
                                          <p:stCondLst>
                                            <p:cond delay="0"/>
                                          </p:stCondLst>
                                        </p:cTn>
                                        <p:tgtEl>
                                          <p:spTgt spid="49"/>
                                        </p:tgtEl>
                                        <p:attrNameLst>
                                          <p:attrName>style.visibility</p:attrName>
                                        </p:attrNameLst>
                                      </p:cBhvr>
                                      <p:to>
                                        <p:strVal val="visible"/>
                                      </p:to>
                                    </p:set>
                                    <p:animEffect transition="in" filter="fade">
                                      <p:cBhvr>
                                        <p:cTn id="96" dur="500"/>
                                        <p:tgtEl>
                                          <p:spTgt spid="49"/>
                                        </p:tgtEl>
                                      </p:cBhvr>
                                    </p:animEffect>
                                  </p:childTnLst>
                                </p:cTn>
                              </p:par>
                            </p:childTnLst>
                          </p:cTn>
                        </p:par>
                        <p:par>
                          <p:cTn id="97" fill="hold">
                            <p:stCondLst>
                              <p:cond delay="6200"/>
                            </p:stCondLst>
                            <p:childTnLst>
                              <p:par>
                                <p:cTn id="98" presetID="10" presetClass="entr" presetSubtype="0" fill="hold" grpId="0" nodeType="afterEffect">
                                  <p:stCondLst>
                                    <p:cond delay="70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500"/>
                                        <p:tgtEl>
                                          <p:spTgt spid="46"/>
                                        </p:tgtEl>
                                      </p:cBhvr>
                                    </p:animEffect>
                                  </p:childTnLst>
                                </p:cTn>
                              </p:par>
                            </p:childTnLst>
                          </p:cTn>
                        </p:par>
                        <p:par>
                          <p:cTn id="101" fill="hold">
                            <p:stCondLst>
                              <p:cond delay="7400"/>
                            </p:stCondLst>
                            <p:childTnLst>
                              <p:par>
                                <p:cTn id="102" presetID="10" presetClass="entr" presetSubtype="0" fill="hold" grpId="0" nodeType="afterEffect">
                                  <p:stCondLst>
                                    <p:cond delay="700"/>
                                  </p:stCondLst>
                                  <p:childTnLst>
                                    <p:set>
                                      <p:cBhvr>
                                        <p:cTn id="103" dur="1" fill="hold">
                                          <p:stCondLst>
                                            <p:cond delay="0"/>
                                          </p:stCondLst>
                                        </p:cTn>
                                        <p:tgtEl>
                                          <p:spTgt spid="48"/>
                                        </p:tgtEl>
                                        <p:attrNameLst>
                                          <p:attrName>style.visibility</p:attrName>
                                        </p:attrNameLst>
                                      </p:cBhvr>
                                      <p:to>
                                        <p:strVal val="visible"/>
                                      </p:to>
                                    </p:set>
                                    <p:animEffect transition="in" filter="fade">
                                      <p:cBhvr>
                                        <p:cTn id="104" dur="500"/>
                                        <p:tgtEl>
                                          <p:spTgt spid="48"/>
                                        </p:tgtEl>
                                      </p:cBhvr>
                                    </p:animEffect>
                                  </p:childTnLst>
                                </p:cTn>
                              </p:par>
                            </p:childTnLst>
                          </p:cTn>
                        </p:par>
                        <p:par>
                          <p:cTn id="105" fill="hold">
                            <p:stCondLst>
                              <p:cond delay="8600"/>
                            </p:stCondLst>
                            <p:childTnLst>
                              <p:par>
                                <p:cTn id="106" presetID="10" presetClass="entr" presetSubtype="0" fill="hold" grpId="0" nodeType="afterEffect">
                                  <p:stCondLst>
                                    <p:cond delay="700"/>
                                  </p:stCondLst>
                                  <p:childTnLst>
                                    <p:set>
                                      <p:cBhvr>
                                        <p:cTn id="107" dur="1" fill="hold">
                                          <p:stCondLst>
                                            <p:cond delay="0"/>
                                          </p:stCondLst>
                                        </p:cTn>
                                        <p:tgtEl>
                                          <p:spTgt spid="47"/>
                                        </p:tgtEl>
                                        <p:attrNameLst>
                                          <p:attrName>style.visibility</p:attrName>
                                        </p:attrNameLst>
                                      </p:cBhvr>
                                      <p:to>
                                        <p:strVal val="visible"/>
                                      </p:to>
                                    </p:set>
                                    <p:animEffect transition="in" filter="fade">
                                      <p:cBhvr>
                                        <p:cTn id="108" dur="500"/>
                                        <p:tgtEl>
                                          <p:spTgt spid="47"/>
                                        </p:tgtEl>
                                      </p:cBhvr>
                                    </p:animEffect>
                                  </p:childTnLst>
                                </p:cTn>
                              </p:par>
                              <p:par>
                                <p:cTn id="109" presetID="10" presetClass="entr" presetSubtype="0" fill="hold" nodeType="withEffect">
                                  <p:stCondLst>
                                    <p:cond delay="700"/>
                                  </p:stCondLst>
                                  <p:childTnLst>
                                    <p:set>
                                      <p:cBhvr>
                                        <p:cTn id="110" dur="1" fill="hold">
                                          <p:stCondLst>
                                            <p:cond delay="0"/>
                                          </p:stCondLst>
                                        </p:cTn>
                                        <p:tgtEl>
                                          <p:spTgt spid="37"/>
                                        </p:tgtEl>
                                        <p:attrNameLst>
                                          <p:attrName>style.visibility</p:attrName>
                                        </p:attrNameLst>
                                      </p:cBhvr>
                                      <p:to>
                                        <p:strVal val="visible"/>
                                      </p:to>
                                    </p:set>
                                    <p:animEffect transition="in" filter="fade">
                                      <p:cBhvr>
                                        <p:cTn id="11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2" grpId="0"/>
      <p:bldP spid="27" grpId="0"/>
      <p:bldP spid="28" grpId="0"/>
      <p:bldP spid="28" grpId="1"/>
      <p:bldP spid="29" grpId="0"/>
      <p:bldP spid="2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B5457F-AB00-C04D-81C4-E77804915146}"/>
              </a:ext>
            </a:extLst>
          </p:cNvPr>
          <p:cNvPicPr>
            <a:picLocks noChangeAspect="1"/>
          </p:cNvPicPr>
          <p:nvPr/>
        </p:nvPicPr>
        <p:blipFill>
          <a:blip r:embed="rId3">
            <a:alphaModFix/>
          </a:blip>
          <a:stretch>
            <a:fillRect/>
          </a:stretch>
        </p:blipFill>
        <p:spPr>
          <a:xfrm>
            <a:off x="43287" y="1217791"/>
            <a:ext cx="4077784" cy="3188229"/>
          </a:xfrm>
          <a:prstGeom prst="rect">
            <a:avLst/>
          </a:prstGeom>
        </p:spPr>
      </p:pic>
      <p:pic>
        <p:nvPicPr>
          <p:cNvPr id="9" name="Picture 8">
            <a:extLst>
              <a:ext uri="{FF2B5EF4-FFF2-40B4-BE49-F238E27FC236}">
                <a16:creationId xmlns:a16="http://schemas.microsoft.com/office/drawing/2014/main" id="{850E8990-5118-5747-B23B-F51B50E4C21D}"/>
              </a:ext>
            </a:extLst>
          </p:cNvPr>
          <p:cNvPicPr>
            <a:picLocks noChangeAspect="1"/>
          </p:cNvPicPr>
          <p:nvPr/>
        </p:nvPicPr>
        <p:blipFill>
          <a:blip r:embed="rId4">
            <a:alphaModFix/>
          </a:blip>
          <a:srcRect/>
          <a:stretch/>
        </p:blipFill>
        <p:spPr>
          <a:xfrm>
            <a:off x="5892725" y="1132746"/>
            <a:ext cx="1867879" cy="1459281"/>
          </a:xfrm>
          <a:prstGeom prst="rect">
            <a:avLst/>
          </a:prstGeom>
        </p:spPr>
      </p:pic>
      <p:pic>
        <p:nvPicPr>
          <p:cNvPr id="15" name="Picture 14">
            <a:extLst>
              <a:ext uri="{FF2B5EF4-FFF2-40B4-BE49-F238E27FC236}">
                <a16:creationId xmlns:a16="http://schemas.microsoft.com/office/drawing/2014/main" id="{81DC04A7-D9EE-E544-A835-CBC8CA420C87}"/>
              </a:ext>
            </a:extLst>
          </p:cNvPr>
          <p:cNvPicPr>
            <a:picLocks noChangeAspect="1"/>
          </p:cNvPicPr>
          <p:nvPr/>
        </p:nvPicPr>
        <p:blipFill>
          <a:blip r:embed="rId5"/>
          <a:srcRect/>
          <a:stretch/>
        </p:blipFill>
        <p:spPr>
          <a:xfrm>
            <a:off x="40112" y="1218320"/>
            <a:ext cx="4084320" cy="3190875"/>
          </a:xfrm>
          <a:prstGeom prst="rect">
            <a:avLst/>
          </a:prstGeom>
        </p:spPr>
      </p:pic>
      <p:pic>
        <p:nvPicPr>
          <p:cNvPr id="14" name="Picture 13">
            <a:extLst>
              <a:ext uri="{FF2B5EF4-FFF2-40B4-BE49-F238E27FC236}">
                <a16:creationId xmlns:a16="http://schemas.microsoft.com/office/drawing/2014/main" id="{CF2DF98C-368B-3749-B78A-7AE148CFB128}"/>
              </a:ext>
            </a:extLst>
          </p:cNvPr>
          <p:cNvPicPr>
            <a:picLocks noChangeAspect="1"/>
          </p:cNvPicPr>
          <p:nvPr/>
        </p:nvPicPr>
        <p:blipFill>
          <a:blip r:embed="rId6"/>
          <a:srcRect/>
          <a:stretch/>
        </p:blipFill>
        <p:spPr>
          <a:xfrm>
            <a:off x="40112" y="1218320"/>
            <a:ext cx="4084320" cy="3190875"/>
          </a:xfrm>
          <a:prstGeom prst="rect">
            <a:avLst/>
          </a:prstGeom>
        </p:spPr>
      </p:pic>
      <p:sp>
        <p:nvSpPr>
          <p:cNvPr id="2" name="Text Placeholder 1">
            <a:extLst>
              <a:ext uri="{FF2B5EF4-FFF2-40B4-BE49-F238E27FC236}">
                <a16:creationId xmlns:a16="http://schemas.microsoft.com/office/drawing/2014/main" id="{B4AAE806-F82C-2445-9B4E-74E6799D622F}"/>
              </a:ext>
            </a:extLst>
          </p:cNvPr>
          <p:cNvSpPr>
            <a:spLocks noGrp="1"/>
          </p:cNvSpPr>
          <p:nvPr>
            <p:ph type="body" sz="quarter" idx="17"/>
          </p:nvPr>
        </p:nvSpPr>
        <p:spPr/>
        <p:txBody>
          <a:bodyPr/>
          <a:lstStyle/>
          <a:p>
            <a:r>
              <a:rPr lang="en-US" dirty="0"/>
              <a:t>Exoplanet Communications</a:t>
            </a:r>
          </a:p>
        </p:txBody>
      </p:sp>
      <p:sp>
        <p:nvSpPr>
          <p:cNvPr id="3" name="Title 2">
            <a:extLst>
              <a:ext uri="{FF2B5EF4-FFF2-40B4-BE49-F238E27FC236}">
                <a16:creationId xmlns:a16="http://schemas.microsoft.com/office/drawing/2014/main" id="{07BF94BA-7988-054E-9BA1-17B86F2B228B}"/>
              </a:ext>
            </a:extLst>
          </p:cNvPr>
          <p:cNvSpPr>
            <a:spLocks noGrp="1"/>
          </p:cNvSpPr>
          <p:nvPr>
            <p:ph type="title"/>
          </p:nvPr>
        </p:nvSpPr>
        <p:spPr/>
        <p:txBody>
          <a:bodyPr/>
          <a:lstStyle/>
          <a:p>
            <a:r>
              <a:rPr lang="en-US" dirty="0">
                <a:solidFill>
                  <a:schemeClr val="accent1">
                    <a:lumMod val="40000"/>
                    <a:lumOff val="60000"/>
                  </a:schemeClr>
                </a:solidFill>
              </a:rPr>
              <a:t>Spectroscopy </a:t>
            </a:r>
            <a:r>
              <a:rPr lang="en-US" sz="1600" dirty="0">
                <a:solidFill>
                  <a:schemeClr val="accent1">
                    <a:lumMod val="40000"/>
                    <a:lumOff val="60000"/>
                  </a:schemeClr>
                </a:solidFill>
              </a:rPr>
              <a:t>– Detection of Biosignatures</a:t>
            </a:r>
            <a:endParaRPr lang="en-US" dirty="0"/>
          </a:p>
        </p:txBody>
      </p:sp>
      <p:sp>
        <p:nvSpPr>
          <p:cNvPr id="4" name="Date Placeholder 3">
            <a:extLst>
              <a:ext uri="{FF2B5EF4-FFF2-40B4-BE49-F238E27FC236}">
                <a16:creationId xmlns:a16="http://schemas.microsoft.com/office/drawing/2014/main" id="{78228E7F-9332-8047-87B0-61D8A5F11A67}"/>
              </a:ext>
            </a:extLst>
          </p:cNvPr>
          <p:cNvSpPr>
            <a:spLocks noGrp="1"/>
          </p:cNvSpPr>
          <p:nvPr>
            <p:ph type="dt" sz="half" idx="18"/>
          </p:nvPr>
        </p:nvSpPr>
        <p:spPr/>
        <p:txBody>
          <a:bodyPr/>
          <a:lstStyle/>
          <a:p>
            <a:fld id="{C39C58F9-4C70-C349-BDFB-F37C26C4428F}" type="datetime4">
              <a:rPr lang="en-US" smtClean="0"/>
              <a:t>December 1, 2021</a:t>
            </a:fld>
            <a:endParaRPr lang="en-US"/>
          </a:p>
        </p:txBody>
      </p:sp>
      <p:sp>
        <p:nvSpPr>
          <p:cNvPr id="5" name="Footer Placeholder 4">
            <a:extLst>
              <a:ext uri="{FF2B5EF4-FFF2-40B4-BE49-F238E27FC236}">
                <a16:creationId xmlns:a16="http://schemas.microsoft.com/office/drawing/2014/main" id="{8FD47728-EC88-FF49-A746-AA01645B60C9}"/>
              </a:ext>
            </a:extLst>
          </p:cNvPr>
          <p:cNvSpPr>
            <a:spLocks noGrp="1"/>
          </p:cNvSpPr>
          <p:nvPr>
            <p:ph type="ftr" sz="quarter" idx="19"/>
          </p:nvPr>
        </p:nvSpPr>
        <p:spPr/>
        <p:txBody>
          <a:bodyPr/>
          <a:lstStyle/>
          <a:p>
            <a:r>
              <a:rPr lang="en-US"/>
              <a:t>This document has been reviewed and determined not to contain export controlled technical data.</a:t>
            </a:r>
          </a:p>
        </p:txBody>
      </p:sp>
      <p:sp>
        <p:nvSpPr>
          <p:cNvPr id="6" name="Slide Number Placeholder 5">
            <a:extLst>
              <a:ext uri="{FF2B5EF4-FFF2-40B4-BE49-F238E27FC236}">
                <a16:creationId xmlns:a16="http://schemas.microsoft.com/office/drawing/2014/main" id="{0F14B69C-7C41-7546-AC92-883B44E95AA9}"/>
              </a:ext>
            </a:extLst>
          </p:cNvPr>
          <p:cNvSpPr>
            <a:spLocks noGrp="1"/>
          </p:cNvSpPr>
          <p:nvPr>
            <p:ph type="sldNum" sz="quarter" idx="20"/>
          </p:nvPr>
        </p:nvSpPr>
        <p:spPr/>
        <p:txBody>
          <a:bodyPr/>
          <a:lstStyle/>
          <a:p>
            <a:fld id="{275C533D-D968-4A70-91E2-44C7FEDAA0E0}" type="slidenum">
              <a:rPr lang="en-US" smtClean="0"/>
              <a:pPr/>
              <a:t>25</a:t>
            </a:fld>
            <a:endParaRPr lang="en-US"/>
          </a:p>
        </p:txBody>
      </p:sp>
      <p:sp>
        <p:nvSpPr>
          <p:cNvPr id="27" name="TextBox 26">
            <a:extLst>
              <a:ext uri="{FF2B5EF4-FFF2-40B4-BE49-F238E27FC236}">
                <a16:creationId xmlns:a16="http://schemas.microsoft.com/office/drawing/2014/main" id="{56827056-0F99-7446-8D17-A6AC3B7C9036}"/>
              </a:ext>
            </a:extLst>
          </p:cNvPr>
          <p:cNvSpPr txBox="1"/>
          <p:nvPr/>
        </p:nvSpPr>
        <p:spPr>
          <a:xfrm>
            <a:off x="6186649" y="731536"/>
            <a:ext cx="1993350" cy="369332"/>
          </a:xfrm>
          <a:prstGeom prst="rect">
            <a:avLst/>
          </a:prstGeom>
          <a:noFill/>
        </p:spPr>
        <p:txBody>
          <a:bodyPr wrap="square" rtlCol="0">
            <a:spAutoFit/>
          </a:bodyPr>
          <a:lstStyle/>
          <a:p>
            <a:pPr algn="ctr"/>
            <a:r>
              <a:rPr lang="en-US" dirty="0">
                <a:solidFill>
                  <a:schemeClr val="bg1"/>
                </a:solidFill>
              </a:rPr>
              <a:t>Water </a:t>
            </a:r>
            <a:r>
              <a:rPr lang="en-US" sz="1400" dirty="0">
                <a:solidFill>
                  <a:schemeClr val="bg2">
                    <a:lumMod val="50000"/>
                  </a:schemeClr>
                </a:solidFill>
              </a:rPr>
              <a:t>(H</a:t>
            </a:r>
            <a:r>
              <a:rPr lang="en-US" sz="1400" baseline="-25000" dirty="0">
                <a:solidFill>
                  <a:schemeClr val="bg2">
                    <a:lumMod val="50000"/>
                  </a:schemeClr>
                </a:solidFill>
              </a:rPr>
              <a:t>2</a:t>
            </a:r>
            <a:r>
              <a:rPr lang="en-US" sz="1400" dirty="0">
                <a:solidFill>
                  <a:schemeClr val="bg2">
                    <a:lumMod val="50000"/>
                  </a:schemeClr>
                </a:solidFill>
              </a:rPr>
              <a:t>0)</a:t>
            </a:r>
          </a:p>
        </p:txBody>
      </p:sp>
      <p:pic>
        <p:nvPicPr>
          <p:cNvPr id="19" name="Picture 18">
            <a:extLst>
              <a:ext uri="{FF2B5EF4-FFF2-40B4-BE49-F238E27FC236}">
                <a16:creationId xmlns:a16="http://schemas.microsoft.com/office/drawing/2014/main" id="{5F48CB9B-13BF-A04D-AF04-64075D13B1CC}"/>
              </a:ext>
            </a:extLst>
          </p:cNvPr>
          <p:cNvPicPr>
            <a:picLocks noChangeAspect="1"/>
          </p:cNvPicPr>
          <p:nvPr/>
        </p:nvPicPr>
        <p:blipFill>
          <a:blip r:embed="rId7"/>
          <a:srcRect/>
          <a:stretch/>
        </p:blipFill>
        <p:spPr>
          <a:xfrm>
            <a:off x="5943600" y="950552"/>
            <a:ext cx="2311786" cy="1806083"/>
          </a:xfrm>
          <a:prstGeom prst="rect">
            <a:avLst/>
          </a:prstGeom>
        </p:spPr>
      </p:pic>
      <p:pic>
        <p:nvPicPr>
          <p:cNvPr id="20" name="Picture 19">
            <a:extLst>
              <a:ext uri="{FF2B5EF4-FFF2-40B4-BE49-F238E27FC236}">
                <a16:creationId xmlns:a16="http://schemas.microsoft.com/office/drawing/2014/main" id="{41C64D2B-BE42-4340-9336-854CC4A83677}"/>
              </a:ext>
            </a:extLst>
          </p:cNvPr>
          <p:cNvPicPr>
            <a:picLocks noChangeAspect="1"/>
          </p:cNvPicPr>
          <p:nvPr/>
        </p:nvPicPr>
        <p:blipFill>
          <a:blip r:embed="rId7"/>
          <a:srcRect/>
          <a:stretch/>
        </p:blipFill>
        <p:spPr>
          <a:xfrm>
            <a:off x="5943600" y="3009338"/>
            <a:ext cx="2311786" cy="1806083"/>
          </a:xfrm>
          <a:prstGeom prst="rect">
            <a:avLst/>
          </a:prstGeom>
        </p:spPr>
      </p:pic>
      <p:sp>
        <p:nvSpPr>
          <p:cNvPr id="24" name="TextBox 23">
            <a:extLst>
              <a:ext uri="{FF2B5EF4-FFF2-40B4-BE49-F238E27FC236}">
                <a16:creationId xmlns:a16="http://schemas.microsoft.com/office/drawing/2014/main" id="{B016A3AA-1F6F-7A47-994B-43BD1F7D8D38}"/>
              </a:ext>
            </a:extLst>
          </p:cNvPr>
          <p:cNvSpPr txBox="1"/>
          <p:nvPr/>
        </p:nvSpPr>
        <p:spPr>
          <a:xfrm>
            <a:off x="1038712" y="1101093"/>
            <a:ext cx="2390399" cy="369332"/>
          </a:xfrm>
          <a:prstGeom prst="rect">
            <a:avLst/>
          </a:prstGeom>
          <a:noFill/>
        </p:spPr>
        <p:txBody>
          <a:bodyPr wrap="none" rtlCol="0" anchor="t">
            <a:spAutoFit/>
          </a:bodyPr>
          <a:lstStyle/>
          <a:p>
            <a:pPr algn="ctr"/>
            <a:r>
              <a:rPr lang="en-US" dirty="0">
                <a:solidFill>
                  <a:schemeClr val="bg1"/>
                </a:solidFill>
                <a:latin typeface="Arial" panose="020B0604020202020204" pitchFamily="34" charset="0"/>
                <a:cs typeface="Arial" panose="020B0604020202020204" pitchFamily="34" charset="0"/>
              </a:rPr>
              <a:t>Light from planet only</a:t>
            </a:r>
          </a:p>
        </p:txBody>
      </p:sp>
      <p:sp>
        <p:nvSpPr>
          <p:cNvPr id="18" name="TextBox 17">
            <a:extLst>
              <a:ext uri="{FF2B5EF4-FFF2-40B4-BE49-F238E27FC236}">
                <a16:creationId xmlns:a16="http://schemas.microsoft.com/office/drawing/2014/main" id="{88087ECE-B858-8140-87E4-DE07E477EBC9}"/>
              </a:ext>
            </a:extLst>
          </p:cNvPr>
          <p:cNvSpPr txBox="1"/>
          <p:nvPr/>
        </p:nvSpPr>
        <p:spPr>
          <a:xfrm>
            <a:off x="5907345" y="2785861"/>
            <a:ext cx="2497094" cy="369332"/>
          </a:xfrm>
          <a:prstGeom prst="rect">
            <a:avLst/>
          </a:prstGeom>
          <a:noFill/>
        </p:spPr>
        <p:txBody>
          <a:bodyPr wrap="square" rtlCol="0">
            <a:spAutoFit/>
          </a:bodyPr>
          <a:lstStyle/>
          <a:p>
            <a:pPr algn="ctr"/>
            <a:r>
              <a:rPr lang="en-US" dirty="0">
                <a:solidFill>
                  <a:schemeClr val="bg1"/>
                </a:solidFill>
              </a:rPr>
              <a:t>Methane </a:t>
            </a:r>
            <a:r>
              <a:rPr lang="en-US" sz="1400" dirty="0">
                <a:solidFill>
                  <a:schemeClr val="bg2">
                    <a:lumMod val="50000"/>
                  </a:schemeClr>
                </a:solidFill>
              </a:rPr>
              <a:t>(CH</a:t>
            </a:r>
            <a:r>
              <a:rPr lang="en-US" sz="1400" baseline="-25000" dirty="0">
                <a:solidFill>
                  <a:schemeClr val="bg2">
                    <a:lumMod val="50000"/>
                  </a:schemeClr>
                </a:solidFill>
              </a:rPr>
              <a:t>4</a:t>
            </a:r>
            <a:r>
              <a:rPr lang="en-US" sz="1400" dirty="0">
                <a:solidFill>
                  <a:schemeClr val="bg2">
                    <a:lumMod val="50000"/>
                  </a:schemeClr>
                </a:solidFill>
              </a:rPr>
              <a:t>)</a:t>
            </a:r>
          </a:p>
        </p:txBody>
      </p:sp>
      <p:sp>
        <p:nvSpPr>
          <p:cNvPr id="21" name="TextBox 20">
            <a:extLst>
              <a:ext uri="{FF2B5EF4-FFF2-40B4-BE49-F238E27FC236}">
                <a16:creationId xmlns:a16="http://schemas.microsoft.com/office/drawing/2014/main" id="{04B40E8D-96E0-1D4E-8690-33B81F226CD7}"/>
              </a:ext>
            </a:extLst>
          </p:cNvPr>
          <p:cNvSpPr txBox="1"/>
          <p:nvPr/>
        </p:nvSpPr>
        <p:spPr>
          <a:xfrm>
            <a:off x="6358561" y="2815782"/>
            <a:ext cx="1117615" cy="553998"/>
          </a:xfrm>
          <a:prstGeom prst="rect">
            <a:avLst/>
          </a:prstGeom>
          <a:noFill/>
        </p:spPr>
        <p:txBody>
          <a:bodyPr wrap="none" rtlCol="0" anchor="t">
            <a:spAutoFit/>
          </a:bodyPr>
          <a:lstStyle/>
          <a:p>
            <a:pPr algn="ctr"/>
            <a:r>
              <a:rPr lang="en-US" sz="1500" dirty="0">
                <a:solidFill>
                  <a:schemeClr val="bg1"/>
                </a:solidFill>
                <a:latin typeface="Arial" panose="020B0604020202020204" pitchFamily="34" charset="0"/>
                <a:cs typeface="Arial" panose="020B0604020202020204" pitchFamily="34" charset="0"/>
              </a:rPr>
              <a:t>Light from</a:t>
            </a:r>
          </a:p>
          <a:p>
            <a:pPr algn="ctr"/>
            <a:r>
              <a:rPr lang="en-US" sz="1500" dirty="0">
                <a:solidFill>
                  <a:schemeClr val="bg1"/>
                </a:solidFill>
                <a:latin typeface="Arial" panose="020B0604020202020204" pitchFamily="34" charset="0"/>
                <a:cs typeface="Arial" panose="020B0604020202020204" pitchFamily="34" charset="0"/>
              </a:rPr>
              <a:t>planet only</a:t>
            </a:r>
          </a:p>
        </p:txBody>
      </p:sp>
    </p:spTree>
    <p:extLst>
      <p:ext uri="{BB962C8B-B14F-4D97-AF65-F5344CB8AC3E}">
        <p14:creationId xmlns:p14="http://schemas.microsoft.com/office/powerpoint/2010/main" val="192861764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22222E-6 2.96296E-6 L -0.5191 0.18549 " pathEditMode="relative" rAng="0" ptsTypes="AA">
                                      <p:cBhvr>
                                        <p:cTn id="6" dur="2000" fill="hold"/>
                                        <p:tgtEl>
                                          <p:spTgt spid="9"/>
                                        </p:tgtEl>
                                        <p:attrNameLst>
                                          <p:attrName>ppt_x</p:attrName>
                                          <p:attrName>ppt_y</p:attrName>
                                        </p:attrNameLst>
                                      </p:cBhvr>
                                      <p:rCtr x="-25955" y="9259"/>
                                    </p:animMotion>
                                  </p:childTnLst>
                                </p:cTn>
                              </p:par>
                              <p:par>
                                <p:cTn id="7" presetID="6" presetClass="emph" presetSubtype="0" accel="50000" decel="50000" fill="hold" nodeType="withEffect">
                                  <p:stCondLst>
                                    <p:cond delay="0"/>
                                  </p:stCondLst>
                                  <p:childTnLst>
                                    <p:animScale>
                                      <p:cBhvr>
                                        <p:cTn id="8" dur="2000" fill="hold"/>
                                        <p:tgtEl>
                                          <p:spTgt spid="9"/>
                                        </p:tgtEl>
                                      </p:cBhvr>
                                      <p:by x="219000" y="219000"/>
                                    </p:animScale>
                                  </p:childTnLst>
                                </p:cTn>
                              </p:par>
                              <p:par>
                                <p:cTn id="9" presetID="10" presetClass="exit" presetSubtype="0" fill="hold" grpId="0" nodeType="withEffect">
                                  <p:stCondLst>
                                    <p:cond delay="0"/>
                                  </p:stCondLst>
                                  <p:childTnLst>
                                    <p:animEffect transition="out" filter="fade">
                                      <p:cBhvr>
                                        <p:cTn id="10" dur="1000"/>
                                        <p:tgtEl>
                                          <p:spTgt spid="21"/>
                                        </p:tgtEl>
                                      </p:cBhvr>
                                    </p:animEffect>
                                    <p:set>
                                      <p:cBhvr>
                                        <p:cTn id="11" dur="1" fill="hold">
                                          <p:stCondLst>
                                            <p:cond delay="999"/>
                                          </p:stCondLst>
                                        </p:cTn>
                                        <p:tgtEl>
                                          <p:spTgt spid="21"/>
                                        </p:tgtEl>
                                        <p:attrNameLst>
                                          <p:attrName>style.visibility</p:attrName>
                                        </p:attrNameLst>
                                      </p:cBhvr>
                                      <p:to>
                                        <p:strVal val="hidden"/>
                                      </p:to>
                                    </p:set>
                                  </p:childTnLst>
                                </p:cTn>
                              </p:par>
                              <p:par>
                                <p:cTn id="12" presetID="10" presetClass="entr" presetSubtype="0" fill="hold" grpId="0" nodeType="withEffect">
                                  <p:stCondLst>
                                    <p:cond delay="15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2500"/>
                            </p:stCondLst>
                            <p:childTnLst>
                              <p:par>
                                <p:cTn id="20" presetID="10" presetClass="exit" presetSubtype="0" fill="hold" nodeType="after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2000"/>
                                        <p:tgtEl>
                                          <p:spTgt spid="14"/>
                                        </p:tgtEl>
                                      </p:cBhvr>
                                    </p:animEffect>
                                  </p:childTnLst>
                                </p:cTn>
                              </p:par>
                            </p:childTnLst>
                          </p:cTn>
                        </p:par>
                        <p:par>
                          <p:cTn id="28" fill="hold">
                            <p:stCondLst>
                              <p:cond delay="2000"/>
                            </p:stCondLst>
                            <p:childTnLst>
                              <p:par>
                                <p:cTn id="29" presetID="42" presetClass="path" presetSubtype="0" accel="50000" decel="50000" fill="hold" nodeType="afterEffect">
                                  <p:stCondLst>
                                    <p:cond delay="500"/>
                                  </p:stCondLst>
                                  <p:childTnLst>
                                    <p:animMotion origin="layout" path="M -4.16667E-6 -3.58025E-6 L 0.54844 -0.18796 " pathEditMode="relative" rAng="0" ptsTypes="AA">
                                      <p:cBhvr>
                                        <p:cTn id="30" dur="2000" fill="hold"/>
                                        <p:tgtEl>
                                          <p:spTgt spid="14"/>
                                        </p:tgtEl>
                                        <p:attrNameLst>
                                          <p:attrName>ppt_x</p:attrName>
                                          <p:attrName>ppt_y</p:attrName>
                                        </p:attrNameLst>
                                      </p:cBhvr>
                                      <p:rCtr x="27413" y="-9414"/>
                                    </p:animMotion>
                                  </p:childTnLst>
                                </p:cTn>
                              </p:par>
                              <p:par>
                                <p:cTn id="31" presetID="6" presetClass="emph" presetSubtype="0" accel="50000" decel="50000" fill="hold" nodeType="withEffect">
                                  <p:stCondLst>
                                    <p:cond delay="500"/>
                                  </p:stCondLst>
                                  <p:childTnLst>
                                    <p:animScale>
                                      <p:cBhvr>
                                        <p:cTn id="32" dur="2000" fill="hold"/>
                                        <p:tgtEl>
                                          <p:spTgt spid="14"/>
                                        </p:tgtEl>
                                      </p:cBhvr>
                                      <p:by x="57000" y="57000"/>
                                    </p:animScale>
                                  </p:childTnLst>
                                </p:cTn>
                              </p:par>
                              <p:par>
                                <p:cTn id="33" presetID="10" presetClass="entr" presetSubtype="0" fill="hold" nodeType="withEffect">
                                  <p:stCondLst>
                                    <p:cond delay="200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2000"/>
                                        <p:tgtEl>
                                          <p:spTgt spid="15"/>
                                        </p:tgtEl>
                                      </p:cBhvr>
                                    </p:animEffect>
                                  </p:childTnLst>
                                </p:cTn>
                              </p:par>
                            </p:childTnLst>
                          </p:cTn>
                        </p:par>
                        <p:par>
                          <p:cTn id="45" fill="hold">
                            <p:stCondLst>
                              <p:cond delay="2000"/>
                            </p:stCondLst>
                            <p:childTnLst>
                              <p:par>
                                <p:cTn id="46" presetID="42" presetClass="path" presetSubtype="0" accel="50000" decel="50000" fill="hold" nodeType="afterEffect">
                                  <p:stCondLst>
                                    <p:cond delay="500"/>
                                  </p:stCondLst>
                                  <p:childTnLst>
                                    <p:animMotion origin="layout" path="M -4.16667E-6 -3.58025E-6 L 0.54809 0.21235 " pathEditMode="relative" rAng="0" ptsTypes="AA">
                                      <p:cBhvr>
                                        <p:cTn id="47" dur="2000" fill="hold"/>
                                        <p:tgtEl>
                                          <p:spTgt spid="15"/>
                                        </p:tgtEl>
                                        <p:attrNameLst>
                                          <p:attrName>ppt_x</p:attrName>
                                          <p:attrName>ppt_y</p:attrName>
                                        </p:attrNameLst>
                                      </p:cBhvr>
                                      <p:rCtr x="27396" y="10617"/>
                                    </p:animMotion>
                                  </p:childTnLst>
                                </p:cTn>
                              </p:par>
                              <p:par>
                                <p:cTn id="48" presetID="6" presetClass="emph" presetSubtype="0" accel="50000" decel="50000" fill="hold" nodeType="withEffect">
                                  <p:stCondLst>
                                    <p:cond delay="500"/>
                                  </p:stCondLst>
                                  <p:childTnLst>
                                    <p:animScale>
                                      <p:cBhvr>
                                        <p:cTn id="49" dur="2000" fill="hold"/>
                                        <p:tgtEl>
                                          <p:spTgt spid="15"/>
                                        </p:tgtEl>
                                      </p:cBhvr>
                                      <p:by x="57000" y="57000"/>
                                    </p:animScale>
                                  </p:childTnLst>
                                </p:cTn>
                              </p:par>
                              <p:par>
                                <p:cTn id="50" presetID="10" presetClass="entr" presetSubtype="0" fill="hold" nodeType="withEffect">
                                  <p:stCondLst>
                                    <p:cond delay="200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par>
                          <p:cTn id="53" fill="hold">
                            <p:stCondLst>
                              <p:cond delay="4500"/>
                            </p:stCondLst>
                            <p:childTnLst>
                              <p:par>
                                <p:cTn id="54" presetID="10" presetClass="entr" presetSubtype="0"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4" grpId="0"/>
      <p:bldP spid="18"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233E4F-3E3F-3D48-A5D1-994B3BBF3D40}"/>
              </a:ext>
            </a:extLst>
          </p:cNvPr>
          <p:cNvPicPr>
            <a:picLocks noChangeAspect="1"/>
          </p:cNvPicPr>
          <p:nvPr/>
        </p:nvPicPr>
        <p:blipFill>
          <a:blip r:embed="rId3"/>
          <a:src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96AFBD3A-E27C-8D49-B78C-BE157E0640FB}"/>
              </a:ext>
            </a:extLst>
          </p:cNvPr>
          <p:cNvPicPr>
            <a:picLocks noChangeAspect="1"/>
          </p:cNvPicPr>
          <p:nvPr/>
        </p:nvPicPr>
        <p:blipFill>
          <a:blip r:embed="rId4"/>
          <a:stretch>
            <a:fillRect/>
          </a:stretch>
        </p:blipFill>
        <p:spPr>
          <a:xfrm>
            <a:off x="4699716" y="4038599"/>
            <a:ext cx="718602" cy="404813"/>
          </a:xfrm>
          <a:prstGeom prst="rect">
            <a:avLst/>
          </a:prstGeom>
        </p:spPr>
      </p:pic>
      <p:grpSp>
        <p:nvGrpSpPr>
          <p:cNvPr id="6" name="Group 5">
            <a:extLst>
              <a:ext uri="{FF2B5EF4-FFF2-40B4-BE49-F238E27FC236}">
                <a16:creationId xmlns:a16="http://schemas.microsoft.com/office/drawing/2014/main" id="{C23F18E0-C866-F542-AC50-BA9F3192F6A7}"/>
              </a:ext>
            </a:extLst>
          </p:cNvPr>
          <p:cNvGrpSpPr/>
          <p:nvPr/>
        </p:nvGrpSpPr>
        <p:grpSpPr>
          <a:xfrm>
            <a:off x="-1239880" y="3889833"/>
            <a:ext cx="702347" cy="702347"/>
            <a:chOff x="1125618" y="5048250"/>
            <a:chExt cx="936463" cy="936463"/>
          </a:xfrm>
        </p:grpSpPr>
        <p:cxnSp>
          <p:nvCxnSpPr>
            <p:cNvPr id="7" name="Straight Connector 6">
              <a:extLst>
                <a:ext uri="{FF2B5EF4-FFF2-40B4-BE49-F238E27FC236}">
                  <a16:creationId xmlns:a16="http://schemas.microsoft.com/office/drawing/2014/main" id="{E9A27F5B-73B7-0143-BB3B-7D7094A4E858}"/>
                </a:ext>
              </a:extLst>
            </p:cNvPr>
            <p:cNvCxnSpPr>
              <a:cxnSpLocks/>
            </p:cNvCxnSpPr>
            <p:nvPr/>
          </p:nvCxnSpPr>
          <p:spPr>
            <a:xfrm>
              <a:off x="1593850" y="5048250"/>
              <a:ext cx="0" cy="9364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4747D44-BF02-754B-A0FF-450EF1DAED9E}"/>
                </a:ext>
              </a:extLst>
            </p:cNvPr>
            <p:cNvCxnSpPr>
              <a:cxnSpLocks/>
            </p:cNvCxnSpPr>
            <p:nvPr/>
          </p:nvCxnSpPr>
          <p:spPr>
            <a:xfrm rot="5400000">
              <a:off x="1593850" y="5048250"/>
              <a:ext cx="0" cy="9364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B1AB7891-A83E-5640-B577-54F6131AAC8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2000"/>
                    </a14:imgEffect>
                  </a14:imgLayer>
                </a14:imgProps>
              </a:ext>
            </a:extLst>
          </a:blip>
          <a:srcRect/>
          <a:stretch/>
        </p:blipFill>
        <p:spPr>
          <a:xfrm>
            <a:off x="-950185" y="1466416"/>
            <a:ext cx="825306" cy="430595"/>
          </a:xfrm>
          <a:prstGeom prst="rect">
            <a:avLst/>
          </a:prstGeom>
        </p:spPr>
      </p:pic>
      <p:pic>
        <p:nvPicPr>
          <p:cNvPr id="4" name="Picture 3">
            <a:extLst>
              <a:ext uri="{FF2B5EF4-FFF2-40B4-BE49-F238E27FC236}">
                <a16:creationId xmlns:a16="http://schemas.microsoft.com/office/drawing/2014/main" id="{661AC4E5-41B2-7749-9588-60D35A3F2E71}"/>
              </a:ext>
            </a:extLst>
          </p:cNvPr>
          <p:cNvPicPr>
            <a:picLocks noChangeAspect="1"/>
          </p:cNvPicPr>
          <p:nvPr/>
        </p:nvPicPr>
        <p:blipFill>
          <a:blip r:embed="rId7"/>
          <a:stretch>
            <a:fillRect/>
          </a:stretch>
        </p:blipFill>
        <p:spPr>
          <a:xfrm>
            <a:off x="7096125" y="3438525"/>
            <a:ext cx="2047875" cy="1704975"/>
          </a:xfrm>
          <a:prstGeom prst="rect">
            <a:avLst/>
          </a:prstGeom>
        </p:spPr>
      </p:pic>
      <p:sp>
        <p:nvSpPr>
          <p:cNvPr id="17" name="Text Placeholder 16">
            <a:extLst>
              <a:ext uri="{FF2B5EF4-FFF2-40B4-BE49-F238E27FC236}">
                <a16:creationId xmlns:a16="http://schemas.microsoft.com/office/drawing/2014/main" id="{0A8D82DC-C2D7-E24C-ACD1-4317DA65A667}"/>
              </a:ext>
            </a:extLst>
          </p:cNvPr>
          <p:cNvSpPr>
            <a:spLocks noGrp="1"/>
          </p:cNvSpPr>
          <p:nvPr>
            <p:ph type="body" sz="quarter" idx="17"/>
          </p:nvPr>
        </p:nvSpPr>
        <p:spPr/>
        <p:txBody>
          <a:bodyPr/>
          <a:lstStyle/>
          <a:p>
            <a:r>
              <a:rPr lang="en-US">
                <a:solidFill>
                  <a:schemeClr val="bg1">
                    <a:lumMod val="75000"/>
                  </a:schemeClr>
                </a:solidFill>
              </a:rPr>
              <a:t>Exoplanet Communications</a:t>
            </a:r>
          </a:p>
        </p:txBody>
      </p:sp>
      <p:sp>
        <p:nvSpPr>
          <p:cNvPr id="16" name="Title 15">
            <a:extLst>
              <a:ext uri="{FF2B5EF4-FFF2-40B4-BE49-F238E27FC236}">
                <a16:creationId xmlns:a16="http://schemas.microsoft.com/office/drawing/2014/main" id="{29CD300C-4621-C741-ADC8-CC845BF45188}"/>
              </a:ext>
            </a:extLst>
          </p:cNvPr>
          <p:cNvSpPr>
            <a:spLocks noGrp="1"/>
          </p:cNvSpPr>
          <p:nvPr>
            <p:ph type="title"/>
          </p:nvPr>
        </p:nvSpPr>
        <p:spPr/>
        <p:txBody>
          <a:bodyPr/>
          <a:lstStyle/>
          <a:p>
            <a:r>
              <a:rPr lang="en-US">
                <a:solidFill>
                  <a:schemeClr val="accent1">
                    <a:lumMod val="20000"/>
                    <a:lumOff val="80000"/>
                  </a:schemeClr>
                </a:solidFill>
              </a:rPr>
              <a:t>Speed Comparison </a:t>
            </a:r>
            <a:r>
              <a:rPr lang="en-US" sz="1600">
                <a:solidFill>
                  <a:schemeClr val="accent1">
                    <a:lumMod val="20000"/>
                    <a:lumOff val="80000"/>
                  </a:schemeClr>
                </a:solidFill>
              </a:rPr>
              <a:t>– Jet Airliner vs. Small Astronomical Bodies</a:t>
            </a:r>
            <a:br>
              <a:rPr lang="en-US" sz="1600">
                <a:solidFill>
                  <a:schemeClr val="accent1">
                    <a:lumMod val="20000"/>
                    <a:lumOff val="80000"/>
                  </a:schemeClr>
                </a:solidFill>
              </a:rPr>
            </a:br>
            <a:br>
              <a:rPr lang="en-US">
                <a:solidFill>
                  <a:schemeClr val="accent1">
                    <a:lumMod val="20000"/>
                    <a:lumOff val="80000"/>
                  </a:schemeClr>
                </a:solidFill>
              </a:rPr>
            </a:br>
            <a:endParaRPr lang="en-US">
              <a:solidFill>
                <a:schemeClr val="accent1">
                  <a:lumMod val="20000"/>
                  <a:lumOff val="80000"/>
                </a:schemeClr>
              </a:solidFill>
            </a:endParaRPr>
          </a:p>
        </p:txBody>
      </p:sp>
      <p:sp>
        <p:nvSpPr>
          <p:cNvPr id="13" name="Date Placeholder 12">
            <a:extLst>
              <a:ext uri="{FF2B5EF4-FFF2-40B4-BE49-F238E27FC236}">
                <a16:creationId xmlns:a16="http://schemas.microsoft.com/office/drawing/2014/main" id="{ADEEE170-4A98-FA4B-9622-7982D5F85CE6}"/>
              </a:ext>
            </a:extLst>
          </p:cNvPr>
          <p:cNvSpPr>
            <a:spLocks noGrp="1"/>
          </p:cNvSpPr>
          <p:nvPr>
            <p:ph type="dt" sz="half" idx="18"/>
          </p:nvPr>
        </p:nvSpPr>
        <p:spPr/>
        <p:txBody>
          <a:bodyPr/>
          <a:lstStyle/>
          <a:p>
            <a:fld id="{553E9A7B-F8D1-2E49-A4FC-FE196A831AAD}" type="datetime4">
              <a:rPr lang="en-US" smtClean="0">
                <a:solidFill>
                  <a:schemeClr val="bg1">
                    <a:lumMod val="65000"/>
                  </a:schemeClr>
                </a:solidFill>
              </a:rPr>
              <a:t>December 1, 2021</a:t>
            </a:fld>
            <a:endParaRPr lang="en-US">
              <a:solidFill>
                <a:schemeClr val="bg1">
                  <a:lumMod val="65000"/>
                </a:schemeClr>
              </a:solidFill>
            </a:endParaRPr>
          </a:p>
        </p:txBody>
      </p:sp>
      <p:sp>
        <p:nvSpPr>
          <p:cNvPr id="14" name="Footer Placeholder 13">
            <a:extLst>
              <a:ext uri="{FF2B5EF4-FFF2-40B4-BE49-F238E27FC236}">
                <a16:creationId xmlns:a16="http://schemas.microsoft.com/office/drawing/2014/main" id="{3305A87A-B529-6340-98F6-86DF8CD4A381}"/>
              </a:ext>
            </a:extLst>
          </p:cNvPr>
          <p:cNvSpPr>
            <a:spLocks noGrp="1"/>
          </p:cNvSpPr>
          <p:nvPr>
            <p:ph type="ftr" sz="quarter" idx="19"/>
          </p:nvPr>
        </p:nvSpPr>
        <p:spPr/>
        <p:txBody>
          <a:bodyPr/>
          <a:lstStyle/>
          <a:p>
            <a:r>
              <a:rPr lang="en-US">
                <a:solidFill>
                  <a:schemeClr val="bg1">
                    <a:lumMod val="65000"/>
                  </a:schemeClr>
                </a:solidFill>
              </a:rPr>
              <a:t>This document has been reviewed and determined not to contain export controlled technical data.</a:t>
            </a:r>
          </a:p>
        </p:txBody>
      </p:sp>
      <p:sp>
        <p:nvSpPr>
          <p:cNvPr id="15" name="Slide Number Placeholder 14">
            <a:extLst>
              <a:ext uri="{FF2B5EF4-FFF2-40B4-BE49-F238E27FC236}">
                <a16:creationId xmlns:a16="http://schemas.microsoft.com/office/drawing/2014/main" id="{95F4E5EF-0BB5-C845-B7FD-54BF1C238506}"/>
              </a:ext>
            </a:extLst>
          </p:cNvPr>
          <p:cNvSpPr>
            <a:spLocks noGrp="1"/>
          </p:cNvSpPr>
          <p:nvPr>
            <p:ph type="sldNum" sz="quarter" idx="20"/>
          </p:nvPr>
        </p:nvSpPr>
        <p:spPr/>
        <p:txBody>
          <a:bodyPr/>
          <a:lstStyle/>
          <a:p>
            <a:fld id="{11C0F2E9-13F1-4B54-979A-5E00D7D5723C}" type="slidenum">
              <a:rPr lang="en-US" smtClean="0">
                <a:solidFill>
                  <a:schemeClr val="bg1">
                    <a:lumMod val="65000"/>
                  </a:schemeClr>
                </a:solidFill>
              </a:rPr>
              <a:pPr/>
              <a:t>26</a:t>
            </a:fld>
            <a:endParaRPr lang="en-US">
              <a:solidFill>
                <a:schemeClr val="bg1">
                  <a:lumMod val="65000"/>
                </a:schemeClr>
              </a:solidFill>
            </a:endParaRPr>
          </a:p>
        </p:txBody>
      </p:sp>
      <p:sp>
        <p:nvSpPr>
          <p:cNvPr id="18" name="TextBox 17">
            <a:extLst>
              <a:ext uri="{FF2B5EF4-FFF2-40B4-BE49-F238E27FC236}">
                <a16:creationId xmlns:a16="http://schemas.microsoft.com/office/drawing/2014/main" id="{26ACA57C-E159-724B-A44B-1A3A8400E5BC}"/>
              </a:ext>
            </a:extLst>
          </p:cNvPr>
          <p:cNvSpPr txBox="1"/>
          <p:nvPr/>
        </p:nvSpPr>
        <p:spPr>
          <a:xfrm>
            <a:off x="7810218" y="4871803"/>
            <a:ext cx="1233549" cy="271698"/>
          </a:xfrm>
          <a:prstGeom prst="rect">
            <a:avLst/>
          </a:prstGeom>
          <a:noFill/>
        </p:spPr>
        <p:txBody>
          <a:bodyPr wrap="square" rtlCol="0" anchor="ctr">
            <a:noAutofit/>
          </a:bodyPr>
          <a:lstStyle/>
          <a:p>
            <a:pPr algn="r"/>
            <a:r>
              <a:rPr lang="en-US" sz="1000" b="1" kern="0" spc="70">
                <a:solidFill>
                  <a:schemeClr val="accent1">
                    <a:lumMod val="60000"/>
                    <a:lumOff val="40000"/>
                  </a:schemeClr>
                </a:solidFill>
              </a:rPr>
              <a:t>jpl.nasa.gov</a:t>
            </a:r>
          </a:p>
        </p:txBody>
      </p:sp>
    </p:spTree>
    <p:extLst>
      <p:ext uri="{BB962C8B-B14F-4D97-AF65-F5344CB8AC3E}">
        <p14:creationId xmlns:p14="http://schemas.microsoft.com/office/powerpoint/2010/main" val="343578423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afterEffect">
                                  <p:stCondLst>
                                    <p:cond delay="0"/>
                                  </p:stCondLst>
                                  <p:childTnLst>
                                    <p:animMotion origin="layout" path="M 4.79167E-6 2.96296E-6 L 0.36354 2.96296E-6 " pathEditMode="relative" rAng="0" ptsTypes="AA">
                                      <p:cBhvr>
                                        <p:cTn id="6" dur="5000" fill="hold"/>
                                        <p:tgtEl>
                                          <p:spTgt spid="5"/>
                                        </p:tgtEl>
                                        <p:attrNameLst>
                                          <p:attrName>ppt_x</p:attrName>
                                          <p:attrName>ppt_y</p:attrName>
                                        </p:attrNameLst>
                                      </p:cBhvr>
                                      <p:rCtr x="18177" y="0"/>
                                    </p:animMotion>
                                  </p:childTnLst>
                                </p:cTn>
                              </p:par>
                              <p:par>
                                <p:cTn id="7" presetID="42" presetClass="path" presetSubtype="0" fill="hold" nodeType="withEffect">
                                  <p:stCondLst>
                                    <p:cond delay="1000"/>
                                  </p:stCondLst>
                                  <p:childTnLst>
                                    <p:animMotion origin="layout" path="M 3.95833E-6 -1.85185E-6 L 1.13177 -0.01504 " pathEditMode="relative" rAng="0" ptsTypes="AA">
                                      <p:cBhvr>
                                        <p:cTn id="8" dur="2000" fill="hold"/>
                                        <p:tgtEl>
                                          <p:spTgt spid="9"/>
                                        </p:tgtEl>
                                        <p:attrNameLst>
                                          <p:attrName>ppt_x</p:attrName>
                                          <p:attrName>ppt_y</p:attrName>
                                        </p:attrNameLst>
                                      </p:cBhvr>
                                      <p:rCtr x="56589" y="-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8D676AB9-87E9-8344-980F-7E622DE79BC1}"/>
              </a:ext>
            </a:extLst>
          </p:cNvPr>
          <p:cNvPicPr>
            <a:picLocks noChangeAspect="1"/>
          </p:cNvPicPr>
          <p:nvPr/>
        </p:nvPicPr>
        <p:blipFill>
          <a:blip r:embed="rId3">
            <a:extLst>
              <a:ext uri="{BEBA8EAE-BF5A-486C-A8C5-ECC9F3942E4B}">
                <a14:imgProps xmlns:a14="http://schemas.microsoft.com/office/drawing/2010/main">
                  <a14:imgLayer r:embed="rId4">
                    <a14:imgEffect>
                      <a14:saturation sat="92000"/>
                    </a14:imgEffect>
                    <a14:imgEffect>
                      <a14:brightnessContrast bright="-20000"/>
                    </a14:imgEffect>
                  </a14:imgLayer>
                </a14:imgProps>
              </a:ext>
            </a:extLst>
          </a:blip>
          <a:stretch>
            <a:fillRect/>
          </a:stretch>
        </p:blipFill>
        <p:spPr>
          <a:xfrm>
            <a:off x="0" y="0"/>
            <a:ext cx="9144000" cy="5143500"/>
          </a:xfrm>
          <a:prstGeom prst="rect">
            <a:avLst/>
          </a:prstGeom>
        </p:spPr>
      </p:pic>
      <p:cxnSp>
        <p:nvCxnSpPr>
          <p:cNvPr id="26" name="Straight Connector 25">
            <a:extLst>
              <a:ext uri="{FF2B5EF4-FFF2-40B4-BE49-F238E27FC236}">
                <a16:creationId xmlns:a16="http://schemas.microsoft.com/office/drawing/2014/main" id="{15066CB4-0013-7644-A9D8-0CBD1CD9CC3C}"/>
              </a:ext>
            </a:extLst>
          </p:cNvPr>
          <p:cNvCxnSpPr/>
          <p:nvPr/>
        </p:nvCxnSpPr>
        <p:spPr>
          <a:xfrm>
            <a:off x="629432" y="1794353"/>
            <a:ext cx="788513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AA27492-E865-1049-8E84-42811C8329FA}"/>
              </a:ext>
            </a:extLst>
          </p:cNvPr>
          <p:cNvCxnSpPr/>
          <p:nvPr/>
        </p:nvCxnSpPr>
        <p:spPr>
          <a:xfrm>
            <a:off x="629432" y="2987602"/>
            <a:ext cx="788513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A006DE5-8BCE-D544-87FA-F570CEFE8D15}"/>
              </a:ext>
            </a:extLst>
          </p:cNvPr>
          <p:cNvCxnSpPr>
            <a:cxnSpLocks/>
          </p:cNvCxnSpPr>
          <p:nvPr/>
        </p:nvCxnSpPr>
        <p:spPr>
          <a:xfrm>
            <a:off x="633211" y="1794353"/>
            <a:ext cx="788513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D03B405-E459-A64D-BDFC-460B7D67AB3B}"/>
              </a:ext>
            </a:extLst>
          </p:cNvPr>
          <p:cNvCxnSpPr>
            <a:cxnSpLocks/>
          </p:cNvCxnSpPr>
          <p:nvPr/>
        </p:nvCxnSpPr>
        <p:spPr>
          <a:xfrm>
            <a:off x="633211" y="2977013"/>
            <a:ext cx="788513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0AB481D9-93FA-114B-9A65-F9EE332CCF79}"/>
              </a:ext>
            </a:extLst>
          </p:cNvPr>
          <p:cNvGrpSpPr/>
          <p:nvPr/>
        </p:nvGrpSpPr>
        <p:grpSpPr>
          <a:xfrm>
            <a:off x="629434" y="1228726"/>
            <a:ext cx="7885134" cy="3499001"/>
            <a:chOff x="0" y="0"/>
            <a:chExt cx="12200351" cy="6858000"/>
          </a:xfrm>
        </p:grpSpPr>
        <p:cxnSp>
          <p:nvCxnSpPr>
            <p:cNvPr id="13" name="Straight Connector 12">
              <a:extLst>
                <a:ext uri="{FF2B5EF4-FFF2-40B4-BE49-F238E27FC236}">
                  <a16:creationId xmlns:a16="http://schemas.microsoft.com/office/drawing/2014/main" id="{7F486473-BD14-C34D-A69A-E95AE496416A}"/>
                </a:ext>
              </a:extLst>
            </p:cNvPr>
            <p:cNvCxnSpPr>
              <a:cxnSpLocks/>
            </p:cNvCxnSpPr>
            <p:nvPr/>
          </p:nvCxnSpPr>
          <p:spPr>
            <a:xfrm>
              <a:off x="0" y="0"/>
              <a:ext cx="0" cy="6858000"/>
            </a:xfrm>
            <a:prstGeom prst="line">
              <a:avLst/>
            </a:prstGeom>
            <a:ln>
              <a:gradFill>
                <a:gsLst>
                  <a:gs pos="64000">
                    <a:srgbClr val="4C5E79"/>
                  </a:gs>
                  <a:gs pos="90000">
                    <a:schemeClr val="tx2">
                      <a:lumMod val="60000"/>
                      <a:lumOff val="40000"/>
                    </a:schemeClr>
                  </a:gs>
                  <a:gs pos="100000">
                    <a:schemeClr val="tx2">
                      <a:lumMod val="60000"/>
                      <a:lumOff val="4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5F7A5E5-2E88-0E48-8D72-D72A0E8097B1}"/>
                </a:ext>
              </a:extLst>
            </p:cNvPr>
            <p:cNvCxnSpPr>
              <a:cxnSpLocks/>
            </p:cNvCxnSpPr>
            <p:nvPr/>
          </p:nvCxnSpPr>
          <p:spPr>
            <a:xfrm>
              <a:off x="1220035" y="0"/>
              <a:ext cx="0" cy="6858000"/>
            </a:xfrm>
            <a:prstGeom prst="line">
              <a:avLst/>
            </a:prstGeom>
            <a:ln>
              <a:gradFill>
                <a:gsLst>
                  <a:gs pos="64000">
                    <a:srgbClr val="4C5E79"/>
                  </a:gs>
                  <a:gs pos="90000">
                    <a:schemeClr val="tx2">
                      <a:lumMod val="60000"/>
                      <a:lumOff val="40000"/>
                    </a:schemeClr>
                  </a:gs>
                  <a:gs pos="100000">
                    <a:schemeClr val="tx2">
                      <a:lumMod val="60000"/>
                      <a:lumOff val="4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9E6B493-EB4F-7A44-99BB-C2A3CD3A9684}"/>
                </a:ext>
              </a:extLst>
            </p:cNvPr>
            <p:cNvCxnSpPr>
              <a:cxnSpLocks/>
            </p:cNvCxnSpPr>
            <p:nvPr/>
          </p:nvCxnSpPr>
          <p:spPr>
            <a:xfrm>
              <a:off x="2440070" y="0"/>
              <a:ext cx="0" cy="6858000"/>
            </a:xfrm>
            <a:prstGeom prst="line">
              <a:avLst/>
            </a:prstGeom>
            <a:ln>
              <a:gradFill>
                <a:gsLst>
                  <a:gs pos="64000">
                    <a:srgbClr val="4C5E79"/>
                  </a:gs>
                  <a:gs pos="90000">
                    <a:schemeClr val="tx2">
                      <a:lumMod val="60000"/>
                      <a:lumOff val="40000"/>
                    </a:schemeClr>
                  </a:gs>
                  <a:gs pos="100000">
                    <a:schemeClr val="tx2">
                      <a:lumMod val="60000"/>
                      <a:lumOff val="4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C2A837-EA6F-1047-AC93-1221A7C784A3}"/>
                </a:ext>
              </a:extLst>
            </p:cNvPr>
            <p:cNvCxnSpPr>
              <a:cxnSpLocks/>
            </p:cNvCxnSpPr>
            <p:nvPr/>
          </p:nvCxnSpPr>
          <p:spPr>
            <a:xfrm>
              <a:off x="3660105" y="0"/>
              <a:ext cx="0" cy="6858000"/>
            </a:xfrm>
            <a:prstGeom prst="line">
              <a:avLst/>
            </a:prstGeom>
            <a:ln>
              <a:gradFill>
                <a:gsLst>
                  <a:gs pos="64000">
                    <a:srgbClr val="4C5E79"/>
                  </a:gs>
                  <a:gs pos="90000">
                    <a:schemeClr val="tx2">
                      <a:lumMod val="60000"/>
                      <a:lumOff val="40000"/>
                    </a:schemeClr>
                  </a:gs>
                  <a:gs pos="100000">
                    <a:schemeClr val="tx2">
                      <a:lumMod val="60000"/>
                      <a:lumOff val="4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68BA8F9-76BA-E345-BEAC-D79EBA6FC8D6}"/>
                </a:ext>
              </a:extLst>
            </p:cNvPr>
            <p:cNvCxnSpPr>
              <a:cxnSpLocks/>
            </p:cNvCxnSpPr>
            <p:nvPr/>
          </p:nvCxnSpPr>
          <p:spPr>
            <a:xfrm>
              <a:off x="4880140" y="0"/>
              <a:ext cx="0" cy="6858000"/>
            </a:xfrm>
            <a:prstGeom prst="line">
              <a:avLst/>
            </a:prstGeom>
            <a:ln>
              <a:gradFill>
                <a:gsLst>
                  <a:gs pos="64000">
                    <a:srgbClr val="4C5E79"/>
                  </a:gs>
                  <a:gs pos="90000">
                    <a:schemeClr val="tx2">
                      <a:lumMod val="60000"/>
                      <a:lumOff val="40000"/>
                    </a:schemeClr>
                  </a:gs>
                  <a:gs pos="100000">
                    <a:schemeClr val="tx2">
                      <a:lumMod val="60000"/>
                      <a:lumOff val="4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055A87-B2CC-2049-9384-2817C671816B}"/>
                </a:ext>
              </a:extLst>
            </p:cNvPr>
            <p:cNvCxnSpPr>
              <a:cxnSpLocks/>
            </p:cNvCxnSpPr>
            <p:nvPr/>
          </p:nvCxnSpPr>
          <p:spPr>
            <a:xfrm>
              <a:off x="6100175" y="0"/>
              <a:ext cx="0" cy="6858000"/>
            </a:xfrm>
            <a:prstGeom prst="line">
              <a:avLst/>
            </a:prstGeom>
            <a:ln>
              <a:gradFill>
                <a:gsLst>
                  <a:gs pos="64000">
                    <a:srgbClr val="4C5E79"/>
                  </a:gs>
                  <a:gs pos="90000">
                    <a:schemeClr val="tx2">
                      <a:lumMod val="60000"/>
                      <a:lumOff val="40000"/>
                    </a:schemeClr>
                  </a:gs>
                  <a:gs pos="100000">
                    <a:schemeClr val="tx2">
                      <a:lumMod val="60000"/>
                      <a:lumOff val="4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2D1C397-70FD-4041-8AEC-26CF9B36B809}"/>
                </a:ext>
              </a:extLst>
            </p:cNvPr>
            <p:cNvCxnSpPr>
              <a:cxnSpLocks/>
            </p:cNvCxnSpPr>
            <p:nvPr/>
          </p:nvCxnSpPr>
          <p:spPr>
            <a:xfrm>
              <a:off x="7320210" y="0"/>
              <a:ext cx="0" cy="6858000"/>
            </a:xfrm>
            <a:prstGeom prst="line">
              <a:avLst/>
            </a:prstGeom>
            <a:ln>
              <a:gradFill>
                <a:gsLst>
                  <a:gs pos="64000">
                    <a:srgbClr val="4C5E79"/>
                  </a:gs>
                  <a:gs pos="90000">
                    <a:schemeClr val="tx2">
                      <a:lumMod val="60000"/>
                      <a:lumOff val="40000"/>
                    </a:schemeClr>
                  </a:gs>
                  <a:gs pos="100000">
                    <a:schemeClr val="tx2">
                      <a:lumMod val="60000"/>
                      <a:lumOff val="4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7F634D-115C-BF48-B764-2D055A15FFB9}"/>
                </a:ext>
              </a:extLst>
            </p:cNvPr>
            <p:cNvCxnSpPr>
              <a:cxnSpLocks/>
            </p:cNvCxnSpPr>
            <p:nvPr/>
          </p:nvCxnSpPr>
          <p:spPr>
            <a:xfrm>
              <a:off x="8540245" y="0"/>
              <a:ext cx="0" cy="6858000"/>
            </a:xfrm>
            <a:prstGeom prst="line">
              <a:avLst/>
            </a:prstGeom>
            <a:ln>
              <a:gradFill>
                <a:gsLst>
                  <a:gs pos="64000">
                    <a:srgbClr val="4C5E79"/>
                  </a:gs>
                  <a:gs pos="90000">
                    <a:schemeClr val="tx2">
                      <a:lumMod val="60000"/>
                      <a:lumOff val="40000"/>
                    </a:schemeClr>
                  </a:gs>
                  <a:gs pos="100000">
                    <a:schemeClr val="tx2">
                      <a:lumMod val="60000"/>
                      <a:lumOff val="4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DC633B9-1094-B345-83C8-59393D0B53C2}"/>
                </a:ext>
              </a:extLst>
            </p:cNvPr>
            <p:cNvCxnSpPr>
              <a:cxnSpLocks/>
            </p:cNvCxnSpPr>
            <p:nvPr/>
          </p:nvCxnSpPr>
          <p:spPr>
            <a:xfrm>
              <a:off x="9760280" y="0"/>
              <a:ext cx="0" cy="6858000"/>
            </a:xfrm>
            <a:prstGeom prst="line">
              <a:avLst/>
            </a:prstGeom>
            <a:ln>
              <a:gradFill>
                <a:gsLst>
                  <a:gs pos="64000">
                    <a:srgbClr val="4C5E79"/>
                  </a:gs>
                  <a:gs pos="90000">
                    <a:schemeClr val="tx2">
                      <a:lumMod val="60000"/>
                      <a:lumOff val="40000"/>
                    </a:schemeClr>
                  </a:gs>
                  <a:gs pos="100000">
                    <a:schemeClr val="tx2">
                      <a:lumMod val="60000"/>
                      <a:lumOff val="4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AA26E7F-8E1F-6748-8534-5B44F8F5A574}"/>
                </a:ext>
              </a:extLst>
            </p:cNvPr>
            <p:cNvCxnSpPr>
              <a:cxnSpLocks/>
            </p:cNvCxnSpPr>
            <p:nvPr/>
          </p:nvCxnSpPr>
          <p:spPr>
            <a:xfrm>
              <a:off x="10980315" y="0"/>
              <a:ext cx="0" cy="6858000"/>
            </a:xfrm>
            <a:prstGeom prst="line">
              <a:avLst/>
            </a:prstGeom>
            <a:ln>
              <a:gradFill>
                <a:gsLst>
                  <a:gs pos="64000">
                    <a:srgbClr val="4C5E79"/>
                  </a:gs>
                  <a:gs pos="90000">
                    <a:schemeClr val="tx2">
                      <a:lumMod val="60000"/>
                      <a:lumOff val="40000"/>
                    </a:schemeClr>
                  </a:gs>
                  <a:gs pos="100000">
                    <a:schemeClr val="tx2">
                      <a:lumMod val="60000"/>
                      <a:lumOff val="4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7DDDFEA-5C57-834F-80E5-7E7894F4332B}"/>
                </a:ext>
              </a:extLst>
            </p:cNvPr>
            <p:cNvCxnSpPr>
              <a:cxnSpLocks/>
            </p:cNvCxnSpPr>
            <p:nvPr/>
          </p:nvCxnSpPr>
          <p:spPr>
            <a:xfrm>
              <a:off x="12200351" y="0"/>
              <a:ext cx="0" cy="6858000"/>
            </a:xfrm>
            <a:prstGeom prst="line">
              <a:avLst/>
            </a:prstGeom>
            <a:ln>
              <a:gradFill>
                <a:gsLst>
                  <a:gs pos="64000">
                    <a:srgbClr val="4C5E79"/>
                  </a:gs>
                  <a:gs pos="90000">
                    <a:schemeClr val="tx2">
                      <a:lumMod val="60000"/>
                      <a:lumOff val="40000"/>
                    </a:schemeClr>
                  </a:gs>
                  <a:gs pos="100000">
                    <a:schemeClr val="tx2">
                      <a:lumMod val="60000"/>
                      <a:lumOff val="4000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D12B32F8-0EE9-9444-9B9A-2509E4E28D5B}"/>
              </a:ext>
            </a:extLst>
          </p:cNvPr>
          <p:cNvGrpSpPr/>
          <p:nvPr/>
        </p:nvGrpSpPr>
        <p:grpSpPr>
          <a:xfrm>
            <a:off x="629434" y="6047722"/>
            <a:ext cx="788510" cy="720752"/>
            <a:chOff x="0" y="0"/>
            <a:chExt cx="12200351" cy="6858000"/>
          </a:xfrm>
        </p:grpSpPr>
        <p:cxnSp>
          <p:nvCxnSpPr>
            <p:cNvPr id="39" name="Straight Connector 38">
              <a:extLst>
                <a:ext uri="{FF2B5EF4-FFF2-40B4-BE49-F238E27FC236}">
                  <a16:creationId xmlns:a16="http://schemas.microsoft.com/office/drawing/2014/main" id="{CF77BDF0-0396-444E-8201-D161037F455F}"/>
                </a:ext>
              </a:extLst>
            </p:cNvPr>
            <p:cNvCxnSpPr>
              <a:cxnSpLocks/>
            </p:cNvCxnSpPr>
            <p:nvPr/>
          </p:nvCxnSpPr>
          <p:spPr>
            <a:xfrm>
              <a:off x="0" y="0"/>
              <a:ext cx="0" cy="685800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618D18E-3DEB-C842-BC7B-C934B8312A49}"/>
                </a:ext>
              </a:extLst>
            </p:cNvPr>
            <p:cNvCxnSpPr>
              <a:cxnSpLocks/>
            </p:cNvCxnSpPr>
            <p:nvPr/>
          </p:nvCxnSpPr>
          <p:spPr>
            <a:xfrm>
              <a:off x="1220035" y="0"/>
              <a:ext cx="0" cy="685800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BFF8126-9B0E-1C4A-8C53-C30DEA9AECD7}"/>
                </a:ext>
              </a:extLst>
            </p:cNvPr>
            <p:cNvCxnSpPr>
              <a:cxnSpLocks/>
            </p:cNvCxnSpPr>
            <p:nvPr/>
          </p:nvCxnSpPr>
          <p:spPr>
            <a:xfrm>
              <a:off x="2440070" y="0"/>
              <a:ext cx="0" cy="685800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74E641D-B577-FB4A-A0C5-1CE990989A2D}"/>
                </a:ext>
              </a:extLst>
            </p:cNvPr>
            <p:cNvCxnSpPr>
              <a:cxnSpLocks/>
            </p:cNvCxnSpPr>
            <p:nvPr/>
          </p:nvCxnSpPr>
          <p:spPr>
            <a:xfrm>
              <a:off x="3660105" y="0"/>
              <a:ext cx="0" cy="685800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D1C7692-1E7E-BB4E-8103-EA8E861D31A0}"/>
                </a:ext>
              </a:extLst>
            </p:cNvPr>
            <p:cNvCxnSpPr>
              <a:cxnSpLocks/>
            </p:cNvCxnSpPr>
            <p:nvPr/>
          </p:nvCxnSpPr>
          <p:spPr>
            <a:xfrm>
              <a:off x="4880140" y="0"/>
              <a:ext cx="0" cy="685800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4A1098D-BD97-1742-8625-45309B97C0BC}"/>
                </a:ext>
              </a:extLst>
            </p:cNvPr>
            <p:cNvCxnSpPr>
              <a:cxnSpLocks/>
            </p:cNvCxnSpPr>
            <p:nvPr/>
          </p:nvCxnSpPr>
          <p:spPr>
            <a:xfrm>
              <a:off x="6100175" y="0"/>
              <a:ext cx="0" cy="685800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0776305-D7B9-8E4D-940B-E5550AB71076}"/>
                </a:ext>
              </a:extLst>
            </p:cNvPr>
            <p:cNvCxnSpPr>
              <a:cxnSpLocks/>
            </p:cNvCxnSpPr>
            <p:nvPr/>
          </p:nvCxnSpPr>
          <p:spPr>
            <a:xfrm>
              <a:off x="7320210" y="0"/>
              <a:ext cx="0" cy="685800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FE59E37-0988-B24E-9E8A-CF012807360B}"/>
                </a:ext>
              </a:extLst>
            </p:cNvPr>
            <p:cNvCxnSpPr>
              <a:cxnSpLocks/>
            </p:cNvCxnSpPr>
            <p:nvPr/>
          </p:nvCxnSpPr>
          <p:spPr>
            <a:xfrm>
              <a:off x="8540245" y="0"/>
              <a:ext cx="0" cy="685800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BB25818-10C1-8A47-A4CB-C6FCD89602B9}"/>
                </a:ext>
              </a:extLst>
            </p:cNvPr>
            <p:cNvCxnSpPr>
              <a:cxnSpLocks/>
            </p:cNvCxnSpPr>
            <p:nvPr/>
          </p:nvCxnSpPr>
          <p:spPr>
            <a:xfrm>
              <a:off x="9760280" y="0"/>
              <a:ext cx="0" cy="685800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1D5E3E4-AA58-4243-B03C-D126804A2329}"/>
                </a:ext>
              </a:extLst>
            </p:cNvPr>
            <p:cNvCxnSpPr>
              <a:cxnSpLocks/>
            </p:cNvCxnSpPr>
            <p:nvPr/>
          </p:nvCxnSpPr>
          <p:spPr>
            <a:xfrm>
              <a:off x="10980315" y="0"/>
              <a:ext cx="0" cy="685800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60422B3-EFCB-CC49-AA64-E99B4B099582}"/>
                </a:ext>
              </a:extLst>
            </p:cNvPr>
            <p:cNvCxnSpPr>
              <a:cxnSpLocks/>
            </p:cNvCxnSpPr>
            <p:nvPr/>
          </p:nvCxnSpPr>
          <p:spPr>
            <a:xfrm>
              <a:off x="12200351" y="0"/>
              <a:ext cx="0" cy="685800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71">
            <a:extLst>
              <a:ext uri="{FF2B5EF4-FFF2-40B4-BE49-F238E27FC236}">
                <a16:creationId xmlns:a16="http://schemas.microsoft.com/office/drawing/2014/main" id="{4915A334-EF2A-BE4C-9715-DAF7D5C9F88F}"/>
              </a:ext>
            </a:extLst>
          </p:cNvPr>
          <p:cNvCxnSpPr>
            <a:cxnSpLocks/>
          </p:cNvCxnSpPr>
          <p:nvPr/>
        </p:nvCxnSpPr>
        <p:spPr>
          <a:xfrm>
            <a:off x="0" y="-563066"/>
            <a:ext cx="78851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8DAB913-7D9A-9940-9DBE-A00BEEC743D5}"/>
              </a:ext>
            </a:extLst>
          </p:cNvPr>
          <p:cNvCxnSpPr>
            <a:cxnSpLocks/>
          </p:cNvCxnSpPr>
          <p:nvPr/>
        </p:nvCxnSpPr>
        <p:spPr>
          <a:xfrm>
            <a:off x="4571996" y="-1419523"/>
            <a:ext cx="0" cy="70234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F247BC3-9466-394F-8F60-4FFCB31B6F00}"/>
              </a:ext>
            </a:extLst>
          </p:cNvPr>
          <p:cNvCxnSpPr>
            <a:cxnSpLocks/>
          </p:cNvCxnSpPr>
          <p:nvPr/>
        </p:nvCxnSpPr>
        <p:spPr>
          <a:xfrm>
            <a:off x="12457128" y="-1496506"/>
            <a:ext cx="0" cy="70234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5FE1FC43-7CF4-864E-92AF-5EEE9CE5EF8F}"/>
              </a:ext>
            </a:extLst>
          </p:cNvPr>
          <p:cNvGrpSpPr/>
          <p:nvPr/>
        </p:nvGrpSpPr>
        <p:grpSpPr>
          <a:xfrm>
            <a:off x="-2560195" y="3876361"/>
            <a:ext cx="702347" cy="702347"/>
            <a:chOff x="1125618" y="5048250"/>
            <a:chExt cx="936463" cy="936463"/>
          </a:xfrm>
        </p:grpSpPr>
        <p:cxnSp>
          <p:nvCxnSpPr>
            <p:cNvPr id="67" name="Straight Connector 66">
              <a:extLst>
                <a:ext uri="{FF2B5EF4-FFF2-40B4-BE49-F238E27FC236}">
                  <a16:creationId xmlns:a16="http://schemas.microsoft.com/office/drawing/2014/main" id="{FBFAB5E7-A4B5-E644-838E-9D1F64CA3B5E}"/>
                </a:ext>
              </a:extLst>
            </p:cNvPr>
            <p:cNvCxnSpPr>
              <a:cxnSpLocks/>
            </p:cNvCxnSpPr>
            <p:nvPr/>
          </p:nvCxnSpPr>
          <p:spPr>
            <a:xfrm>
              <a:off x="1593850" y="5048250"/>
              <a:ext cx="0" cy="93646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0606D68-E18C-1A49-8A70-62D1378F7151}"/>
                </a:ext>
              </a:extLst>
            </p:cNvPr>
            <p:cNvCxnSpPr>
              <a:cxnSpLocks/>
            </p:cNvCxnSpPr>
            <p:nvPr/>
          </p:nvCxnSpPr>
          <p:spPr>
            <a:xfrm rot="5400000">
              <a:off x="1593850" y="5048250"/>
              <a:ext cx="0" cy="93646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19922EA-3D33-6D4E-BB28-7565E41786C3}"/>
              </a:ext>
            </a:extLst>
          </p:cNvPr>
          <p:cNvGrpSpPr/>
          <p:nvPr/>
        </p:nvGrpSpPr>
        <p:grpSpPr>
          <a:xfrm>
            <a:off x="1224482" y="1694431"/>
            <a:ext cx="6695038" cy="1812882"/>
            <a:chOff x="1632642" y="2259241"/>
            <a:chExt cx="8926717" cy="2417176"/>
          </a:xfrm>
        </p:grpSpPr>
        <p:sp>
          <p:nvSpPr>
            <p:cNvPr id="69" name="Right Arrow 68">
              <a:extLst>
                <a:ext uri="{FF2B5EF4-FFF2-40B4-BE49-F238E27FC236}">
                  <a16:creationId xmlns:a16="http://schemas.microsoft.com/office/drawing/2014/main" id="{0ABA3759-5C07-4746-9FA7-0C8CC281CE97}"/>
                </a:ext>
              </a:extLst>
            </p:cNvPr>
            <p:cNvSpPr/>
            <p:nvPr/>
          </p:nvSpPr>
          <p:spPr>
            <a:xfrm>
              <a:off x="1632642" y="2259241"/>
              <a:ext cx="8926717" cy="843353"/>
            </a:xfrm>
            <a:prstGeom prst="rightArrow">
              <a:avLst>
                <a:gd name="adj1" fmla="val 50000"/>
                <a:gd name="adj2" fmla="val 81693"/>
              </a:avLst>
            </a:prstGeom>
            <a:solidFill>
              <a:srgbClr val="667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TextBox 69">
              <a:extLst>
                <a:ext uri="{FF2B5EF4-FFF2-40B4-BE49-F238E27FC236}">
                  <a16:creationId xmlns:a16="http://schemas.microsoft.com/office/drawing/2014/main" id="{1493D2EB-3054-EC4F-9F2E-04DAEB75128F}"/>
                </a:ext>
              </a:extLst>
            </p:cNvPr>
            <p:cNvSpPr txBox="1"/>
            <p:nvPr/>
          </p:nvSpPr>
          <p:spPr>
            <a:xfrm>
              <a:off x="5466611" y="2487836"/>
              <a:ext cx="1387560" cy="400109"/>
            </a:xfrm>
            <a:prstGeom prst="rect">
              <a:avLst/>
            </a:prstGeom>
            <a:noFill/>
          </p:spPr>
          <p:txBody>
            <a:bodyPr wrap="none" rtlCol="0">
              <a:spAutoFit/>
            </a:bodyPr>
            <a:lstStyle/>
            <a:p>
              <a:r>
                <a:rPr lang="en-US" sz="1350" dirty="0">
                  <a:solidFill>
                    <a:schemeClr val="bg1">
                      <a:lumMod val="85000"/>
                    </a:schemeClr>
                  </a:solidFill>
                  <a:latin typeface="Arial" panose="020B0604020202020204" pitchFamily="34" charset="0"/>
                  <a:cs typeface="Arial" panose="020B0604020202020204" pitchFamily="34" charset="0"/>
                </a:rPr>
                <a:t>100x faster</a:t>
              </a:r>
            </a:p>
          </p:txBody>
        </p:sp>
        <p:sp>
          <p:nvSpPr>
            <p:cNvPr id="73" name="Right Arrow 72">
              <a:extLst>
                <a:ext uri="{FF2B5EF4-FFF2-40B4-BE49-F238E27FC236}">
                  <a16:creationId xmlns:a16="http://schemas.microsoft.com/office/drawing/2014/main" id="{02DF7DE1-DAFD-0144-8397-1BDEA46E0E1F}"/>
                </a:ext>
              </a:extLst>
            </p:cNvPr>
            <p:cNvSpPr/>
            <p:nvPr/>
          </p:nvSpPr>
          <p:spPr>
            <a:xfrm>
              <a:off x="1632642" y="3833064"/>
              <a:ext cx="8926717" cy="843353"/>
            </a:xfrm>
            <a:prstGeom prst="rightArrow">
              <a:avLst>
                <a:gd name="adj1" fmla="val 50000"/>
                <a:gd name="adj2" fmla="val 81693"/>
              </a:avLst>
            </a:prstGeom>
            <a:solidFill>
              <a:srgbClr val="667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TextBox 73">
              <a:extLst>
                <a:ext uri="{FF2B5EF4-FFF2-40B4-BE49-F238E27FC236}">
                  <a16:creationId xmlns:a16="http://schemas.microsoft.com/office/drawing/2014/main" id="{0D4B8CEC-FB58-8E44-87E0-F0C3B7728422}"/>
                </a:ext>
              </a:extLst>
            </p:cNvPr>
            <p:cNvSpPr txBox="1"/>
            <p:nvPr/>
          </p:nvSpPr>
          <p:spPr>
            <a:xfrm>
              <a:off x="5466611" y="4061654"/>
              <a:ext cx="1387560" cy="400109"/>
            </a:xfrm>
            <a:prstGeom prst="rect">
              <a:avLst/>
            </a:prstGeom>
            <a:noFill/>
          </p:spPr>
          <p:txBody>
            <a:bodyPr wrap="none" rtlCol="0">
              <a:spAutoFit/>
            </a:bodyPr>
            <a:lstStyle/>
            <a:p>
              <a:r>
                <a:rPr lang="en-US" sz="1350">
                  <a:solidFill>
                    <a:schemeClr val="bg1">
                      <a:lumMod val="85000"/>
                    </a:schemeClr>
                  </a:solidFill>
                  <a:latin typeface="Arial" panose="020B0604020202020204" pitchFamily="34" charset="0"/>
                  <a:cs typeface="Arial" panose="020B0604020202020204" pitchFamily="34" charset="0"/>
                </a:rPr>
                <a:t>100x faster</a:t>
              </a:r>
            </a:p>
          </p:txBody>
        </p:sp>
      </p:grpSp>
      <p:sp>
        <p:nvSpPr>
          <p:cNvPr id="50" name="TextBox 49">
            <a:extLst>
              <a:ext uri="{FF2B5EF4-FFF2-40B4-BE49-F238E27FC236}">
                <a16:creationId xmlns:a16="http://schemas.microsoft.com/office/drawing/2014/main" id="{D2DF761F-E431-5045-9B0E-6348C389070E}"/>
              </a:ext>
            </a:extLst>
          </p:cNvPr>
          <p:cNvSpPr txBox="1"/>
          <p:nvPr/>
        </p:nvSpPr>
        <p:spPr>
          <a:xfrm>
            <a:off x="1258372" y="1539526"/>
            <a:ext cx="851515" cy="577081"/>
          </a:xfrm>
          <a:prstGeom prst="rect">
            <a:avLst/>
          </a:prstGeom>
          <a:noFill/>
        </p:spPr>
        <p:txBody>
          <a:bodyPr wrap="none" rtlCol="0">
            <a:spAutoFit/>
          </a:bodyPr>
          <a:lstStyle/>
          <a:p>
            <a:r>
              <a:rPr lang="en-US" sz="1350">
                <a:solidFill>
                  <a:schemeClr val="accent1">
                    <a:lumMod val="75000"/>
                  </a:schemeClr>
                </a:solidFill>
                <a:latin typeface="Arial" panose="020B0604020202020204" pitchFamily="34" charset="0"/>
                <a:cs typeface="Arial" panose="020B0604020202020204" pitchFamily="34" charset="0"/>
              </a:rPr>
              <a:t>Asteroid</a:t>
            </a:r>
            <a:br>
              <a:rPr lang="en-US" sz="1350">
                <a:solidFill>
                  <a:schemeClr val="bg1">
                    <a:lumMod val="85000"/>
                  </a:schemeClr>
                </a:solidFill>
                <a:latin typeface="Arial" panose="020B0604020202020204" pitchFamily="34" charset="0"/>
                <a:cs typeface="Arial" panose="020B0604020202020204" pitchFamily="34" charset="0"/>
              </a:rPr>
            </a:br>
            <a:r>
              <a:rPr lang="en-US" err="1">
                <a:solidFill>
                  <a:schemeClr val="bg1">
                    <a:lumMod val="85000"/>
                  </a:schemeClr>
                </a:solidFill>
                <a:latin typeface="Arial" panose="020B0604020202020204" pitchFamily="34" charset="0"/>
                <a:cs typeface="Arial" panose="020B0604020202020204" pitchFamily="34" charset="0"/>
              </a:rPr>
              <a:t>Bennu</a:t>
            </a:r>
            <a:endParaRPr lang="en-US" sz="1350">
              <a:solidFill>
                <a:schemeClr val="bg1">
                  <a:lumMod val="85000"/>
                </a:schemeClr>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88B2E1AB-1444-4A44-AAAA-A92714C56ECF}"/>
              </a:ext>
            </a:extLst>
          </p:cNvPr>
          <p:cNvSpPr txBox="1"/>
          <p:nvPr/>
        </p:nvSpPr>
        <p:spPr>
          <a:xfrm>
            <a:off x="1258089" y="2730853"/>
            <a:ext cx="1588897" cy="577081"/>
          </a:xfrm>
          <a:prstGeom prst="rect">
            <a:avLst/>
          </a:prstGeom>
          <a:noFill/>
        </p:spPr>
        <p:txBody>
          <a:bodyPr wrap="none" rtlCol="0">
            <a:spAutoFit/>
          </a:bodyPr>
          <a:lstStyle/>
          <a:p>
            <a:r>
              <a:rPr lang="en-US" sz="1350" dirty="0">
                <a:solidFill>
                  <a:schemeClr val="accent1">
                    <a:lumMod val="75000"/>
                  </a:schemeClr>
                </a:solidFill>
                <a:latin typeface="Arial" panose="020B0604020202020204" pitchFamily="34" charset="0"/>
                <a:cs typeface="Arial" panose="020B0604020202020204" pitchFamily="34" charset="0"/>
              </a:rPr>
              <a:t>Interstellar Object </a:t>
            </a:r>
            <a:br>
              <a:rPr lang="en-US" sz="1350" dirty="0">
                <a:solidFill>
                  <a:schemeClr val="bg1">
                    <a:lumMod val="85000"/>
                  </a:schemeClr>
                </a:solidFill>
                <a:latin typeface="Arial" panose="020B0604020202020204" pitchFamily="34" charset="0"/>
                <a:cs typeface="Arial" panose="020B0604020202020204" pitchFamily="34" charset="0"/>
              </a:rPr>
            </a:br>
            <a:r>
              <a:rPr lang="en-US" dirty="0">
                <a:solidFill>
                  <a:schemeClr val="bg1">
                    <a:lumMod val="85000"/>
                  </a:schemeClr>
                </a:solidFill>
                <a:latin typeface="Arial" panose="020B0604020202020204" pitchFamily="34" charset="0"/>
                <a:cs typeface="Arial" panose="020B0604020202020204" pitchFamily="34" charset="0"/>
              </a:rPr>
              <a:t>Oumuamua</a:t>
            </a:r>
            <a:endParaRPr lang="en-US" sz="1350" dirty="0">
              <a:solidFill>
                <a:schemeClr val="bg1">
                  <a:lumMod val="85000"/>
                </a:schemeClr>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E1C037C9-583B-544E-B228-F6AC602C5F65}"/>
              </a:ext>
            </a:extLst>
          </p:cNvPr>
          <p:cNvGrpSpPr/>
          <p:nvPr/>
        </p:nvGrpSpPr>
        <p:grpSpPr>
          <a:xfrm>
            <a:off x="629430" y="4462968"/>
            <a:ext cx="78856" cy="138591"/>
            <a:chOff x="839239" y="5190488"/>
            <a:chExt cx="105141" cy="184788"/>
          </a:xfrm>
        </p:grpSpPr>
        <p:cxnSp>
          <p:nvCxnSpPr>
            <p:cNvPr id="53" name="Straight Connector 52">
              <a:extLst>
                <a:ext uri="{FF2B5EF4-FFF2-40B4-BE49-F238E27FC236}">
                  <a16:creationId xmlns:a16="http://schemas.microsoft.com/office/drawing/2014/main" id="{9EB45AA1-8A01-7C49-89EA-555967AE9711}"/>
                </a:ext>
              </a:extLst>
            </p:cNvPr>
            <p:cNvCxnSpPr>
              <a:cxnSpLocks/>
            </p:cNvCxnSpPr>
            <p:nvPr/>
          </p:nvCxnSpPr>
          <p:spPr>
            <a:xfrm>
              <a:off x="839245" y="5190488"/>
              <a:ext cx="0" cy="18478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4FCC726-D07C-F745-9B9A-345990577A18}"/>
                </a:ext>
              </a:extLst>
            </p:cNvPr>
            <p:cNvCxnSpPr>
              <a:cxnSpLocks/>
            </p:cNvCxnSpPr>
            <p:nvPr/>
          </p:nvCxnSpPr>
          <p:spPr>
            <a:xfrm>
              <a:off x="944380" y="5190488"/>
              <a:ext cx="0" cy="18478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7A07AC7-31E4-C54C-B80E-126AD352993E}"/>
                </a:ext>
              </a:extLst>
            </p:cNvPr>
            <p:cNvCxnSpPr>
              <a:cxnSpLocks/>
            </p:cNvCxnSpPr>
            <p:nvPr/>
          </p:nvCxnSpPr>
          <p:spPr>
            <a:xfrm flipH="1">
              <a:off x="839239" y="5282882"/>
              <a:ext cx="105141" cy="0"/>
            </a:xfrm>
            <a:prstGeom prst="line">
              <a:avLst/>
            </a:prstGeom>
            <a:ln>
              <a:solidFill>
                <a:schemeClr val="tx2">
                  <a:lumMod val="20000"/>
                  <a:lumOff val="80000"/>
                </a:schemeClr>
              </a:solidFill>
              <a:headEnd type="triangle" w="sm" len="sm"/>
              <a:tailEnd type="non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564AE04F-DE50-A84D-8D28-32781270CB99}"/>
              </a:ext>
            </a:extLst>
          </p:cNvPr>
          <p:cNvGrpSpPr/>
          <p:nvPr/>
        </p:nvGrpSpPr>
        <p:grpSpPr>
          <a:xfrm>
            <a:off x="629429" y="1228726"/>
            <a:ext cx="7885133" cy="3499001"/>
            <a:chOff x="839239" y="1638301"/>
            <a:chExt cx="10513510" cy="4665334"/>
          </a:xfrm>
        </p:grpSpPr>
        <p:cxnSp>
          <p:nvCxnSpPr>
            <p:cNvPr id="80" name="Straight Connector 79">
              <a:extLst>
                <a:ext uri="{FF2B5EF4-FFF2-40B4-BE49-F238E27FC236}">
                  <a16:creationId xmlns:a16="http://schemas.microsoft.com/office/drawing/2014/main" id="{52C7BFFA-25C5-F642-A962-E43C93ADDA5D}"/>
                </a:ext>
              </a:extLst>
            </p:cNvPr>
            <p:cNvCxnSpPr>
              <a:cxnSpLocks/>
            </p:cNvCxnSpPr>
            <p:nvPr/>
          </p:nvCxnSpPr>
          <p:spPr>
            <a:xfrm>
              <a:off x="839239" y="1638301"/>
              <a:ext cx="10513510" cy="0"/>
            </a:xfrm>
            <a:prstGeom prst="line">
              <a:avLst/>
            </a:prstGeom>
            <a:ln>
              <a:solidFill>
                <a:srgbClr val="4C5E79"/>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A67B4B9-FF7C-F542-B017-57B72F1E1E86}"/>
                </a:ext>
              </a:extLst>
            </p:cNvPr>
            <p:cNvCxnSpPr>
              <a:cxnSpLocks/>
            </p:cNvCxnSpPr>
            <p:nvPr/>
          </p:nvCxnSpPr>
          <p:spPr>
            <a:xfrm>
              <a:off x="839239" y="3193412"/>
              <a:ext cx="10513510" cy="0"/>
            </a:xfrm>
            <a:prstGeom prst="line">
              <a:avLst/>
            </a:prstGeom>
            <a:ln>
              <a:solidFill>
                <a:srgbClr val="4C5E79"/>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5738091-21CC-0546-805C-4DAA7E3A2F8C}"/>
                </a:ext>
              </a:extLst>
            </p:cNvPr>
            <p:cNvCxnSpPr>
              <a:cxnSpLocks/>
            </p:cNvCxnSpPr>
            <p:nvPr/>
          </p:nvCxnSpPr>
          <p:spPr>
            <a:xfrm>
              <a:off x="839239" y="4748523"/>
              <a:ext cx="10513510" cy="0"/>
            </a:xfrm>
            <a:prstGeom prst="line">
              <a:avLst/>
            </a:prstGeom>
            <a:ln>
              <a:solidFill>
                <a:srgbClr val="4C5E79"/>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08F0DDA-D39D-D64A-BCB4-FAA69F789BBD}"/>
                </a:ext>
              </a:extLst>
            </p:cNvPr>
            <p:cNvCxnSpPr>
              <a:cxnSpLocks/>
            </p:cNvCxnSpPr>
            <p:nvPr/>
          </p:nvCxnSpPr>
          <p:spPr>
            <a:xfrm>
              <a:off x="839239" y="6303635"/>
              <a:ext cx="1051351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06" name="TextBox 105">
            <a:extLst>
              <a:ext uri="{FF2B5EF4-FFF2-40B4-BE49-F238E27FC236}">
                <a16:creationId xmlns:a16="http://schemas.microsoft.com/office/drawing/2014/main" id="{C6D039C6-5550-CD45-BB69-5FA704B0B53E}"/>
              </a:ext>
            </a:extLst>
          </p:cNvPr>
          <p:cNvSpPr txBox="1"/>
          <p:nvPr/>
        </p:nvSpPr>
        <p:spPr>
          <a:xfrm>
            <a:off x="3300700" y="2486947"/>
            <a:ext cx="1598516" cy="300082"/>
          </a:xfrm>
          <a:prstGeom prst="rect">
            <a:avLst/>
          </a:prstGeom>
          <a:noFill/>
        </p:spPr>
        <p:txBody>
          <a:bodyPr wrap="none" rtlCol="0">
            <a:spAutoFit/>
          </a:bodyPr>
          <a:lstStyle/>
          <a:p>
            <a:pPr algn="ctr"/>
            <a:r>
              <a:rPr lang="en-US" sz="1350" dirty="0">
                <a:solidFill>
                  <a:schemeClr val="bg1">
                    <a:lumMod val="85000"/>
                  </a:schemeClr>
                </a:solidFill>
                <a:latin typeface="Arial" panose="020B0604020202020204" pitchFamily="34" charset="0"/>
                <a:cs typeface="Arial" panose="020B0604020202020204" pitchFamily="34" charset="0"/>
              </a:rPr>
              <a:t>Size Comparison?</a:t>
            </a:r>
          </a:p>
        </p:txBody>
      </p:sp>
      <p:pic>
        <p:nvPicPr>
          <p:cNvPr id="11" name="Picture 10">
            <a:extLst>
              <a:ext uri="{FF2B5EF4-FFF2-40B4-BE49-F238E27FC236}">
                <a16:creationId xmlns:a16="http://schemas.microsoft.com/office/drawing/2014/main" id="{E40122D4-4164-474D-B9B3-2C5F0651BBD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8000" contrast="21000"/>
                    </a14:imgEffect>
                  </a14:imgLayer>
                </a14:imgProps>
              </a:ext>
            </a:extLst>
          </a:blip>
          <a:stretch>
            <a:fillRect/>
          </a:stretch>
        </p:blipFill>
        <p:spPr>
          <a:xfrm rot="10800000">
            <a:off x="140811" y="1333099"/>
            <a:ext cx="977235" cy="922510"/>
          </a:xfrm>
          <a:prstGeom prst="rect">
            <a:avLst/>
          </a:prstGeom>
        </p:spPr>
      </p:pic>
      <p:pic>
        <p:nvPicPr>
          <p:cNvPr id="5" name="Picture 4">
            <a:extLst>
              <a:ext uri="{FF2B5EF4-FFF2-40B4-BE49-F238E27FC236}">
                <a16:creationId xmlns:a16="http://schemas.microsoft.com/office/drawing/2014/main" id="{88D06225-6B30-704C-A587-F1AA863FB5D9}"/>
              </a:ext>
            </a:extLst>
          </p:cNvPr>
          <p:cNvPicPr>
            <a:picLocks noChangeAspect="1"/>
          </p:cNvPicPr>
          <p:nvPr/>
        </p:nvPicPr>
        <p:blipFill>
          <a:blip r:embed="rId7">
            <a:extLst>
              <a:ext uri="{BEBA8EAE-BF5A-486C-A8C5-ECC9F3942E4B}">
                <a14:imgProps xmlns:a14="http://schemas.microsoft.com/office/drawing/2010/main">
                  <a14:imgLayer r:embed="rId8">
                    <a14:imgEffect>
                      <a14:saturation sat="133000"/>
                    </a14:imgEffect>
                    <a14:imgEffect>
                      <a14:brightnessContrast bright="51000" contrast="21000"/>
                    </a14:imgEffect>
                  </a14:imgLayer>
                </a14:imgProps>
              </a:ext>
            </a:extLst>
          </a:blip>
          <a:stretch>
            <a:fillRect/>
          </a:stretch>
        </p:blipFill>
        <p:spPr>
          <a:xfrm>
            <a:off x="-15996" y="2656969"/>
            <a:ext cx="1290848" cy="632516"/>
          </a:xfrm>
          <a:prstGeom prst="rect">
            <a:avLst/>
          </a:prstGeom>
        </p:spPr>
      </p:pic>
      <p:pic>
        <p:nvPicPr>
          <p:cNvPr id="9" name="Picture 8">
            <a:extLst>
              <a:ext uri="{FF2B5EF4-FFF2-40B4-BE49-F238E27FC236}">
                <a16:creationId xmlns:a16="http://schemas.microsoft.com/office/drawing/2014/main" id="{DF7EAF05-F476-BF43-A5C7-E7275FF433D4}"/>
              </a:ext>
            </a:extLst>
          </p:cNvPr>
          <p:cNvPicPr>
            <a:picLocks noChangeAspect="1"/>
          </p:cNvPicPr>
          <p:nvPr/>
        </p:nvPicPr>
        <p:blipFill>
          <a:blip r:embed="rId9"/>
          <a:srcRect/>
          <a:stretch/>
        </p:blipFill>
        <p:spPr>
          <a:xfrm>
            <a:off x="216776" y="4012237"/>
            <a:ext cx="825306" cy="430595"/>
          </a:xfrm>
          <a:prstGeom prst="rect">
            <a:avLst/>
          </a:prstGeom>
        </p:spPr>
      </p:pic>
      <p:sp>
        <p:nvSpPr>
          <p:cNvPr id="28" name="Text Placeholder 27">
            <a:extLst>
              <a:ext uri="{FF2B5EF4-FFF2-40B4-BE49-F238E27FC236}">
                <a16:creationId xmlns:a16="http://schemas.microsoft.com/office/drawing/2014/main" id="{EC91ED97-52A3-C54C-B03A-FB8060EC98DB}"/>
              </a:ext>
            </a:extLst>
          </p:cNvPr>
          <p:cNvSpPr>
            <a:spLocks noGrp="1"/>
          </p:cNvSpPr>
          <p:nvPr>
            <p:ph type="body" sz="quarter" idx="17"/>
          </p:nvPr>
        </p:nvSpPr>
        <p:spPr/>
        <p:txBody>
          <a:bodyPr/>
          <a:lstStyle/>
          <a:p>
            <a:r>
              <a:rPr lang="en-US" dirty="0"/>
              <a:t>Exoplanet Communications</a:t>
            </a:r>
          </a:p>
        </p:txBody>
      </p:sp>
      <p:sp>
        <p:nvSpPr>
          <p:cNvPr id="27" name="Title 26">
            <a:extLst>
              <a:ext uri="{FF2B5EF4-FFF2-40B4-BE49-F238E27FC236}">
                <a16:creationId xmlns:a16="http://schemas.microsoft.com/office/drawing/2014/main" id="{944760AC-1D1D-CD47-835B-6FAAFCEF374A}"/>
              </a:ext>
            </a:extLst>
          </p:cNvPr>
          <p:cNvSpPr>
            <a:spLocks noGrp="1"/>
          </p:cNvSpPr>
          <p:nvPr>
            <p:ph type="title"/>
          </p:nvPr>
        </p:nvSpPr>
        <p:spPr/>
        <p:txBody>
          <a:bodyPr/>
          <a:lstStyle/>
          <a:p>
            <a:r>
              <a:rPr lang="en-US">
                <a:solidFill>
                  <a:schemeClr val="accent1">
                    <a:lumMod val="40000"/>
                    <a:lumOff val="60000"/>
                  </a:schemeClr>
                </a:solidFill>
              </a:rPr>
              <a:t>Speed Comparison </a:t>
            </a:r>
            <a:r>
              <a:rPr lang="en-US" sz="1600">
                <a:solidFill>
                  <a:schemeClr val="accent1">
                    <a:lumMod val="40000"/>
                    <a:lumOff val="60000"/>
                  </a:schemeClr>
                </a:solidFill>
              </a:rPr>
              <a:t>– Jet Airliner vs. Small Astronomical Bodies</a:t>
            </a:r>
            <a:endParaRPr lang="en-US">
              <a:solidFill>
                <a:schemeClr val="accent1">
                  <a:lumMod val="40000"/>
                  <a:lumOff val="60000"/>
                </a:schemeClr>
              </a:solidFill>
            </a:endParaRPr>
          </a:p>
        </p:txBody>
      </p:sp>
      <p:sp>
        <p:nvSpPr>
          <p:cNvPr id="7" name="Date Placeholder 6">
            <a:extLst>
              <a:ext uri="{FF2B5EF4-FFF2-40B4-BE49-F238E27FC236}">
                <a16:creationId xmlns:a16="http://schemas.microsoft.com/office/drawing/2014/main" id="{9BDA4817-4131-1E47-BD83-EB3D1460C24D}"/>
              </a:ext>
            </a:extLst>
          </p:cNvPr>
          <p:cNvSpPr>
            <a:spLocks noGrp="1"/>
          </p:cNvSpPr>
          <p:nvPr>
            <p:ph type="dt" sz="half" idx="18"/>
          </p:nvPr>
        </p:nvSpPr>
        <p:spPr/>
        <p:txBody>
          <a:bodyPr/>
          <a:lstStyle/>
          <a:p>
            <a:fld id="{C2AD3428-4FEA-4648-9F27-ED9FDE5336D4}" type="datetime4">
              <a:rPr lang="en-US" smtClean="0"/>
              <a:t>December 1, 2021</a:t>
            </a:fld>
            <a:endParaRPr lang="en-US"/>
          </a:p>
        </p:txBody>
      </p:sp>
      <p:sp>
        <p:nvSpPr>
          <p:cNvPr id="12" name="Footer Placeholder 11">
            <a:extLst>
              <a:ext uri="{FF2B5EF4-FFF2-40B4-BE49-F238E27FC236}">
                <a16:creationId xmlns:a16="http://schemas.microsoft.com/office/drawing/2014/main" id="{0F1CB38B-E013-5641-BB5B-57FE71D39BA6}"/>
              </a:ext>
            </a:extLst>
          </p:cNvPr>
          <p:cNvSpPr>
            <a:spLocks noGrp="1"/>
          </p:cNvSpPr>
          <p:nvPr>
            <p:ph type="ftr" sz="quarter" idx="19"/>
          </p:nvPr>
        </p:nvSpPr>
        <p:spPr/>
        <p:txBody>
          <a:bodyPr/>
          <a:lstStyle/>
          <a:p>
            <a:r>
              <a:rPr lang="en-US"/>
              <a:t>This document has been reviewed and determined not to contain export controlled technical data.</a:t>
            </a:r>
          </a:p>
        </p:txBody>
      </p:sp>
      <p:sp>
        <p:nvSpPr>
          <p:cNvPr id="25" name="Slide Number Placeholder 24">
            <a:extLst>
              <a:ext uri="{FF2B5EF4-FFF2-40B4-BE49-F238E27FC236}">
                <a16:creationId xmlns:a16="http://schemas.microsoft.com/office/drawing/2014/main" id="{3ADFA158-A191-2E41-A049-817BBE98DF73}"/>
              </a:ext>
            </a:extLst>
          </p:cNvPr>
          <p:cNvSpPr>
            <a:spLocks noGrp="1"/>
          </p:cNvSpPr>
          <p:nvPr>
            <p:ph type="sldNum" sz="quarter" idx="20"/>
          </p:nvPr>
        </p:nvSpPr>
        <p:spPr/>
        <p:txBody>
          <a:bodyPr/>
          <a:lstStyle/>
          <a:p>
            <a:fld id="{11C0F2E9-13F1-4B54-979A-5E00D7D5723C}" type="slidenum">
              <a:rPr lang="en-US" smtClean="0"/>
              <a:pPr/>
              <a:t>27</a:t>
            </a:fld>
            <a:endParaRPr lang="en-US"/>
          </a:p>
        </p:txBody>
      </p:sp>
      <p:sp>
        <p:nvSpPr>
          <p:cNvPr id="78" name="TextBox 77">
            <a:extLst>
              <a:ext uri="{FF2B5EF4-FFF2-40B4-BE49-F238E27FC236}">
                <a16:creationId xmlns:a16="http://schemas.microsoft.com/office/drawing/2014/main" id="{2EA5FDE8-06A4-FE40-BCA3-189F62F7015D}"/>
              </a:ext>
            </a:extLst>
          </p:cNvPr>
          <p:cNvSpPr txBox="1"/>
          <p:nvPr/>
        </p:nvSpPr>
        <p:spPr>
          <a:xfrm>
            <a:off x="7810218" y="4871803"/>
            <a:ext cx="1233549" cy="271698"/>
          </a:xfrm>
          <a:prstGeom prst="rect">
            <a:avLst/>
          </a:prstGeom>
          <a:noFill/>
        </p:spPr>
        <p:txBody>
          <a:bodyPr wrap="square" rtlCol="0" anchor="ctr">
            <a:noAutofit/>
          </a:bodyPr>
          <a:lstStyle/>
          <a:p>
            <a:pPr algn="r"/>
            <a:r>
              <a:rPr lang="en-US" sz="1000" b="1" kern="0" spc="70">
                <a:solidFill>
                  <a:srgbClr val="6083AA"/>
                </a:solidFill>
              </a:rPr>
              <a:t>jpl.nasa.gov</a:t>
            </a:r>
          </a:p>
        </p:txBody>
      </p:sp>
    </p:spTree>
    <p:extLst>
      <p:ext uri="{BB962C8B-B14F-4D97-AF65-F5344CB8AC3E}">
        <p14:creationId xmlns:p14="http://schemas.microsoft.com/office/powerpoint/2010/main" val="132291547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6" presetClass="emph" presetSubtype="0" accel="50000" decel="50000" autoRev="1" fill="hold" nodeType="withEffect">
                                  <p:stCondLst>
                                    <p:cond delay="200"/>
                                  </p:stCondLst>
                                  <p:childTnLst>
                                    <p:animScale>
                                      <p:cBhvr>
                                        <p:cTn id="14" dur="800" fill="hold"/>
                                        <p:tgtEl>
                                          <p:spTgt spid="11"/>
                                        </p:tgtEl>
                                      </p:cBhvr>
                                      <p:by x="110000" y="110000"/>
                                    </p:animScale>
                                  </p:childTnLst>
                                </p:cTn>
                              </p:par>
                              <p:par>
                                <p:cTn id="15" presetID="10" presetClass="entr" presetSubtype="0" fill="hold" grpId="0" nodeType="withEffect">
                                  <p:stCondLst>
                                    <p:cond delay="50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700"/>
                                        <p:tgtEl>
                                          <p:spTgt spid="50"/>
                                        </p:tgtEl>
                                      </p:cBhvr>
                                    </p:animEffect>
                                  </p:childTnLst>
                                </p:cTn>
                              </p:par>
                            </p:childTnLst>
                          </p:cTn>
                        </p:par>
                        <p:par>
                          <p:cTn id="18" fill="hold">
                            <p:stCondLst>
                              <p:cond delay="28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6" presetClass="emph" presetSubtype="0" accel="50000" decel="50000" autoRev="1" fill="hold" nodeType="withEffect">
                                  <p:stCondLst>
                                    <p:cond delay="200"/>
                                  </p:stCondLst>
                                  <p:childTnLst>
                                    <p:animScale>
                                      <p:cBhvr>
                                        <p:cTn id="23" dur="800" fill="hold"/>
                                        <p:tgtEl>
                                          <p:spTgt spid="5"/>
                                        </p:tgtEl>
                                      </p:cBhvr>
                                      <p:by x="110000" y="110000"/>
                                    </p:animScale>
                                  </p:childTnLst>
                                </p:cTn>
                              </p:par>
                              <p:par>
                                <p:cTn id="24" presetID="10" presetClass="entr" presetSubtype="0" fill="hold" grpId="0" nodeType="withEffect">
                                  <p:stCondLst>
                                    <p:cond delay="50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7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50"/>
                                        </p:tgtEl>
                                      </p:cBhvr>
                                    </p:animEffect>
                                    <p:set>
                                      <p:cBhvr>
                                        <p:cTn id="31" dur="1" fill="hold">
                                          <p:stCondLst>
                                            <p:cond delay="499"/>
                                          </p:stCondLst>
                                        </p:cTn>
                                        <p:tgtEl>
                                          <p:spTgt spid="5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51"/>
                                        </p:tgtEl>
                                      </p:cBhvr>
                                    </p:animEffect>
                                    <p:set>
                                      <p:cBhvr>
                                        <p:cTn id="34" dur="1" fill="hold">
                                          <p:stCondLst>
                                            <p:cond delay="499"/>
                                          </p:stCondLst>
                                        </p:cTn>
                                        <p:tgtEl>
                                          <p:spTgt spid="51"/>
                                        </p:tgtEl>
                                        <p:attrNameLst>
                                          <p:attrName>style.visibility</p:attrName>
                                        </p:attrNameLst>
                                      </p:cBhvr>
                                      <p:to>
                                        <p:strVal val="hidden"/>
                                      </p:to>
                                    </p:set>
                                  </p:childTnLst>
                                </p:cTn>
                              </p:par>
                            </p:childTnLst>
                          </p:cTn>
                        </p:par>
                        <p:par>
                          <p:cTn id="35" fill="hold">
                            <p:stCondLst>
                              <p:cond delay="500"/>
                            </p:stCondLst>
                            <p:childTnLst>
                              <p:par>
                                <p:cTn id="36" presetID="0" presetClass="path" presetSubtype="0" accel="50000" decel="50000" fill="hold" nodeType="afterEffect">
                                  <p:stCondLst>
                                    <p:cond delay="0"/>
                                  </p:stCondLst>
                                  <p:childTnLst>
                                    <p:animMotion origin="layout" path="M 0.00013 -2.59259E-6 L 0.86237 -2.59259E-6 " pathEditMode="relative" ptsTypes="AA">
                                      <p:cBhvr>
                                        <p:cTn id="37" dur="2000" fill="hold"/>
                                        <p:tgtEl>
                                          <p:spTgt spid="11"/>
                                        </p:tgtEl>
                                        <p:attrNameLst>
                                          <p:attrName>ppt_x</p:attrName>
                                          <p:attrName>ppt_y</p:attrName>
                                        </p:attrNameLst>
                                      </p:cBhvr>
                                    </p:animMotion>
                                  </p:childTnLst>
                                </p:cTn>
                              </p:par>
                              <p:par>
                                <p:cTn id="38" presetID="8" presetClass="emph" presetSubtype="0" accel="50000" decel="50000" fill="hold" nodeType="withEffect">
                                  <p:stCondLst>
                                    <p:cond delay="0"/>
                                  </p:stCondLst>
                                  <p:childTnLst>
                                    <p:animRot by="21600000">
                                      <p:cBhvr>
                                        <p:cTn id="39" dur="2000" fill="hold"/>
                                        <p:tgtEl>
                                          <p:spTgt spid="11"/>
                                        </p:tgtEl>
                                        <p:attrNameLst>
                                          <p:attrName>r</p:attrName>
                                        </p:attrNameLst>
                                      </p:cBhvr>
                                    </p:animRot>
                                  </p:childTnLst>
                                </p:cTn>
                              </p:par>
                              <p:par>
                                <p:cTn id="40" presetID="0" presetClass="path" presetSubtype="0" accel="50000" decel="50000" fill="hold" nodeType="withEffect">
                                  <p:stCondLst>
                                    <p:cond delay="0"/>
                                  </p:stCondLst>
                                  <p:childTnLst>
                                    <p:animMotion origin="layout" path="M -2.08333E-7 0.00069 L 0.86224 0.00069 " pathEditMode="relative" rAng="0" ptsTypes="AA">
                                      <p:cBhvr>
                                        <p:cTn id="41" dur="2000" fill="hold"/>
                                        <p:tgtEl>
                                          <p:spTgt spid="5"/>
                                        </p:tgtEl>
                                        <p:attrNameLst>
                                          <p:attrName>ppt_x</p:attrName>
                                          <p:attrName>ppt_y</p:attrName>
                                        </p:attrNameLst>
                                      </p:cBhvr>
                                      <p:rCtr x="43112" y="0"/>
                                    </p:animMotion>
                                  </p:childTnLst>
                                </p:cTn>
                              </p:par>
                              <p:par>
                                <p:cTn id="42" presetID="8" presetClass="emph" presetSubtype="0" accel="50000" decel="50000" fill="hold" nodeType="withEffect">
                                  <p:stCondLst>
                                    <p:cond delay="0"/>
                                  </p:stCondLst>
                                  <p:childTnLst>
                                    <p:animRot by="21600000">
                                      <p:cBhvr>
                                        <p:cTn id="43" dur="2000" fill="hold"/>
                                        <p:tgtEl>
                                          <p:spTgt spid="5"/>
                                        </p:tgtEl>
                                        <p:attrNameLst>
                                          <p:attrName>r</p:attrName>
                                        </p:attrNameLst>
                                      </p:cBhvr>
                                    </p:animRot>
                                  </p:childTnLst>
                                </p:cTn>
                              </p:par>
                              <p:par>
                                <p:cTn id="44" presetID="0" presetClass="path" presetSubtype="0" accel="50000" decel="50000" fill="hold" nodeType="withEffect">
                                  <p:stCondLst>
                                    <p:cond delay="0"/>
                                  </p:stCondLst>
                                  <p:childTnLst>
                                    <p:animMotion origin="layout" path="M -6.25E-7 -2.59259E-6 L 0.86237 -2.59259E-6 " pathEditMode="relative" rAng="0" ptsTypes="AA">
                                      <p:cBhvr>
                                        <p:cTn id="45" dur="2000" fill="hold"/>
                                        <p:tgtEl>
                                          <p:spTgt spid="8"/>
                                        </p:tgtEl>
                                        <p:attrNameLst>
                                          <p:attrName>ppt_x</p:attrName>
                                          <p:attrName>ppt_y</p:attrName>
                                        </p:attrNameLst>
                                      </p:cBhvr>
                                      <p:rCtr x="43112" y="0"/>
                                    </p:animMotion>
                                  </p:childTnLst>
                                </p:cTn>
                              </p:par>
                              <p:par>
                                <p:cTn id="46" presetID="0" presetClass="path" presetSubtype="0" accel="50000" decel="50000" fill="hold" nodeType="withEffect">
                                  <p:stCondLst>
                                    <p:cond delay="0"/>
                                  </p:stCondLst>
                                  <p:childTnLst>
                                    <p:animMotion origin="layout" path="M -0.00234 -3.7037E-6 L 0.86003 -3.7037E-6 " pathEditMode="relative" rAng="0" ptsTypes="AA">
                                      <p:cBhvr>
                                        <p:cTn id="47" dur="2000" fill="hold"/>
                                        <p:tgtEl>
                                          <p:spTgt spid="79"/>
                                        </p:tgtEl>
                                        <p:attrNameLst>
                                          <p:attrName>ppt_x</p:attrName>
                                          <p:attrName>ppt_y</p:attrName>
                                        </p:attrNameLst>
                                      </p:cBhvr>
                                      <p:rCtr x="43112" y="0"/>
                                    </p:animMotion>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0.00013 -7.40741E-7 L 0.00807 -7.40741E-7 " pathEditMode="relative" rAng="0" ptsTypes="AA">
                                      <p:cBhvr>
                                        <p:cTn id="51" dur="1000" fill="hold"/>
                                        <p:tgtEl>
                                          <p:spTgt spid="9"/>
                                        </p:tgtEl>
                                        <p:attrNameLst>
                                          <p:attrName>ppt_x</p:attrName>
                                          <p:attrName>ppt_y</p:attrName>
                                        </p:attrNameLst>
                                      </p:cBhvr>
                                      <p:rCtr x="391" y="0"/>
                                    </p:animMotion>
                                  </p:childTnLst>
                                </p:cTn>
                              </p:par>
                              <p:par>
                                <p:cTn id="52" presetID="17" presetClass="entr" presetSubtype="8"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1000" fill="hold"/>
                                        <p:tgtEl>
                                          <p:spTgt spid="6"/>
                                        </p:tgtEl>
                                        <p:attrNameLst>
                                          <p:attrName>ppt_x</p:attrName>
                                        </p:attrNameLst>
                                      </p:cBhvr>
                                      <p:tavLst>
                                        <p:tav tm="0">
                                          <p:val>
                                            <p:strVal val="#ppt_x-#ppt_w/2"/>
                                          </p:val>
                                        </p:tav>
                                        <p:tav tm="100000">
                                          <p:val>
                                            <p:strVal val="#ppt_x"/>
                                          </p:val>
                                        </p:tav>
                                      </p:tavLst>
                                    </p:anim>
                                    <p:anim calcmode="lin" valueType="num">
                                      <p:cBhvr>
                                        <p:cTn id="55" dur="1000" fill="hold"/>
                                        <p:tgtEl>
                                          <p:spTgt spid="6"/>
                                        </p:tgtEl>
                                        <p:attrNameLst>
                                          <p:attrName>ppt_y</p:attrName>
                                        </p:attrNameLst>
                                      </p:cBhvr>
                                      <p:tavLst>
                                        <p:tav tm="0">
                                          <p:val>
                                            <p:strVal val="#ppt_y"/>
                                          </p:val>
                                        </p:tav>
                                        <p:tav tm="100000">
                                          <p:val>
                                            <p:strVal val="#ppt_y"/>
                                          </p:val>
                                        </p:tav>
                                      </p:tavLst>
                                    </p:anim>
                                    <p:anim calcmode="lin" valueType="num">
                                      <p:cBhvr>
                                        <p:cTn id="56" dur="1000" fill="hold"/>
                                        <p:tgtEl>
                                          <p:spTgt spid="6"/>
                                        </p:tgtEl>
                                        <p:attrNameLst>
                                          <p:attrName>ppt_w</p:attrName>
                                        </p:attrNameLst>
                                      </p:cBhvr>
                                      <p:tavLst>
                                        <p:tav tm="0">
                                          <p:val>
                                            <p:fltVal val="0"/>
                                          </p:val>
                                        </p:tav>
                                        <p:tav tm="100000">
                                          <p:val>
                                            <p:strVal val="#ppt_w"/>
                                          </p:val>
                                        </p:tav>
                                      </p:tavLst>
                                    </p:anim>
                                    <p:anim calcmode="lin" valueType="num">
                                      <p:cBhvr>
                                        <p:cTn id="57" dur="1000" fill="hold"/>
                                        <p:tgtEl>
                                          <p:spTgt spid="6"/>
                                        </p:tgtEl>
                                        <p:attrNameLst>
                                          <p:attrName>ppt_h</p:attrName>
                                        </p:attrNameLst>
                                      </p:cBhvr>
                                      <p:tavLst>
                                        <p:tav tm="0">
                                          <p:val>
                                            <p:strVal val="#ppt_h"/>
                                          </p:val>
                                        </p:tav>
                                        <p:tav tm="100000">
                                          <p:val>
                                            <p:strVal val="#ppt_h"/>
                                          </p:val>
                                        </p:tav>
                                      </p:tavLst>
                                    </p:anim>
                                  </p:childTnLst>
                                </p:cTn>
                              </p:par>
                            </p:childTnLst>
                          </p:cTn>
                        </p:par>
                        <p:par>
                          <p:cTn id="58" fill="hold">
                            <p:stCondLst>
                              <p:cond delay="1000"/>
                            </p:stCondLst>
                            <p:childTnLst>
                              <p:par>
                                <p:cTn id="59" presetID="10" presetClass="entr" presetSubtype="0" fill="hold" nodeType="afterEffect">
                                  <p:stCondLst>
                                    <p:cond delay="1000"/>
                                  </p:stCondLst>
                                  <p:childTnLst>
                                    <p:set>
                                      <p:cBhvr>
                                        <p:cTn id="60" dur="1" fill="hold">
                                          <p:stCondLst>
                                            <p:cond delay="0"/>
                                          </p:stCondLst>
                                        </p:cTn>
                                        <p:tgtEl>
                                          <p:spTgt spid="76"/>
                                        </p:tgtEl>
                                        <p:attrNameLst>
                                          <p:attrName>style.visibility</p:attrName>
                                        </p:attrNameLst>
                                      </p:cBhvr>
                                      <p:to>
                                        <p:strVal val="visible"/>
                                      </p:to>
                                    </p:set>
                                    <p:animEffect transition="in" filter="fade">
                                      <p:cBhvr>
                                        <p:cTn id="61" dur="500"/>
                                        <p:tgtEl>
                                          <p:spTgt spid="7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76"/>
                                        </p:tgtEl>
                                      </p:cBhvr>
                                    </p:animEffect>
                                    <p:set>
                                      <p:cBhvr>
                                        <p:cTn id="66" dur="1" fill="hold">
                                          <p:stCondLst>
                                            <p:cond delay="499"/>
                                          </p:stCondLst>
                                        </p:cTn>
                                        <p:tgtEl>
                                          <p:spTgt spid="7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6"/>
                                        </p:tgtEl>
                                      </p:cBhvr>
                                    </p:animEffect>
                                    <p:set>
                                      <p:cBhvr>
                                        <p:cTn id="69" dur="1" fill="hold">
                                          <p:stCondLst>
                                            <p:cond delay="499"/>
                                          </p:stCondLst>
                                        </p:cTn>
                                        <p:tgtEl>
                                          <p:spTgt spid="2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30"/>
                                        </p:tgtEl>
                                      </p:cBhvr>
                                    </p:animEffect>
                                    <p:set>
                                      <p:cBhvr>
                                        <p:cTn id="72" dur="1" fill="hold">
                                          <p:stCondLst>
                                            <p:cond delay="499"/>
                                          </p:stCondLst>
                                        </p:cTn>
                                        <p:tgtEl>
                                          <p:spTgt spid="30"/>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6"/>
                                        </p:tgtEl>
                                      </p:cBhvr>
                                    </p:animEffect>
                                    <p:set>
                                      <p:cBhvr>
                                        <p:cTn id="75" dur="1" fill="hold">
                                          <p:stCondLst>
                                            <p:cond delay="499"/>
                                          </p:stCondLst>
                                        </p:cTn>
                                        <p:tgtEl>
                                          <p:spTgt spid="6"/>
                                        </p:tgtEl>
                                        <p:attrNameLst>
                                          <p:attrName>style.visibility</p:attrName>
                                        </p:attrNameLst>
                                      </p:cBhvr>
                                      <p:to>
                                        <p:strVal val="hidden"/>
                                      </p:to>
                                    </p:set>
                                  </p:childTnLst>
                                </p:cTn>
                              </p:par>
                            </p:childTnLst>
                          </p:cTn>
                        </p:par>
                        <p:par>
                          <p:cTn id="76" fill="hold">
                            <p:stCondLst>
                              <p:cond delay="500"/>
                            </p:stCondLst>
                            <p:childTnLst>
                              <p:par>
                                <p:cTn id="77" presetID="0" presetClass="path" presetSubtype="0" accel="50000" decel="50000" fill="hold" nodeType="afterEffect">
                                  <p:stCondLst>
                                    <p:cond delay="0"/>
                                  </p:stCondLst>
                                  <p:childTnLst>
                                    <p:animMotion origin="layout" path="M 0.86276 -0.00046 L 0.63724 0.15116 " pathEditMode="relative" rAng="0" ptsTypes="AA">
                                      <p:cBhvr>
                                        <p:cTn id="78" dur="2000" fill="hold"/>
                                        <p:tgtEl>
                                          <p:spTgt spid="11"/>
                                        </p:tgtEl>
                                        <p:attrNameLst>
                                          <p:attrName>ppt_x</p:attrName>
                                          <p:attrName>ppt_y</p:attrName>
                                        </p:attrNameLst>
                                      </p:cBhvr>
                                      <p:rCtr x="-11276" y="7569"/>
                                    </p:animMotion>
                                  </p:childTnLst>
                                </p:cTn>
                              </p:par>
                              <p:par>
                                <p:cTn id="79" presetID="0" presetClass="path" presetSubtype="0" accel="50000" decel="50000" fill="hold" nodeType="withEffect">
                                  <p:stCondLst>
                                    <p:cond delay="0"/>
                                  </p:stCondLst>
                                  <p:childTnLst>
                                    <p:animMotion origin="layout" path="M 0.86276 0.00046 L 0.15404 -0.07685 " pathEditMode="relative" rAng="0" ptsTypes="AA">
                                      <p:cBhvr>
                                        <p:cTn id="80" dur="2000" fill="hold"/>
                                        <p:tgtEl>
                                          <p:spTgt spid="5"/>
                                        </p:tgtEl>
                                        <p:attrNameLst>
                                          <p:attrName>ppt_x</p:attrName>
                                          <p:attrName>ppt_y</p:attrName>
                                        </p:attrNameLst>
                                      </p:cBhvr>
                                      <p:rCtr x="-35443" y="-3866"/>
                                    </p:animMotion>
                                  </p:childTnLst>
                                </p:cTn>
                              </p:par>
                              <p:par>
                                <p:cTn id="81" presetID="0" presetClass="path" presetSubtype="0" accel="50000" decel="50000" fill="hold" nodeType="withEffect">
                                  <p:stCondLst>
                                    <p:cond delay="0"/>
                                  </p:stCondLst>
                                  <p:childTnLst>
                                    <p:animMotion origin="layout" path="M 0.00807 -7.40741E-7 L 0.35885 -0.00347 " pathEditMode="relative" rAng="0" ptsTypes="AA">
                                      <p:cBhvr>
                                        <p:cTn id="82" dur="2000" fill="hold"/>
                                        <p:tgtEl>
                                          <p:spTgt spid="9"/>
                                        </p:tgtEl>
                                        <p:attrNameLst>
                                          <p:attrName>ppt_x</p:attrName>
                                          <p:attrName>ppt_y</p:attrName>
                                        </p:attrNameLst>
                                      </p:cBhvr>
                                      <p:rCtr x="17539" y="-185"/>
                                    </p:animMotion>
                                  </p:childTnLst>
                                </p:cTn>
                              </p:par>
                            </p:childTnLst>
                          </p:cTn>
                        </p:par>
                        <p:par>
                          <p:cTn id="83" fill="hold">
                            <p:stCondLst>
                              <p:cond delay="2500"/>
                            </p:stCondLst>
                            <p:childTnLst>
                              <p:par>
                                <p:cTn id="84" presetID="10" presetClass="entr" presetSubtype="0" fill="hold" grpId="0" nodeType="afterEffect">
                                  <p:stCondLst>
                                    <p:cond delay="0"/>
                                  </p:stCondLst>
                                  <p:childTnLst>
                                    <p:set>
                                      <p:cBhvr>
                                        <p:cTn id="85" dur="1" fill="hold">
                                          <p:stCondLst>
                                            <p:cond delay="0"/>
                                          </p:stCondLst>
                                        </p:cTn>
                                        <p:tgtEl>
                                          <p:spTgt spid="106"/>
                                        </p:tgtEl>
                                        <p:attrNameLst>
                                          <p:attrName>style.visibility</p:attrName>
                                        </p:attrNameLst>
                                      </p:cBhvr>
                                      <p:to>
                                        <p:strVal val="visible"/>
                                      </p:to>
                                    </p:set>
                                    <p:animEffect transition="in" filter="fade">
                                      <p:cBhvr>
                                        <p:cTn id="86" dur="500"/>
                                        <p:tgtEl>
                                          <p:spTgt spid="10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106"/>
                                        </p:tgtEl>
                                      </p:cBhvr>
                                    </p:animEffect>
                                    <p:set>
                                      <p:cBhvr>
                                        <p:cTn id="91" dur="1" fill="hold">
                                          <p:stCondLst>
                                            <p:cond delay="499"/>
                                          </p:stCondLst>
                                        </p:cTn>
                                        <p:tgtEl>
                                          <p:spTgt spid="106"/>
                                        </p:tgtEl>
                                        <p:attrNameLst>
                                          <p:attrName>style.visibility</p:attrName>
                                        </p:attrNameLst>
                                      </p:cBhvr>
                                      <p:to>
                                        <p:strVal val="hidden"/>
                                      </p:to>
                                    </p:set>
                                  </p:childTnLst>
                                </p:cTn>
                              </p:par>
                            </p:childTnLst>
                          </p:cTn>
                        </p:par>
                        <p:par>
                          <p:cTn id="92" fill="hold">
                            <p:stCondLst>
                              <p:cond delay="500"/>
                            </p:stCondLst>
                            <p:childTnLst>
                              <p:par>
                                <p:cTn id="93" presetID="6" presetClass="emph" presetSubtype="0" fill="hold" nodeType="afterEffect">
                                  <p:stCondLst>
                                    <p:cond delay="0"/>
                                  </p:stCondLst>
                                  <p:childTnLst>
                                    <p:animScale>
                                      <p:cBhvr>
                                        <p:cTn id="94" dur="2000" fill="hold"/>
                                        <p:tgtEl>
                                          <p:spTgt spid="11"/>
                                        </p:tgtEl>
                                      </p:cBhvr>
                                      <p:by x="515000" y="515000"/>
                                    </p:animScale>
                                  </p:childTnLst>
                                </p:cTn>
                              </p:par>
                              <p:par>
                                <p:cTn id="95" presetID="6" presetClass="emph" presetSubtype="0" fill="hold" nodeType="withEffect">
                                  <p:stCondLst>
                                    <p:cond delay="0"/>
                                  </p:stCondLst>
                                  <p:childTnLst>
                                    <p:animScale>
                                      <p:cBhvr>
                                        <p:cTn id="96" dur="2000" fill="hold"/>
                                        <p:tgtEl>
                                          <p:spTgt spid="5"/>
                                        </p:tgtEl>
                                      </p:cBhvr>
                                      <p:by x="310000" y="310000"/>
                                    </p:animScale>
                                  </p:childTnLst>
                                </p:cTn>
                              </p:par>
                              <p:par>
                                <p:cTn id="97" presetID="6" presetClass="emph" presetSubtype="0" fill="hold" nodeType="withEffect">
                                  <p:stCondLst>
                                    <p:cond delay="0"/>
                                  </p:stCondLst>
                                  <p:childTnLst>
                                    <p:animScale>
                                      <p:cBhvr>
                                        <p:cTn id="98" dur="2000" fill="hold"/>
                                        <p:tgtEl>
                                          <p:spTgt spid="9"/>
                                        </p:tgtEl>
                                      </p:cBhvr>
                                      <p:by x="85000" y="8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P spid="51" grpId="0"/>
      <p:bldP spid="51" grpId="1"/>
      <p:bldP spid="106" grpId="0"/>
      <p:bldP spid="10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2D62D88-A44F-9741-92E1-9FD2AD772D41}"/>
              </a:ext>
            </a:extLst>
          </p:cNvPr>
          <p:cNvSpPr>
            <a:spLocks noGrp="1"/>
          </p:cNvSpPr>
          <p:nvPr>
            <p:ph type="dt" sz="half" idx="18"/>
          </p:nvPr>
        </p:nvSpPr>
        <p:spPr/>
        <p:txBody>
          <a:bodyPr/>
          <a:lstStyle/>
          <a:p>
            <a:fld id="{1B4CDBAC-E340-B446-A339-EBC386F2AFB8}" type="datetime4">
              <a:rPr lang="en-US" smtClean="0"/>
              <a:t>December 1, 2021</a:t>
            </a:fld>
            <a:endParaRPr lang="en-US"/>
          </a:p>
        </p:txBody>
      </p:sp>
      <p:sp>
        <p:nvSpPr>
          <p:cNvPr id="5" name="Footer Placeholder 4">
            <a:extLst>
              <a:ext uri="{FF2B5EF4-FFF2-40B4-BE49-F238E27FC236}">
                <a16:creationId xmlns:a16="http://schemas.microsoft.com/office/drawing/2014/main" id="{6C2A697A-CBC2-8D4A-A0CE-75A7EF8A96D8}"/>
              </a:ext>
            </a:extLst>
          </p:cNvPr>
          <p:cNvSpPr>
            <a:spLocks noGrp="1"/>
          </p:cNvSpPr>
          <p:nvPr>
            <p:ph type="ftr" sz="quarter" idx="19"/>
          </p:nvPr>
        </p:nvSpPr>
        <p:spPr/>
        <p:txBody>
          <a:bodyPr/>
          <a:lstStyle/>
          <a:p>
            <a:r>
              <a:rPr lang="en-US"/>
              <a:t>This document has been reviewed and determined not to contain export controlled technical data.</a:t>
            </a:r>
          </a:p>
        </p:txBody>
      </p:sp>
      <p:pic>
        <p:nvPicPr>
          <p:cNvPr id="9" name="Picture 8">
            <a:extLst>
              <a:ext uri="{FF2B5EF4-FFF2-40B4-BE49-F238E27FC236}">
                <a16:creationId xmlns:a16="http://schemas.microsoft.com/office/drawing/2014/main" id="{0567F2C6-52EB-AD46-B2E0-70A892DE9C8B}"/>
              </a:ext>
            </a:extLst>
          </p:cNvPr>
          <p:cNvPicPr>
            <a:picLocks noChangeAspect="1"/>
          </p:cNvPicPr>
          <p:nvPr/>
        </p:nvPicPr>
        <p:blipFill>
          <a:blip r:embed="rId2"/>
          <a:stretch>
            <a:fillRect/>
          </a:stretch>
        </p:blipFill>
        <p:spPr>
          <a:xfrm>
            <a:off x="2971800" y="971550"/>
            <a:ext cx="3200400" cy="3200400"/>
          </a:xfrm>
          <a:prstGeom prst="rect">
            <a:avLst/>
          </a:prstGeom>
        </p:spPr>
      </p:pic>
      <p:sp>
        <p:nvSpPr>
          <p:cNvPr id="2" name="Slide Number Placeholder 1">
            <a:extLst>
              <a:ext uri="{FF2B5EF4-FFF2-40B4-BE49-F238E27FC236}">
                <a16:creationId xmlns:a16="http://schemas.microsoft.com/office/drawing/2014/main" id="{EB5A38AE-8949-AA4C-A2FD-D3732ACF7437}"/>
              </a:ext>
            </a:extLst>
          </p:cNvPr>
          <p:cNvSpPr>
            <a:spLocks noGrp="1"/>
          </p:cNvSpPr>
          <p:nvPr>
            <p:ph type="sldNum" sz="quarter" idx="20"/>
          </p:nvPr>
        </p:nvSpPr>
        <p:spPr/>
        <p:txBody>
          <a:bodyPr/>
          <a:lstStyle/>
          <a:p>
            <a:fld id="{275C533D-D968-4A70-91E2-44C7FEDAA0E0}" type="slidenum">
              <a:rPr lang="en-US" smtClean="0"/>
              <a:pPr/>
              <a:t>28</a:t>
            </a:fld>
            <a:endParaRPr lang="en-US"/>
          </a:p>
        </p:txBody>
      </p:sp>
    </p:spTree>
    <p:extLst>
      <p:ext uri="{BB962C8B-B14F-4D97-AF65-F5344CB8AC3E}">
        <p14:creationId xmlns:p14="http://schemas.microsoft.com/office/powerpoint/2010/main" val="311141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694D6E-8DF9-1243-B455-18CCC2FA4EF5}"/>
              </a:ext>
            </a:extLst>
          </p:cNvPr>
          <p:cNvSpPr/>
          <p:nvPr/>
        </p:nvSpPr>
        <p:spPr>
          <a:xfrm>
            <a:off x="480291" y="1708728"/>
            <a:ext cx="8075880" cy="2031325"/>
          </a:xfrm>
          <a:prstGeom prst="rect">
            <a:avLst/>
          </a:prstGeom>
        </p:spPr>
        <p:txBody>
          <a:bodyPr wrap="square">
            <a:spAutoFit/>
          </a:bodyPr>
          <a:lstStyle/>
          <a:p>
            <a:r>
              <a:rPr lang="en-US" b="1" dirty="0">
                <a:solidFill>
                  <a:schemeClr val="bg1"/>
                </a:solidFill>
                <a:latin typeface="Helvetica" pitchFamily="2" charset="0"/>
                <a:ea typeface="Hiragino Mincho Pro W3" panose="02020300000000000000" pitchFamily="18" charset="-128"/>
              </a:rPr>
              <a:t>INSTRUCTIONS: </a:t>
            </a:r>
          </a:p>
          <a:p>
            <a:endParaRPr lang="en-US" b="1" dirty="0">
              <a:solidFill>
                <a:schemeClr val="bg1"/>
              </a:solidFill>
              <a:latin typeface="Helvetica" pitchFamily="2" charset="0"/>
              <a:ea typeface="Hiragino Mincho Pro W3" panose="02020300000000000000" pitchFamily="18" charset="-128"/>
            </a:endParaRPr>
          </a:p>
          <a:p>
            <a:r>
              <a:rPr lang="en-US" dirty="0">
                <a:solidFill>
                  <a:schemeClr val="bg1"/>
                </a:solidFill>
                <a:latin typeface="Helvetica" pitchFamily="2" charset="0"/>
                <a:ea typeface="Hiragino Mincho Pro W3" panose="02020300000000000000" pitchFamily="18" charset="-128"/>
              </a:rPr>
              <a:t>These files have built-in interactive elements. To view them, PowerPoint must be in "Slide Show" mode; you can then move to the next slide or interactive event either by clicking your mouse, the spacebar, or the arrow keys. </a:t>
            </a:r>
          </a:p>
          <a:p>
            <a:endParaRPr lang="en-US" dirty="0">
              <a:solidFill>
                <a:schemeClr val="bg1"/>
              </a:solidFill>
              <a:latin typeface="Helvetica" pitchFamily="2" charset="0"/>
              <a:ea typeface="Hiragino Mincho Pro W3" panose="02020300000000000000" pitchFamily="18" charset="-128"/>
            </a:endParaRPr>
          </a:p>
          <a:p>
            <a:r>
              <a:rPr lang="en-US" dirty="0">
                <a:solidFill>
                  <a:schemeClr val="bg1"/>
                </a:solidFill>
                <a:latin typeface="Helvetica" pitchFamily="2" charset="0"/>
                <a:ea typeface="Hiragino Mincho Pro W3" panose="02020300000000000000" pitchFamily="18" charset="-128"/>
              </a:rPr>
              <a:t>These slides will not work in "regular viewing mode.”</a:t>
            </a:r>
          </a:p>
        </p:txBody>
      </p:sp>
      <p:pic>
        <p:nvPicPr>
          <p:cNvPr id="5" name="Picture 4">
            <a:extLst>
              <a:ext uri="{FF2B5EF4-FFF2-40B4-BE49-F238E27FC236}">
                <a16:creationId xmlns:a16="http://schemas.microsoft.com/office/drawing/2014/main" id="{3C4D34DA-1C81-C04D-AA8F-6E10D9685727}"/>
              </a:ext>
            </a:extLst>
          </p:cNvPr>
          <p:cNvPicPr>
            <a:picLocks noChangeAspect="1"/>
          </p:cNvPicPr>
          <p:nvPr/>
        </p:nvPicPr>
        <p:blipFill>
          <a:blip r:embed="rId3"/>
          <a:stretch>
            <a:fillRect/>
          </a:stretch>
        </p:blipFill>
        <p:spPr>
          <a:xfrm>
            <a:off x="8281254" y="114421"/>
            <a:ext cx="728420" cy="728420"/>
          </a:xfrm>
          <a:prstGeom prst="rect">
            <a:avLst/>
          </a:prstGeom>
        </p:spPr>
      </p:pic>
      <p:sp>
        <p:nvSpPr>
          <p:cNvPr id="2" name="Date Placeholder 1">
            <a:extLst>
              <a:ext uri="{FF2B5EF4-FFF2-40B4-BE49-F238E27FC236}">
                <a16:creationId xmlns:a16="http://schemas.microsoft.com/office/drawing/2014/main" id="{C61F8CD1-06E4-BA47-8ECE-46E11B5158EE}"/>
              </a:ext>
            </a:extLst>
          </p:cNvPr>
          <p:cNvSpPr>
            <a:spLocks noGrp="1"/>
          </p:cNvSpPr>
          <p:nvPr>
            <p:ph type="dt" sz="half" idx="18"/>
          </p:nvPr>
        </p:nvSpPr>
        <p:spPr/>
        <p:txBody>
          <a:bodyPr/>
          <a:lstStyle/>
          <a:p>
            <a:fld id="{26303776-B72C-5C41-BE0A-AC5E5E75C391}" type="datetime4">
              <a:rPr lang="en-US" smtClean="0"/>
              <a:t>December 1, 2021</a:t>
            </a:fld>
            <a:endParaRPr lang="en-US"/>
          </a:p>
        </p:txBody>
      </p:sp>
      <p:sp>
        <p:nvSpPr>
          <p:cNvPr id="6" name="Slide Number Placeholder 5">
            <a:extLst>
              <a:ext uri="{FF2B5EF4-FFF2-40B4-BE49-F238E27FC236}">
                <a16:creationId xmlns:a16="http://schemas.microsoft.com/office/drawing/2014/main" id="{F0528C87-0021-9148-B191-D8B5DF316EBD}"/>
              </a:ext>
            </a:extLst>
          </p:cNvPr>
          <p:cNvSpPr>
            <a:spLocks noGrp="1"/>
          </p:cNvSpPr>
          <p:nvPr>
            <p:ph type="sldNum" sz="quarter" idx="20"/>
          </p:nvPr>
        </p:nvSpPr>
        <p:spPr/>
        <p:txBody>
          <a:bodyPr/>
          <a:lstStyle/>
          <a:p>
            <a:fld id="{C20F9084-C4B8-47CC-A340-731237DBDB58}" type="slidenum">
              <a:rPr lang="en-US" smtClean="0"/>
              <a:pPr/>
              <a:t>3</a:t>
            </a:fld>
            <a:endParaRPr lang="en-US"/>
          </a:p>
        </p:txBody>
      </p:sp>
    </p:spTree>
    <p:extLst>
      <p:ext uri="{BB962C8B-B14F-4D97-AF65-F5344CB8AC3E}">
        <p14:creationId xmlns:p14="http://schemas.microsoft.com/office/powerpoint/2010/main" val="976163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694D6E-8DF9-1243-B455-18CCC2FA4EF5}"/>
              </a:ext>
            </a:extLst>
          </p:cNvPr>
          <p:cNvSpPr/>
          <p:nvPr/>
        </p:nvSpPr>
        <p:spPr>
          <a:xfrm>
            <a:off x="406399" y="458498"/>
            <a:ext cx="8075880" cy="4108817"/>
          </a:xfrm>
          <a:prstGeom prst="rect">
            <a:avLst/>
          </a:prstGeom>
        </p:spPr>
        <p:txBody>
          <a:bodyPr wrap="square">
            <a:spAutoFit/>
          </a:bodyPr>
          <a:lstStyle/>
          <a:p>
            <a:r>
              <a:rPr lang="en-US" b="1" dirty="0">
                <a:solidFill>
                  <a:schemeClr val="bg1"/>
                </a:solidFill>
                <a:latin typeface="Helvetica" pitchFamily="2" charset="0"/>
                <a:ea typeface="Hiragino Mincho Pro W3" panose="02020300000000000000" pitchFamily="18" charset="-128"/>
              </a:rPr>
              <a:t>List of slides</a:t>
            </a:r>
          </a:p>
          <a:p>
            <a:endParaRPr lang="en-US" b="1" dirty="0">
              <a:solidFill>
                <a:schemeClr val="bg1"/>
              </a:solidFill>
              <a:latin typeface="Helvetica" pitchFamily="2" charset="0"/>
              <a:ea typeface="Hiragino Mincho Pro W3" panose="02020300000000000000" pitchFamily="18" charset="-128"/>
            </a:endParaRPr>
          </a:p>
          <a:p>
            <a:pPr marL="342900" indent="-342900">
              <a:buAutoNum type="arabicPeriod"/>
            </a:pPr>
            <a:r>
              <a:rPr lang="en-US" sz="1500" dirty="0">
                <a:solidFill>
                  <a:schemeClr val="bg1"/>
                </a:solidFill>
                <a:latin typeface="Helvetica" pitchFamily="2" charset="0"/>
                <a:ea typeface="Hiragino Mincho Pro W3" panose="02020300000000000000" pitchFamily="18" charset="-128"/>
              </a:rPr>
              <a:t>Comparison of Exoplanets’ Locations</a:t>
            </a:r>
          </a:p>
          <a:p>
            <a:pPr marL="342900" indent="-342900">
              <a:buAutoNum type="arabicPeriod"/>
            </a:pPr>
            <a:r>
              <a:rPr lang="en-US" sz="1500" dirty="0">
                <a:solidFill>
                  <a:schemeClr val="bg1"/>
                </a:solidFill>
                <a:latin typeface="Helvetica" pitchFamily="2" charset="0"/>
                <a:ea typeface="Hiragino Mincho Pro W3" panose="02020300000000000000" pitchFamily="18" charset="-128"/>
              </a:rPr>
              <a:t>Comparison of Exoplanets’ Locations (Kelvin)</a:t>
            </a:r>
          </a:p>
          <a:p>
            <a:pPr marL="342900" indent="-342900">
              <a:buAutoNum type="arabicPeriod"/>
            </a:pPr>
            <a:r>
              <a:rPr lang="en-US" sz="1500" dirty="0">
                <a:solidFill>
                  <a:schemeClr val="bg1"/>
                </a:solidFill>
                <a:latin typeface="Helvetica" pitchFamily="2" charset="0"/>
                <a:ea typeface="Hiragino Mincho Pro W3" panose="02020300000000000000" pitchFamily="18" charset="-128"/>
              </a:rPr>
              <a:t>Comparison of Host Stars </a:t>
            </a:r>
          </a:p>
          <a:p>
            <a:pPr marL="342900" indent="-342900">
              <a:buFontTx/>
              <a:buAutoNum type="arabicPeriod"/>
            </a:pPr>
            <a:r>
              <a:rPr lang="en-US" sz="1500" dirty="0">
                <a:solidFill>
                  <a:schemeClr val="bg1"/>
                </a:solidFill>
                <a:latin typeface="Helvetica" pitchFamily="2" charset="0"/>
                <a:ea typeface="Hiragino Mincho Pro W3" panose="02020300000000000000" pitchFamily="18" charset="-128"/>
              </a:rPr>
              <a:t>Comparison of Host Stars (Kelvin)</a:t>
            </a:r>
          </a:p>
          <a:p>
            <a:pPr marL="342900" indent="-342900">
              <a:buAutoNum type="arabicPeriod"/>
            </a:pPr>
            <a:r>
              <a:rPr lang="en-US" sz="1500" dirty="0">
                <a:solidFill>
                  <a:schemeClr val="bg1"/>
                </a:solidFill>
                <a:latin typeface="Helvetica" pitchFamily="2" charset="0"/>
                <a:ea typeface="Hiragino Mincho Pro W3" panose="02020300000000000000" pitchFamily="18" charset="-128"/>
              </a:rPr>
              <a:t>Comparison of Metal Phases on Exoplanets – Quiz</a:t>
            </a:r>
          </a:p>
          <a:p>
            <a:pPr marL="342900" indent="-342900">
              <a:buAutoNum type="arabicPeriod"/>
            </a:pPr>
            <a:r>
              <a:rPr lang="en-US" sz="1500" dirty="0">
                <a:solidFill>
                  <a:schemeClr val="bg1"/>
                </a:solidFill>
                <a:latin typeface="Helvetica" pitchFamily="2" charset="0"/>
                <a:ea typeface="Hiragino Mincho Pro W3" panose="02020300000000000000" pitchFamily="18" charset="-128"/>
              </a:rPr>
              <a:t>Comparison of Planet Sizes – Exoplanets</a:t>
            </a:r>
          </a:p>
          <a:p>
            <a:pPr marL="342900" indent="-342900">
              <a:buAutoNum type="arabicPeriod"/>
            </a:pPr>
            <a:r>
              <a:rPr lang="en-US" sz="1500" dirty="0">
                <a:solidFill>
                  <a:schemeClr val="bg1"/>
                </a:solidFill>
                <a:latin typeface="Helvetica" pitchFamily="2" charset="0"/>
                <a:ea typeface="Hiragino Mincho Pro W3" panose="02020300000000000000" pitchFamily="18" charset="-128"/>
              </a:rPr>
              <a:t>Comparison of Planet Sizes - Solar Systems</a:t>
            </a:r>
          </a:p>
          <a:p>
            <a:pPr marL="342900" indent="-342900">
              <a:buAutoNum type="arabicPeriod"/>
            </a:pPr>
            <a:r>
              <a:rPr lang="en-US" sz="1500" dirty="0">
                <a:solidFill>
                  <a:schemeClr val="bg1"/>
                </a:solidFill>
                <a:latin typeface="Helvetica" pitchFamily="2" charset="0"/>
                <a:ea typeface="Hiragino Mincho Pro W3" panose="02020300000000000000" pitchFamily="18" charset="-128"/>
              </a:rPr>
              <a:t>Comparison of Space Telescopes</a:t>
            </a:r>
          </a:p>
          <a:p>
            <a:pPr marL="342900" indent="-342900">
              <a:buAutoNum type="arabicPeriod"/>
            </a:pPr>
            <a:r>
              <a:rPr lang="en-US" sz="1500" dirty="0">
                <a:solidFill>
                  <a:schemeClr val="bg1"/>
                </a:solidFill>
                <a:latin typeface="Helvetica" pitchFamily="2" charset="0"/>
                <a:ea typeface="Hiragino Mincho Pro W3" panose="02020300000000000000" pitchFamily="18" charset="-128"/>
              </a:rPr>
              <a:t>Comparison of TRAPPIST-1 – with Inner Solar System</a:t>
            </a:r>
          </a:p>
          <a:p>
            <a:pPr marL="342900" indent="-342900">
              <a:buAutoNum type="arabicPeriod"/>
            </a:pPr>
            <a:r>
              <a:rPr lang="en-US" sz="1500" dirty="0">
                <a:solidFill>
                  <a:schemeClr val="bg1"/>
                </a:solidFill>
                <a:latin typeface="Helvetica" pitchFamily="2" charset="0"/>
                <a:ea typeface="Hiragino Mincho Pro W3" panose="02020300000000000000" pitchFamily="18" charset="-128"/>
              </a:rPr>
              <a:t>Habitable Zones Compared to the Size of the Hosting Star - with different types of stars</a:t>
            </a:r>
          </a:p>
          <a:p>
            <a:pPr marL="342900" indent="-342900">
              <a:buAutoNum type="arabicPeriod"/>
            </a:pPr>
            <a:r>
              <a:rPr lang="en-US" sz="1500" dirty="0">
                <a:solidFill>
                  <a:schemeClr val="bg1"/>
                </a:solidFill>
                <a:latin typeface="Helvetica" pitchFamily="2" charset="0"/>
                <a:ea typeface="Hiragino Mincho Pro W3" panose="02020300000000000000" pitchFamily="18" charset="-128"/>
              </a:rPr>
              <a:t>Habitable Zones Compared to the Size of the Hosting Star</a:t>
            </a:r>
          </a:p>
          <a:p>
            <a:pPr marL="342900" indent="-342900">
              <a:buAutoNum type="arabicPeriod"/>
            </a:pPr>
            <a:r>
              <a:rPr lang="en-US" sz="1500" dirty="0">
                <a:solidFill>
                  <a:schemeClr val="bg1"/>
                </a:solidFill>
                <a:latin typeface="Helvetica" pitchFamily="2" charset="0"/>
                <a:ea typeface="Hiragino Mincho Pro W3" panose="02020300000000000000" pitchFamily="18" charset="-128"/>
              </a:rPr>
              <a:t>Planet Formation</a:t>
            </a:r>
          </a:p>
          <a:p>
            <a:pPr marL="342900" indent="-342900">
              <a:buAutoNum type="arabicPeriod"/>
            </a:pPr>
            <a:r>
              <a:rPr lang="en-US" sz="1500" dirty="0">
                <a:solidFill>
                  <a:schemeClr val="bg1"/>
                </a:solidFill>
                <a:latin typeface="Helvetica" pitchFamily="2" charset="0"/>
                <a:ea typeface="Hiragino Mincho Pro W3" panose="02020300000000000000" pitchFamily="18" charset="-128"/>
              </a:rPr>
              <a:t>Planets vs Stars - Brightness, Size, and Weight (Mass)</a:t>
            </a:r>
          </a:p>
          <a:p>
            <a:pPr marL="342900" indent="-342900">
              <a:buAutoNum type="arabicPeriod"/>
            </a:pPr>
            <a:r>
              <a:rPr lang="en-US" sz="1500" dirty="0">
                <a:solidFill>
                  <a:schemeClr val="bg1"/>
                </a:solidFill>
                <a:latin typeface="Helvetica" pitchFamily="2" charset="0"/>
                <a:ea typeface="Hiragino Mincho Pro W3" panose="02020300000000000000" pitchFamily="18" charset="-128"/>
              </a:rPr>
              <a:t>Spectroscopy - Detection of Bio Signatures</a:t>
            </a:r>
          </a:p>
          <a:p>
            <a:pPr marL="342900" indent="-342900">
              <a:buAutoNum type="arabicPeriod"/>
            </a:pPr>
            <a:r>
              <a:rPr lang="en-US" sz="1500" dirty="0">
                <a:solidFill>
                  <a:schemeClr val="bg1"/>
                </a:solidFill>
                <a:latin typeface="Helvetica" pitchFamily="2" charset="0"/>
                <a:ea typeface="Hiragino Mincho Pro W3" panose="02020300000000000000" pitchFamily="18" charset="-128"/>
              </a:rPr>
              <a:t>Speed Comparison – Jet Airliner vs. Small Astronomical Bodies</a:t>
            </a:r>
          </a:p>
        </p:txBody>
      </p:sp>
      <p:pic>
        <p:nvPicPr>
          <p:cNvPr id="5" name="Picture 4">
            <a:extLst>
              <a:ext uri="{FF2B5EF4-FFF2-40B4-BE49-F238E27FC236}">
                <a16:creationId xmlns:a16="http://schemas.microsoft.com/office/drawing/2014/main" id="{3C4D34DA-1C81-C04D-AA8F-6E10D9685727}"/>
              </a:ext>
            </a:extLst>
          </p:cNvPr>
          <p:cNvPicPr>
            <a:picLocks noChangeAspect="1"/>
          </p:cNvPicPr>
          <p:nvPr/>
        </p:nvPicPr>
        <p:blipFill>
          <a:blip r:embed="rId3"/>
          <a:stretch>
            <a:fillRect/>
          </a:stretch>
        </p:blipFill>
        <p:spPr>
          <a:xfrm>
            <a:off x="8281254" y="114421"/>
            <a:ext cx="728420" cy="728420"/>
          </a:xfrm>
          <a:prstGeom prst="rect">
            <a:avLst/>
          </a:prstGeom>
        </p:spPr>
      </p:pic>
      <p:sp>
        <p:nvSpPr>
          <p:cNvPr id="2" name="Date Placeholder 1">
            <a:extLst>
              <a:ext uri="{FF2B5EF4-FFF2-40B4-BE49-F238E27FC236}">
                <a16:creationId xmlns:a16="http://schemas.microsoft.com/office/drawing/2014/main" id="{C61F8CD1-06E4-BA47-8ECE-46E11B5158EE}"/>
              </a:ext>
            </a:extLst>
          </p:cNvPr>
          <p:cNvSpPr>
            <a:spLocks noGrp="1"/>
          </p:cNvSpPr>
          <p:nvPr>
            <p:ph type="dt" sz="half" idx="18"/>
          </p:nvPr>
        </p:nvSpPr>
        <p:spPr/>
        <p:txBody>
          <a:bodyPr/>
          <a:lstStyle/>
          <a:p>
            <a:fld id="{26303776-B72C-5C41-BE0A-AC5E5E75C391}" type="datetime4">
              <a:rPr lang="en-US" smtClean="0"/>
              <a:t>December 1, 2021</a:t>
            </a:fld>
            <a:endParaRPr lang="en-US"/>
          </a:p>
        </p:txBody>
      </p:sp>
      <p:sp>
        <p:nvSpPr>
          <p:cNvPr id="6" name="Slide Number Placeholder 5">
            <a:extLst>
              <a:ext uri="{FF2B5EF4-FFF2-40B4-BE49-F238E27FC236}">
                <a16:creationId xmlns:a16="http://schemas.microsoft.com/office/drawing/2014/main" id="{F0528C87-0021-9148-B191-D8B5DF316EBD}"/>
              </a:ext>
            </a:extLst>
          </p:cNvPr>
          <p:cNvSpPr>
            <a:spLocks noGrp="1"/>
          </p:cNvSpPr>
          <p:nvPr>
            <p:ph type="sldNum" sz="quarter" idx="20"/>
          </p:nvPr>
        </p:nvSpPr>
        <p:spPr/>
        <p:txBody>
          <a:bodyPr/>
          <a:lstStyle/>
          <a:p>
            <a:fld id="{C20F9084-C4B8-47CC-A340-731237DBDB58}" type="slidenum">
              <a:rPr lang="en-US" smtClean="0"/>
              <a:pPr/>
              <a:t>4</a:t>
            </a:fld>
            <a:endParaRPr lang="en-US"/>
          </a:p>
        </p:txBody>
      </p:sp>
    </p:spTree>
    <p:extLst>
      <p:ext uri="{BB962C8B-B14F-4D97-AF65-F5344CB8AC3E}">
        <p14:creationId xmlns:p14="http://schemas.microsoft.com/office/powerpoint/2010/main" val="2081591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BC26523-612F-4E46-8F1B-6C06A09B4162}"/>
              </a:ext>
            </a:extLst>
          </p:cNvPr>
          <p:cNvSpPr>
            <a:spLocks noGrp="1"/>
          </p:cNvSpPr>
          <p:nvPr>
            <p:ph type="body" sz="quarter" idx="17"/>
          </p:nvPr>
        </p:nvSpPr>
        <p:spPr/>
        <p:txBody>
          <a:bodyPr/>
          <a:lstStyle/>
          <a:p>
            <a:r>
              <a:rPr lang="en-US"/>
              <a:t>Exoplanet Communications</a:t>
            </a:r>
          </a:p>
        </p:txBody>
      </p:sp>
      <p:sp>
        <p:nvSpPr>
          <p:cNvPr id="5" name="Title 4">
            <a:extLst>
              <a:ext uri="{FF2B5EF4-FFF2-40B4-BE49-F238E27FC236}">
                <a16:creationId xmlns:a16="http://schemas.microsoft.com/office/drawing/2014/main" id="{402DC8D7-9566-B942-8FE7-0B8DA0E73F1C}"/>
              </a:ext>
            </a:extLst>
          </p:cNvPr>
          <p:cNvSpPr>
            <a:spLocks noGrp="1"/>
          </p:cNvSpPr>
          <p:nvPr>
            <p:ph type="title"/>
          </p:nvPr>
        </p:nvSpPr>
        <p:spPr/>
        <p:txBody>
          <a:bodyPr/>
          <a:lstStyle/>
          <a:p>
            <a:r>
              <a:rPr lang="en-US" dirty="0">
                <a:solidFill>
                  <a:schemeClr val="accent1">
                    <a:lumMod val="40000"/>
                    <a:lumOff val="60000"/>
                  </a:schemeClr>
                </a:solidFill>
              </a:rPr>
              <a:t>Comparison of Exoplanets’ Locations </a:t>
            </a:r>
            <a:r>
              <a:rPr lang="en-US" sz="1600" dirty="0">
                <a:solidFill>
                  <a:schemeClr val="accent1">
                    <a:lumMod val="40000"/>
                    <a:lumOff val="60000"/>
                  </a:schemeClr>
                </a:solidFill>
              </a:rPr>
              <a:t>– with Solar System Planets</a:t>
            </a:r>
            <a:br>
              <a:rPr lang="en-US" dirty="0">
                <a:solidFill>
                  <a:schemeClr val="accent1">
                    <a:lumMod val="40000"/>
                    <a:lumOff val="60000"/>
                  </a:schemeClr>
                </a:solidFill>
              </a:rPr>
            </a:br>
            <a:br>
              <a:rPr lang="en-US" dirty="0">
                <a:solidFill>
                  <a:schemeClr val="accent1">
                    <a:lumMod val="40000"/>
                    <a:lumOff val="60000"/>
                  </a:schemeClr>
                </a:solidFill>
              </a:rPr>
            </a:br>
            <a:endParaRPr lang="en-US" dirty="0">
              <a:solidFill>
                <a:schemeClr val="accent1">
                  <a:lumMod val="40000"/>
                  <a:lumOff val="60000"/>
                </a:schemeClr>
              </a:solidFill>
            </a:endParaRPr>
          </a:p>
        </p:txBody>
      </p:sp>
      <p:grpSp>
        <p:nvGrpSpPr>
          <p:cNvPr id="600" name="Group 599">
            <a:extLst>
              <a:ext uri="{FF2B5EF4-FFF2-40B4-BE49-F238E27FC236}">
                <a16:creationId xmlns:a16="http://schemas.microsoft.com/office/drawing/2014/main" id="{59C60543-CDF2-1C42-94E2-0D5905645DFC}"/>
              </a:ext>
            </a:extLst>
          </p:cNvPr>
          <p:cNvGrpSpPr/>
          <p:nvPr/>
        </p:nvGrpSpPr>
        <p:grpSpPr>
          <a:xfrm>
            <a:off x="340409" y="644102"/>
            <a:ext cx="8965121" cy="4371466"/>
            <a:chOff x="453879" y="858803"/>
            <a:chExt cx="11953493" cy="5828621"/>
          </a:xfrm>
        </p:grpSpPr>
        <p:grpSp>
          <p:nvGrpSpPr>
            <p:cNvPr id="593" name="Group 592">
              <a:extLst>
                <a:ext uri="{FF2B5EF4-FFF2-40B4-BE49-F238E27FC236}">
                  <a16:creationId xmlns:a16="http://schemas.microsoft.com/office/drawing/2014/main" id="{7F346CA7-6F72-874E-863B-C0B7E61CD382}"/>
                </a:ext>
              </a:extLst>
            </p:cNvPr>
            <p:cNvGrpSpPr/>
            <p:nvPr/>
          </p:nvGrpSpPr>
          <p:grpSpPr>
            <a:xfrm>
              <a:off x="9277774" y="858803"/>
              <a:ext cx="1443135" cy="4036827"/>
              <a:chOff x="9277774" y="858803"/>
              <a:chExt cx="1443135" cy="4036827"/>
            </a:xfrm>
          </p:grpSpPr>
          <p:sp>
            <p:nvSpPr>
              <p:cNvPr id="594" name="TextBox 593">
                <a:extLst>
                  <a:ext uri="{FF2B5EF4-FFF2-40B4-BE49-F238E27FC236}">
                    <a16:creationId xmlns:a16="http://schemas.microsoft.com/office/drawing/2014/main" id="{1CBFCB94-7BF1-8644-B05B-EF4FB0427E66}"/>
                  </a:ext>
                </a:extLst>
              </p:cNvPr>
              <p:cNvSpPr txBox="1"/>
              <p:nvPr/>
            </p:nvSpPr>
            <p:spPr>
              <a:xfrm>
                <a:off x="9277774" y="858803"/>
                <a:ext cx="1443131" cy="1217427"/>
              </a:xfrm>
              <a:prstGeom prst="rect">
                <a:avLst/>
              </a:prstGeom>
              <a:noFill/>
            </p:spPr>
            <p:txBody>
              <a:bodyPr wrap="none" rtlCol="0">
                <a:spAutoFit/>
              </a:bodyPr>
              <a:lstStyle/>
              <a:p>
                <a:pPr algn="ctr">
                  <a:spcAft>
                    <a:spcPts val="375"/>
                  </a:spcAft>
                </a:pPr>
                <a:r>
                  <a:rPr lang="en-US">
                    <a:solidFill>
                      <a:schemeClr val="bg1"/>
                    </a:solidFill>
                    <a:latin typeface="Arial Narrow" panose="020B0604020202020204" pitchFamily="34" charset="0"/>
                    <a:cs typeface="Arial Narrow" panose="020B0604020202020204" pitchFamily="34" charset="0"/>
                  </a:rPr>
                  <a:t> </a:t>
                </a:r>
              </a:p>
              <a:p>
                <a:pPr algn="ctr">
                  <a:spcAft>
                    <a:spcPts val="375"/>
                  </a:spcAft>
                </a:pPr>
                <a:r>
                  <a:rPr lang="en-US">
                    <a:solidFill>
                      <a:schemeClr val="bg1"/>
                    </a:solidFill>
                    <a:latin typeface="Arial" panose="020B0604020202020204" pitchFamily="34" charset="0"/>
                    <a:cs typeface="Arial" panose="020B0604020202020204" pitchFamily="34" charset="0"/>
                  </a:rPr>
                  <a:t>Distance</a:t>
                </a:r>
                <a:br>
                  <a:rPr lang="en-US">
                    <a:solidFill>
                      <a:schemeClr val="bg1"/>
                    </a:solidFill>
                    <a:latin typeface="Arial" panose="020B0604020202020204" pitchFamily="34" charset="0"/>
                    <a:cs typeface="Arial" panose="020B0604020202020204" pitchFamily="34" charset="0"/>
                  </a:rPr>
                </a:br>
                <a:r>
                  <a:rPr lang="en-US" sz="1400">
                    <a:solidFill>
                      <a:schemeClr val="accent5">
                        <a:lumMod val="75000"/>
                      </a:schemeClr>
                    </a:solidFill>
                    <a:latin typeface="Arial" panose="020B0604020202020204" pitchFamily="34" charset="0"/>
                    <a:cs typeface="Arial" panose="020B0604020202020204" pitchFamily="34" charset="0"/>
                  </a:rPr>
                  <a:t>(from star)</a:t>
                </a:r>
                <a:endParaRPr lang="en-US">
                  <a:solidFill>
                    <a:schemeClr val="accent5">
                      <a:lumMod val="75000"/>
                    </a:schemeClr>
                  </a:solidFill>
                  <a:latin typeface="Arial" panose="020B0604020202020204" pitchFamily="34" charset="0"/>
                  <a:cs typeface="Arial" panose="020B0604020202020204" pitchFamily="34" charset="0"/>
                </a:endParaRPr>
              </a:p>
            </p:txBody>
          </p:sp>
          <p:sp>
            <p:nvSpPr>
              <p:cNvPr id="595" name="TextBox 594">
                <a:extLst>
                  <a:ext uri="{FF2B5EF4-FFF2-40B4-BE49-F238E27FC236}">
                    <a16:creationId xmlns:a16="http://schemas.microsoft.com/office/drawing/2014/main" id="{F127D7C0-3553-9C4B-9108-AA3F8687FEA4}"/>
                  </a:ext>
                </a:extLst>
              </p:cNvPr>
              <p:cNvSpPr txBox="1"/>
              <p:nvPr/>
            </p:nvSpPr>
            <p:spPr>
              <a:xfrm>
                <a:off x="9277777" y="3678204"/>
                <a:ext cx="1443132" cy="1217426"/>
              </a:xfrm>
              <a:prstGeom prst="rect">
                <a:avLst/>
              </a:prstGeom>
              <a:noFill/>
            </p:spPr>
            <p:txBody>
              <a:bodyPr wrap="none" rtlCol="0">
                <a:spAutoFit/>
              </a:bodyPr>
              <a:lstStyle/>
              <a:p>
                <a:pPr algn="ctr">
                  <a:spcAft>
                    <a:spcPts val="375"/>
                  </a:spcAft>
                </a:pPr>
                <a:r>
                  <a:rPr lang="en-US">
                    <a:solidFill>
                      <a:schemeClr val="bg1"/>
                    </a:solidFill>
                    <a:latin typeface="Arial Narrow" panose="020B0604020202020204" pitchFamily="34" charset="0"/>
                    <a:cs typeface="Arial Narrow" panose="020B0604020202020204" pitchFamily="34" charset="0"/>
                  </a:rPr>
                  <a:t> </a:t>
                </a:r>
              </a:p>
              <a:p>
                <a:pPr algn="ctr">
                  <a:spcAft>
                    <a:spcPts val="375"/>
                  </a:spcAft>
                </a:pPr>
                <a:r>
                  <a:rPr lang="en-US">
                    <a:solidFill>
                      <a:schemeClr val="bg1"/>
                    </a:solidFill>
                    <a:latin typeface="Arial" panose="020B0604020202020204" pitchFamily="34" charset="0"/>
                    <a:cs typeface="Arial" panose="020B0604020202020204" pitchFamily="34" charset="0"/>
                  </a:rPr>
                  <a:t>Distance</a:t>
                </a:r>
                <a:br>
                  <a:rPr lang="en-US">
                    <a:solidFill>
                      <a:schemeClr val="bg1"/>
                    </a:solidFill>
                    <a:latin typeface="Arial" panose="020B0604020202020204" pitchFamily="34" charset="0"/>
                    <a:cs typeface="Arial" panose="020B0604020202020204" pitchFamily="34" charset="0"/>
                  </a:rPr>
                </a:br>
                <a:r>
                  <a:rPr lang="en-US" sz="1400">
                    <a:solidFill>
                      <a:schemeClr val="accent5">
                        <a:lumMod val="75000"/>
                      </a:schemeClr>
                    </a:solidFill>
                    <a:latin typeface="Arial" panose="020B0604020202020204" pitchFamily="34" charset="0"/>
                    <a:cs typeface="Arial" panose="020B0604020202020204" pitchFamily="34" charset="0"/>
                  </a:rPr>
                  <a:t>(from Sun)</a:t>
                </a:r>
              </a:p>
            </p:txBody>
          </p:sp>
        </p:grpSp>
        <p:grpSp>
          <p:nvGrpSpPr>
            <p:cNvPr id="591" name="Group 590">
              <a:extLst>
                <a:ext uri="{FF2B5EF4-FFF2-40B4-BE49-F238E27FC236}">
                  <a16:creationId xmlns:a16="http://schemas.microsoft.com/office/drawing/2014/main" id="{93BB4F2F-3818-9948-A1CB-A54F45767324}"/>
                </a:ext>
              </a:extLst>
            </p:cNvPr>
            <p:cNvGrpSpPr/>
            <p:nvPr/>
          </p:nvGrpSpPr>
          <p:grpSpPr>
            <a:xfrm>
              <a:off x="453879" y="2771254"/>
              <a:ext cx="11953493" cy="3620106"/>
              <a:chOff x="453879" y="2771254"/>
              <a:chExt cx="11953493" cy="3620106"/>
            </a:xfrm>
          </p:grpSpPr>
          <p:grpSp>
            <p:nvGrpSpPr>
              <p:cNvPr id="349" name="Group 348">
                <a:extLst>
                  <a:ext uri="{FF2B5EF4-FFF2-40B4-BE49-F238E27FC236}">
                    <a16:creationId xmlns:a16="http://schemas.microsoft.com/office/drawing/2014/main" id="{BD63C2B6-D398-6D49-B598-A8F86681741B}"/>
                  </a:ext>
                </a:extLst>
              </p:cNvPr>
              <p:cNvGrpSpPr/>
              <p:nvPr/>
            </p:nvGrpSpPr>
            <p:grpSpPr>
              <a:xfrm>
                <a:off x="453879" y="5607951"/>
                <a:ext cx="11953492" cy="783409"/>
                <a:chOff x="453879" y="5895454"/>
                <a:chExt cx="11953492" cy="783409"/>
              </a:xfrm>
            </p:grpSpPr>
            <p:sp>
              <p:nvSpPr>
                <p:cNvPr id="350" name="TextBox 349">
                  <a:extLst>
                    <a:ext uri="{FF2B5EF4-FFF2-40B4-BE49-F238E27FC236}">
                      <a16:creationId xmlns:a16="http://schemas.microsoft.com/office/drawing/2014/main" id="{8C09ABC7-82EF-5640-9C3B-BA2DCA40DE5B}"/>
                    </a:ext>
                  </a:extLst>
                </p:cNvPr>
                <p:cNvSpPr txBox="1"/>
                <p:nvPr/>
              </p:nvSpPr>
              <p:spPr>
                <a:xfrm>
                  <a:off x="914826" y="6247975"/>
                  <a:ext cx="539036" cy="430886"/>
                </a:xfrm>
                <a:prstGeom prst="rect">
                  <a:avLst/>
                </a:prstGeom>
                <a:noFill/>
              </p:spPr>
              <p:txBody>
                <a:bodyPr wrap="none" rtlCol="0">
                  <a:spAutoFit/>
                </a:bodyPr>
                <a:lstStyle/>
                <a:p>
                  <a:pPr algn="ctr"/>
                  <a:r>
                    <a:rPr lang="en-US" sz="1500" dirty="0">
                      <a:solidFill>
                        <a:schemeClr val="bg1"/>
                      </a:solidFill>
                      <a:latin typeface="Arial Narrow" panose="020B0604020202020204" pitchFamily="34" charset="0"/>
                      <a:cs typeface="Arial Narrow" panose="020B0604020202020204" pitchFamily="34" charset="0"/>
                    </a:rPr>
                    <a:t>0.1</a:t>
                  </a:r>
                </a:p>
              </p:txBody>
            </p:sp>
            <p:sp>
              <p:nvSpPr>
                <p:cNvPr id="351" name="TextBox 350">
                  <a:extLst>
                    <a:ext uri="{FF2B5EF4-FFF2-40B4-BE49-F238E27FC236}">
                      <a16:creationId xmlns:a16="http://schemas.microsoft.com/office/drawing/2014/main" id="{70B3F9D7-E240-8643-8864-4A176D1689D5}"/>
                    </a:ext>
                  </a:extLst>
                </p:cNvPr>
                <p:cNvSpPr txBox="1"/>
                <p:nvPr/>
              </p:nvSpPr>
              <p:spPr>
                <a:xfrm>
                  <a:off x="1645099"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0.2</a:t>
                  </a:r>
                </a:p>
              </p:txBody>
            </p:sp>
            <p:sp>
              <p:nvSpPr>
                <p:cNvPr id="352" name="TextBox 351">
                  <a:extLst>
                    <a:ext uri="{FF2B5EF4-FFF2-40B4-BE49-F238E27FC236}">
                      <a16:creationId xmlns:a16="http://schemas.microsoft.com/office/drawing/2014/main" id="{33F17DCA-CBFA-B349-A5EB-6D144143BBD9}"/>
                    </a:ext>
                  </a:extLst>
                </p:cNvPr>
                <p:cNvSpPr txBox="1"/>
                <p:nvPr/>
              </p:nvSpPr>
              <p:spPr>
                <a:xfrm>
                  <a:off x="2375373"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0.3</a:t>
                  </a:r>
                </a:p>
              </p:txBody>
            </p:sp>
            <p:sp>
              <p:nvSpPr>
                <p:cNvPr id="353" name="TextBox 352">
                  <a:extLst>
                    <a:ext uri="{FF2B5EF4-FFF2-40B4-BE49-F238E27FC236}">
                      <a16:creationId xmlns:a16="http://schemas.microsoft.com/office/drawing/2014/main" id="{EF6868E5-9778-1C40-BEC0-AF44F7567243}"/>
                    </a:ext>
                  </a:extLst>
                </p:cNvPr>
                <p:cNvSpPr txBox="1"/>
                <p:nvPr/>
              </p:nvSpPr>
              <p:spPr>
                <a:xfrm>
                  <a:off x="7586324" y="6247977"/>
                  <a:ext cx="36377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a:t>
                  </a:r>
                </a:p>
              </p:txBody>
            </p:sp>
            <p:sp>
              <p:nvSpPr>
                <p:cNvPr id="354" name="TextBox 353">
                  <a:extLst>
                    <a:ext uri="{FF2B5EF4-FFF2-40B4-BE49-F238E27FC236}">
                      <a16:creationId xmlns:a16="http://schemas.microsoft.com/office/drawing/2014/main" id="{9CE68EBE-C6E5-1048-A116-BB41EA228E03}"/>
                    </a:ext>
                  </a:extLst>
                </p:cNvPr>
                <p:cNvSpPr txBox="1"/>
                <p:nvPr/>
              </p:nvSpPr>
              <p:spPr>
                <a:xfrm>
                  <a:off x="3105647"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0.4</a:t>
                  </a:r>
                </a:p>
              </p:txBody>
            </p:sp>
            <p:sp>
              <p:nvSpPr>
                <p:cNvPr id="355" name="TextBox 354">
                  <a:extLst>
                    <a:ext uri="{FF2B5EF4-FFF2-40B4-BE49-F238E27FC236}">
                      <a16:creationId xmlns:a16="http://schemas.microsoft.com/office/drawing/2014/main" id="{124C2858-5BF5-9D4C-808B-C7A17913276F}"/>
                    </a:ext>
                  </a:extLst>
                </p:cNvPr>
                <p:cNvSpPr txBox="1"/>
                <p:nvPr/>
              </p:nvSpPr>
              <p:spPr>
                <a:xfrm>
                  <a:off x="3835921"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0.5</a:t>
                  </a:r>
                </a:p>
              </p:txBody>
            </p:sp>
            <p:sp>
              <p:nvSpPr>
                <p:cNvPr id="356" name="TextBox 355">
                  <a:extLst>
                    <a:ext uri="{FF2B5EF4-FFF2-40B4-BE49-F238E27FC236}">
                      <a16:creationId xmlns:a16="http://schemas.microsoft.com/office/drawing/2014/main" id="{6B8BDB82-BF45-8741-90A2-6EB03521C257}"/>
                    </a:ext>
                  </a:extLst>
                </p:cNvPr>
                <p:cNvSpPr txBox="1"/>
                <p:nvPr/>
              </p:nvSpPr>
              <p:spPr>
                <a:xfrm>
                  <a:off x="4566196"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0.6</a:t>
                  </a:r>
                </a:p>
              </p:txBody>
            </p:sp>
            <p:sp>
              <p:nvSpPr>
                <p:cNvPr id="357" name="TextBox 356">
                  <a:extLst>
                    <a:ext uri="{FF2B5EF4-FFF2-40B4-BE49-F238E27FC236}">
                      <a16:creationId xmlns:a16="http://schemas.microsoft.com/office/drawing/2014/main" id="{5DBA76E2-FF74-144E-983C-34089FA33207}"/>
                    </a:ext>
                  </a:extLst>
                </p:cNvPr>
                <p:cNvSpPr txBox="1"/>
                <p:nvPr/>
              </p:nvSpPr>
              <p:spPr>
                <a:xfrm>
                  <a:off x="5296470" y="6247977"/>
                  <a:ext cx="539036" cy="430886"/>
                </a:xfrm>
                <a:prstGeom prst="rect">
                  <a:avLst/>
                </a:prstGeom>
                <a:noFill/>
              </p:spPr>
              <p:txBody>
                <a:bodyPr wrap="none" rtlCol="0">
                  <a:spAutoFit/>
                </a:bodyPr>
                <a:lstStyle/>
                <a:p>
                  <a:pPr algn="ctr"/>
                  <a:r>
                    <a:rPr lang="en-US" sz="1500" dirty="0">
                      <a:solidFill>
                        <a:schemeClr val="bg1"/>
                      </a:solidFill>
                      <a:latin typeface="Arial Narrow" panose="020B0604020202020204" pitchFamily="34" charset="0"/>
                      <a:cs typeface="Arial Narrow" panose="020B0604020202020204" pitchFamily="34" charset="0"/>
                    </a:rPr>
                    <a:t>0.7</a:t>
                  </a:r>
                </a:p>
              </p:txBody>
            </p:sp>
            <p:sp>
              <p:nvSpPr>
                <p:cNvPr id="358" name="TextBox 357">
                  <a:extLst>
                    <a:ext uri="{FF2B5EF4-FFF2-40B4-BE49-F238E27FC236}">
                      <a16:creationId xmlns:a16="http://schemas.microsoft.com/office/drawing/2014/main" id="{D500FC90-9E56-6B4F-B8CD-24FE953D7E62}"/>
                    </a:ext>
                  </a:extLst>
                </p:cNvPr>
                <p:cNvSpPr txBox="1"/>
                <p:nvPr/>
              </p:nvSpPr>
              <p:spPr>
                <a:xfrm>
                  <a:off x="6026744"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0.8</a:t>
                  </a:r>
                </a:p>
              </p:txBody>
            </p:sp>
            <p:sp>
              <p:nvSpPr>
                <p:cNvPr id="359" name="TextBox 358">
                  <a:extLst>
                    <a:ext uri="{FF2B5EF4-FFF2-40B4-BE49-F238E27FC236}">
                      <a16:creationId xmlns:a16="http://schemas.microsoft.com/office/drawing/2014/main" id="{4F90F1A9-40F8-094D-8B17-49C885B98A87}"/>
                    </a:ext>
                  </a:extLst>
                </p:cNvPr>
                <p:cNvSpPr txBox="1"/>
                <p:nvPr/>
              </p:nvSpPr>
              <p:spPr>
                <a:xfrm>
                  <a:off x="6757018"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0.9</a:t>
                  </a:r>
                </a:p>
              </p:txBody>
            </p:sp>
            <p:sp>
              <p:nvSpPr>
                <p:cNvPr id="360" name="TextBox 359">
                  <a:extLst>
                    <a:ext uri="{FF2B5EF4-FFF2-40B4-BE49-F238E27FC236}">
                      <a16:creationId xmlns:a16="http://schemas.microsoft.com/office/drawing/2014/main" id="{5C2F1A77-1355-4C46-9B4B-51502428E464}"/>
                    </a:ext>
                  </a:extLst>
                </p:cNvPr>
                <p:cNvSpPr txBox="1"/>
                <p:nvPr/>
              </p:nvSpPr>
              <p:spPr>
                <a:xfrm>
                  <a:off x="8216966"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1.1</a:t>
                  </a:r>
                </a:p>
              </p:txBody>
            </p:sp>
            <p:sp>
              <p:nvSpPr>
                <p:cNvPr id="361" name="TextBox 360">
                  <a:extLst>
                    <a:ext uri="{FF2B5EF4-FFF2-40B4-BE49-F238E27FC236}">
                      <a16:creationId xmlns:a16="http://schemas.microsoft.com/office/drawing/2014/main" id="{9038495E-4170-CD47-A0BA-9C7D430B8BC5}"/>
                    </a:ext>
                  </a:extLst>
                </p:cNvPr>
                <p:cNvSpPr txBox="1"/>
                <p:nvPr/>
              </p:nvSpPr>
              <p:spPr>
                <a:xfrm>
                  <a:off x="8947238"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1.2</a:t>
                  </a:r>
                </a:p>
              </p:txBody>
            </p:sp>
            <p:sp>
              <p:nvSpPr>
                <p:cNvPr id="362" name="TextBox 361">
                  <a:extLst>
                    <a:ext uri="{FF2B5EF4-FFF2-40B4-BE49-F238E27FC236}">
                      <a16:creationId xmlns:a16="http://schemas.microsoft.com/office/drawing/2014/main" id="{85497288-6E00-3C48-94C4-C0EC832A3632}"/>
                    </a:ext>
                  </a:extLst>
                </p:cNvPr>
                <p:cNvSpPr txBox="1"/>
                <p:nvPr/>
              </p:nvSpPr>
              <p:spPr>
                <a:xfrm>
                  <a:off x="9677513"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1.3</a:t>
                  </a:r>
                </a:p>
              </p:txBody>
            </p:sp>
            <p:sp>
              <p:nvSpPr>
                <p:cNvPr id="363" name="TextBox 362">
                  <a:extLst>
                    <a:ext uri="{FF2B5EF4-FFF2-40B4-BE49-F238E27FC236}">
                      <a16:creationId xmlns:a16="http://schemas.microsoft.com/office/drawing/2014/main" id="{A5244BE3-FC01-E94D-9A28-F8AC3F2E5B49}"/>
                    </a:ext>
                  </a:extLst>
                </p:cNvPr>
                <p:cNvSpPr txBox="1"/>
                <p:nvPr/>
              </p:nvSpPr>
              <p:spPr>
                <a:xfrm>
                  <a:off x="10407785"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1.4</a:t>
                  </a:r>
                </a:p>
              </p:txBody>
            </p:sp>
            <p:sp>
              <p:nvSpPr>
                <p:cNvPr id="364" name="TextBox 363">
                  <a:extLst>
                    <a:ext uri="{FF2B5EF4-FFF2-40B4-BE49-F238E27FC236}">
                      <a16:creationId xmlns:a16="http://schemas.microsoft.com/office/drawing/2014/main" id="{3C5448C9-0110-AF43-9D7B-B8FC02409D31}"/>
                    </a:ext>
                  </a:extLst>
                </p:cNvPr>
                <p:cNvSpPr txBox="1"/>
                <p:nvPr/>
              </p:nvSpPr>
              <p:spPr>
                <a:xfrm>
                  <a:off x="11138060"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1.5</a:t>
                  </a:r>
                </a:p>
              </p:txBody>
            </p:sp>
            <p:sp>
              <p:nvSpPr>
                <p:cNvPr id="365" name="TextBox 364">
                  <a:extLst>
                    <a:ext uri="{FF2B5EF4-FFF2-40B4-BE49-F238E27FC236}">
                      <a16:creationId xmlns:a16="http://schemas.microsoft.com/office/drawing/2014/main" id="{D7EEF683-CEEF-3E48-8C60-9C1EAA4C6A7A}"/>
                    </a:ext>
                  </a:extLst>
                </p:cNvPr>
                <p:cNvSpPr txBox="1"/>
                <p:nvPr/>
              </p:nvSpPr>
              <p:spPr>
                <a:xfrm>
                  <a:off x="11868335"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1.6</a:t>
                  </a:r>
                </a:p>
              </p:txBody>
            </p:sp>
            <p:grpSp>
              <p:nvGrpSpPr>
                <p:cNvPr id="366" name="Group 365">
                  <a:extLst>
                    <a:ext uri="{FF2B5EF4-FFF2-40B4-BE49-F238E27FC236}">
                      <a16:creationId xmlns:a16="http://schemas.microsoft.com/office/drawing/2014/main" id="{EF77180A-278C-154C-9436-EF5425565CD6}"/>
                    </a:ext>
                  </a:extLst>
                </p:cNvPr>
                <p:cNvGrpSpPr/>
                <p:nvPr/>
              </p:nvGrpSpPr>
              <p:grpSpPr>
                <a:xfrm>
                  <a:off x="457009" y="6033094"/>
                  <a:ext cx="11537814" cy="251458"/>
                  <a:chOff x="457009" y="5934304"/>
                  <a:chExt cx="11537814" cy="350248"/>
                </a:xfrm>
              </p:grpSpPr>
              <p:grpSp>
                <p:nvGrpSpPr>
                  <p:cNvPr id="388" name="Group 387">
                    <a:extLst>
                      <a:ext uri="{FF2B5EF4-FFF2-40B4-BE49-F238E27FC236}">
                        <a16:creationId xmlns:a16="http://schemas.microsoft.com/office/drawing/2014/main" id="{E6100F76-BDF1-9E48-B0B2-0F6E3277E621}"/>
                      </a:ext>
                    </a:extLst>
                  </p:cNvPr>
                  <p:cNvGrpSpPr/>
                  <p:nvPr/>
                </p:nvGrpSpPr>
                <p:grpSpPr>
                  <a:xfrm>
                    <a:off x="457009" y="5934304"/>
                    <a:ext cx="584368" cy="350248"/>
                    <a:chOff x="0" y="0"/>
                    <a:chExt cx="9760280" cy="6858000"/>
                  </a:xfrm>
                </p:grpSpPr>
                <p:cxnSp>
                  <p:nvCxnSpPr>
                    <p:cNvPr id="464" name="Straight Connector 463">
                      <a:extLst>
                        <a:ext uri="{FF2B5EF4-FFF2-40B4-BE49-F238E27FC236}">
                          <a16:creationId xmlns:a16="http://schemas.microsoft.com/office/drawing/2014/main" id="{5522EC4E-7155-DD4F-BA8D-2A4584814C28}"/>
                        </a:ext>
                      </a:extLst>
                    </p:cNvPr>
                    <p:cNvCxnSpPr>
                      <a:cxnSpLocks/>
                    </p:cNvCxnSpPr>
                    <p:nvPr/>
                  </p:nvCxnSpPr>
                  <p:spPr>
                    <a:xfrm>
                      <a:off x="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163748A3-2CBB-5D4E-ABC6-F98AE8D41A8B}"/>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2E36E1E0-6FE4-C247-97AC-B063A37F894E}"/>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F70A9C12-31DD-214B-A6FE-95F6C47DA104}"/>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B2CE1BCA-994B-1F4F-AF1E-7E17BD0A92C5}"/>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89" name="Group 388">
                    <a:extLst>
                      <a:ext uri="{FF2B5EF4-FFF2-40B4-BE49-F238E27FC236}">
                        <a16:creationId xmlns:a16="http://schemas.microsoft.com/office/drawing/2014/main" id="{01F8D73E-8D78-164F-B46C-86150718AA72}"/>
                      </a:ext>
                    </a:extLst>
                  </p:cNvPr>
                  <p:cNvGrpSpPr/>
                  <p:nvPr/>
                </p:nvGrpSpPr>
                <p:grpSpPr>
                  <a:xfrm>
                    <a:off x="1333653" y="5934304"/>
                    <a:ext cx="438276" cy="350248"/>
                    <a:chOff x="2440070" y="0"/>
                    <a:chExt cx="7320210" cy="6858000"/>
                  </a:xfrm>
                </p:grpSpPr>
                <p:cxnSp>
                  <p:nvCxnSpPr>
                    <p:cNvPr id="460" name="Straight Connector 459">
                      <a:extLst>
                        <a:ext uri="{FF2B5EF4-FFF2-40B4-BE49-F238E27FC236}">
                          <a16:creationId xmlns:a16="http://schemas.microsoft.com/office/drawing/2014/main" id="{1A5D0301-CF60-0748-9CD9-B5E8B8719776}"/>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AC86D442-5849-924C-A4D3-1F088439DEC8}"/>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37DA4318-6A7E-344C-8873-D33C9AFECD4B}"/>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4B4030FC-3868-BB4C-92B7-432EADBF5F93}"/>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0" name="Group 389">
                    <a:extLst>
                      <a:ext uri="{FF2B5EF4-FFF2-40B4-BE49-F238E27FC236}">
                        <a16:creationId xmlns:a16="http://schemas.microsoft.com/office/drawing/2014/main" id="{F497890E-2675-A34C-B5B8-7EEDC16AF4DD}"/>
                      </a:ext>
                    </a:extLst>
                  </p:cNvPr>
                  <p:cNvGrpSpPr/>
                  <p:nvPr/>
                </p:nvGrpSpPr>
                <p:grpSpPr>
                  <a:xfrm>
                    <a:off x="2064205" y="5934304"/>
                    <a:ext cx="438276" cy="350248"/>
                    <a:chOff x="2440070" y="0"/>
                    <a:chExt cx="7320210" cy="6858000"/>
                  </a:xfrm>
                </p:grpSpPr>
                <p:cxnSp>
                  <p:nvCxnSpPr>
                    <p:cNvPr id="456" name="Straight Connector 455">
                      <a:extLst>
                        <a:ext uri="{FF2B5EF4-FFF2-40B4-BE49-F238E27FC236}">
                          <a16:creationId xmlns:a16="http://schemas.microsoft.com/office/drawing/2014/main" id="{7D3A08B8-9185-3747-A9FE-2952468EC614}"/>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9A9FCC9F-BFD9-D640-B933-68B74904D60F}"/>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509CCF99-050C-EB49-80C6-D5494F50186E}"/>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22C26420-40C3-7C4D-A6DC-FA423884E721}"/>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1" name="Group 390">
                    <a:extLst>
                      <a:ext uri="{FF2B5EF4-FFF2-40B4-BE49-F238E27FC236}">
                        <a16:creationId xmlns:a16="http://schemas.microsoft.com/office/drawing/2014/main" id="{51558940-CE8F-C249-844C-6761B306E809}"/>
                      </a:ext>
                    </a:extLst>
                  </p:cNvPr>
                  <p:cNvGrpSpPr/>
                  <p:nvPr/>
                </p:nvGrpSpPr>
                <p:grpSpPr>
                  <a:xfrm>
                    <a:off x="2794757" y="5934304"/>
                    <a:ext cx="438276" cy="350248"/>
                    <a:chOff x="2440070" y="0"/>
                    <a:chExt cx="7320210" cy="6858000"/>
                  </a:xfrm>
                </p:grpSpPr>
                <p:cxnSp>
                  <p:nvCxnSpPr>
                    <p:cNvPr id="452" name="Straight Connector 451">
                      <a:extLst>
                        <a:ext uri="{FF2B5EF4-FFF2-40B4-BE49-F238E27FC236}">
                          <a16:creationId xmlns:a16="http://schemas.microsoft.com/office/drawing/2014/main" id="{792F38DA-9B1D-FA4A-B2EC-E27FA598BB4D}"/>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2E37AF15-9150-4B45-A60D-05E6EB13A1B1}"/>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31C317AA-2663-5349-8DD9-1F085B863C11}"/>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AA74F062-B753-FC40-A81A-49ED04C9210C}"/>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2" name="Group 391">
                    <a:extLst>
                      <a:ext uri="{FF2B5EF4-FFF2-40B4-BE49-F238E27FC236}">
                        <a16:creationId xmlns:a16="http://schemas.microsoft.com/office/drawing/2014/main" id="{7D05A662-23B7-0A4E-A9A7-A88F46CB58C0}"/>
                      </a:ext>
                    </a:extLst>
                  </p:cNvPr>
                  <p:cNvGrpSpPr/>
                  <p:nvPr/>
                </p:nvGrpSpPr>
                <p:grpSpPr>
                  <a:xfrm>
                    <a:off x="3525309" y="5934304"/>
                    <a:ext cx="438276" cy="350248"/>
                    <a:chOff x="2440070" y="0"/>
                    <a:chExt cx="7320210" cy="6858000"/>
                  </a:xfrm>
                </p:grpSpPr>
                <p:cxnSp>
                  <p:nvCxnSpPr>
                    <p:cNvPr id="448" name="Straight Connector 447">
                      <a:extLst>
                        <a:ext uri="{FF2B5EF4-FFF2-40B4-BE49-F238E27FC236}">
                          <a16:creationId xmlns:a16="http://schemas.microsoft.com/office/drawing/2014/main" id="{82638014-904B-2840-A0DA-FA44548AABE6}"/>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F6BB2B39-A56B-8747-AFF8-C231723E34B6}"/>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5C15090E-3CE5-014E-AD6C-77C85AEFA2B4}"/>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3A609647-CABA-E24C-8F4B-1BCD46130D96}"/>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3" name="Group 392">
                    <a:extLst>
                      <a:ext uri="{FF2B5EF4-FFF2-40B4-BE49-F238E27FC236}">
                        <a16:creationId xmlns:a16="http://schemas.microsoft.com/office/drawing/2014/main" id="{F75F4EC8-E8D6-BE41-8AD6-C120F8B4B259}"/>
                      </a:ext>
                    </a:extLst>
                  </p:cNvPr>
                  <p:cNvGrpSpPr/>
                  <p:nvPr/>
                </p:nvGrpSpPr>
                <p:grpSpPr>
                  <a:xfrm>
                    <a:off x="4255861" y="5934304"/>
                    <a:ext cx="438276" cy="350248"/>
                    <a:chOff x="2440070" y="0"/>
                    <a:chExt cx="7320210" cy="6858000"/>
                  </a:xfrm>
                </p:grpSpPr>
                <p:cxnSp>
                  <p:nvCxnSpPr>
                    <p:cNvPr id="444" name="Straight Connector 443">
                      <a:extLst>
                        <a:ext uri="{FF2B5EF4-FFF2-40B4-BE49-F238E27FC236}">
                          <a16:creationId xmlns:a16="http://schemas.microsoft.com/office/drawing/2014/main" id="{7E855B67-9668-3546-9F05-F2851A1ADBF5}"/>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E77F3905-1320-304E-8F27-8AE3E66C8E6D}"/>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id="{19BD41DC-44F9-5640-9BFF-3E7E438FBDDF}"/>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55ACC092-97C9-1545-8D83-DAE51D63EEDF}"/>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4" name="Group 393">
                    <a:extLst>
                      <a:ext uri="{FF2B5EF4-FFF2-40B4-BE49-F238E27FC236}">
                        <a16:creationId xmlns:a16="http://schemas.microsoft.com/office/drawing/2014/main" id="{97E5BB2F-0957-9C46-BBC2-87EA92C0EC41}"/>
                      </a:ext>
                    </a:extLst>
                  </p:cNvPr>
                  <p:cNvGrpSpPr/>
                  <p:nvPr/>
                </p:nvGrpSpPr>
                <p:grpSpPr>
                  <a:xfrm>
                    <a:off x="4986413" y="5934304"/>
                    <a:ext cx="438276" cy="350248"/>
                    <a:chOff x="2440070" y="0"/>
                    <a:chExt cx="7320210" cy="6858000"/>
                  </a:xfrm>
                </p:grpSpPr>
                <p:cxnSp>
                  <p:nvCxnSpPr>
                    <p:cNvPr id="440" name="Straight Connector 439">
                      <a:extLst>
                        <a:ext uri="{FF2B5EF4-FFF2-40B4-BE49-F238E27FC236}">
                          <a16:creationId xmlns:a16="http://schemas.microsoft.com/office/drawing/2014/main" id="{1DC99088-4EF3-7646-92DC-840181A9A246}"/>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0226386D-4FB6-4741-BB02-3DFFC109B07A}"/>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5AAB629B-B0AB-9A41-A041-D2F304961980}"/>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47C19952-AC12-F047-A868-6A7C71436890}"/>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5" name="Group 394">
                    <a:extLst>
                      <a:ext uri="{FF2B5EF4-FFF2-40B4-BE49-F238E27FC236}">
                        <a16:creationId xmlns:a16="http://schemas.microsoft.com/office/drawing/2014/main" id="{F7B72646-0F34-C245-9883-477556A16A7E}"/>
                      </a:ext>
                    </a:extLst>
                  </p:cNvPr>
                  <p:cNvGrpSpPr/>
                  <p:nvPr/>
                </p:nvGrpSpPr>
                <p:grpSpPr>
                  <a:xfrm>
                    <a:off x="5716965" y="5934304"/>
                    <a:ext cx="438276" cy="350248"/>
                    <a:chOff x="2440070" y="0"/>
                    <a:chExt cx="7320210" cy="6858000"/>
                  </a:xfrm>
                </p:grpSpPr>
                <p:cxnSp>
                  <p:nvCxnSpPr>
                    <p:cNvPr id="436" name="Straight Connector 435">
                      <a:extLst>
                        <a:ext uri="{FF2B5EF4-FFF2-40B4-BE49-F238E27FC236}">
                          <a16:creationId xmlns:a16="http://schemas.microsoft.com/office/drawing/2014/main" id="{52CFA55E-3D58-5748-99B1-E94A878B45DE}"/>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63B7B80B-2B8D-DA4E-A60F-0C2BE6939CF7}"/>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8D515199-4790-8245-ACC0-3F79EBA741E5}"/>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66F1F809-CEC2-E84D-B72E-E687A2B40E68}"/>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6" name="Group 395">
                    <a:extLst>
                      <a:ext uri="{FF2B5EF4-FFF2-40B4-BE49-F238E27FC236}">
                        <a16:creationId xmlns:a16="http://schemas.microsoft.com/office/drawing/2014/main" id="{28B22391-3B7D-6C4C-B74D-946770802819}"/>
                      </a:ext>
                    </a:extLst>
                  </p:cNvPr>
                  <p:cNvGrpSpPr/>
                  <p:nvPr/>
                </p:nvGrpSpPr>
                <p:grpSpPr>
                  <a:xfrm>
                    <a:off x="6447517" y="5934304"/>
                    <a:ext cx="438276" cy="350248"/>
                    <a:chOff x="2440070" y="0"/>
                    <a:chExt cx="7320210" cy="6858000"/>
                  </a:xfrm>
                </p:grpSpPr>
                <p:cxnSp>
                  <p:nvCxnSpPr>
                    <p:cNvPr id="432" name="Straight Connector 431">
                      <a:extLst>
                        <a:ext uri="{FF2B5EF4-FFF2-40B4-BE49-F238E27FC236}">
                          <a16:creationId xmlns:a16="http://schemas.microsoft.com/office/drawing/2014/main" id="{3441F5E4-27E1-7247-976D-A1E54C58C28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DF3B86DB-F6CB-494E-907D-3B9B93AA8733}"/>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A6AC562A-DD05-514E-8FB2-A18669825364}"/>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D331A8BC-D9E7-9E44-96BB-AA6924F2FA14}"/>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CE97B052-9B39-9342-ADFD-3933EAF154BC}"/>
                      </a:ext>
                    </a:extLst>
                  </p:cNvPr>
                  <p:cNvGrpSpPr/>
                  <p:nvPr/>
                </p:nvGrpSpPr>
                <p:grpSpPr>
                  <a:xfrm>
                    <a:off x="7178073" y="5934304"/>
                    <a:ext cx="438276" cy="350248"/>
                    <a:chOff x="2440070" y="0"/>
                    <a:chExt cx="7320210" cy="6858000"/>
                  </a:xfrm>
                </p:grpSpPr>
                <p:cxnSp>
                  <p:nvCxnSpPr>
                    <p:cNvPr id="428" name="Straight Connector 427">
                      <a:extLst>
                        <a:ext uri="{FF2B5EF4-FFF2-40B4-BE49-F238E27FC236}">
                          <a16:creationId xmlns:a16="http://schemas.microsoft.com/office/drawing/2014/main" id="{F09FCE48-BC25-3F44-996C-E696C6F93E60}"/>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2DA6F12C-7BF2-CC46-A68A-D647AAC95087}"/>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FE2B1C34-726E-7F48-89CA-3C769C573FEE}"/>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59E37A11-EB0A-0544-874F-F4FF8BA1FF7D}"/>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8" name="Group 397">
                    <a:extLst>
                      <a:ext uri="{FF2B5EF4-FFF2-40B4-BE49-F238E27FC236}">
                        <a16:creationId xmlns:a16="http://schemas.microsoft.com/office/drawing/2014/main" id="{376B7828-784A-8146-9A33-9A601CCA5B5A}"/>
                      </a:ext>
                    </a:extLst>
                  </p:cNvPr>
                  <p:cNvGrpSpPr/>
                  <p:nvPr/>
                </p:nvGrpSpPr>
                <p:grpSpPr>
                  <a:xfrm>
                    <a:off x="7903787" y="5934304"/>
                    <a:ext cx="438276" cy="350248"/>
                    <a:chOff x="2440070" y="0"/>
                    <a:chExt cx="7320210" cy="6858000"/>
                  </a:xfrm>
                </p:grpSpPr>
                <p:cxnSp>
                  <p:nvCxnSpPr>
                    <p:cNvPr id="424" name="Straight Connector 423">
                      <a:extLst>
                        <a:ext uri="{FF2B5EF4-FFF2-40B4-BE49-F238E27FC236}">
                          <a16:creationId xmlns:a16="http://schemas.microsoft.com/office/drawing/2014/main" id="{7640831A-0E88-8C46-9CB9-DE4831EAA3E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99697DA0-E382-BD4E-8C8C-F97E8E61B361}"/>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0B9E8F77-3642-4347-ACCC-74C625ACCA2B}"/>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69ADC2BD-974C-6641-A4EE-A49BA0569335}"/>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5240EAEF-15DE-AA46-9CF3-6FFF360638FA}"/>
                      </a:ext>
                    </a:extLst>
                  </p:cNvPr>
                  <p:cNvGrpSpPr/>
                  <p:nvPr/>
                </p:nvGrpSpPr>
                <p:grpSpPr>
                  <a:xfrm>
                    <a:off x="8634339" y="5934304"/>
                    <a:ext cx="438276" cy="350248"/>
                    <a:chOff x="2440070" y="0"/>
                    <a:chExt cx="7320210" cy="6858000"/>
                  </a:xfrm>
                </p:grpSpPr>
                <p:cxnSp>
                  <p:nvCxnSpPr>
                    <p:cNvPr id="420" name="Straight Connector 419">
                      <a:extLst>
                        <a:ext uri="{FF2B5EF4-FFF2-40B4-BE49-F238E27FC236}">
                          <a16:creationId xmlns:a16="http://schemas.microsoft.com/office/drawing/2014/main" id="{7B3BF6FE-702A-574D-AE4A-4EA28B4EAE01}"/>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02F6E12D-4C77-A84B-96D4-6DBADC786D2C}"/>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DAECFD5A-A633-9242-978D-AC692C68F2D6}"/>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34E5CF5A-75EE-BF47-89E1-133EBAD3AB5B}"/>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F65C6B36-003F-D441-8195-7779EC98B71A}"/>
                      </a:ext>
                    </a:extLst>
                  </p:cNvPr>
                  <p:cNvGrpSpPr/>
                  <p:nvPr/>
                </p:nvGrpSpPr>
                <p:grpSpPr>
                  <a:xfrm>
                    <a:off x="9364891" y="5934304"/>
                    <a:ext cx="438276" cy="350248"/>
                    <a:chOff x="2440070" y="0"/>
                    <a:chExt cx="7320210" cy="6858000"/>
                  </a:xfrm>
                </p:grpSpPr>
                <p:cxnSp>
                  <p:nvCxnSpPr>
                    <p:cNvPr id="416" name="Straight Connector 415">
                      <a:extLst>
                        <a:ext uri="{FF2B5EF4-FFF2-40B4-BE49-F238E27FC236}">
                          <a16:creationId xmlns:a16="http://schemas.microsoft.com/office/drawing/2014/main" id="{584F7342-B129-EE47-AAA0-DB2E84DDD774}"/>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D7608CB4-FE06-A547-9439-2F52F597B305}"/>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EEE5E21B-8F7D-5240-9C85-0E966B8BF4C9}"/>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21BD06AC-DB41-9F46-94E2-80D760D00126}"/>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01" name="Group 400">
                    <a:extLst>
                      <a:ext uri="{FF2B5EF4-FFF2-40B4-BE49-F238E27FC236}">
                        <a16:creationId xmlns:a16="http://schemas.microsoft.com/office/drawing/2014/main" id="{EFCCB967-7878-BE41-A5CA-FA366C1E111E}"/>
                      </a:ext>
                    </a:extLst>
                  </p:cNvPr>
                  <p:cNvGrpSpPr/>
                  <p:nvPr/>
                </p:nvGrpSpPr>
                <p:grpSpPr>
                  <a:xfrm>
                    <a:off x="10095443" y="5934304"/>
                    <a:ext cx="438276" cy="350248"/>
                    <a:chOff x="2440070" y="0"/>
                    <a:chExt cx="7320210" cy="6858000"/>
                  </a:xfrm>
                </p:grpSpPr>
                <p:cxnSp>
                  <p:nvCxnSpPr>
                    <p:cNvPr id="412" name="Straight Connector 411">
                      <a:extLst>
                        <a:ext uri="{FF2B5EF4-FFF2-40B4-BE49-F238E27FC236}">
                          <a16:creationId xmlns:a16="http://schemas.microsoft.com/office/drawing/2014/main" id="{D7741229-CAFD-3949-8A1B-D3DF8F9EED62}"/>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73F3B4B1-6752-214A-A2B8-33F6926A86EC}"/>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368E8609-C840-CB47-8C43-F897E39086CF}"/>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A4983825-68D9-C44C-81A1-9206AACC9103}"/>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02" name="Group 401">
                    <a:extLst>
                      <a:ext uri="{FF2B5EF4-FFF2-40B4-BE49-F238E27FC236}">
                        <a16:creationId xmlns:a16="http://schemas.microsoft.com/office/drawing/2014/main" id="{97BEA13A-4A81-7346-BEBE-007B807F24BE}"/>
                      </a:ext>
                    </a:extLst>
                  </p:cNvPr>
                  <p:cNvGrpSpPr/>
                  <p:nvPr/>
                </p:nvGrpSpPr>
                <p:grpSpPr>
                  <a:xfrm>
                    <a:off x="10825995" y="5934304"/>
                    <a:ext cx="438276" cy="350248"/>
                    <a:chOff x="2440070" y="0"/>
                    <a:chExt cx="7320210" cy="6858000"/>
                  </a:xfrm>
                </p:grpSpPr>
                <p:cxnSp>
                  <p:nvCxnSpPr>
                    <p:cNvPr id="408" name="Straight Connector 407">
                      <a:extLst>
                        <a:ext uri="{FF2B5EF4-FFF2-40B4-BE49-F238E27FC236}">
                          <a16:creationId xmlns:a16="http://schemas.microsoft.com/office/drawing/2014/main" id="{B3C71E97-E3C3-F544-9320-AB8D8BB38A05}"/>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CEA6A1DF-63E5-AA44-B008-7909839912D1}"/>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7CFB1BCB-B5C2-CF4B-9FD4-FD27D2D6F78C}"/>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22819052-106A-254E-B7E7-4159B8450AB7}"/>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03" name="Group 402">
                    <a:extLst>
                      <a:ext uri="{FF2B5EF4-FFF2-40B4-BE49-F238E27FC236}">
                        <a16:creationId xmlns:a16="http://schemas.microsoft.com/office/drawing/2014/main" id="{9660B422-CD7A-5F45-87BC-1236734823BC}"/>
                      </a:ext>
                    </a:extLst>
                  </p:cNvPr>
                  <p:cNvGrpSpPr/>
                  <p:nvPr/>
                </p:nvGrpSpPr>
                <p:grpSpPr>
                  <a:xfrm>
                    <a:off x="11556547" y="5934304"/>
                    <a:ext cx="438276" cy="350248"/>
                    <a:chOff x="2440070" y="0"/>
                    <a:chExt cx="7320210" cy="6858000"/>
                  </a:xfrm>
                </p:grpSpPr>
                <p:cxnSp>
                  <p:nvCxnSpPr>
                    <p:cNvPr id="404" name="Straight Connector 403">
                      <a:extLst>
                        <a:ext uri="{FF2B5EF4-FFF2-40B4-BE49-F238E27FC236}">
                          <a16:creationId xmlns:a16="http://schemas.microsoft.com/office/drawing/2014/main" id="{473620FE-7DE4-8F49-8C47-E29CE8CFDB10}"/>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5B0383B2-F6A0-194A-9B69-DE39FCFBE120}"/>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A5FDC949-C59D-A74E-B4E0-C7A1A4596FA9}"/>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2BA582AE-BB33-D346-B945-C9E05A96C763}"/>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grpSp>
              <p:nvGrpSpPr>
                <p:cNvPr id="367" name="Group 366">
                  <a:extLst>
                    <a:ext uri="{FF2B5EF4-FFF2-40B4-BE49-F238E27FC236}">
                      <a16:creationId xmlns:a16="http://schemas.microsoft.com/office/drawing/2014/main" id="{2FB8F305-5F97-D641-9F7F-4A96734BCA37}"/>
                    </a:ext>
                  </a:extLst>
                </p:cNvPr>
                <p:cNvGrpSpPr/>
                <p:nvPr/>
              </p:nvGrpSpPr>
              <p:grpSpPr>
                <a:xfrm>
                  <a:off x="453879" y="6282208"/>
                  <a:ext cx="11738121" cy="328341"/>
                  <a:chOff x="453879" y="6286699"/>
                  <a:chExt cx="14606766" cy="0"/>
                </a:xfrm>
              </p:grpSpPr>
              <p:cxnSp>
                <p:nvCxnSpPr>
                  <p:cNvPr id="386" name="Straight Connector 385">
                    <a:extLst>
                      <a:ext uri="{FF2B5EF4-FFF2-40B4-BE49-F238E27FC236}">
                        <a16:creationId xmlns:a16="http://schemas.microsoft.com/office/drawing/2014/main" id="{AC322689-4C7B-3C4D-8A1A-5842CCD04E5A}"/>
                      </a:ext>
                    </a:extLst>
                  </p:cNvPr>
                  <p:cNvCxnSpPr>
                    <a:cxnSpLocks/>
                  </p:cNvCxnSpPr>
                  <p:nvPr/>
                </p:nvCxnSpPr>
                <p:spPr>
                  <a:xfrm>
                    <a:off x="453879" y="6286699"/>
                    <a:ext cx="73046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C8760DDD-B291-3E49-A910-1759D560961D}"/>
                      </a:ext>
                    </a:extLst>
                  </p:cNvPr>
                  <p:cNvCxnSpPr>
                    <a:cxnSpLocks/>
                  </p:cNvCxnSpPr>
                  <p:nvPr/>
                </p:nvCxnSpPr>
                <p:spPr>
                  <a:xfrm>
                    <a:off x="7756017" y="6286699"/>
                    <a:ext cx="73046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68" name="Group 367">
                  <a:extLst>
                    <a:ext uri="{FF2B5EF4-FFF2-40B4-BE49-F238E27FC236}">
                      <a16:creationId xmlns:a16="http://schemas.microsoft.com/office/drawing/2014/main" id="{3FF6D3EF-0D03-A044-B210-84D3CAAF4E7D}"/>
                    </a:ext>
                  </a:extLst>
                </p:cNvPr>
                <p:cNvGrpSpPr/>
                <p:nvPr/>
              </p:nvGrpSpPr>
              <p:grpSpPr>
                <a:xfrm>
                  <a:off x="453883" y="5895454"/>
                  <a:ext cx="11684916" cy="391246"/>
                  <a:chOff x="453883" y="5488514"/>
                  <a:chExt cx="11684916" cy="798185"/>
                </a:xfrm>
              </p:grpSpPr>
              <p:cxnSp>
                <p:nvCxnSpPr>
                  <p:cNvPr id="369" name="Straight Connector 368">
                    <a:extLst>
                      <a:ext uri="{FF2B5EF4-FFF2-40B4-BE49-F238E27FC236}">
                        <a16:creationId xmlns:a16="http://schemas.microsoft.com/office/drawing/2014/main" id="{A41D8165-F3E2-5B43-9B03-7BA8D1CA40E8}"/>
                      </a:ext>
                    </a:extLst>
                  </p:cNvPr>
                  <p:cNvCxnSpPr>
                    <a:cxnSpLocks/>
                  </p:cNvCxnSpPr>
                  <p:nvPr/>
                </p:nvCxnSpPr>
                <p:spPr>
                  <a:xfrm>
                    <a:off x="45388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2B888336-6F87-0947-89B1-52A6B1963B3F}"/>
                      </a:ext>
                    </a:extLst>
                  </p:cNvPr>
                  <p:cNvCxnSpPr>
                    <a:cxnSpLocks/>
                  </p:cNvCxnSpPr>
                  <p:nvPr/>
                </p:nvCxnSpPr>
                <p:spPr>
                  <a:xfrm>
                    <a:off x="1184346"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61E9D890-60BC-1948-BE7D-E284EAD4803A}"/>
                      </a:ext>
                    </a:extLst>
                  </p:cNvPr>
                  <p:cNvCxnSpPr>
                    <a:cxnSpLocks/>
                  </p:cNvCxnSpPr>
                  <p:nvPr/>
                </p:nvCxnSpPr>
                <p:spPr>
                  <a:xfrm>
                    <a:off x="191480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46DBEBD-AF52-1740-A8C9-55CA661986DB}"/>
                      </a:ext>
                    </a:extLst>
                  </p:cNvPr>
                  <p:cNvCxnSpPr>
                    <a:cxnSpLocks/>
                  </p:cNvCxnSpPr>
                  <p:nvPr/>
                </p:nvCxnSpPr>
                <p:spPr>
                  <a:xfrm>
                    <a:off x="2645272"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92A96CF0-C2F9-544C-AB38-12ACCFAF2572}"/>
                      </a:ext>
                    </a:extLst>
                  </p:cNvPr>
                  <p:cNvCxnSpPr>
                    <a:cxnSpLocks/>
                  </p:cNvCxnSpPr>
                  <p:nvPr/>
                </p:nvCxnSpPr>
                <p:spPr>
                  <a:xfrm>
                    <a:off x="3375735"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DBAD9595-2238-8E48-9BBE-3976699523D0}"/>
                      </a:ext>
                    </a:extLst>
                  </p:cNvPr>
                  <p:cNvCxnSpPr>
                    <a:cxnSpLocks/>
                  </p:cNvCxnSpPr>
                  <p:nvPr/>
                </p:nvCxnSpPr>
                <p:spPr>
                  <a:xfrm>
                    <a:off x="4106198"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C951F0A5-6918-5E40-B7B7-5D7A94F563DB}"/>
                      </a:ext>
                    </a:extLst>
                  </p:cNvPr>
                  <p:cNvCxnSpPr>
                    <a:cxnSpLocks/>
                  </p:cNvCxnSpPr>
                  <p:nvPr/>
                </p:nvCxnSpPr>
                <p:spPr>
                  <a:xfrm>
                    <a:off x="4836661"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A1FFCE91-7B5A-B64E-9A7C-8E7C7E200857}"/>
                      </a:ext>
                    </a:extLst>
                  </p:cNvPr>
                  <p:cNvCxnSpPr>
                    <a:cxnSpLocks/>
                  </p:cNvCxnSpPr>
                  <p:nvPr/>
                </p:nvCxnSpPr>
                <p:spPr>
                  <a:xfrm>
                    <a:off x="5567124"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6A9373AB-9DA8-5947-98B8-B290537B9066}"/>
                      </a:ext>
                    </a:extLst>
                  </p:cNvPr>
                  <p:cNvCxnSpPr>
                    <a:cxnSpLocks/>
                  </p:cNvCxnSpPr>
                  <p:nvPr/>
                </p:nvCxnSpPr>
                <p:spPr>
                  <a:xfrm>
                    <a:off x="6297587"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84770797-E52A-2647-8FEE-AF4E2DFDB48E}"/>
                      </a:ext>
                    </a:extLst>
                  </p:cNvPr>
                  <p:cNvCxnSpPr>
                    <a:cxnSpLocks/>
                  </p:cNvCxnSpPr>
                  <p:nvPr/>
                </p:nvCxnSpPr>
                <p:spPr>
                  <a:xfrm>
                    <a:off x="702804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6A58C5AB-E81F-9B4C-9E30-4BC7171EA539}"/>
                      </a:ext>
                    </a:extLst>
                  </p:cNvPr>
                  <p:cNvCxnSpPr>
                    <a:cxnSpLocks/>
                  </p:cNvCxnSpPr>
                  <p:nvPr/>
                </p:nvCxnSpPr>
                <p:spPr>
                  <a:xfrm>
                    <a:off x="775851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D1462C8A-106A-8F42-941B-E462B4042B6F}"/>
                      </a:ext>
                    </a:extLst>
                  </p:cNvPr>
                  <p:cNvCxnSpPr>
                    <a:cxnSpLocks/>
                  </p:cNvCxnSpPr>
                  <p:nvPr/>
                </p:nvCxnSpPr>
                <p:spPr>
                  <a:xfrm>
                    <a:off x="8486484"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36C9A620-5074-6642-BDDD-DB527B6C01A5}"/>
                      </a:ext>
                    </a:extLst>
                  </p:cNvPr>
                  <p:cNvCxnSpPr>
                    <a:cxnSpLocks/>
                  </p:cNvCxnSpPr>
                  <p:nvPr/>
                </p:nvCxnSpPr>
                <p:spPr>
                  <a:xfrm>
                    <a:off x="9216947"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08135217-B4E6-9B40-AB3F-4B14094A2262}"/>
                      </a:ext>
                    </a:extLst>
                  </p:cNvPr>
                  <p:cNvCxnSpPr>
                    <a:cxnSpLocks/>
                  </p:cNvCxnSpPr>
                  <p:nvPr/>
                </p:nvCxnSpPr>
                <p:spPr>
                  <a:xfrm>
                    <a:off x="9947410"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86FC2A82-6E52-1749-B0B1-34EBD90A89E5}"/>
                      </a:ext>
                    </a:extLst>
                  </p:cNvPr>
                  <p:cNvCxnSpPr>
                    <a:cxnSpLocks/>
                  </p:cNvCxnSpPr>
                  <p:nvPr/>
                </p:nvCxnSpPr>
                <p:spPr>
                  <a:xfrm>
                    <a:off x="1067787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2900034F-8B10-F34C-A471-AFE20D9CDE79}"/>
                      </a:ext>
                    </a:extLst>
                  </p:cNvPr>
                  <p:cNvCxnSpPr>
                    <a:cxnSpLocks/>
                  </p:cNvCxnSpPr>
                  <p:nvPr/>
                </p:nvCxnSpPr>
                <p:spPr>
                  <a:xfrm>
                    <a:off x="11408336"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CF731892-F169-C346-8604-FB518AD92522}"/>
                      </a:ext>
                    </a:extLst>
                  </p:cNvPr>
                  <p:cNvCxnSpPr>
                    <a:cxnSpLocks/>
                  </p:cNvCxnSpPr>
                  <p:nvPr/>
                </p:nvCxnSpPr>
                <p:spPr>
                  <a:xfrm>
                    <a:off x="1213879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469" name="Group 468">
                <a:extLst>
                  <a:ext uri="{FF2B5EF4-FFF2-40B4-BE49-F238E27FC236}">
                    <a16:creationId xmlns:a16="http://schemas.microsoft.com/office/drawing/2014/main" id="{C0BA2398-0581-9947-8FD8-BAB7052C15C6}"/>
                  </a:ext>
                </a:extLst>
              </p:cNvPr>
              <p:cNvGrpSpPr/>
              <p:nvPr/>
            </p:nvGrpSpPr>
            <p:grpSpPr>
              <a:xfrm>
                <a:off x="453879" y="2771254"/>
                <a:ext cx="11953493" cy="795601"/>
                <a:chOff x="453879" y="5895454"/>
                <a:chExt cx="11953493" cy="795601"/>
              </a:xfrm>
            </p:grpSpPr>
            <p:sp>
              <p:nvSpPr>
                <p:cNvPr id="470" name="TextBox 469">
                  <a:extLst>
                    <a:ext uri="{FF2B5EF4-FFF2-40B4-BE49-F238E27FC236}">
                      <a16:creationId xmlns:a16="http://schemas.microsoft.com/office/drawing/2014/main" id="{0CE925BC-21BC-BE40-95BC-D5714D26F7F6}"/>
                    </a:ext>
                  </a:extLst>
                </p:cNvPr>
                <p:cNvSpPr txBox="1"/>
                <p:nvPr/>
              </p:nvSpPr>
              <p:spPr>
                <a:xfrm>
                  <a:off x="914826" y="6260167"/>
                  <a:ext cx="539036" cy="430888"/>
                </a:xfrm>
                <a:prstGeom prst="rect">
                  <a:avLst/>
                </a:prstGeom>
                <a:noFill/>
              </p:spPr>
              <p:txBody>
                <a:bodyPr wrap="none" rtlCol="0">
                  <a:spAutoFit/>
                </a:bodyPr>
                <a:lstStyle/>
                <a:p>
                  <a:pPr algn="ctr"/>
                  <a:r>
                    <a:rPr lang="en-US" sz="1500" dirty="0">
                      <a:solidFill>
                        <a:schemeClr val="bg1"/>
                      </a:solidFill>
                      <a:latin typeface="Arial Narrow" panose="020B0604020202020204" pitchFamily="34" charset="0"/>
                      <a:cs typeface="Arial Narrow" panose="020B0604020202020204" pitchFamily="34" charset="0"/>
                    </a:rPr>
                    <a:t>0.1</a:t>
                  </a:r>
                </a:p>
              </p:txBody>
            </p:sp>
            <p:sp>
              <p:nvSpPr>
                <p:cNvPr id="471" name="TextBox 470">
                  <a:extLst>
                    <a:ext uri="{FF2B5EF4-FFF2-40B4-BE49-F238E27FC236}">
                      <a16:creationId xmlns:a16="http://schemas.microsoft.com/office/drawing/2014/main" id="{C2F75B21-80D9-F846-9B0F-43974E2BFD70}"/>
                    </a:ext>
                  </a:extLst>
                </p:cNvPr>
                <p:cNvSpPr txBox="1"/>
                <p:nvPr/>
              </p:nvSpPr>
              <p:spPr>
                <a:xfrm>
                  <a:off x="1645099"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0.2</a:t>
                  </a:r>
                </a:p>
              </p:txBody>
            </p:sp>
            <p:sp>
              <p:nvSpPr>
                <p:cNvPr id="472" name="TextBox 471">
                  <a:extLst>
                    <a:ext uri="{FF2B5EF4-FFF2-40B4-BE49-F238E27FC236}">
                      <a16:creationId xmlns:a16="http://schemas.microsoft.com/office/drawing/2014/main" id="{861FFB64-688E-6C40-9EC8-231425897BAC}"/>
                    </a:ext>
                  </a:extLst>
                </p:cNvPr>
                <p:cNvSpPr txBox="1"/>
                <p:nvPr/>
              </p:nvSpPr>
              <p:spPr>
                <a:xfrm>
                  <a:off x="2375373"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0.3</a:t>
                  </a:r>
                </a:p>
              </p:txBody>
            </p:sp>
            <p:sp>
              <p:nvSpPr>
                <p:cNvPr id="473" name="TextBox 472">
                  <a:extLst>
                    <a:ext uri="{FF2B5EF4-FFF2-40B4-BE49-F238E27FC236}">
                      <a16:creationId xmlns:a16="http://schemas.microsoft.com/office/drawing/2014/main" id="{FEEB4F1A-2B25-D24F-9B3E-182572D5BB7C}"/>
                    </a:ext>
                  </a:extLst>
                </p:cNvPr>
                <p:cNvSpPr txBox="1"/>
                <p:nvPr/>
              </p:nvSpPr>
              <p:spPr>
                <a:xfrm>
                  <a:off x="7586323" y="6260169"/>
                  <a:ext cx="363776" cy="430886"/>
                </a:xfrm>
                <a:prstGeom prst="rect">
                  <a:avLst/>
                </a:prstGeom>
                <a:noFill/>
              </p:spPr>
              <p:txBody>
                <a:bodyPr wrap="none" rtlCol="0">
                  <a:spAutoFit/>
                </a:bodyPr>
                <a:lstStyle/>
                <a:p>
                  <a:pPr algn="ctr"/>
                  <a:r>
                    <a:rPr lang="en-US" sz="1500" dirty="0">
                      <a:solidFill>
                        <a:schemeClr val="bg1"/>
                      </a:solidFill>
                      <a:latin typeface="Arial Narrow" panose="020B0604020202020204" pitchFamily="34" charset="0"/>
                      <a:cs typeface="Arial Narrow" panose="020B0604020202020204" pitchFamily="34" charset="0"/>
                    </a:rPr>
                    <a:t>1</a:t>
                  </a:r>
                </a:p>
              </p:txBody>
            </p:sp>
            <p:sp>
              <p:nvSpPr>
                <p:cNvPr id="474" name="TextBox 473">
                  <a:extLst>
                    <a:ext uri="{FF2B5EF4-FFF2-40B4-BE49-F238E27FC236}">
                      <a16:creationId xmlns:a16="http://schemas.microsoft.com/office/drawing/2014/main" id="{5DB327EE-E9EC-6444-A304-65B1F64A2747}"/>
                    </a:ext>
                  </a:extLst>
                </p:cNvPr>
                <p:cNvSpPr txBox="1"/>
                <p:nvPr/>
              </p:nvSpPr>
              <p:spPr>
                <a:xfrm>
                  <a:off x="3105647"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0.4</a:t>
                  </a:r>
                </a:p>
              </p:txBody>
            </p:sp>
            <p:sp>
              <p:nvSpPr>
                <p:cNvPr id="475" name="TextBox 474">
                  <a:extLst>
                    <a:ext uri="{FF2B5EF4-FFF2-40B4-BE49-F238E27FC236}">
                      <a16:creationId xmlns:a16="http://schemas.microsoft.com/office/drawing/2014/main" id="{24DE9112-48A5-4045-90F2-09B2CE60B012}"/>
                    </a:ext>
                  </a:extLst>
                </p:cNvPr>
                <p:cNvSpPr txBox="1"/>
                <p:nvPr/>
              </p:nvSpPr>
              <p:spPr>
                <a:xfrm>
                  <a:off x="3835921"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0.5</a:t>
                  </a:r>
                </a:p>
              </p:txBody>
            </p:sp>
            <p:sp>
              <p:nvSpPr>
                <p:cNvPr id="476" name="TextBox 475">
                  <a:extLst>
                    <a:ext uri="{FF2B5EF4-FFF2-40B4-BE49-F238E27FC236}">
                      <a16:creationId xmlns:a16="http://schemas.microsoft.com/office/drawing/2014/main" id="{6507EBA3-4F09-D746-8EAF-F78B94CA8216}"/>
                    </a:ext>
                  </a:extLst>
                </p:cNvPr>
                <p:cNvSpPr txBox="1"/>
                <p:nvPr/>
              </p:nvSpPr>
              <p:spPr>
                <a:xfrm>
                  <a:off x="4566196" y="6260169"/>
                  <a:ext cx="539036" cy="430886"/>
                </a:xfrm>
                <a:prstGeom prst="rect">
                  <a:avLst/>
                </a:prstGeom>
                <a:noFill/>
              </p:spPr>
              <p:txBody>
                <a:bodyPr wrap="none" rtlCol="0">
                  <a:spAutoFit/>
                </a:bodyPr>
                <a:lstStyle/>
                <a:p>
                  <a:pPr algn="ctr"/>
                  <a:r>
                    <a:rPr lang="en-US" sz="1500" dirty="0">
                      <a:solidFill>
                        <a:schemeClr val="bg1"/>
                      </a:solidFill>
                      <a:latin typeface="Arial Narrow" panose="020B0604020202020204" pitchFamily="34" charset="0"/>
                      <a:cs typeface="Arial Narrow" panose="020B0604020202020204" pitchFamily="34" charset="0"/>
                    </a:rPr>
                    <a:t>0.6</a:t>
                  </a:r>
                </a:p>
              </p:txBody>
            </p:sp>
            <p:sp>
              <p:nvSpPr>
                <p:cNvPr id="477" name="TextBox 476">
                  <a:extLst>
                    <a:ext uri="{FF2B5EF4-FFF2-40B4-BE49-F238E27FC236}">
                      <a16:creationId xmlns:a16="http://schemas.microsoft.com/office/drawing/2014/main" id="{07969110-A0E5-CE45-A05A-CC143EC3BB05}"/>
                    </a:ext>
                  </a:extLst>
                </p:cNvPr>
                <p:cNvSpPr txBox="1"/>
                <p:nvPr/>
              </p:nvSpPr>
              <p:spPr>
                <a:xfrm>
                  <a:off x="5296472" y="6260169"/>
                  <a:ext cx="539036" cy="430886"/>
                </a:xfrm>
                <a:prstGeom prst="rect">
                  <a:avLst/>
                </a:prstGeom>
                <a:noFill/>
              </p:spPr>
              <p:txBody>
                <a:bodyPr wrap="none" rtlCol="0">
                  <a:spAutoFit/>
                </a:bodyPr>
                <a:lstStyle/>
                <a:p>
                  <a:pPr algn="ctr"/>
                  <a:r>
                    <a:rPr lang="en-US" sz="1500" dirty="0">
                      <a:solidFill>
                        <a:schemeClr val="bg1"/>
                      </a:solidFill>
                      <a:latin typeface="Arial Narrow" panose="020B0604020202020204" pitchFamily="34" charset="0"/>
                      <a:cs typeface="Arial Narrow" panose="020B0604020202020204" pitchFamily="34" charset="0"/>
                    </a:rPr>
                    <a:t>0.7</a:t>
                  </a:r>
                </a:p>
              </p:txBody>
            </p:sp>
            <p:sp>
              <p:nvSpPr>
                <p:cNvPr id="478" name="TextBox 477">
                  <a:extLst>
                    <a:ext uri="{FF2B5EF4-FFF2-40B4-BE49-F238E27FC236}">
                      <a16:creationId xmlns:a16="http://schemas.microsoft.com/office/drawing/2014/main" id="{DD574DC5-47D0-3C48-BEF0-6C932EBF62BC}"/>
                    </a:ext>
                  </a:extLst>
                </p:cNvPr>
                <p:cNvSpPr txBox="1"/>
                <p:nvPr/>
              </p:nvSpPr>
              <p:spPr>
                <a:xfrm>
                  <a:off x="6026744"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0.8</a:t>
                  </a:r>
                </a:p>
              </p:txBody>
            </p:sp>
            <p:sp>
              <p:nvSpPr>
                <p:cNvPr id="479" name="TextBox 478">
                  <a:extLst>
                    <a:ext uri="{FF2B5EF4-FFF2-40B4-BE49-F238E27FC236}">
                      <a16:creationId xmlns:a16="http://schemas.microsoft.com/office/drawing/2014/main" id="{4288379B-44EC-8947-AE78-43DC1DED95D7}"/>
                    </a:ext>
                  </a:extLst>
                </p:cNvPr>
                <p:cNvSpPr txBox="1"/>
                <p:nvPr/>
              </p:nvSpPr>
              <p:spPr>
                <a:xfrm>
                  <a:off x="6757019"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0.9</a:t>
                  </a:r>
                </a:p>
              </p:txBody>
            </p:sp>
            <p:sp>
              <p:nvSpPr>
                <p:cNvPr id="480" name="TextBox 479">
                  <a:extLst>
                    <a:ext uri="{FF2B5EF4-FFF2-40B4-BE49-F238E27FC236}">
                      <a16:creationId xmlns:a16="http://schemas.microsoft.com/office/drawing/2014/main" id="{7FDEBA8A-4040-794E-A0A6-C04EAEC868BB}"/>
                    </a:ext>
                  </a:extLst>
                </p:cNvPr>
                <p:cNvSpPr txBox="1"/>
                <p:nvPr/>
              </p:nvSpPr>
              <p:spPr>
                <a:xfrm>
                  <a:off x="8216967"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1.1</a:t>
                  </a:r>
                </a:p>
              </p:txBody>
            </p:sp>
            <p:sp>
              <p:nvSpPr>
                <p:cNvPr id="481" name="TextBox 480">
                  <a:extLst>
                    <a:ext uri="{FF2B5EF4-FFF2-40B4-BE49-F238E27FC236}">
                      <a16:creationId xmlns:a16="http://schemas.microsoft.com/office/drawing/2014/main" id="{FF60BC9A-15AD-C740-94B7-065C98F89D99}"/>
                    </a:ext>
                  </a:extLst>
                </p:cNvPr>
                <p:cNvSpPr txBox="1"/>
                <p:nvPr/>
              </p:nvSpPr>
              <p:spPr>
                <a:xfrm>
                  <a:off x="8947239"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1.2</a:t>
                  </a:r>
                </a:p>
              </p:txBody>
            </p:sp>
            <p:sp>
              <p:nvSpPr>
                <p:cNvPr id="482" name="TextBox 481">
                  <a:extLst>
                    <a:ext uri="{FF2B5EF4-FFF2-40B4-BE49-F238E27FC236}">
                      <a16:creationId xmlns:a16="http://schemas.microsoft.com/office/drawing/2014/main" id="{085CC849-C98E-D14E-BF3A-8B9F5FDE8505}"/>
                    </a:ext>
                  </a:extLst>
                </p:cNvPr>
                <p:cNvSpPr txBox="1"/>
                <p:nvPr/>
              </p:nvSpPr>
              <p:spPr>
                <a:xfrm>
                  <a:off x="9677512"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1.3</a:t>
                  </a:r>
                </a:p>
              </p:txBody>
            </p:sp>
            <p:sp>
              <p:nvSpPr>
                <p:cNvPr id="483" name="TextBox 482">
                  <a:extLst>
                    <a:ext uri="{FF2B5EF4-FFF2-40B4-BE49-F238E27FC236}">
                      <a16:creationId xmlns:a16="http://schemas.microsoft.com/office/drawing/2014/main" id="{B8335B42-68AB-A545-8730-4D9063414ED4}"/>
                    </a:ext>
                  </a:extLst>
                </p:cNvPr>
                <p:cNvSpPr txBox="1"/>
                <p:nvPr/>
              </p:nvSpPr>
              <p:spPr>
                <a:xfrm>
                  <a:off x="10407784"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1.4</a:t>
                  </a:r>
                </a:p>
              </p:txBody>
            </p:sp>
            <p:sp>
              <p:nvSpPr>
                <p:cNvPr id="484" name="TextBox 483">
                  <a:extLst>
                    <a:ext uri="{FF2B5EF4-FFF2-40B4-BE49-F238E27FC236}">
                      <a16:creationId xmlns:a16="http://schemas.microsoft.com/office/drawing/2014/main" id="{243C8FB4-82DF-6742-81A6-BCC6AF3BD59B}"/>
                    </a:ext>
                  </a:extLst>
                </p:cNvPr>
                <p:cNvSpPr txBox="1"/>
                <p:nvPr/>
              </p:nvSpPr>
              <p:spPr>
                <a:xfrm>
                  <a:off x="11138060"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1.5</a:t>
                  </a:r>
                </a:p>
              </p:txBody>
            </p:sp>
            <p:sp>
              <p:nvSpPr>
                <p:cNvPr id="485" name="TextBox 484">
                  <a:extLst>
                    <a:ext uri="{FF2B5EF4-FFF2-40B4-BE49-F238E27FC236}">
                      <a16:creationId xmlns:a16="http://schemas.microsoft.com/office/drawing/2014/main" id="{027F3063-F6FD-0543-9576-B9104B616603}"/>
                    </a:ext>
                  </a:extLst>
                </p:cNvPr>
                <p:cNvSpPr txBox="1"/>
                <p:nvPr/>
              </p:nvSpPr>
              <p:spPr>
                <a:xfrm>
                  <a:off x="11868336" y="6260169"/>
                  <a:ext cx="539036" cy="430886"/>
                </a:xfrm>
                <a:prstGeom prst="rect">
                  <a:avLst/>
                </a:prstGeom>
                <a:noFill/>
              </p:spPr>
              <p:txBody>
                <a:bodyPr wrap="none" rtlCol="0">
                  <a:spAutoFit/>
                </a:bodyPr>
                <a:lstStyle/>
                <a:p>
                  <a:pPr algn="ctr"/>
                  <a:r>
                    <a:rPr lang="en-US" sz="1500" dirty="0">
                      <a:solidFill>
                        <a:schemeClr val="bg1"/>
                      </a:solidFill>
                      <a:latin typeface="Arial Narrow" panose="020B0604020202020204" pitchFamily="34" charset="0"/>
                      <a:cs typeface="Arial Narrow" panose="020B0604020202020204" pitchFamily="34" charset="0"/>
                    </a:rPr>
                    <a:t>1.6</a:t>
                  </a:r>
                </a:p>
              </p:txBody>
            </p:sp>
            <p:grpSp>
              <p:nvGrpSpPr>
                <p:cNvPr id="486" name="Group 485">
                  <a:extLst>
                    <a:ext uri="{FF2B5EF4-FFF2-40B4-BE49-F238E27FC236}">
                      <a16:creationId xmlns:a16="http://schemas.microsoft.com/office/drawing/2014/main" id="{6273C65E-D97B-7E4E-9080-14AADCA5260F}"/>
                    </a:ext>
                  </a:extLst>
                </p:cNvPr>
                <p:cNvGrpSpPr/>
                <p:nvPr/>
              </p:nvGrpSpPr>
              <p:grpSpPr>
                <a:xfrm>
                  <a:off x="457009" y="6033094"/>
                  <a:ext cx="11537814" cy="251458"/>
                  <a:chOff x="457009" y="5934304"/>
                  <a:chExt cx="11537814" cy="350248"/>
                </a:xfrm>
              </p:grpSpPr>
              <p:grpSp>
                <p:nvGrpSpPr>
                  <p:cNvPr id="508" name="Group 507">
                    <a:extLst>
                      <a:ext uri="{FF2B5EF4-FFF2-40B4-BE49-F238E27FC236}">
                        <a16:creationId xmlns:a16="http://schemas.microsoft.com/office/drawing/2014/main" id="{B4E539A3-4C32-0943-9B53-88D292796EFA}"/>
                      </a:ext>
                    </a:extLst>
                  </p:cNvPr>
                  <p:cNvGrpSpPr/>
                  <p:nvPr/>
                </p:nvGrpSpPr>
                <p:grpSpPr>
                  <a:xfrm>
                    <a:off x="457009" y="5934304"/>
                    <a:ext cx="584368" cy="350248"/>
                    <a:chOff x="0" y="0"/>
                    <a:chExt cx="9760280" cy="6858000"/>
                  </a:xfrm>
                </p:grpSpPr>
                <p:cxnSp>
                  <p:nvCxnSpPr>
                    <p:cNvPr id="584" name="Straight Connector 583">
                      <a:extLst>
                        <a:ext uri="{FF2B5EF4-FFF2-40B4-BE49-F238E27FC236}">
                          <a16:creationId xmlns:a16="http://schemas.microsoft.com/office/drawing/2014/main" id="{D07F073E-8E9E-0648-B54E-FE3292E429D2}"/>
                        </a:ext>
                      </a:extLst>
                    </p:cNvPr>
                    <p:cNvCxnSpPr>
                      <a:cxnSpLocks/>
                    </p:cNvCxnSpPr>
                    <p:nvPr/>
                  </p:nvCxnSpPr>
                  <p:spPr>
                    <a:xfrm>
                      <a:off x="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43B582DF-A70B-0F46-A6F3-61EFAC75ABBD}"/>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CA504B82-CD62-7E44-BA55-B36D408CBE53}"/>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D42749C0-2165-B146-97F9-9CEED0FEFF5E}"/>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C125D0C4-96E6-0A4F-9403-3D23BEE52685}"/>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09" name="Group 508">
                    <a:extLst>
                      <a:ext uri="{FF2B5EF4-FFF2-40B4-BE49-F238E27FC236}">
                        <a16:creationId xmlns:a16="http://schemas.microsoft.com/office/drawing/2014/main" id="{65AA81DC-DCB3-914D-94F6-48006DE81F0F}"/>
                      </a:ext>
                    </a:extLst>
                  </p:cNvPr>
                  <p:cNvGrpSpPr/>
                  <p:nvPr/>
                </p:nvGrpSpPr>
                <p:grpSpPr>
                  <a:xfrm>
                    <a:off x="1333653" y="5934304"/>
                    <a:ext cx="438276" cy="350248"/>
                    <a:chOff x="2440070" y="0"/>
                    <a:chExt cx="7320210" cy="6858000"/>
                  </a:xfrm>
                </p:grpSpPr>
                <p:cxnSp>
                  <p:nvCxnSpPr>
                    <p:cNvPr id="580" name="Straight Connector 579">
                      <a:extLst>
                        <a:ext uri="{FF2B5EF4-FFF2-40B4-BE49-F238E27FC236}">
                          <a16:creationId xmlns:a16="http://schemas.microsoft.com/office/drawing/2014/main" id="{E764D933-0E6E-A14D-96FD-CDE950BFEC02}"/>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63A4E1D3-E12A-A04D-9DC1-C3B285F22CA0}"/>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40A5AB2E-F43C-8741-AD99-EFA1222C1ED2}"/>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135D4C60-79B0-634D-BC45-1B325D8144FF}"/>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0" name="Group 509">
                    <a:extLst>
                      <a:ext uri="{FF2B5EF4-FFF2-40B4-BE49-F238E27FC236}">
                        <a16:creationId xmlns:a16="http://schemas.microsoft.com/office/drawing/2014/main" id="{38DC102D-4169-F240-B090-BB32D5935E0D}"/>
                      </a:ext>
                    </a:extLst>
                  </p:cNvPr>
                  <p:cNvGrpSpPr/>
                  <p:nvPr/>
                </p:nvGrpSpPr>
                <p:grpSpPr>
                  <a:xfrm>
                    <a:off x="2064205" y="5934304"/>
                    <a:ext cx="438276" cy="350248"/>
                    <a:chOff x="2440070" y="0"/>
                    <a:chExt cx="7320210" cy="6858000"/>
                  </a:xfrm>
                </p:grpSpPr>
                <p:cxnSp>
                  <p:nvCxnSpPr>
                    <p:cNvPr id="576" name="Straight Connector 575">
                      <a:extLst>
                        <a:ext uri="{FF2B5EF4-FFF2-40B4-BE49-F238E27FC236}">
                          <a16:creationId xmlns:a16="http://schemas.microsoft.com/office/drawing/2014/main" id="{5BD55DF1-7583-6244-BBA8-82C19939B651}"/>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3DD5DF35-C560-F34F-9676-602D95F34CEA}"/>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2E48D670-5A5C-974D-8821-BA27D7F0A35A}"/>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3A5A97E5-39BC-AD45-AD96-0D96A1EA356F}"/>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1" name="Group 510">
                    <a:extLst>
                      <a:ext uri="{FF2B5EF4-FFF2-40B4-BE49-F238E27FC236}">
                        <a16:creationId xmlns:a16="http://schemas.microsoft.com/office/drawing/2014/main" id="{25B02577-FBBE-0F43-A080-BD40C0E29650}"/>
                      </a:ext>
                    </a:extLst>
                  </p:cNvPr>
                  <p:cNvGrpSpPr/>
                  <p:nvPr/>
                </p:nvGrpSpPr>
                <p:grpSpPr>
                  <a:xfrm>
                    <a:off x="2794757" y="5934304"/>
                    <a:ext cx="438276" cy="350248"/>
                    <a:chOff x="2440070" y="0"/>
                    <a:chExt cx="7320210" cy="6858000"/>
                  </a:xfrm>
                </p:grpSpPr>
                <p:cxnSp>
                  <p:nvCxnSpPr>
                    <p:cNvPr id="572" name="Straight Connector 571">
                      <a:extLst>
                        <a:ext uri="{FF2B5EF4-FFF2-40B4-BE49-F238E27FC236}">
                          <a16:creationId xmlns:a16="http://schemas.microsoft.com/office/drawing/2014/main" id="{A2A38CA4-003B-D945-B723-21B547589E6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2E965949-9567-7641-9CB3-3B01A79C66EA}"/>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749EB6AB-FAF4-7D41-8C04-7CE308AB274C}"/>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6AC33210-1AAF-684F-A18E-870BB9EF63A3}"/>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2" name="Group 511">
                    <a:extLst>
                      <a:ext uri="{FF2B5EF4-FFF2-40B4-BE49-F238E27FC236}">
                        <a16:creationId xmlns:a16="http://schemas.microsoft.com/office/drawing/2014/main" id="{86E19223-3E4C-F04B-98C6-A4936AEFA079}"/>
                      </a:ext>
                    </a:extLst>
                  </p:cNvPr>
                  <p:cNvGrpSpPr/>
                  <p:nvPr/>
                </p:nvGrpSpPr>
                <p:grpSpPr>
                  <a:xfrm>
                    <a:off x="3525309" y="5934304"/>
                    <a:ext cx="438276" cy="350248"/>
                    <a:chOff x="2440070" y="0"/>
                    <a:chExt cx="7320210" cy="6858000"/>
                  </a:xfrm>
                </p:grpSpPr>
                <p:cxnSp>
                  <p:nvCxnSpPr>
                    <p:cNvPr id="568" name="Straight Connector 567">
                      <a:extLst>
                        <a:ext uri="{FF2B5EF4-FFF2-40B4-BE49-F238E27FC236}">
                          <a16:creationId xmlns:a16="http://schemas.microsoft.com/office/drawing/2014/main" id="{589F5BB8-5542-264C-B948-EC7DB1DE753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292FE1D3-03B9-7343-8428-FC1D15717E93}"/>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BC67B367-F617-7A41-9331-81EFFCF0BD52}"/>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375E9963-E6F9-3A4A-9D82-238A1C7EE527}"/>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3" name="Group 512">
                    <a:extLst>
                      <a:ext uri="{FF2B5EF4-FFF2-40B4-BE49-F238E27FC236}">
                        <a16:creationId xmlns:a16="http://schemas.microsoft.com/office/drawing/2014/main" id="{1F837EA1-A03E-734E-90DA-AAD47EE1ABCA}"/>
                      </a:ext>
                    </a:extLst>
                  </p:cNvPr>
                  <p:cNvGrpSpPr/>
                  <p:nvPr/>
                </p:nvGrpSpPr>
                <p:grpSpPr>
                  <a:xfrm>
                    <a:off x="4255861" y="5934304"/>
                    <a:ext cx="438276" cy="350248"/>
                    <a:chOff x="2440070" y="0"/>
                    <a:chExt cx="7320210" cy="6858000"/>
                  </a:xfrm>
                </p:grpSpPr>
                <p:cxnSp>
                  <p:nvCxnSpPr>
                    <p:cNvPr id="564" name="Straight Connector 563">
                      <a:extLst>
                        <a:ext uri="{FF2B5EF4-FFF2-40B4-BE49-F238E27FC236}">
                          <a16:creationId xmlns:a16="http://schemas.microsoft.com/office/drawing/2014/main" id="{270DEA32-36DD-4D4B-983F-8B9BA3D7DA15}"/>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A54A1D32-E921-AF46-9307-438212F65934}"/>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7BF3C59F-4458-354F-856D-D332342E8FA7}"/>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F9D2C54C-9FD0-224A-A58C-539851925648}"/>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4" name="Group 513">
                    <a:extLst>
                      <a:ext uri="{FF2B5EF4-FFF2-40B4-BE49-F238E27FC236}">
                        <a16:creationId xmlns:a16="http://schemas.microsoft.com/office/drawing/2014/main" id="{C0219A3E-2121-3B40-AA64-EA31FCBD0845}"/>
                      </a:ext>
                    </a:extLst>
                  </p:cNvPr>
                  <p:cNvGrpSpPr/>
                  <p:nvPr/>
                </p:nvGrpSpPr>
                <p:grpSpPr>
                  <a:xfrm>
                    <a:off x="4986413" y="5934304"/>
                    <a:ext cx="438276" cy="350248"/>
                    <a:chOff x="2440070" y="0"/>
                    <a:chExt cx="7320210" cy="6858000"/>
                  </a:xfrm>
                </p:grpSpPr>
                <p:cxnSp>
                  <p:nvCxnSpPr>
                    <p:cNvPr id="560" name="Straight Connector 559">
                      <a:extLst>
                        <a:ext uri="{FF2B5EF4-FFF2-40B4-BE49-F238E27FC236}">
                          <a16:creationId xmlns:a16="http://schemas.microsoft.com/office/drawing/2014/main" id="{C2B826C9-EA59-0A4C-A813-4E8E9CA01EAE}"/>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D6208A4E-7941-6B45-A37D-D30B912A1375}"/>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29349CF8-91B6-204C-9A3D-77CDD34EA226}"/>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F304A56B-A234-2D4E-8EE5-F29442EFF797}"/>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5" name="Group 514">
                    <a:extLst>
                      <a:ext uri="{FF2B5EF4-FFF2-40B4-BE49-F238E27FC236}">
                        <a16:creationId xmlns:a16="http://schemas.microsoft.com/office/drawing/2014/main" id="{EE6B674E-9E44-404F-949B-0644BED91B50}"/>
                      </a:ext>
                    </a:extLst>
                  </p:cNvPr>
                  <p:cNvGrpSpPr/>
                  <p:nvPr/>
                </p:nvGrpSpPr>
                <p:grpSpPr>
                  <a:xfrm>
                    <a:off x="5716965" y="5934304"/>
                    <a:ext cx="438276" cy="350248"/>
                    <a:chOff x="2440070" y="0"/>
                    <a:chExt cx="7320210" cy="6858000"/>
                  </a:xfrm>
                </p:grpSpPr>
                <p:cxnSp>
                  <p:nvCxnSpPr>
                    <p:cNvPr id="556" name="Straight Connector 555">
                      <a:extLst>
                        <a:ext uri="{FF2B5EF4-FFF2-40B4-BE49-F238E27FC236}">
                          <a16:creationId xmlns:a16="http://schemas.microsoft.com/office/drawing/2014/main" id="{ED32E613-6580-FA43-9DDE-AD490D1B5DF4}"/>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2FE8AE33-52EE-184A-9D1F-C7A195501696}"/>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A0C4554B-D796-524E-BB8A-A9CFEE21E58E}"/>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803B376D-DB05-BA41-A6BA-D8C4B3C5B5D9}"/>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6" name="Group 515">
                    <a:extLst>
                      <a:ext uri="{FF2B5EF4-FFF2-40B4-BE49-F238E27FC236}">
                        <a16:creationId xmlns:a16="http://schemas.microsoft.com/office/drawing/2014/main" id="{2BAD96B6-FAB9-0C4E-A672-D473F4CC8748}"/>
                      </a:ext>
                    </a:extLst>
                  </p:cNvPr>
                  <p:cNvGrpSpPr/>
                  <p:nvPr/>
                </p:nvGrpSpPr>
                <p:grpSpPr>
                  <a:xfrm>
                    <a:off x="6447517" y="5934304"/>
                    <a:ext cx="438276" cy="350248"/>
                    <a:chOff x="2440070" y="0"/>
                    <a:chExt cx="7320210" cy="6858000"/>
                  </a:xfrm>
                </p:grpSpPr>
                <p:cxnSp>
                  <p:nvCxnSpPr>
                    <p:cNvPr id="552" name="Straight Connector 551">
                      <a:extLst>
                        <a:ext uri="{FF2B5EF4-FFF2-40B4-BE49-F238E27FC236}">
                          <a16:creationId xmlns:a16="http://schemas.microsoft.com/office/drawing/2014/main" id="{13578AB9-80B6-4D43-98D3-448CF0ACCFFB}"/>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6897862B-1458-6342-806C-BA2092F7AB14}"/>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7A36BBAE-E4C3-4445-BFE3-FF4916643688}"/>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A2327284-3AD8-2E40-92D8-A47991459C1D}"/>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7" name="Group 516">
                    <a:extLst>
                      <a:ext uri="{FF2B5EF4-FFF2-40B4-BE49-F238E27FC236}">
                        <a16:creationId xmlns:a16="http://schemas.microsoft.com/office/drawing/2014/main" id="{5981DC74-7C09-E840-9EC9-E39CA26C8CB4}"/>
                      </a:ext>
                    </a:extLst>
                  </p:cNvPr>
                  <p:cNvGrpSpPr/>
                  <p:nvPr/>
                </p:nvGrpSpPr>
                <p:grpSpPr>
                  <a:xfrm>
                    <a:off x="7178073" y="5934304"/>
                    <a:ext cx="438276" cy="350248"/>
                    <a:chOff x="2440070" y="0"/>
                    <a:chExt cx="7320210" cy="6858000"/>
                  </a:xfrm>
                </p:grpSpPr>
                <p:cxnSp>
                  <p:nvCxnSpPr>
                    <p:cNvPr id="548" name="Straight Connector 547">
                      <a:extLst>
                        <a:ext uri="{FF2B5EF4-FFF2-40B4-BE49-F238E27FC236}">
                          <a16:creationId xmlns:a16="http://schemas.microsoft.com/office/drawing/2014/main" id="{45AA6026-9971-E34D-A0AB-32E973CBE259}"/>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AC0A3BF1-DDBE-8E4B-B8B7-28DC47D3E06B}"/>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74677773-AD31-6C45-AAF5-3545DC8C1591}"/>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EED531F0-1D33-3C48-AECB-77637F5BE684}"/>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8" name="Group 517">
                    <a:extLst>
                      <a:ext uri="{FF2B5EF4-FFF2-40B4-BE49-F238E27FC236}">
                        <a16:creationId xmlns:a16="http://schemas.microsoft.com/office/drawing/2014/main" id="{6A884F62-0354-D546-9BDD-F2ADF5494AEE}"/>
                      </a:ext>
                    </a:extLst>
                  </p:cNvPr>
                  <p:cNvGrpSpPr/>
                  <p:nvPr/>
                </p:nvGrpSpPr>
                <p:grpSpPr>
                  <a:xfrm>
                    <a:off x="7903787" y="5934304"/>
                    <a:ext cx="438276" cy="350248"/>
                    <a:chOff x="2440070" y="0"/>
                    <a:chExt cx="7320210" cy="6858000"/>
                  </a:xfrm>
                </p:grpSpPr>
                <p:cxnSp>
                  <p:nvCxnSpPr>
                    <p:cNvPr id="544" name="Straight Connector 543">
                      <a:extLst>
                        <a:ext uri="{FF2B5EF4-FFF2-40B4-BE49-F238E27FC236}">
                          <a16:creationId xmlns:a16="http://schemas.microsoft.com/office/drawing/2014/main" id="{95A90407-9AAB-6541-80FD-E0A81953561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F72C6A55-324F-D843-88AC-9592C9BB53C8}"/>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B057C2F1-7B13-EE4D-B055-C9C2AA9A1A96}"/>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A0D978DD-BF0B-5C40-A690-1151BB5537A6}"/>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9" name="Group 518">
                    <a:extLst>
                      <a:ext uri="{FF2B5EF4-FFF2-40B4-BE49-F238E27FC236}">
                        <a16:creationId xmlns:a16="http://schemas.microsoft.com/office/drawing/2014/main" id="{61D2E366-DF29-A645-B7C6-239A3940F53C}"/>
                      </a:ext>
                    </a:extLst>
                  </p:cNvPr>
                  <p:cNvGrpSpPr/>
                  <p:nvPr/>
                </p:nvGrpSpPr>
                <p:grpSpPr>
                  <a:xfrm>
                    <a:off x="8634339" y="5934304"/>
                    <a:ext cx="438276" cy="350248"/>
                    <a:chOff x="2440070" y="0"/>
                    <a:chExt cx="7320210" cy="6858000"/>
                  </a:xfrm>
                </p:grpSpPr>
                <p:cxnSp>
                  <p:nvCxnSpPr>
                    <p:cNvPr id="540" name="Straight Connector 539">
                      <a:extLst>
                        <a:ext uri="{FF2B5EF4-FFF2-40B4-BE49-F238E27FC236}">
                          <a16:creationId xmlns:a16="http://schemas.microsoft.com/office/drawing/2014/main" id="{23CF443E-8F35-264F-AF0F-7EB8F17B8B72}"/>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7DAC1479-69FF-6745-839D-86E69ACFF48C}"/>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98C9A4F8-7D83-394C-ABA8-9BB4B163FC56}"/>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11CC3B97-A71B-0244-92D0-CCBF7EFFB92F}"/>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20" name="Group 519">
                    <a:extLst>
                      <a:ext uri="{FF2B5EF4-FFF2-40B4-BE49-F238E27FC236}">
                        <a16:creationId xmlns:a16="http://schemas.microsoft.com/office/drawing/2014/main" id="{ECD934A0-EF9C-2447-B700-474BA4B19624}"/>
                      </a:ext>
                    </a:extLst>
                  </p:cNvPr>
                  <p:cNvGrpSpPr/>
                  <p:nvPr/>
                </p:nvGrpSpPr>
                <p:grpSpPr>
                  <a:xfrm>
                    <a:off x="9364891" y="5934304"/>
                    <a:ext cx="438276" cy="350248"/>
                    <a:chOff x="2440070" y="0"/>
                    <a:chExt cx="7320210" cy="6858000"/>
                  </a:xfrm>
                </p:grpSpPr>
                <p:cxnSp>
                  <p:nvCxnSpPr>
                    <p:cNvPr id="536" name="Straight Connector 535">
                      <a:extLst>
                        <a:ext uri="{FF2B5EF4-FFF2-40B4-BE49-F238E27FC236}">
                          <a16:creationId xmlns:a16="http://schemas.microsoft.com/office/drawing/2014/main" id="{2D5B8815-5180-734C-B1BF-6616954AB3B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3899931B-FE9A-AB4C-8911-504A701B9136}"/>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5C93F1C8-62B7-0542-92FB-C2D24EFF9B47}"/>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70219D7C-CBA0-8543-A4D0-DE4476825234}"/>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21" name="Group 520">
                    <a:extLst>
                      <a:ext uri="{FF2B5EF4-FFF2-40B4-BE49-F238E27FC236}">
                        <a16:creationId xmlns:a16="http://schemas.microsoft.com/office/drawing/2014/main" id="{8B9082BC-9F89-3A40-AA78-EAA3D33C472E}"/>
                      </a:ext>
                    </a:extLst>
                  </p:cNvPr>
                  <p:cNvGrpSpPr/>
                  <p:nvPr/>
                </p:nvGrpSpPr>
                <p:grpSpPr>
                  <a:xfrm>
                    <a:off x="10095443" y="5934304"/>
                    <a:ext cx="438276" cy="350248"/>
                    <a:chOff x="2440070" y="0"/>
                    <a:chExt cx="7320210" cy="6858000"/>
                  </a:xfrm>
                </p:grpSpPr>
                <p:cxnSp>
                  <p:nvCxnSpPr>
                    <p:cNvPr id="532" name="Straight Connector 531">
                      <a:extLst>
                        <a:ext uri="{FF2B5EF4-FFF2-40B4-BE49-F238E27FC236}">
                          <a16:creationId xmlns:a16="http://schemas.microsoft.com/office/drawing/2014/main" id="{A603630B-A575-E040-A700-0C57E77051E1}"/>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DE050755-1461-0346-ADEB-0E9362F49F9A}"/>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0CAB79D6-E61E-F444-9D8E-548121A9F069}"/>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8343E344-9E27-8B45-B7C1-50C8BF7B2350}"/>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22" name="Group 521">
                    <a:extLst>
                      <a:ext uri="{FF2B5EF4-FFF2-40B4-BE49-F238E27FC236}">
                        <a16:creationId xmlns:a16="http://schemas.microsoft.com/office/drawing/2014/main" id="{FF909BEE-2D23-384A-8A04-8C117A18A226}"/>
                      </a:ext>
                    </a:extLst>
                  </p:cNvPr>
                  <p:cNvGrpSpPr/>
                  <p:nvPr/>
                </p:nvGrpSpPr>
                <p:grpSpPr>
                  <a:xfrm>
                    <a:off x="10825995" y="5934304"/>
                    <a:ext cx="438276" cy="350248"/>
                    <a:chOff x="2440070" y="0"/>
                    <a:chExt cx="7320210" cy="6858000"/>
                  </a:xfrm>
                </p:grpSpPr>
                <p:cxnSp>
                  <p:nvCxnSpPr>
                    <p:cNvPr id="528" name="Straight Connector 527">
                      <a:extLst>
                        <a:ext uri="{FF2B5EF4-FFF2-40B4-BE49-F238E27FC236}">
                          <a16:creationId xmlns:a16="http://schemas.microsoft.com/office/drawing/2014/main" id="{09FBF3F1-C34D-994F-8C19-7A77D29F0F28}"/>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C93EBBED-D73E-8F4B-8B96-D058D94DA92A}"/>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630FE6E0-C2D1-494B-B72C-83D00F967787}"/>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6AB9FED4-E9D2-2646-841F-3E9FC7989435}"/>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23" name="Group 522">
                    <a:extLst>
                      <a:ext uri="{FF2B5EF4-FFF2-40B4-BE49-F238E27FC236}">
                        <a16:creationId xmlns:a16="http://schemas.microsoft.com/office/drawing/2014/main" id="{EBF8DE34-6D99-D145-ADBE-3812576E11C1}"/>
                      </a:ext>
                    </a:extLst>
                  </p:cNvPr>
                  <p:cNvGrpSpPr/>
                  <p:nvPr/>
                </p:nvGrpSpPr>
                <p:grpSpPr>
                  <a:xfrm>
                    <a:off x="11556547" y="5934304"/>
                    <a:ext cx="438276" cy="350248"/>
                    <a:chOff x="2440070" y="0"/>
                    <a:chExt cx="7320210" cy="6858000"/>
                  </a:xfrm>
                </p:grpSpPr>
                <p:cxnSp>
                  <p:nvCxnSpPr>
                    <p:cNvPr id="524" name="Straight Connector 523">
                      <a:extLst>
                        <a:ext uri="{FF2B5EF4-FFF2-40B4-BE49-F238E27FC236}">
                          <a16:creationId xmlns:a16="http://schemas.microsoft.com/office/drawing/2014/main" id="{7ECA6DAC-061A-FD43-807F-6B535C4BE482}"/>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7015CFCA-1457-3D40-9330-6084C7067D01}"/>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74972333-75EA-BD41-ABA1-ED429C8095A2}"/>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8DD9660B-3C5B-F946-AB97-1B514190DC6C}"/>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grpSp>
              <p:nvGrpSpPr>
                <p:cNvPr id="487" name="Group 486">
                  <a:extLst>
                    <a:ext uri="{FF2B5EF4-FFF2-40B4-BE49-F238E27FC236}">
                      <a16:creationId xmlns:a16="http://schemas.microsoft.com/office/drawing/2014/main" id="{184C85F3-1696-944F-9254-29C9A60930EB}"/>
                    </a:ext>
                  </a:extLst>
                </p:cNvPr>
                <p:cNvGrpSpPr/>
                <p:nvPr/>
              </p:nvGrpSpPr>
              <p:grpSpPr>
                <a:xfrm>
                  <a:off x="453879" y="6282208"/>
                  <a:ext cx="11738121" cy="0"/>
                  <a:chOff x="453879" y="6286699"/>
                  <a:chExt cx="14606766" cy="0"/>
                </a:xfrm>
              </p:grpSpPr>
              <p:cxnSp>
                <p:nvCxnSpPr>
                  <p:cNvPr id="506" name="Straight Connector 505">
                    <a:extLst>
                      <a:ext uri="{FF2B5EF4-FFF2-40B4-BE49-F238E27FC236}">
                        <a16:creationId xmlns:a16="http://schemas.microsoft.com/office/drawing/2014/main" id="{6E9A1BD8-7689-E44A-9164-6C8128F2C5ED}"/>
                      </a:ext>
                    </a:extLst>
                  </p:cNvPr>
                  <p:cNvCxnSpPr>
                    <a:cxnSpLocks/>
                  </p:cNvCxnSpPr>
                  <p:nvPr/>
                </p:nvCxnSpPr>
                <p:spPr>
                  <a:xfrm>
                    <a:off x="453879" y="6286699"/>
                    <a:ext cx="730462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3B9F5712-FC5C-894F-9B30-ECD944F74822}"/>
                      </a:ext>
                    </a:extLst>
                  </p:cNvPr>
                  <p:cNvCxnSpPr>
                    <a:cxnSpLocks/>
                  </p:cNvCxnSpPr>
                  <p:nvPr/>
                </p:nvCxnSpPr>
                <p:spPr>
                  <a:xfrm>
                    <a:off x="7756018" y="6286699"/>
                    <a:ext cx="730462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88" name="Group 487">
                  <a:extLst>
                    <a:ext uri="{FF2B5EF4-FFF2-40B4-BE49-F238E27FC236}">
                      <a16:creationId xmlns:a16="http://schemas.microsoft.com/office/drawing/2014/main" id="{C391B16A-557F-2241-B463-844D06A6933B}"/>
                    </a:ext>
                  </a:extLst>
                </p:cNvPr>
                <p:cNvGrpSpPr/>
                <p:nvPr/>
              </p:nvGrpSpPr>
              <p:grpSpPr>
                <a:xfrm>
                  <a:off x="453883" y="5895454"/>
                  <a:ext cx="11684916" cy="391246"/>
                  <a:chOff x="453883" y="5488514"/>
                  <a:chExt cx="11684916" cy="798185"/>
                </a:xfrm>
              </p:grpSpPr>
              <p:cxnSp>
                <p:nvCxnSpPr>
                  <p:cNvPr id="489" name="Straight Connector 488">
                    <a:extLst>
                      <a:ext uri="{FF2B5EF4-FFF2-40B4-BE49-F238E27FC236}">
                        <a16:creationId xmlns:a16="http://schemas.microsoft.com/office/drawing/2014/main" id="{76EF9907-D141-FE42-9A38-678A9A889EC2}"/>
                      </a:ext>
                    </a:extLst>
                  </p:cNvPr>
                  <p:cNvCxnSpPr>
                    <a:cxnSpLocks/>
                  </p:cNvCxnSpPr>
                  <p:nvPr/>
                </p:nvCxnSpPr>
                <p:spPr>
                  <a:xfrm>
                    <a:off x="45388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FC8AA650-BB89-004F-ABD2-4416C5C0EDF9}"/>
                      </a:ext>
                    </a:extLst>
                  </p:cNvPr>
                  <p:cNvCxnSpPr>
                    <a:cxnSpLocks/>
                  </p:cNvCxnSpPr>
                  <p:nvPr/>
                </p:nvCxnSpPr>
                <p:spPr>
                  <a:xfrm>
                    <a:off x="1184346"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D3659F1F-9D95-F04F-BE9E-141135F173A1}"/>
                      </a:ext>
                    </a:extLst>
                  </p:cNvPr>
                  <p:cNvCxnSpPr>
                    <a:cxnSpLocks/>
                  </p:cNvCxnSpPr>
                  <p:nvPr/>
                </p:nvCxnSpPr>
                <p:spPr>
                  <a:xfrm>
                    <a:off x="191480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82D469CB-0E2C-CB42-AA0E-1C97324AACB3}"/>
                      </a:ext>
                    </a:extLst>
                  </p:cNvPr>
                  <p:cNvCxnSpPr>
                    <a:cxnSpLocks/>
                  </p:cNvCxnSpPr>
                  <p:nvPr/>
                </p:nvCxnSpPr>
                <p:spPr>
                  <a:xfrm>
                    <a:off x="2645272"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9B1C3ED8-D71A-2148-B6C7-E9DD81F9C095}"/>
                      </a:ext>
                    </a:extLst>
                  </p:cNvPr>
                  <p:cNvCxnSpPr>
                    <a:cxnSpLocks/>
                  </p:cNvCxnSpPr>
                  <p:nvPr/>
                </p:nvCxnSpPr>
                <p:spPr>
                  <a:xfrm>
                    <a:off x="3375735"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6EA6A60A-DE56-A246-B619-4C89A71917BA}"/>
                      </a:ext>
                    </a:extLst>
                  </p:cNvPr>
                  <p:cNvCxnSpPr>
                    <a:cxnSpLocks/>
                  </p:cNvCxnSpPr>
                  <p:nvPr/>
                </p:nvCxnSpPr>
                <p:spPr>
                  <a:xfrm>
                    <a:off x="4106198"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CC3E4B6D-1A20-944F-8199-0BE40D39773F}"/>
                      </a:ext>
                    </a:extLst>
                  </p:cNvPr>
                  <p:cNvCxnSpPr>
                    <a:cxnSpLocks/>
                  </p:cNvCxnSpPr>
                  <p:nvPr/>
                </p:nvCxnSpPr>
                <p:spPr>
                  <a:xfrm>
                    <a:off x="4836661"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B7DC698A-6825-BC46-A118-FA44D2A2A6BA}"/>
                      </a:ext>
                    </a:extLst>
                  </p:cNvPr>
                  <p:cNvCxnSpPr>
                    <a:cxnSpLocks/>
                  </p:cNvCxnSpPr>
                  <p:nvPr/>
                </p:nvCxnSpPr>
                <p:spPr>
                  <a:xfrm>
                    <a:off x="5567124"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9940C05E-8A5D-D447-A286-4C52ADF3BD7E}"/>
                      </a:ext>
                    </a:extLst>
                  </p:cNvPr>
                  <p:cNvCxnSpPr>
                    <a:cxnSpLocks/>
                  </p:cNvCxnSpPr>
                  <p:nvPr/>
                </p:nvCxnSpPr>
                <p:spPr>
                  <a:xfrm>
                    <a:off x="6297587"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338CBD-4A7A-A940-9A97-B4494762BBE4}"/>
                      </a:ext>
                    </a:extLst>
                  </p:cNvPr>
                  <p:cNvCxnSpPr>
                    <a:cxnSpLocks/>
                  </p:cNvCxnSpPr>
                  <p:nvPr/>
                </p:nvCxnSpPr>
                <p:spPr>
                  <a:xfrm>
                    <a:off x="702804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A3EC2F64-5FD5-DC4F-A9BE-F438650166EA}"/>
                      </a:ext>
                    </a:extLst>
                  </p:cNvPr>
                  <p:cNvCxnSpPr>
                    <a:cxnSpLocks/>
                  </p:cNvCxnSpPr>
                  <p:nvPr/>
                </p:nvCxnSpPr>
                <p:spPr>
                  <a:xfrm>
                    <a:off x="775851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6ACA4621-5034-614E-A70C-60741638C6B7}"/>
                      </a:ext>
                    </a:extLst>
                  </p:cNvPr>
                  <p:cNvCxnSpPr>
                    <a:cxnSpLocks/>
                  </p:cNvCxnSpPr>
                  <p:nvPr/>
                </p:nvCxnSpPr>
                <p:spPr>
                  <a:xfrm>
                    <a:off x="8486484"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08C2AED5-37ED-894F-968D-8E2AFB94E8BB}"/>
                      </a:ext>
                    </a:extLst>
                  </p:cNvPr>
                  <p:cNvCxnSpPr>
                    <a:cxnSpLocks/>
                  </p:cNvCxnSpPr>
                  <p:nvPr/>
                </p:nvCxnSpPr>
                <p:spPr>
                  <a:xfrm>
                    <a:off x="9216947"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39BC01AA-0DF8-5E4E-BB4E-00C9C96393AB}"/>
                      </a:ext>
                    </a:extLst>
                  </p:cNvPr>
                  <p:cNvCxnSpPr>
                    <a:cxnSpLocks/>
                  </p:cNvCxnSpPr>
                  <p:nvPr/>
                </p:nvCxnSpPr>
                <p:spPr>
                  <a:xfrm>
                    <a:off x="9947410"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1DD1CB9-1B24-2849-8774-B0B8D26F7ACA}"/>
                      </a:ext>
                    </a:extLst>
                  </p:cNvPr>
                  <p:cNvCxnSpPr>
                    <a:cxnSpLocks/>
                  </p:cNvCxnSpPr>
                  <p:nvPr/>
                </p:nvCxnSpPr>
                <p:spPr>
                  <a:xfrm>
                    <a:off x="1067787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86AC4F76-DBE7-3E4D-B001-628F9F870C0C}"/>
                      </a:ext>
                    </a:extLst>
                  </p:cNvPr>
                  <p:cNvCxnSpPr>
                    <a:cxnSpLocks/>
                  </p:cNvCxnSpPr>
                  <p:nvPr/>
                </p:nvCxnSpPr>
                <p:spPr>
                  <a:xfrm>
                    <a:off x="11408336"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53701A1A-E03E-C64D-AA95-19D0520A0E4D}"/>
                      </a:ext>
                    </a:extLst>
                  </p:cNvPr>
                  <p:cNvCxnSpPr>
                    <a:cxnSpLocks/>
                  </p:cNvCxnSpPr>
                  <p:nvPr/>
                </p:nvCxnSpPr>
                <p:spPr>
                  <a:xfrm>
                    <a:off x="1213879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596" name="Group 595">
              <a:extLst>
                <a:ext uri="{FF2B5EF4-FFF2-40B4-BE49-F238E27FC236}">
                  <a16:creationId xmlns:a16="http://schemas.microsoft.com/office/drawing/2014/main" id="{94154BD4-B68A-C043-88C1-8C4F26E57132}"/>
                </a:ext>
              </a:extLst>
            </p:cNvPr>
            <p:cNvGrpSpPr/>
            <p:nvPr/>
          </p:nvGrpSpPr>
          <p:grpSpPr>
            <a:xfrm>
              <a:off x="4873227" y="3403816"/>
              <a:ext cx="2445545" cy="3283608"/>
              <a:chOff x="9557473" y="1078184"/>
              <a:chExt cx="2445545" cy="3283608"/>
            </a:xfrm>
          </p:grpSpPr>
          <p:sp>
            <p:nvSpPr>
              <p:cNvPr id="597" name="TextBox 596">
                <a:extLst>
                  <a:ext uri="{FF2B5EF4-FFF2-40B4-BE49-F238E27FC236}">
                    <a16:creationId xmlns:a16="http://schemas.microsoft.com/office/drawing/2014/main" id="{AA797032-0A7D-E64A-9265-A951058A1FD4}"/>
                  </a:ext>
                </a:extLst>
              </p:cNvPr>
              <p:cNvSpPr txBox="1"/>
              <p:nvPr/>
            </p:nvSpPr>
            <p:spPr>
              <a:xfrm>
                <a:off x="9557477" y="1078184"/>
                <a:ext cx="2445541" cy="430887"/>
              </a:xfrm>
              <a:prstGeom prst="rect">
                <a:avLst/>
              </a:prstGeom>
              <a:noFill/>
              <a:ln>
                <a:noFill/>
              </a:ln>
            </p:spPr>
            <p:txBody>
              <a:bodyPr wrap="none" rtlCol="0">
                <a:spAutoFit/>
              </a:bodyPr>
              <a:lstStyle/>
              <a:p>
                <a:pPr algn="ctr">
                  <a:spcAft>
                    <a:spcPts val="375"/>
                  </a:spcAft>
                </a:pPr>
                <a:r>
                  <a:rPr lang="en-US" sz="1500" dirty="0">
                    <a:solidFill>
                      <a:schemeClr val="bg1"/>
                    </a:solidFill>
                    <a:latin typeface="Arial Narrow" panose="020B0604020202020204" pitchFamily="34" charset="0"/>
                    <a:cs typeface="Arial Narrow" panose="020B0604020202020204" pitchFamily="34" charset="0"/>
                  </a:rPr>
                  <a:t> </a:t>
                </a:r>
                <a:r>
                  <a:rPr lang="en-US" sz="1500" dirty="0">
                    <a:solidFill>
                      <a:srgbClr val="0082B2"/>
                    </a:solidFill>
                    <a:latin typeface="Arial" panose="020B0604020202020204" pitchFamily="34" charset="0"/>
                    <a:cs typeface="Arial" panose="020B0604020202020204" pitchFamily="34" charset="0"/>
                  </a:rPr>
                  <a:t>Astronomical Units</a:t>
                </a:r>
              </a:p>
            </p:txBody>
          </p:sp>
          <p:sp>
            <p:nvSpPr>
              <p:cNvPr id="598" name="TextBox 597">
                <a:extLst>
                  <a:ext uri="{FF2B5EF4-FFF2-40B4-BE49-F238E27FC236}">
                    <a16:creationId xmlns:a16="http://schemas.microsoft.com/office/drawing/2014/main" id="{E58EF2CC-0A46-C244-987C-E7D4922DA711}"/>
                  </a:ext>
                </a:extLst>
              </p:cNvPr>
              <p:cNvSpPr txBox="1"/>
              <p:nvPr/>
            </p:nvSpPr>
            <p:spPr>
              <a:xfrm>
                <a:off x="9557473" y="3930905"/>
                <a:ext cx="2445541" cy="430887"/>
              </a:xfrm>
              <a:prstGeom prst="rect">
                <a:avLst/>
              </a:prstGeom>
              <a:noFill/>
            </p:spPr>
            <p:txBody>
              <a:bodyPr wrap="none" rtlCol="0">
                <a:spAutoFit/>
              </a:bodyPr>
              <a:lstStyle/>
              <a:p>
                <a:pPr algn="ctr">
                  <a:spcAft>
                    <a:spcPts val="375"/>
                  </a:spcAft>
                </a:pPr>
                <a:r>
                  <a:rPr lang="en-US" sz="1500" dirty="0">
                    <a:solidFill>
                      <a:schemeClr val="bg1"/>
                    </a:solidFill>
                    <a:latin typeface="Arial Narrow" panose="020B0604020202020204" pitchFamily="34" charset="0"/>
                    <a:cs typeface="Arial Narrow" panose="020B0604020202020204" pitchFamily="34" charset="0"/>
                  </a:rPr>
                  <a:t> </a:t>
                </a:r>
                <a:r>
                  <a:rPr lang="en-US" sz="1500" dirty="0">
                    <a:solidFill>
                      <a:srgbClr val="0082B2"/>
                    </a:solidFill>
                    <a:latin typeface="Arial" panose="020B0604020202020204" pitchFamily="34" charset="0"/>
                    <a:cs typeface="Arial" panose="020B0604020202020204" pitchFamily="34" charset="0"/>
                  </a:rPr>
                  <a:t>Astronomical Units</a:t>
                </a:r>
              </a:p>
            </p:txBody>
          </p:sp>
        </p:grpSp>
      </p:grpSp>
      <p:grpSp>
        <p:nvGrpSpPr>
          <p:cNvPr id="592" name="Group 591">
            <a:extLst>
              <a:ext uri="{FF2B5EF4-FFF2-40B4-BE49-F238E27FC236}">
                <a16:creationId xmlns:a16="http://schemas.microsoft.com/office/drawing/2014/main" id="{EC0EA153-9945-824C-8D1B-89AD80480F65}"/>
              </a:ext>
            </a:extLst>
          </p:cNvPr>
          <p:cNvGrpSpPr/>
          <p:nvPr/>
        </p:nvGrpSpPr>
        <p:grpSpPr>
          <a:xfrm>
            <a:off x="-350520" y="815340"/>
            <a:ext cx="9144000" cy="4018878"/>
            <a:chOff x="-467360" y="1087120"/>
            <a:chExt cx="12192000" cy="5358504"/>
          </a:xfrm>
        </p:grpSpPr>
        <p:sp>
          <p:nvSpPr>
            <p:cNvPr id="32" name="Rectangle 31">
              <a:extLst>
                <a:ext uri="{FF2B5EF4-FFF2-40B4-BE49-F238E27FC236}">
                  <a16:creationId xmlns:a16="http://schemas.microsoft.com/office/drawing/2014/main" id="{48E8AC41-7DA6-BC4F-BB5B-CB266FA2B734}"/>
                </a:ext>
              </a:extLst>
            </p:cNvPr>
            <p:cNvSpPr/>
            <p:nvPr/>
          </p:nvSpPr>
          <p:spPr>
            <a:xfrm>
              <a:off x="-467360" y="3885304"/>
              <a:ext cx="12192000" cy="2560320"/>
            </a:xfrm>
            <a:prstGeom prst="rect">
              <a:avLst/>
            </a:prstGeom>
            <a:gradFill flip="none" rotWithShape="1">
              <a:gsLst>
                <a:gs pos="24000">
                  <a:srgbClr val="C00000"/>
                </a:gs>
                <a:gs pos="89000">
                  <a:srgbClr val="0070C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B16FF7-FD73-E347-A2E0-8E1421631412}"/>
                </a:ext>
              </a:extLst>
            </p:cNvPr>
            <p:cNvSpPr/>
            <p:nvPr/>
          </p:nvSpPr>
          <p:spPr>
            <a:xfrm>
              <a:off x="-467360" y="1087120"/>
              <a:ext cx="12192000" cy="2560320"/>
            </a:xfrm>
            <a:prstGeom prst="rect">
              <a:avLst/>
            </a:prstGeom>
            <a:gradFill flip="none" rotWithShape="1">
              <a:gsLst>
                <a:gs pos="0">
                  <a:srgbClr val="FF8C10"/>
                </a:gs>
                <a:gs pos="17000">
                  <a:srgbClr val="FF5900"/>
                </a:gs>
                <a:gs pos="36000">
                  <a:srgbClr val="FF2E00"/>
                </a:gs>
                <a:gs pos="62000">
                  <a:srgbClr val="C00000"/>
                </a:gs>
                <a:gs pos="97000">
                  <a:srgbClr val="0070C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a:extLst>
              <a:ext uri="{FF2B5EF4-FFF2-40B4-BE49-F238E27FC236}">
                <a16:creationId xmlns:a16="http://schemas.microsoft.com/office/drawing/2014/main" id="{8B110FDE-EE14-DD40-8DC7-6027BC2C3E36}"/>
              </a:ext>
            </a:extLst>
          </p:cNvPr>
          <p:cNvPicPr>
            <a:picLocks noChangeAspect="1"/>
          </p:cNvPicPr>
          <p:nvPr/>
        </p:nvPicPr>
        <p:blipFill>
          <a:blip r:embed="rId3"/>
          <a:srcRect/>
          <a:stretch/>
        </p:blipFill>
        <p:spPr>
          <a:xfrm rot="19974877">
            <a:off x="-3863140" y="-587654"/>
            <a:ext cx="4732020" cy="4732020"/>
          </a:xfrm>
          <a:prstGeom prst="rect">
            <a:avLst/>
          </a:prstGeom>
        </p:spPr>
      </p:pic>
      <p:pic>
        <p:nvPicPr>
          <p:cNvPr id="33" name="Picture 32">
            <a:extLst>
              <a:ext uri="{FF2B5EF4-FFF2-40B4-BE49-F238E27FC236}">
                <a16:creationId xmlns:a16="http://schemas.microsoft.com/office/drawing/2014/main" id="{53E5AEBA-A1D3-BB41-8239-881444386FA0}"/>
              </a:ext>
            </a:extLst>
          </p:cNvPr>
          <p:cNvPicPr>
            <a:picLocks noChangeAspect="1"/>
          </p:cNvPicPr>
          <p:nvPr/>
        </p:nvPicPr>
        <p:blipFill>
          <a:blip r:embed="rId3"/>
          <a:srcRect/>
          <a:stretch/>
        </p:blipFill>
        <p:spPr>
          <a:xfrm rot="16016986">
            <a:off x="-3866515" y="1551802"/>
            <a:ext cx="4732020" cy="4732020"/>
          </a:xfrm>
          <a:prstGeom prst="rect">
            <a:avLst/>
          </a:prstGeom>
        </p:spPr>
      </p:pic>
      <p:pic>
        <p:nvPicPr>
          <p:cNvPr id="7" name="Picture 6">
            <a:extLst>
              <a:ext uri="{FF2B5EF4-FFF2-40B4-BE49-F238E27FC236}">
                <a16:creationId xmlns:a16="http://schemas.microsoft.com/office/drawing/2014/main" id="{41EE3B2C-CE0E-7540-A112-3EA2A3EDBB07}"/>
              </a:ext>
            </a:extLst>
          </p:cNvPr>
          <p:cNvPicPr>
            <a:picLocks noChangeAspect="1"/>
          </p:cNvPicPr>
          <p:nvPr/>
        </p:nvPicPr>
        <p:blipFill>
          <a:blip r:embed="rId4"/>
          <a:stretch>
            <a:fillRect/>
          </a:stretch>
        </p:blipFill>
        <p:spPr>
          <a:xfrm>
            <a:off x="1654257" y="1143762"/>
            <a:ext cx="905256" cy="905256"/>
          </a:xfrm>
          <a:prstGeom prst="rect">
            <a:avLst/>
          </a:prstGeom>
        </p:spPr>
      </p:pic>
      <p:pic>
        <p:nvPicPr>
          <p:cNvPr id="11" name="Picture 10">
            <a:extLst>
              <a:ext uri="{FF2B5EF4-FFF2-40B4-BE49-F238E27FC236}">
                <a16:creationId xmlns:a16="http://schemas.microsoft.com/office/drawing/2014/main" id="{79773588-0CEF-0B41-A1EB-44F978BEDB93}"/>
              </a:ext>
            </a:extLst>
          </p:cNvPr>
          <p:cNvPicPr>
            <a:picLocks noChangeAspect="1"/>
          </p:cNvPicPr>
          <p:nvPr/>
        </p:nvPicPr>
        <p:blipFill>
          <a:blip r:embed="rId5"/>
          <a:stretch>
            <a:fillRect/>
          </a:stretch>
        </p:blipFill>
        <p:spPr>
          <a:xfrm>
            <a:off x="3922118" y="1143762"/>
            <a:ext cx="905256" cy="905256"/>
          </a:xfrm>
          <a:prstGeom prst="rect">
            <a:avLst/>
          </a:prstGeom>
        </p:spPr>
      </p:pic>
      <p:pic>
        <p:nvPicPr>
          <p:cNvPr id="19" name="Picture 18">
            <a:extLst>
              <a:ext uri="{FF2B5EF4-FFF2-40B4-BE49-F238E27FC236}">
                <a16:creationId xmlns:a16="http://schemas.microsoft.com/office/drawing/2014/main" id="{457295B4-FE4F-CF46-AD9C-F212509254D5}"/>
              </a:ext>
            </a:extLst>
          </p:cNvPr>
          <p:cNvPicPr>
            <a:picLocks noChangeAspect="1"/>
          </p:cNvPicPr>
          <p:nvPr/>
        </p:nvPicPr>
        <p:blipFill>
          <a:blip r:embed="rId6"/>
          <a:stretch>
            <a:fillRect/>
          </a:stretch>
        </p:blipFill>
        <p:spPr>
          <a:xfrm>
            <a:off x="6189980" y="1143762"/>
            <a:ext cx="905256" cy="905256"/>
          </a:xfrm>
          <a:prstGeom prst="rect">
            <a:avLst/>
          </a:prstGeom>
        </p:spPr>
      </p:pic>
      <p:pic>
        <p:nvPicPr>
          <p:cNvPr id="24" name="Picture 23">
            <a:extLst>
              <a:ext uri="{FF2B5EF4-FFF2-40B4-BE49-F238E27FC236}">
                <a16:creationId xmlns:a16="http://schemas.microsoft.com/office/drawing/2014/main" id="{6DEB163A-A28F-2A43-9A45-4B1DE9C66895}"/>
              </a:ext>
            </a:extLst>
          </p:cNvPr>
          <p:cNvPicPr>
            <a:picLocks noChangeAspect="1"/>
          </p:cNvPicPr>
          <p:nvPr/>
        </p:nvPicPr>
        <p:blipFill>
          <a:blip r:embed="rId7"/>
          <a:srcRect/>
          <a:stretch/>
        </p:blipFill>
        <p:spPr>
          <a:xfrm>
            <a:off x="1559007" y="3162571"/>
            <a:ext cx="1088693" cy="1072046"/>
          </a:xfrm>
          <a:prstGeom prst="rect">
            <a:avLst/>
          </a:prstGeom>
        </p:spPr>
      </p:pic>
      <p:pic>
        <p:nvPicPr>
          <p:cNvPr id="26" name="Picture 25">
            <a:extLst>
              <a:ext uri="{FF2B5EF4-FFF2-40B4-BE49-F238E27FC236}">
                <a16:creationId xmlns:a16="http://schemas.microsoft.com/office/drawing/2014/main" id="{D5041388-908B-2340-B6F7-FC38AA3ABEBE}"/>
              </a:ext>
            </a:extLst>
          </p:cNvPr>
          <p:cNvPicPr>
            <a:picLocks noChangeAspect="1"/>
          </p:cNvPicPr>
          <p:nvPr/>
        </p:nvPicPr>
        <p:blipFill>
          <a:blip r:embed="rId8"/>
          <a:srcRect/>
          <a:stretch/>
        </p:blipFill>
        <p:spPr>
          <a:xfrm>
            <a:off x="6139939" y="3156556"/>
            <a:ext cx="1058990" cy="1042797"/>
          </a:xfrm>
          <a:prstGeom prst="rect">
            <a:avLst/>
          </a:prstGeom>
        </p:spPr>
      </p:pic>
      <p:pic>
        <p:nvPicPr>
          <p:cNvPr id="28" name="Picture 27">
            <a:extLst>
              <a:ext uri="{FF2B5EF4-FFF2-40B4-BE49-F238E27FC236}">
                <a16:creationId xmlns:a16="http://schemas.microsoft.com/office/drawing/2014/main" id="{F69DE2A4-F9EA-C248-A4CA-582EB0E03C9F}"/>
              </a:ext>
            </a:extLst>
          </p:cNvPr>
          <p:cNvPicPr>
            <a:picLocks noChangeAspect="1"/>
          </p:cNvPicPr>
          <p:nvPr/>
        </p:nvPicPr>
        <p:blipFill>
          <a:blip r:embed="rId9"/>
          <a:srcRect/>
          <a:stretch/>
        </p:blipFill>
        <p:spPr>
          <a:xfrm>
            <a:off x="3865146" y="3156556"/>
            <a:ext cx="1058990" cy="1042797"/>
          </a:xfrm>
          <a:prstGeom prst="rect">
            <a:avLst/>
          </a:prstGeom>
        </p:spPr>
      </p:pic>
      <p:grpSp>
        <p:nvGrpSpPr>
          <p:cNvPr id="590" name="Group 589">
            <a:extLst>
              <a:ext uri="{FF2B5EF4-FFF2-40B4-BE49-F238E27FC236}">
                <a16:creationId xmlns:a16="http://schemas.microsoft.com/office/drawing/2014/main" id="{0A560450-4EF8-6947-AF1F-EA91F762A0DB}"/>
              </a:ext>
            </a:extLst>
          </p:cNvPr>
          <p:cNvGrpSpPr/>
          <p:nvPr/>
        </p:nvGrpSpPr>
        <p:grpSpPr>
          <a:xfrm>
            <a:off x="1291285" y="552662"/>
            <a:ext cx="7447774" cy="4177165"/>
            <a:chOff x="1721712" y="839753"/>
            <a:chExt cx="9930365" cy="5569554"/>
          </a:xfrm>
        </p:grpSpPr>
        <p:sp>
          <p:nvSpPr>
            <p:cNvPr id="36" name="TextBox 35">
              <a:extLst>
                <a:ext uri="{FF2B5EF4-FFF2-40B4-BE49-F238E27FC236}">
                  <a16:creationId xmlns:a16="http://schemas.microsoft.com/office/drawing/2014/main" id="{01942943-ADDA-0242-ABDF-BB37F03F2266}"/>
                </a:ext>
              </a:extLst>
            </p:cNvPr>
            <p:cNvSpPr txBox="1"/>
            <p:nvPr/>
          </p:nvSpPr>
          <p:spPr>
            <a:xfrm>
              <a:off x="1721712" y="5398943"/>
              <a:ext cx="2171963" cy="1010363"/>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p>
            <a:p>
              <a:pPr algn="ctr">
                <a:lnSpc>
                  <a:spcPct val="92000"/>
                </a:lnSpc>
              </a:pPr>
              <a:r>
                <a:rPr lang="en-US" sz="2000" dirty="0">
                  <a:solidFill>
                    <a:schemeClr val="bg1"/>
                  </a:solidFill>
                  <a:latin typeface="Arial" panose="020B0604020202020204" pitchFamily="34" charset="0"/>
                  <a:cs typeface="Arial" panose="020B0604020202020204" pitchFamily="34" charset="0"/>
                </a:rPr>
                <a:t>800°/-290° F</a:t>
              </a:r>
            </a:p>
            <a:p>
              <a:pPr algn="ctr">
                <a:lnSpc>
                  <a:spcPct val="92000"/>
                </a:lnSpc>
              </a:pPr>
              <a:r>
                <a:rPr lang="en-US" sz="1500" dirty="0">
                  <a:solidFill>
                    <a:srgbClr val="9DC3E6"/>
                  </a:solidFill>
                  <a:latin typeface="Arial" panose="020B0604020202020204" pitchFamily="34" charset="0"/>
                  <a:cs typeface="Arial" panose="020B0604020202020204" pitchFamily="34" charset="0"/>
                </a:rPr>
                <a:t>(427°/-180° C)</a:t>
              </a:r>
            </a:p>
          </p:txBody>
        </p:sp>
        <p:sp>
          <p:nvSpPr>
            <p:cNvPr id="37" name="TextBox 36">
              <a:extLst>
                <a:ext uri="{FF2B5EF4-FFF2-40B4-BE49-F238E27FC236}">
                  <a16:creationId xmlns:a16="http://schemas.microsoft.com/office/drawing/2014/main" id="{00EB6EFB-E9AA-B747-A96E-B45BEA1BF44C}"/>
                </a:ext>
              </a:extLst>
            </p:cNvPr>
            <p:cNvSpPr txBox="1"/>
            <p:nvPr/>
          </p:nvSpPr>
          <p:spPr>
            <a:xfrm>
              <a:off x="5296811" y="5398944"/>
              <a:ext cx="1066959" cy="1010363"/>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p>
            <a:p>
              <a:pPr algn="ctr">
                <a:lnSpc>
                  <a:spcPct val="92000"/>
                </a:lnSpc>
              </a:pPr>
              <a:r>
                <a:rPr lang="en-US" sz="2000" dirty="0">
                  <a:solidFill>
                    <a:schemeClr val="bg1"/>
                  </a:solidFill>
                  <a:latin typeface="Arial" panose="020B0604020202020204" pitchFamily="34" charset="0"/>
                  <a:cs typeface="Arial" panose="020B0604020202020204" pitchFamily="34" charset="0"/>
                </a:rPr>
                <a:t>62° F</a:t>
              </a:r>
            </a:p>
            <a:p>
              <a:pPr algn="ctr">
                <a:lnSpc>
                  <a:spcPct val="92000"/>
                </a:lnSpc>
              </a:pPr>
              <a:r>
                <a:rPr lang="en-US" sz="1500" dirty="0">
                  <a:solidFill>
                    <a:srgbClr val="9DC3E6"/>
                  </a:solidFill>
                  <a:latin typeface="Arial" panose="020B0604020202020204" pitchFamily="34" charset="0"/>
                  <a:cs typeface="Arial" panose="020B0604020202020204" pitchFamily="34" charset="0"/>
                </a:rPr>
                <a:t>(17° C)</a:t>
              </a:r>
            </a:p>
          </p:txBody>
        </p:sp>
        <p:sp>
          <p:nvSpPr>
            <p:cNvPr id="38" name="TextBox 37">
              <a:extLst>
                <a:ext uri="{FF2B5EF4-FFF2-40B4-BE49-F238E27FC236}">
                  <a16:creationId xmlns:a16="http://schemas.microsoft.com/office/drawing/2014/main" id="{38909B32-964E-EA41-A137-FF2E3D3C107B}"/>
                </a:ext>
              </a:extLst>
            </p:cNvPr>
            <p:cNvSpPr txBox="1"/>
            <p:nvPr/>
          </p:nvSpPr>
          <p:spPr>
            <a:xfrm>
              <a:off x="8270004" y="5398944"/>
              <a:ext cx="1216572" cy="1010363"/>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p>
            <a:p>
              <a:pPr algn="ctr">
                <a:lnSpc>
                  <a:spcPct val="92000"/>
                </a:lnSpc>
              </a:pPr>
              <a:r>
                <a:rPr lang="en-US" sz="2000" spc="200" dirty="0">
                  <a:solidFill>
                    <a:schemeClr val="bg1"/>
                  </a:solidFill>
                  <a:latin typeface="Arial" panose="020B0604020202020204" pitchFamily="34" charset="0"/>
                  <a:cs typeface="Arial" panose="020B0604020202020204" pitchFamily="34" charset="0"/>
                </a:rPr>
                <a:t>-</a:t>
              </a:r>
              <a:r>
                <a:rPr lang="en-US" sz="2000" dirty="0">
                  <a:solidFill>
                    <a:schemeClr val="bg1"/>
                  </a:solidFill>
                  <a:latin typeface="Arial" panose="020B0604020202020204" pitchFamily="34" charset="0"/>
                  <a:cs typeface="Arial" panose="020B0604020202020204" pitchFamily="34" charset="0"/>
                </a:rPr>
                <a:t>82° F</a:t>
              </a:r>
            </a:p>
            <a:p>
              <a:pPr algn="ctr">
                <a:lnSpc>
                  <a:spcPct val="92000"/>
                </a:lnSpc>
              </a:pPr>
              <a:r>
                <a:rPr lang="en-US" sz="1500" spc="200" dirty="0">
                  <a:solidFill>
                    <a:srgbClr val="9DC3E6"/>
                  </a:solidFill>
                  <a:latin typeface="Arial" panose="020B0604020202020204" pitchFamily="34" charset="0"/>
                  <a:cs typeface="Arial" panose="020B0604020202020204" pitchFamily="34" charset="0"/>
                </a:rPr>
                <a:t>(-</a:t>
              </a:r>
              <a:r>
                <a:rPr lang="en-US" sz="1500" dirty="0">
                  <a:solidFill>
                    <a:srgbClr val="9DC3E6"/>
                  </a:solidFill>
                  <a:latin typeface="Arial" panose="020B0604020202020204" pitchFamily="34" charset="0"/>
                  <a:cs typeface="Arial" panose="020B0604020202020204" pitchFamily="34" charset="0"/>
                </a:rPr>
                <a:t>63° C)</a:t>
              </a:r>
            </a:p>
          </p:txBody>
        </p:sp>
        <p:sp>
          <p:nvSpPr>
            <p:cNvPr id="40" name="TextBox 39">
              <a:extLst>
                <a:ext uri="{FF2B5EF4-FFF2-40B4-BE49-F238E27FC236}">
                  <a16:creationId xmlns:a16="http://schemas.microsoft.com/office/drawing/2014/main" id="{3B351492-B738-134D-B6F9-1A12755C4F64}"/>
                </a:ext>
              </a:extLst>
            </p:cNvPr>
            <p:cNvSpPr txBox="1"/>
            <p:nvPr/>
          </p:nvSpPr>
          <p:spPr>
            <a:xfrm>
              <a:off x="2083990" y="2579546"/>
              <a:ext cx="1447405" cy="1029258"/>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p>
            <a:p>
              <a:pPr algn="ctr">
                <a:lnSpc>
                  <a:spcPct val="92000"/>
                </a:lnSpc>
              </a:pPr>
              <a:r>
                <a:rPr lang="en-US" sz="2000" dirty="0">
                  <a:solidFill>
                    <a:schemeClr val="bg1"/>
                  </a:solidFill>
                  <a:latin typeface="Arial" panose="020B0604020202020204" pitchFamily="34" charset="0"/>
                  <a:cs typeface="Arial" panose="020B0604020202020204" pitchFamily="34" charset="0"/>
                </a:rPr>
                <a:t>2240° F</a:t>
              </a:r>
            </a:p>
            <a:p>
              <a:pPr algn="ctr">
                <a:lnSpc>
                  <a:spcPct val="92000"/>
                </a:lnSpc>
              </a:pPr>
              <a:r>
                <a:rPr lang="en-US" sz="1500" dirty="0">
                  <a:solidFill>
                    <a:srgbClr val="B7D2FF"/>
                  </a:solidFill>
                  <a:latin typeface="Arial" panose="020B0604020202020204" pitchFamily="34" charset="0"/>
                  <a:cs typeface="Arial" panose="020B0604020202020204" pitchFamily="34" charset="0"/>
                </a:rPr>
                <a:t>(1227° C)</a:t>
              </a:r>
            </a:p>
          </p:txBody>
        </p:sp>
        <p:sp>
          <p:nvSpPr>
            <p:cNvPr id="41" name="TextBox 40">
              <a:extLst>
                <a:ext uri="{FF2B5EF4-FFF2-40B4-BE49-F238E27FC236}">
                  <a16:creationId xmlns:a16="http://schemas.microsoft.com/office/drawing/2014/main" id="{991CD13E-32BC-1E44-8E04-61A75355D28B}"/>
                </a:ext>
              </a:extLst>
            </p:cNvPr>
            <p:cNvSpPr txBox="1"/>
            <p:nvPr/>
          </p:nvSpPr>
          <p:spPr>
            <a:xfrm>
              <a:off x="5196356" y="2579546"/>
              <a:ext cx="1267868" cy="1029258"/>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p>
            <a:p>
              <a:pPr algn="ctr">
                <a:lnSpc>
                  <a:spcPct val="92000"/>
                </a:lnSpc>
              </a:pPr>
              <a:r>
                <a:rPr lang="en-US" sz="2000" dirty="0">
                  <a:solidFill>
                    <a:schemeClr val="bg1"/>
                  </a:solidFill>
                  <a:latin typeface="Arial" panose="020B0604020202020204" pitchFamily="34" charset="0"/>
                  <a:cs typeface="Arial" panose="020B0604020202020204" pitchFamily="34" charset="0"/>
                </a:rPr>
                <a:t>980° F</a:t>
              </a:r>
            </a:p>
            <a:p>
              <a:pPr algn="ctr">
                <a:lnSpc>
                  <a:spcPct val="92000"/>
                </a:lnSpc>
              </a:pPr>
              <a:r>
                <a:rPr lang="en-US" sz="1500" dirty="0">
                  <a:solidFill>
                    <a:srgbClr val="9DC3E6"/>
                  </a:solidFill>
                  <a:latin typeface="Arial" panose="020B0604020202020204" pitchFamily="34" charset="0"/>
                  <a:cs typeface="Arial" panose="020B0604020202020204" pitchFamily="34" charset="0"/>
                </a:rPr>
                <a:t>(527° C)</a:t>
              </a:r>
            </a:p>
          </p:txBody>
        </p:sp>
        <p:sp>
          <p:nvSpPr>
            <p:cNvPr id="42" name="TextBox 41">
              <a:extLst>
                <a:ext uri="{FF2B5EF4-FFF2-40B4-BE49-F238E27FC236}">
                  <a16:creationId xmlns:a16="http://schemas.microsoft.com/office/drawing/2014/main" id="{DD8124C1-6379-9446-AD98-00ABF2450500}"/>
                </a:ext>
              </a:extLst>
            </p:cNvPr>
            <p:cNvSpPr txBox="1"/>
            <p:nvPr/>
          </p:nvSpPr>
          <p:spPr>
            <a:xfrm>
              <a:off x="8344809" y="2579547"/>
              <a:ext cx="1066959" cy="1010363"/>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p>
            <a:p>
              <a:pPr algn="ctr">
                <a:lnSpc>
                  <a:spcPct val="92000"/>
                </a:lnSpc>
              </a:pPr>
              <a:r>
                <a:rPr lang="en-US" sz="2000" dirty="0">
                  <a:solidFill>
                    <a:schemeClr val="bg1"/>
                  </a:solidFill>
                  <a:latin typeface="Arial" panose="020B0604020202020204" pitchFamily="34" charset="0"/>
                  <a:cs typeface="Arial" panose="020B0604020202020204" pitchFamily="34" charset="0"/>
                </a:rPr>
                <a:t>80° F</a:t>
              </a:r>
            </a:p>
            <a:p>
              <a:pPr algn="ctr">
                <a:lnSpc>
                  <a:spcPct val="92000"/>
                </a:lnSpc>
              </a:pPr>
              <a:r>
                <a:rPr lang="en-US" sz="1500" dirty="0">
                  <a:solidFill>
                    <a:srgbClr val="9DC3E6"/>
                  </a:solidFill>
                  <a:latin typeface="Arial" panose="020B0604020202020204" pitchFamily="34" charset="0"/>
                  <a:cs typeface="Arial" panose="020B0604020202020204" pitchFamily="34" charset="0"/>
                </a:rPr>
                <a:t>(27° C)</a:t>
              </a:r>
            </a:p>
          </p:txBody>
        </p:sp>
        <p:sp>
          <p:nvSpPr>
            <p:cNvPr id="47" name="TextBox 46">
              <a:extLst>
                <a:ext uri="{FF2B5EF4-FFF2-40B4-BE49-F238E27FC236}">
                  <a16:creationId xmlns:a16="http://schemas.microsoft.com/office/drawing/2014/main" id="{FBE65CA5-94DF-2047-AC4B-80AD138EFA49}"/>
                </a:ext>
              </a:extLst>
            </p:cNvPr>
            <p:cNvSpPr txBox="1"/>
            <p:nvPr/>
          </p:nvSpPr>
          <p:spPr>
            <a:xfrm>
              <a:off x="9488067" y="839753"/>
              <a:ext cx="2164010" cy="1381575"/>
            </a:xfrm>
            <a:prstGeom prst="rect">
              <a:avLst/>
            </a:prstGeom>
            <a:noFill/>
          </p:spPr>
          <p:txBody>
            <a:bodyPr wrap="none" rtlCol="0">
              <a:spAutoFit/>
            </a:bodyPr>
            <a:lstStyle/>
            <a:p>
              <a:pPr algn="ctr">
                <a:spcAft>
                  <a:spcPts val="375"/>
                </a:spcAft>
              </a:pPr>
              <a:r>
                <a:rPr lang="en-US" sz="2000" dirty="0">
                  <a:solidFill>
                    <a:schemeClr val="bg1"/>
                  </a:solidFill>
                  <a:latin typeface="Arial Narrow" panose="020B0604020202020204" pitchFamily="34" charset="0"/>
                  <a:cs typeface="Arial Narrow" panose="020B0604020202020204" pitchFamily="34" charset="0"/>
                </a:rPr>
                <a:t> </a:t>
              </a:r>
            </a:p>
            <a:p>
              <a:pPr algn="ctr">
                <a:spcAft>
                  <a:spcPts val="375"/>
                </a:spcAft>
              </a:pPr>
              <a:r>
                <a:rPr lang="en-US" sz="2000" dirty="0">
                  <a:solidFill>
                    <a:schemeClr val="bg1"/>
                  </a:solidFill>
                  <a:latin typeface="Arial" panose="020B0604020202020204" pitchFamily="34" charset="0"/>
                  <a:cs typeface="Arial" panose="020B0604020202020204" pitchFamily="34" charset="0"/>
                </a:rPr>
                <a:t>Temperature</a:t>
              </a:r>
              <a:br>
                <a:rPr lang="en-US" sz="2000" dirty="0">
                  <a:solidFill>
                    <a:schemeClr val="bg1"/>
                  </a:solidFill>
                  <a:latin typeface="Arial" panose="020B0604020202020204" pitchFamily="34" charset="0"/>
                  <a:cs typeface="Arial" panose="020B0604020202020204" pitchFamily="34" charset="0"/>
                </a:rPr>
              </a:br>
              <a:r>
                <a:rPr lang="en-US" dirty="0">
                  <a:solidFill>
                    <a:srgbClr val="FFE699"/>
                  </a:solidFill>
                  <a:latin typeface="Arial" panose="020B0604020202020204" pitchFamily="34" charset="0"/>
                  <a:cs typeface="Arial" panose="020B0604020202020204" pitchFamily="34" charset="0"/>
                </a:rPr>
                <a:t>Exo System</a:t>
              </a:r>
              <a:endParaRPr lang="en-US" sz="2000" dirty="0">
                <a:solidFill>
                  <a:srgbClr val="FFE699"/>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A4B239AB-7A40-6743-81C5-02438802CDAA}"/>
                </a:ext>
              </a:extLst>
            </p:cNvPr>
            <p:cNvSpPr txBox="1"/>
            <p:nvPr/>
          </p:nvSpPr>
          <p:spPr>
            <a:xfrm>
              <a:off x="9488065" y="3659152"/>
              <a:ext cx="2164010" cy="1381575"/>
            </a:xfrm>
            <a:prstGeom prst="rect">
              <a:avLst/>
            </a:prstGeom>
            <a:noFill/>
          </p:spPr>
          <p:txBody>
            <a:bodyPr wrap="none" rtlCol="0">
              <a:spAutoFit/>
            </a:bodyPr>
            <a:lstStyle/>
            <a:p>
              <a:pPr algn="ctr">
                <a:spcAft>
                  <a:spcPts val="375"/>
                </a:spcAft>
              </a:pPr>
              <a:r>
                <a:rPr lang="en-US" sz="2000" dirty="0">
                  <a:solidFill>
                    <a:schemeClr val="bg1"/>
                  </a:solidFill>
                  <a:latin typeface="Arial Narrow" panose="020B0604020202020204" pitchFamily="34" charset="0"/>
                  <a:cs typeface="Arial Narrow" panose="020B0604020202020204" pitchFamily="34" charset="0"/>
                </a:rPr>
                <a:t> </a:t>
              </a:r>
            </a:p>
            <a:p>
              <a:pPr algn="ctr">
                <a:spcAft>
                  <a:spcPts val="375"/>
                </a:spcAft>
              </a:pPr>
              <a:r>
                <a:rPr lang="en-US" sz="2000" dirty="0">
                  <a:solidFill>
                    <a:schemeClr val="bg1"/>
                  </a:solidFill>
                  <a:latin typeface="Arial" panose="020B0604020202020204" pitchFamily="34" charset="0"/>
                  <a:cs typeface="Arial" panose="020B0604020202020204" pitchFamily="34" charset="0"/>
                </a:rPr>
                <a:t>Temperature</a:t>
              </a:r>
              <a:br>
                <a:rPr lang="en-US" sz="2000" dirty="0">
                  <a:solidFill>
                    <a:schemeClr val="bg1"/>
                  </a:solidFill>
                  <a:latin typeface="Arial" panose="020B0604020202020204" pitchFamily="34" charset="0"/>
                  <a:cs typeface="Arial" panose="020B0604020202020204" pitchFamily="34" charset="0"/>
                </a:rPr>
              </a:br>
              <a:r>
                <a:rPr lang="en-US" dirty="0">
                  <a:solidFill>
                    <a:srgbClr val="FFE699"/>
                  </a:solidFill>
                  <a:latin typeface="Arial" panose="020B0604020202020204" pitchFamily="34" charset="0"/>
                  <a:cs typeface="Arial" panose="020B0604020202020204" pitchFamily="34" charset="0"/>
                </a:rPr>
                <a:t>Solar System</a:t>
              </a:r>
              <a:endParaRPr lang="en-US" sz="2000" dirty="0">
                <a:solidFill>
                  <a:srgbClr val="FFE699"/>
                </a:solidFill>
                <a:latin typeface="Arial" panose="020B0604020202020204" pitchFamily="34" charset="0"/>
                <a:cs typeface="Arial" panose="020B0604020202020204" pitchFamily="34" charset="0"/>
              </a:endParaRPr>
            </a:p>
          </p:txBody>
        </p:sp>
      </p:grpSp>
      <p:sp>
        <p:nvSpPr>
          <p:cNvPr id="12" name="Date Placeholder 11">
            <a:extLst>
              <a:ext uri="{FF2B5EF4-FFF2-40B4-BE49-F238E27FC236}">
                <a16:creationId xmlns:a16="http://schemas.microsoft.com/office/drawing/2014/main" id="{C361E206-750E-1549-B8A8-327A47A7B61C}"/>
              </a:ext>
            </a:extLst>
          </p:cNvPr>
          <p:cNvSpPr>
            <a:spLocks noGrp="1"/>
          </p:cNvSpPr>
          <p:nvPr>
            <p:ph type="dt" sz="half" idx="18"/>
          </p:nvPr>
        </p:nvSpPr>
        <p:spPr/>
        <p:txBody>
          <a:bodyPr/>
          <a:lstStyle/>
          <a:p>
            <a:fld id="{42382C21-A394-CC43-A4C5-57912D7C41A8}" type="datetime4">
              <a:rPr lang="en-US" smtClean="0"/>
              <a:t>December 1, 2021</a:t>
            </a:fld>
            <a:endParaRPr lang="en-US"/>
          </a:p>
        </p:txBody>
      </p:sp>
      <p:sp>
        <p:nvSpPr>
          <p:cNvPr id="13" name="Footer Placeholder 12">
            <a:extLst>
              <a:ext uri="{FF2B5EF4-FFF2-40B4-BE49-F238E27FC236}">
                <a16:creationId xmlns:a16="http://schemas.microsoft.com/office/drawing/2014/main" id="{EFD7A664-F559-F144-98A5-FB0DA88801D2}"/>
              </a:ext>
            </a:extLst>
          </p:cNvPr>
          <p:cNvSpPr>
            <a:spLocks noGrp="1"/>
          </p:cNvSpPr>
          <p:nvPr>
            <p:ph type="ftr" sz="quarter" idx="19"/>
          </p:nvPr>
        </p:nvSpPr>
        <p:spPr/>
        <p:txBody>
          <a:bodyPr/>
          <a:lstStyle/>
          <a:p>
            <a:r>
              <a:rPr lang="en-US"/>
              <a:t>This document has been reviewed and determined not to contain export controlled technical data.</a:t>
            </a:r>
          </a:p>
        </p:txBody>
      </p:sp>
      <p:sp>
        <p:nvSpPr>
          <p:cNvPr id="14" name="Slide Number Placeholder 13">
            <a:extLst>
              <a:ext uri="{FF2B5EF4-FFF2-40B4-BE49-F238E27FC236}">
                <a16:creationId xmlns:a16="http://schemas.microsoft.com/office/drawing/2014/main" id="{ADF16208-C5ED-9B4C-8362-B90BFBC417F1}"/>
              </a:ext>
            </a:extLst>
          </p:cNvPr>
          <p:cNvSpPr>
            <a:spLocks noGrp="1"/>
          </p:cNvSpPr>
          <p:nvPr>
            <p:ph type="sldNum" sz="quarter" idx="20"/>
          </p:nvPr>
        </p:nvSpPr>
        <p:spPr/>
        <p:txBody>
          <a:bodyPr/>
          <a:lstStyle/>
          <a:p>
            <a:fld id="{275C533D-D968-4A70-91E2-44C7FEDAA0E0}" type="slidenum">
              <a:rPr lang="en-US" smtClean="0"/>
              <a:pPr/>
              <a:t>5</a:t>
            </a:fld>
            <a:endParaRPr lang="en-US"/>
          </a:p>
        </p:txBody>
      </p:sp>
    </p:spTree>
    <p:extLst>
      <p:ext uri="{BB962C8B-B14F-4D97-AF65-F5344CB8AC3E}">
        <p14:creationId xmlns:p14="http://schemas.microsoft.com/office/powerpoint/2010/main" val="66657064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92"/>
                                        </p:tgtEl>
                                      </p:cBhvr>
                                    </p:animEffect>
                                    <p:set>
                                      <p:cBhvr>
                                        <p:cTn id="7" dur="1" fill="hold">
                                          <p:stCondLst>
                                            <p:cond delay="999"/>
                                          </p:stCondLst>
                                        </p:cTn>
                                        <p:tgtEl>
                                          <p:spTgt spid="59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90"/>
                                        </p:tgtEl>
                                      </p:cBhvr>
                                    </p:animEffect>
                                    <p:set>
                                      <p:cBhvr>
                                        <p:cTn id="10" dur="1" fill="hold">
                                          <p:stCondLst>
                                            <p:cond delay="499"/>
                                          </p:stCondLst>
                                        </p:cTn>
                                        <p:tgtEl>
                                          <p:spTgt spid="590"/>
                                        </p:tgtEl>
                                        <p:attrNameLst>
                                          <p:attrName>style.visibility</p:attrName>
                                        </p:attrNameLst>
                                      </p:cBhvr>
                                      <p:to>
                                        <p:strVal val="hidden"/>
                                      </p:to>
                                    </p:set>
                                  </p:childTnLst>
                                </p:cTn>
                              </p:par>
                              <p:par>
                                <p:cTn id="11" presetID="0" presetClass="path" presetSubtype="0" accel="50000" decel="50000" fill="hold" nodeType="withEffect">
                                  <p:stCondLst>
                                    <p:cond delay="0"/>
                                  </p:stCondLst>
                                  <p:childTnLst>
                                    <p:animMotion origin="layout" path="M 0.00018 4.81481E-6 L -0.14948 4.81481E-6 " pathEditMode="relative" rAng="0" ptsTypes="AA">
                                      <p:cBhvr>
                                        <p:cTn id="12" dur="2000" fill="hold"/>
                                        <p:tgtEl>
                                          <p:spTgt spid="7"/>
                                        </p:tgtEl>
                                        <p:attrNameLst>
                                          <p:attrName>ppt_x</p:attrName>
                                          <p:attrName>ppt_y</p:attrName>
                                        </p:attrNameLst>
                                      </p:cBhvr>
                                      <p:rCtr x="-7483" y="0"/>
                                    </p:animMotion>
                                  </p:childTnLst>
                                </p:cTn>
                              </p:par>
                              <p:par>
                                <p:cTn id="13" presetID="0" presetClass="path" presetSubtype="0" accel="50000" decel="50000" fill="hold" nodeType="withEffect">
                                  <p:stCondLst>
                                    <p:cond delay="0"/>
                                  </p:stCondLst>
                                  <p:childTnLst>
                                    <p:animMotion origin="layout" path="M -0.00017 -0.00031 L -0.34896 -0.00031 " pathEditMode="relative" rAng="0" ptsTypes="AA">
                                      <p:cBhvr>
                                        <p:cTn id="14" dur="2000" fill="hold"/>
                                        <p:tgtEl>
                                          <p:spTgt spid="11"/>
                                        </p:tgtEl>
                                        <p:attrNameLst>
                                          <p:attrName>ppt_x</p:attrName>
                                          <p:attrName>ppt_y</p:attrName>
                                        </p:attrNameLst>
                                      </p:cBhvr>
                                      <p:rCtr x="-17448" y="0"/>
                                    </p:animMotion>
                                  </p:childTnLst>
                                </p:cTn>
                              </p:par>
                              <p:par>
                                <p:cTn id="15" presetID="0" presetClass="path" presetSubtype="0" accel="50000" decel="50000" fill="hold" nodeType="withEffect">
                                  <p:stCondLst>
                                    <p:cond delay="0"/>
                                  </p:stCondLst>
                                  <p:childTnLst>
                                    <p:animMotion origin="layout" path="M -2.29167E-6 -0.00139 L -0.10195 -0.00139 " pathEditMode="relative" rAng="0" ptsTypes="AA">
                                      <p:cBhvr>
                                        <p:cTn id="16" dur="2000" fill="hold"/>
                                        <p:tgtEl>
                                          <p:spTgt spid="19"/>
                                        </p:tgtEl>
                                        <p:attrNameLst>
                                          <p:attrName>ppt_x</p:attrName>
                                          <p:attrName>ppt_y</p:attrName>
                                        </p:attrNameLst>
                                      </p:cBhvr>
                                      <p:rCtr x="-5104" y="0"/>
                                    </p:animMotion>
                                  </p:childTnLst>
                                </p:cTn>
                              </p:par>
                              <p:par>
                                <p:cTn id="17" presetID="0" presetClass="path" presetSubtype="0" accel="50000" decel="50000" fill="hold" nodeType="withEffect">
                                  <p:stCondLst>
                                    <p:cond delay="0"/>
                                  </p:stCondLst>
                                  <p:childTnLst>
                                    <p:animMotion origin="layout" path="M 0.00052 3.7037E-6 L 0.20625 3.7037E-6 " pathEditMode="relative" rAng="0" ptsTypes="AA">
                                      <p:cBhvr>
                                        <p:cTn id="18" dur="2000" fill="hold"/>
                                        <p:tgtEl>
                                          <p:spTgt spid="26"/>
                                        </p:tgtEl>
                                        <p:attrNameLst>
                                          <p:attrName>ppt_x</p:attrName>
                                          <p:attrName>ppt_y</p:attrName>
                                        </p:attrNameLst>
                                      </p:cBhvr>
                                      <p:rCtr x="10286" y="0"/>
                                    </p:animMotion>
                                  </p:childTnLst>
                                </p:cTn>
                              </p:par>
                              <p:par>
                                <p:cTn id="19" presetID="0" presetClass="path" presetSubtype="0" accel="50000" decel="50000" fill="hold" nodeType="withEffect">
                                  <p:stCondLst>
                                    <p:cond delay="0"/>
                                  </p:stCondLst>
                                  <p:childTnLst>
                                    <p:animMotion origin="layout" path="M 1.04167E-6 -0.0007 L 0.15586 -0.0007 " pathEditMode="relative" rAng="0" ptsTypes="AA">
                                      <p:cBhvr>
                                        <p:cTn id="20" dur="2000" fill="hold"/>
                                        <p:tgtEl>
                                          <p:spTgt spid="28"/>
                                        </p:tgtEl>
                                        <p:attrNameLst>
                                          <p:attrName>ppt_x</p:attrName>
                                          <p:attrName>ppt_y</p:attrName>
                                        </p:attrNameLst>
                                      </p:cBhvr>
                                      <p:rCtr x="7786" y="0"/>
                                    </p:animMotion>
                                  </p:childTnLst>
                                </p:cTn>
                              </p:par>
                              <p:par>
                                <p:cTn id="21" presetID="0" presetClass="path" presetSubtype="0" accel="50000" decel="50000" fill="hold" nodeType="withEffect">
                                  <p:stCondLst>
                                    <p:cond delay="0"/>
                                  </p:stCondLst>
                                  <p:childTnLst>
                                    <p:animMotion origin="layout" path="M 0.00013 -0.00069 L 0.04088 -0.00069 " pathEditMode="relative" rAng="0" ptsTypes="AA">
                                      <p:cBhvr>
                                        <p:cTn id="22" dur="2000" fill="hold"/>
                                        <p:tgtEl>
                                          <p:spTgt spid="24"/>
                                        </p:tgtEl>
                                        <p:attrNameLst>
                                          <p:attrName>ppt_x</p:attrName>
                                          <p:attrName>ppt_y</p:attrName>
                                        </p:attrNameLst>
                                      </p:cBhvr>
                                      <p:rCtr x="2031" y="0"/>
                                    </p:animMotion>
                                  </p:childTnLst>
                                </p:cTn>
                              </p:par>
                              <p:par>
                                <p:cTn id="23" presetID="10" presetClass="entr" presetSubtype="0" fill="hold" nodeType="withEffect">
                                  <p:stCondLst>
                                    <p:cond delay="750"/>
                                  </p:stCondLst>
                                  <p:childTnLst>
                                    <p:set>
                                      <p:cBhvr>
                                        <p:cTn id="24" dur="1" fill="hold">
                                          <p:stCondLst>
                                            <p:cond delay="0"/>
                                          </p:stCondLst>
                                        </p:cTn>
                                        <p:tgtEl>
                                          <p:spTgt spid="600"/>
                                        </p:tgtEl>
                                        <p:attrNameLst>
                                          <p:attrName>style.visibility</p:attrName>
                                        </p:attrNameLst>
                                      </p:cBhvr>
                                      <p:to>
                                        <p:strVal val="visible"/>
                                      </p:to>
                                    </p:set>
                                    <p:animEffect transition="in" filter="fade">
                                      <p:cBhvr>
                                        <p:cTn id="25" dur="1000"/>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BC26523-612F-4E46-8F1B-6C06A09B4162}"/>
              </a:ext>
            </a:extLst>
          </p:cNvPr>
          <p:cNvSpPr>
            <a:spLocks noGrp="1"/>
          </p:cNvSpPr>
          <p:nvPr>
            <p:ph type="body" sz="quarter" idx="17"/>
          </p:nvPr>
        </p:nvSpPr>
        <p:spPr/>
        <p:txBody>
          <a:bodyPr/>
          <a:lstStyle/>
          <a:p>
            <a:r>
              <a:rPr lang="en-US"/>
              <a:t>Exoplanet Communications</a:t>
            </a:r>
          </a:p>
        </p:txBody>
      </p:sp>
      <p:sp>
        <p:nvSpPr>
          <p:cNvPr id="5" name="Title 4">
            <a:extLst>
              <a:ext uri="{FF2B5EF4-FFF2-40B4-BE49-F238E27FC236}">
                <a16:creationId xmlns:a16="http://schemas.microsoft.com/office/drawing/2014/main" id="{402DC8D7-9566-B942-8FE7-0B8DA0E73F1C}"/>
              </a:ext>
            </a:extLst>
          </p:cNvPr>
          <p:cNvSpPr>
            <a:spLocks noGrp="1"/>
          </p:cNvSpPr>
          <p:nvPr>
            <p:ph type="title"/>
          </p:nvPr>
        </p:nvSpPr>
        <p:spPr/>
        <p:txBody>
          <a:bodyPr/>
          <a:lstStyle/>
          <a:p>
            <a:r>
              <a:rPr lang="en-US" dirty="0">
                <a:solidFill>
                  <a:schemeClr val="accent1">
                    <a:lumMod val="40000"/>
                    <a:lumOff val="60000"/>
                  </a:schemeClr>
                </a:solidFill>
              </a:rPr>
              <a:t>Comparison of Exoplanets’ Locations </a:t>
            </a:r>
            <a:r>
              <a:rPr lang="en-US" sz="1600" dirty="0">
                <a:solidFill>
                  <a:schemeClr val="accent1">
                    <a:lumMod val="40000"/>
                    <a:lumOff val="60000"/>
                  </a:schemeClr>
                </a:solidFill>
              </a:rPr>
              <a:t>– with Solar System Planets</a:t>
            </a:r>
            <a:br>
              <a:rPr lang="en-US" dirty="0">
                <a:solidFill>
                  <a:schemeClr val="accent1">
                    <a:lumMod val="40000"/>
                    <a:lumOff val="60000"/>
                  </a:schemeClr>
                </a:solidFill>
              </a:rPr>
            </a:br>
            <a:br>
              <a:rPr lang="en-US" dirty="0">
                <a:solidFill>
                  <a:schemeClr val="accent1">
                    <a:lumMod val="40000"/>
                    <a:lumOff val="60000"/>
                  </a:schemeClr>
                </a:solidFill>
              </a:rPr>
            </a:br>
            <a:endParaRPr lang="en-US" dirty="0">
              <a:solidFill>
                <a:schemeClr val="accent1">
                  <a:lumMod val="40000"/>
                  <a:lumOff val="60000"/>
                </a:schemeClr>
              </a:solidFill>
            </a:endParaRPr>
          </a:p>
        </p:txBody>
      </p:sp>
      <p:grpSp>
        <p:nvGrpSpPr>
          <p:cNvPr id="600" name="Group 599">
            <a:extLst>
              <a:ext uri="{FF2B5EF4-FFF2-40B4-BE49-F238E27FC236}">
                <a16:creationId xmlns:a16="http://schemas.microsoft.com/office/drawing/2014/main" id="{59C60543-CDF2-1C42-94E2-0D5905645DFC}"/>
              </a:ext>
            </a:extLst>
          </p:cNvPr>
          <p:cNvGrpSpPr/>
          <p:nvPr/>
        </p:nvGrpSpPr>
        <p:grpSpPr>
          <a:xfrm>
            <a:off x="340409" y="644102"/>
            <a:ext cx="8965121" cy="4371466"/>
            <a:chOff x="453879" y="858803"/>
            <a:chExt cx="11953493" cy="5828621"/>
          </a:xfrm>
        </p:grpSpPr>
        <p:grpSp>
          <p:nvGrpSpPr>
            <p:cNvPr id="593" name="Group 592">
              <a:extLst>
                <a:ext uri="{FF2B5EF4-FFF2-40B4-BE49-F238E27FC236}">
                  <a16:creationId xmlns:a16="http://schemas.microsoft.com/office/drawing/2014/main" id="{7F346CA7-6F72-874E-863B-C0B7E61CD382}"/>
                </a:ext>
              </a:extLst>
            </p:cNvPr>
            <p:cNvGrpSpPr/>
            <p:nvPr/>
          </p:nvGrpSpPr>
          <p:grpSpPr>
            <a:xfrm>
              <a:off x="9277774" y="858803"/>
              <a:ext cx="1443135" cy="4036827"/>
              <a:chOff x="9277774" y="858803"/>
              <a:chExt cx="1443135" cy="4036827"/>
            </a:xfrm>
          </p:grpSpPr>
          <p:sp>
            <p:nvSpPr>
              <p:cNvPr id="594" name="TextBox 593">
                <a:extLst>
                  <a:ext uri="{FF2B5EF4-FFF2-40B4-BE49-F238E27FC236}">
                    <a16:creationId xmlns:a16="http://schemas.microsoft.com/office/drawing/2014/main" id="{1CBFCB94-7BF1-8644-B05B-EF4FB0427E66}"/>
                  </a:ext>
                </a:extLst>
              </p:cNvPr>
              <p:cNvSpPr txBox="1"/>
              <p:nvPr/>
            </p:nvSpPr>
            <p:spPr>
              <a:xfrm>
                <a:off x="9277774" y="858803"/>
                <a:ext cx="1443131" cy="1217427"/>
              </a:xfrm>
              <a:prstGeom prst="rect">
                <a:avLst/>
              </a:prstGeom>
              <a:noFill/>
            </p:spPr>
            <p:txBody>
              <a:bodyPr wrap="none" rtlCol="0">
                <a:spAutoFit/>
              </a:bodyPr>
              <a:lstStyle/>
              <a:p>
                <a:pPr algn="ctr">
                  <a:spcAft>
                    <a:spcPts val="375"/>
                  </a:spcAft>
                </a:pPr>
                <a:r>
                  <a:rPr lang="en-US">
                    <a:solidFill>
                      <a:schemeClr val="bg1"/>
                    </a:solidFill>
                    <a:latin typeface="Arial Narrow" panose="020B0604020202020204" pitchFamily="34" charset="0"/>
                    <a:cs typeface="Arial Narrow" panose="020B0604020202020204" pitchFamily="34" charset="0"/>
                  </a:rPr>
                  <a:t> </a:t>
                </a:r>
              </a:p>
              <a:p>
                <a:pPr algn="ctr">
                  <a:spcAft>
                    <a:spcPts val="375"/>
                  </a:spcAft>
                </a:pPr>
                <a:r>
                  <a:rPr lang="en-US">
                    <a:solidFill>
                      <a:schemeClr val="bg1"/>
                    </a:solidFill>
                    <a:latin typeface="Arial" panose="020B0604020202020204" pitchFamily="34" charset="0"/>
                    <a:cs typeface="Arial" panose="020B0604020202020204" pitchFamily="34" charset="0"/>
                  </a:rPr>
                  <a:t>Distance</a:t>
                </a:r>
                <a:br>
                  <a:rPr lang="en-US">
                    <a:solidFill>
                      <a:schemeClr val="bg1"/>
                    </a:solidFill>
                    <a:latin typeface="Arial" panose="020B0604020202020204" pitchFamily="34" charset="0"/>
                    <a:cs typeface="Arial" panose="020B0604020202020204" pitchFamily="34" charset="0"/>
                  </a:rPr>
                </a:br>
                <a:r>
                  <a:rPr lang="en-US" sz="1400">
                    <a:solidFill>
                      <a:schemeClr val="accent5">
                        <a:lumMod val="75000"/>
                      </a:schemeClr>
                    </a:solidFill>
                    <a:latin typeface="Arial" panose="020B0604020202020204" pitchFamily="34" charset="0"/>
                    <a:cs typeface="Arial" panose="020B0604020202020204" pitchFamily="34" charset="0"/>
                  </a:rPr>
                  <a:t>(from star)</a:t>
                </a:r>
                <a:endParaRPr lang="en-US">
                  <a:solidFill>
                    <a:schemeClr val="accent5">
                      <a:lumMod val="75000"/>
                    </a:schemeClr>
                  </a:solidFill>
                  <a:latin typeface="Arial" panose="020B0604020202020204" pitchFamily="34" charset="0"/>
                  <a:cs typeface="Arial" panose="020B0604020202020204" pitchFamily="34" charset="0"/>
                </a:endParaRPr>
              </a:p>
            </p:txBody>
          </p:sp>
          <p:sp>
            <p:nvSpPr>
              <p:cNvPr id="595" name="TextBox 594">
                <a:extLst>
                  <a:ext uri="{FF2B5EF4-FFF2-40B4-BE49-F238E27FC236}">
                    <a16:creationId xmlns:a16="http://schemas.microsoft.com/office/drawing/2014/main" id="{F127D7C0-3553-9C4B-9108-AA3F8687FEA4}"/>
                  </a:ext>
                </a:extLst>
              </p:cNvPr>
              <p:cNvSpPr txBox="1"/>
              <p:nvPr/>
            </p:nvSpPr>
            <p:spPr>
              <a:xfrm>
                <a:off x="9277777" y="3678204"/>
                <a:ext cx="1443132" cy="1217426"/>
              </a:xfrm>
              <a:prstGeom prst="rect">
                <a:avLst/>
              </a:prstGeom>
              <a:noFill/>
            </p:spPr>
            <p:txBody>
              <a:bodyPr wrap="none" rtlCol="0">
                <a:spAutoFit/>
              </a:bodyPr>
              <a:lstStyle/>
              <a:p>
                <a:pPr algn="ctr">
                  <a:spcAft>
                    <a:spcPts val="375"/>
                  </a:spcAft>
                </a:pPr>
                <a:r>
                  <a:rPr lang="en-US">
                    <a:solidFill>
                      <a:schemeClr val="bg1"/>
                    </a:solidFill>
                    <a:latin typeface="Arial Narrow" panose="020B0604020202020204" pitchFamily="34" charset="0"/>
                    <a:cs typeface="Arial Narrow" panose="020B0604020202020204" pitchFamily="34" charset="0"/>
                  </a:rPr>
                  <a:t> </a:t>
                </a:r>
              </a:p>
              <a:p>
                <a:pPr algn="ctr">
                  <a:spcAft>
                    <a:spcPts val="375"/>
                  </a:spcAft>
                </a:pPr>
                <a:r>
                  <a:rPr lang="en-US">
                    <a:solidFill>
                      <a:schemeClr val="bg1"/>
                    </a:solidFill>
                    <a:latin typeface="Arial" panose="020B0604020202020204" pitchFamily="34" charset="0"/>
                    <a:cs typeface="Arial" panose="020B0604020202020204" pitchFamily="34" charset="0"/>
                  </a:rPr>
                  <a:t>Distance</a:t>
                </a:r>
                <a:br>
                  <a:rPr lang="en-US">
                    <a:solidFill>
                      <a:schemeClr val="bg1"/>
                    </a:solidFill>
                    <a:latin typeface="Arial" panose="020B0604020202020204" pitchFamily="34" charset="0"/>
                    <a:cs typeface="Arial" panose="020B0604020202020204" pitchFamily="34" charset="0"/>
                  </a:rPr>
                </a:br>
                <a:r>
                  <a:rPr lang="en-US" sz="1400">
                    <a:solidFill>
                      <a:schemeClr val="accent5">
                        <a:lumMod val="75000"/>
                      </a:schemeClr>
                    </a:solidFill>
                    <a:latin typeface="Arial" panose="020B0604020202020204" pitchFamily="34" charset="0"/>
                    <a:cs typeface="Arial" panose="020B0604020202020204" pitchFamily="34" charset="0"/>
                  </a:rPr>
                  <a:t>(from Sun)</a:t>
                </a:r>
              </a:p>
            </p:txBody>
          </p:sp>
        </p:grpSp>
        <p:grpSp>
          <p:nvGrpSpPr>
            <p:cNvPr id="591" name="Group 590">
              <a:extLst>
                <a:ext uri="{FF2B5EF4-FFF2-40B4-BE49-F238E27FC236}">
                  <a16:creationId xmlns:a16="http://schemas.microsoft.com/office/drawing/2014/main" id="{93BB4F2F-3818-9948-A1CB-A54F45767324}"/>
                </a:ext>
              </a:extLst>
            </p:cNvPr>
            <p:cNvGrpSpPr/>
            <p:nvPr/>
          </p:nvGrpSpPr>
          <p:grpSpPr>
            <a:xfrm>
              <a:off x="453879" y="2771254"/>
              <a:ext cx="11953493" cy="3620106"/>
              <a:chOff x="453879" y="2771254"/>
              <a:chExt cx="11953493" cy="3620106"/>
            </a:xfrm>
          </p:grpSpPr>
          <p:grpSp>
            <p:nvGrpSpPr>
              <p:cNvPr id="349" name="Group 348">
                <a:extLst>
                  <a:ext uri="{FF2B5EF4-FFF2-40B4-BE49-F238E27FC236}">
                    <a16:creationId xmlns:a16="http://schemas.microsoft.com/office/drawing/2014/main" id="{BD63C2B6-D398-6D49-B598-A8F86681741B}"/>
                  </a:ext>
                </a:extLst>
              </p:cNvPr>
              <p:cNvGrpSpPr/>
              <p:nvPr/>
            </p:nvGrpSpPr>
            <p:grpSpPr>
              <a:xfrm>
                <a:off x="453879" y="5607951"/>
                <a:ext cx="11953492" cy="783409"/>
                <a:chOff x="453879" y="5895454"/>
                <a:chExt cx="11953492" cy="783409"/>
              </a:xfrm>
            </p:grpSpPr>
            <p:sp>
              <p:nvSpPr>
                <p:cNvPr id="350" name="TextBox 349">
                  <a:extLst>
                    <a:ext uri="{FF2B5EF4-FFF2-40B4-BE49-F238E27FC236}">
                      <a16:creationId xmlns:a16="http://schemas.microsoft.com/office/drawing/2014/main" id="{8C09ABC7-82EF-5640-9C3B-BA2DCA40DE5B}"/>
                    </a:ext>
                  </a:extLst>
                </p:cNvPr>
                <p:cNvSpPr txBox="1"/>
                <p:nvPr/>
              </p:nvSpPr>
              <p:spPr>
                <a:xfrm>
                  <a:off x="914826" y="6247975"/>
                  <a:ext cx="539036" cy="430886"/>
                </a:xfrm>
                <a:prstGeom prst="rect">
                  <a:avLst/>
                </a:prstGeom>
                <a:noFill/>
              </p:spPr>
              <p:txBody>
                <a:bodyPr wrap="none" rtlCol="0">
                  <a:spAutoFit/>
                </a:bodyPr>
                <a:lstStyle/>
                <a:p>
                  <a:pPr algn="ctr"/>
                  <a:r>
                    <a:rPr lang="en-US" sz="1500" dirty="0">
                      <a:solidFill>
                        <a:schemeClr val="bg1"/>
                      </a:solidFill>
                      <a:latin typeface="Arial Narrow" panose="020B0604020202020204" pitchFamily="34" charset="0"/>
                      <a:cs typeface="Arial Narrow" panose="020B0604020202020204" pitchFamily="34" charset="0"/>
                    </a:rPr>
                    <a:t>0.1</a:t>
                  </a:r>
                </a:p>
              </p:txBody>
            </p:sp>
            <p:sp>
              <p:nvSpPr>
                <p:cNvPr id="351" name="TextBox 350">
                  <a:extLst>
                    <a:ext uri="{FF2B5EF4-FFF2-40B4-BE49-F238E27FC236}">
                      <a16:creationId xmlns:a16="http://schemas.microsoft.com/office/drawing/2014/main" id="{70B3F9D7-E240-8643-8864-4A176D1689D5}"/>
                    </a:ext>
                  </a:extLst>
                </p:cNvPr>
                <p:cNvSpPr txBox="1"/>
                <p:nvPr/>
              </p:nvSpPr>
              <p:spPr>
                <a:xfrm>
                  <a:off x="1645099"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0.2</a:t>
                  </a:r>
                </a:p>
              </p:txBody>
            </p:sp>
            <p:sp>
              <p:nvSpPr>
                <p:cNvPr id="352" name="TextBox 351">
                  <a:extLst>
                    <a:ext uri="{FF2B5EF4-FFF2-40B4-BE49-F238E27FC236}">
                      <a16:creationId xmlns:a16="http://schemas.microsoft.com/office/drawing/2014/main" id="{33F17DCA-CBFA-B349-A5EB-6D144143BBD9}"/>
                    </a:ext>
                  </a:extLst>
                </p:cNvPr>
                <p:cNvSpPr txBox="1"/>
                <p:nvPr/>
              </p:nvSpPr>
              <p:spPr>
                <a:xfrm>
                  <a:off x="2375373"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0.3</a:t>
                  </a:r>
                </a:p>
              </p:txBody>
            </p:sp>
            <p:sp>
              <p:nvSpPr>
                <p:cNvPr id="353" name="TextBox 352">
                  <a:extLst>
                    <a:ext uri="{FF2B5EF4-FFF2-40B4-BE49-F238E27FC236}">
                      <a16:creationId xmlns:a16="http://schemas.microsoft.com/office/drawing/2014/main" id="{EF6868E5-9778-1C40-BEC0-AF44F7567243}"/>
                    </a:ext>
                  </a:extLst>
                </p:cNvPr>
                <p:cNvSpPr txBox="1"/>
                <p:nvPr/>
              </p:nvSpPr>
              <p:spPr>
                <a:xfrm>
                  <a:off x="7586324" y="6247977"/>
                  <a:ext cx="36377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a:t>
                  </a:r>
                </a:p>
              </p:txBody>
            </p:sp>
            <p:sp>
              <p:nvSpPr>
                <p:cNvPr id="354" name="TextBox 353">
                  <a:extLst>
                    <a:ext uri="{FF2B5EF4-FFF2-40B4-BE49-F238E27FC236}">
                      <a16:creationId xmlns:a16="http://schemas.microsoft.com/office/drawing/2014/main" id="{9CE68EBE-C6E5-1048-A116-BB41EA228E03}"/>
                    </a:ext>
                  </a:extLst>
                </p:cNvPr>
                <p:cNvSpPr txBox="1"/>
                <p:nvPr/>
              </p:nvSpPr>
              <p:spPr>
                <a:xfrm>
                  <a:off x="3105647"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0.4</a:t>
                  </a:r>
                </a:p>
              </p:txBody>
            </p:sp>
            <p:sp>
              <p:nvSpPr>
                <p:cNvPr id="355" name="TextBox 354">
                  <a:extLst>
                    <a:ext uri="{FF2B5EF4-FFF2-40B4-BE49-F238E27FC236}">
                      <a16:creationId xmlns:a16="http://schemas.microsoft.com/office/drawing/2014/main" id="{124C2858-5BF5-9D4C-808B-C7A17913276F}"/>
                    </a:ext>
                  </a:extLst>
                </p:cNvPr>
                <p:cNvSpPr txBox="1"/>
                <p:nvPr/>
              </p:nvSpPr>
              <p:spPr>
                <a:xfrm>
                  <a:off x="3835921"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0.5</a:t>
                  </a:r>
                </a:p>
              </p:txBody>
            </p:sp>
            <p:sp>
              <p:nvSpPr>
                <p:cNvPr id="356" name="TextBox 355">
                  <a:extLst>
                    <a:ext uri="{FF2B5EF4-FFF2-40B4-BE49-F238E27FC236}">
                      <a16:creationId xmlns:a16="http://schemas.microsoft.com/office/drawing/2014/main" id="{6B8BDB82-BF45-8741-90A2-6EB03521C257}"/>
                    </a:ext>
                  </a:extLst>
                </p:cNvPr>
                <p:cNvSpPr txBox="1"/>
                <p:nvPr/>
              </p:nvSpPr>
              <p:spPr>
                <a:xfrm>
                  <a:off x="4566196"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0.6</a:t>
                  </a:r>
                </a:p>
              </p:txBody>
            </p:sp>
            <p:sp>
              <p:nvSpPr>
                <p:cNvPr id="357" name="TextBox 356">
                  <a:extLst>
                    <a:ext uri="{FF2B5EF4-FFF2-40B4-BE49-F238E27FC236}">
                      <a16:creationId xmlns:a16="http://schemas.microsoft.com/office/drawing/2014/main" id="{5DBA76E2-FF74-144E-983C-34089FA33207}"/>
                    </a:ext>
                  </a:extLst>
                </p:cNvPr>
                <p:cNvSpPr txBox="1"/>
                <p:nvPr/>
              </p:nvSpPr>
              <p:spPr>
                <a:xfrm>
                  <a:off x="5296470" y="6247977"/>
                  <a:ext cx="539036" cy="430886"/>
                </a:xfrm>
                <a:prstGeom prst="rect">
                  <a:avLst/>
                </a:prstGeom>
                <a:noFill/>
              </p:spPr>
              <p:txBody>
                <a:bodyPr wrap="none" rtlCol="0">
                  <a:spAutoFit/>
                </a:bodyPr>
                <a:lstStyle/>
                <a:p>
                  <a:pPr algn="ctr"/>
                  <a:r>
                    <a:rPr lang="en-US" sz="1500" dirty="0">
                      <a:solidFill>
                        <a:schemeClr val="bg1"/>
                      </a:solidFill>
                      <a:latin typeface="Arial Narrow" panose="020B0604020202020204" pitchFamily="34" charset="0"/>
                      <a:cs typeface="Arial Narrow" panose="020B0604020202020204" pitchFamily="34" charset="0"/>
                    </a:rPr>
                    <a:t>0.7</a:t>
                  </a:r>
                </a:p>
              </p:txBody>
            </p:sp>
            <p:sp>
              <p:nvSpPr>
                <p:cNvPr id="358" name="TextBox 357">
                  <a:extLst>
                    <a:ext uri="{FF2B5EF4-FFF2-40B4-BE49-F238E27FC236}">
                      <a16:creationId xmlns:a16="http://schemas.microsoft.com/office/drawing/2014/main" id="{D500FC90-9E56-6B4F-B8CD-24FE953D7E62}"/>
                    </a:ext>
                  </a:extLst>
                </p:cNvPr>
                <p:cNvSpPr txBox="1"/>
                <p:nvPr/>
              </p:nvSpPr>
              <p:spPr>
                <a:xfrm>
                  <a:off x="6026744"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0.8</a:t>
                  </a:r>
                </a:p>
              </p:txBody>
            </p:sp>
            <p:sp>
              <p:nvSpPr>
                <p:cNvPr id="359" name="TextBox 358">
                  <a:extLst>
                    <a:ext uri="{FF2B5EF4-FFF2-40B4-BE49-F238E27FC236}">
                      <a16:creationId xmlns:a16="http://schemas.microsoft.com/office/drawing/2014/main" id="{4F90F1A9-40F8-094D-8B17-49C885B98A87}"/>
                    </a:ext>
                  </a:extLst>
                </p:cNvPr>
                <p:cNvSpPr txBox="1"/>
                <p:nvPr/>
              </p:nvSpPr>
              <p:spPr>
                <a:xfrm>
                  <a:off x="6757018"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0.9</a:t>
                  </a:r>
                </a:p>
              </p:txBody>
            </p:sp>
            <p:sp>
              <p:nvSpPr>
                <p:cNvPr id="360" name="TextBox 359">
                  <a:extLst>
                    <a:ext uri="{FF2B5EF4-FFF2-40B4-BE49-F238E27FC236}">
                      <a16:creationId xmlns:a16="http://schemas.microsoft.com/office/drawing/2014/main" id="{5C2F1A77-1355-4C46-9B4B-51502428E464}"/>
                    </a:ext>
                  </a:extLst>
                </p:cNvPr>
                <p:cNvSpPr txBox="1"/>
                <p:nvPr/>
              </p:nvSpPr>
              <p:spPr>
                <a:xfrm>
                  <a:off x="8216966"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1.1</a:t>
                  </a:r>
                </a:p>
              </p:txBody>
            </p:sp>
            <p:sp>
              <p:nvSpPr>
                <p:cNvPr id="361" name="TextBox 360">
                  <a:extLst>
                    <a:ext uri="{FF2B5EF4-FFF2-40B4-BE49-F238E27FC236}">
                      <a16:creationId xmlns:a16="http://schemas.microsoft.com/office/drawing/2014/main" id="{9038495E-4170-CD47-A0BA-9C7D430B8BC5}"/>
                    </a:ext>
                  </a:extLst>
                </p:cNvPr>
                <p:cNvSpPr txBox="1"/>
                <p:nvPr/>
              </p:nvSpPr>
              <p:spPr>
                <a:xfrm>
                  <a:off x="8947238"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1.2</a:t>
                  </a:r>
                </a:p>
              </p:txBody>
            </p:sp>
            <p:sp>
              <p:nvSpPr>
                <p:cNvPr id="362" name="TextBox 361">
                  <a:extLst>
                    <a:ext uri="{FF2B5EF4-FFF2-40B4-BE49-F238E27FC236}">
                      <a16:creationId xmlns:a16="http://schemas.microsoft.com/office/drawing/2014/main" id="{85497288-6E00-3C48-94C4-C0EC832A3632}"/>
                    </a:ext>
                  </a:extLst>
                </p:cNvPr>
                <p:cNvSpPr txBox="1"/>
                <p:nvPr/>
              </p:nvSpPr>
              <p:spPr>
                <a:xfrm>
                  <a:off x="9677513"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1.3</a:t>
                  </a:r>
                </a:p>
              </p:txBody>
            </p:sp>
            <p:sp>
              <p:nvSpPr>
                <p:cNvPr id="363" name="TextBox 362">
                  <a:extLst>
                    <a:ext uri="{FF2B5EF4-FFF2-40B4-BE49-F238E27FC236}">
                      <a16:creationId xmlns:a16="http://schemas.microsoft.com/office/drawing/2014/main" id="{A5244BE3-FC01-E94D-9A28-F8AC3F2E5B49}"/>
                    </a:ext>
                  </a:extLst>
                </p:cNvPr>
                <p:cNvSpPr txBox="1"/>
                <p:nvPr/>
              </p:nvSpPr>
              <p:spPr>
                <a:xfrm>
                  <a:off x="10407785"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1.4</a:t>
                  </a:r>
                </a:p>
              </p:txBody>
            </p:sp>
            <p:sp>
              <p:nvSpPr>
                <p:cNvPr id="364" name="TextBox 363">
                  <a:extLst>
                    <a:ext uri="{FF2B5EF4-FFF2-40B4-BE49-F238E27FC236}">
                      <a16:creationId xmlns:a16="http://schemas.microsoft.com/office/drawing/2014/main" id="{3C5448C9-0110-AF43-9D7B-B8FC02409D31}"/>
                    </a:ext>
                  </a:extLst>
                </p:cNvPr>
                <p:cNvSpPr txBox="1"/>
                <p:nvPr/>
              </p:nvSpPr>
              <p:spPr>
                <a:xfrm>
                  <a:off x="11138060"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1.5</a:t>
                  </a:r>
                </a:p>
              </p:txBody>
            </p:sp>
            <p:sp>
              <p:nvSpPr>
                <p:cNvPr id="365" name="TextBox 364">
                  <a:extLst>
                    <a:ext uri="{FF2B5EF4-FFF2-40B4-BE49-F238E27FC236}">
                      <a16:creationId xmlns:a16="http://schemas.microsoft.com/office/drawing/2014/main" id="{D7EEF683-CEEF-3E48-8C60-9C1EAA4C6A7A}"/>
                    </a:ext>
                  </a:extLst>
                </p:cNvPr>
                <p:cNvSpPr txBox="1"/>
                <p:nvPr/>
              </p:nvSpPr>
              <p:spPr>
                <a:xfrm>
                  <a:off x="11868335"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1.6</a:t>
                  </a:r>
                </a:p>
              </p:txBody>
            </p:sp>
            <p:grpSp>
              <p:nvGrpSpPr>
                <p:cNvPr id="366" name="Group 365">
                  <a:extLst>
                    <a:ext uri="{FF2B5EF4-FFF2-40B4-BE49-F238E27FC236}">
                      <a16:creationId xmlns:a16="http://schemas.microsoft.com/office/drawing/2014/main" id="{EF77180A-278C-154C-9436-EF5425565CD6}"/>
                    </a:ext>
                  </a:extLst>
                </p:cNvPr>
                <p:cNvGrpSpPr/>
                <p:nvPr/>
              </p:nvGrpSpPr>
              <p:grpSpPr>
                <a:xfrm>
                  <a:off x="457009" y="6033094"/>
                  <a:ext cx="11537814" cy="251458"/>
                  <a:chOff x="457009" y="5934304"/>
                  <a:chExt cx="11537814" cy="350248"/>
                </a:xfrm>
              </p:grpSpPr>
              <p:grpSp>
                <p:nvGrpSpPr>
                  <p:cNvPr id="388" name="Group 387">
                    <a:extLst>
                      <a:ext uri="{FF2B5EF4-FFF2-40B4-BE49-F238E27FC236}">
                        <a16:creationId xmlns:a16="http://schemas.microsoft.com/office/drawing/2014/main" id="{E6100F76-BDF1-9E48-B0B2-0F6E3277E621}"/>
                      </a:ext>
                    </a:extLst>
                  </p:cNvPr>
                  <p:cNvGrpSpPr/>
                  <p:nvPr/>
                </p:nvGrpSpPr>
                <p:grpSpPr>
                  <a:xfrm>
                    <a:off x="457009" y="5934304"/>
                    <a:ext cx="584368" cy="350248"/>
                    <a:chOff x="0" y="0"/>
                    <a:chExt cx="9760280" cy="6858000"/>
                  </a:xfrm>
                </p:grpSpPr>
                <p:cxnSp>
                  <p:nvCxnSpPr>
                    <p:cNvPr id="464" name="Straight Connector 463">
                      <a:extLst>
                        <a:ext uri="{FF2B5EF4-FFF2-40B4-BE49-F238E27FC236}">
                          <a16:creationId xmlns:a16="http://schemas.microsoft.com/office/drawing/2014/main" id="{5522EC4E-7155-DD4F-BA8D-2A4584814C28}"/>
                        </a:ext>
                      </a:extLst>
                    </p:cNvPr>
                    <p:cNvCxnSpPr>
                      <a:cxnSpLocks/>
                    </p:cNvCxnSpPr>
                    <p:nvPr/>
                  </p:nvCxnSpPr>
                  <p:spPr>
                    <a:xfrm>
                      <a:off x="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163748A3-2CBB-5D4E-ABC6-F98AE8D41A8B}"/>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2E36E1E0-6FE4-C247-97AC-B063A37F894E}"/>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F70A9C12-31DD-214B-A6FE-95F6C47DA104}"/>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B2CE1BCA-994B-1F4F-AF1E-7E17BD0A92C5}"/>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89" name="Group 388">
                    <a:extLst>
                      <a:ext uri="{FF2B5EF4-FFF2-40B4-BE49-F238E27FC236}">
                        <a16:creationId xmlns:a16="http://schemas.microsoft.com/office/drawing/2014/main" id="{01F8D73E-8D78-164F-B46C-86150718AA72}"/>
                      </a:ext>
                    </a:extLst>
                  </p:cNvPr>
                  <p:cNvGrpSpPr/>
                  <p:nvPr/>
                </p:nvGrpSpPr>
                <p:grpSpPr>
                  <a:xfrm>
                    <a:off x="1333653" y="5934304"/>
                    <a:ext cx="438276" cy="350248"/>
                    <a:chOff x="2440070" y="0"/>
                    <a:chExt cx="7320210" cy="6858000"/>
                  </a:xfrm>
                </p:grpSpPr>
                <p:cxnSp>
                  <p:nvCxnSpPr>
                    <p:cNvPr id="460" name="Straight Connector 459">
                      <a:extLst>
                        <a:ext uri="{FF2B5EF4-FFF2-40B4-BE49-F238E27FC236}">
                          <a16:creationId xmlns:a16="http://schemas.microsoft.com/office/drawing/2014/main" id="{1A5D0301-CF60-0748-9CD9-B5E8B8719776}"/>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AC86D442-5849-924C-A4D3-1F088439DEC8}"/>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37DA4318-6A7E-344C-8873-D33C9AFECD4B}"/>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4B4030FC-3868-BB4C-92B7-432EADBF5F93}"/>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0" name="Group 389">
                    <a:extLst>
                      <a:ext uri="{FF2B5EF4-FFF2-40B4-BE49-F238E27FC236}">
                        <a16:creationId xmlns:a16="http://schemas.microsoft.com/office/drawing/2014/main" id="{F497890E-2675-A34C-B5B8-7EEDC16AF4DD}"/>
                      </a:ext>
                    </a:extLst>
                  </p:cNvPr>
                  <p:cNvGrpSpPr/>
                  <p:nvPr/>
                </p:nvGrpSpPr>
                <p:grpSpPr>
                  <a:xfrm>
                    <a:off x="2064205" y="5934304"/>
                    <a:ext cx="438276" cy="350248"/>
                    <a:chOff x="2440070" y="0"/>
                    <a:chExt cx="7320210" cy="6858000"/>
                  </a:xfrm>
                </p:grpSpPr>
                <p:cxnSp>
                  <p:nvCxnSpPr>
                    <p:cNvPr id="456" name="Straight Connector 455">
                      <a:extLst>
                        <a:ext uri="{FF2B5EF4-FFF2-40B4-BE49-F238E27FC236}">
                          <a16:creationId xmlns:a16="http://schemas.microsoft.com/office/drawing/2014/main" id="{7D3A08B8-9185-3747-A9FE-2952468EC614}"/>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9A9FCC9F-BFD9-D640-B933-68B74904D60F}"/>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509CCF99-050C-EB49-80C6-D5494F50186E}"/>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22C26420-40C3-7C4D-A6DC-FA423884E721}"/>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1" name="Group 390">
                    <a:extLst>
                      <a:ext uri="{FF2B5EF4-FFF2-40B4-BE49-F238E27FC236}">
                        <a16:creationId xmlns:a16="http://schemas.microsoft.com/office/drawing/2014/main" id="{51558940-CE8F-C249-844C-6761B306E809}"/>
                      </a:ext>
                    </a:extLst>
                  </p:cNvPr>
                  <p:cNvGrpSpPr/>
                  <p:nvPr/>
                </p:nvGrpSpPr>
                <p:grpSpPr>
                  <a:xfrm>
                    <a:off x="2794757" y="5934304"/>
                    <a:ext cx="438276" cy="350248"/>
                    <a:chOff x="2440070" y="0"/>
                    <a:chExt cx="7320210" cy="6858000"/>
                  </a:xfrm>
                </p:grpSpPr>
                <p:cxnSp>
                  <p:nvCxnSpPr>
                    <p:cNvPr id="452" name="Straight Connector 451">
                      <a:extLst>
                        <a:ext uri="{FF2B5EF4-FFF2-40B4-BE49-F238E27FC236}">
                          <a16:creationId xmlns:a16="http://schemas.microsoft.com/office/drawing/2014/main" id="{792F38DA-9B1D-FA4A-B2EC-E27FA598BB4D}"/>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2E37AF15-9150-4B45-A60D-05E6EB13A1B1}"/>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31C317AA-2663-5349-8DD9-1F085B863C11}"/>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AA74F062-B753-FC40-A81A-49ED04C9210C}"/>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2" name="Group 391">
                    <a:extLst>
                      <a:ext uri="{FF2B5EF4-FFF2-40B4-BE49-F238E27FC236}">
                        <a16:creationId xmlns:a16="http://schemas.microsoft.com/office/drawing/2014/main" id="{7D05A662-23B7-0A4E-A9A7-A88F46CB58C0}"/>
                      </a:ext>
                    </a:extLst>
                  </p:cNvPr>
                  <p:cNvGrpSpPr/>
                  <p:nvPr/>
                </p:nvGrpSpPr>
                <p:grpSpPr>
                  <a:xfrm>
                    <a:off x="3525309" y="5934304"/>
                    <a:ext cx="438276" cy="350248"/>
                    <a:chOff x="2440070" y="0"/>
                    <a:chExt cx="7320210" cy="6858000"/>
                  </a:xfrm>
                </p:grpSpPr>
                <p:cxnSp>
                  <p:nvCxnSpPr>
                    <p:cNvPr id="448" name="Straight Connector 447">
                      <a:extLst>
                        <a:ext uri="{FF2B5EF4-FFF2-40B4-BE49-F238E27FC236}">
                          <a16:creationId xmlns:a16="http://schemas.microsoft.com/office/drawing/2014/main" id="{82638014-904B-2840-A0DA-FA44548AABE6}"/>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F6BB2B39-A56B-8747-AFF8-C231723E34B6}"/>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5C15090E-3CE5-014E-AD6C-77C85AEFA2B4}"/>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3A609647-CABA-E24C-8F4B-1BCD46130D96}"/>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3" name="Group 392">
                    <a:extLst>
                      <a:ext uri="{FF2B5EF4-FFF2-40B4-BE49-F238E27FC236}">
                        <a16:creationId xmlns:a16="http://schemas.microsoft.com/office/drawing/2014/main" id="{F75F4EC8-E8D6-BE41-8AD6-C120F8B4B259}"/>
                      </a:ext>
                    </a:extLst>
                  </p:cNvPr>
                  <p:cNvGrpSpPr/>
                  <p:nvPr/>
                </p:nvGrpSpPr>
                <p:grpSpPr>
                  <a:xfrm>
                    <a:off x="4255861" y="5934304"/>
                    <a:ext cx="438276" cy="350248"/>
                    <a:chOff x="2440070" y="0"/>
                    <a:chExt cx="7320210" cy="6858000"/>
                  </a:xfrm>
                </p:grpSpPr>
                <p:cxnSp>
                  <p:nvCxnSpPr>
                    <p:cNvPr id="444" name="Straight Connector 443">
                      <a:extLst>
                        <a:ext uri="{FF2B5EF4-FFF2-40B4-BE49-F238E27FC236}">
                          <a16:creationId xmlns:a16="http://schemas.microsoft.com/office/drawing/2014/main" id="{7E855B67-9668-3546-9F05-F2851A1ADBF5}"/>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E77F3905-1320-304E-8F27-8AE3E66C8E6D}"/>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id="{19BD41DC-44F9-5640-9BFF-3E7E438FBDDF}"/>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55ACC092-97C9-1545-8D83-DAE51D63EEDF}"/>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4" name="Group 393">
                    <a:extLst>
                      <a:ext uri="{FF2B5EF4-FFF2-40B4-BE49-F238E27FC236}">
                        <a16:creationId xmlns:a16="http://schemas.microsoft.com/office/drawing/2014/main" id="{97E5BB2F-0957-9C46-BBC2-87EA92C0EC41}"/>
                      </a:ext>
                    </a:extLst>
                  </p:cNvPr>
                  <p:cNvGrpSpPr/>
                  <p:nvPr/>
                </p:nvGrpSpPr>
                <p:grpSpPr>
                  <a:xfrm>
                    <a:off x="4986413" y="5934304"/>
                    <a:ext cx="438276" cy="350248"/>
                    <a:chOff x="2440070" y="0"/>
                    <a:chExt cx="7320210" cy="6858000"/>
                  </a:xfrm>
                </p:grpSpPr>
                <p:cxnSp>
                  <p:nvCxnSpPr>
                    <p:cNvPr id="440" name="Straight Connector 439">
                      <a:extLst>
                        <a:ext uri="{FF2B5EF4-FFF2-40B4-BE49-F238E27FC236}">
                          <a16:creationId xmlns:a16="http://schemas.microsoft.com/office/drawing/2014/main" id="{1DC99088-4EF3-7646-92DC-840181A9A246}"/>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0226386D-4FB6-4741-BB02-3DFFC109B07A}"/>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5AAB629B-B0AB-9A41-A041-D2F304961980}"/>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47C19952-AC12-F047-A868-6A7C71436890}"/>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5" name="Group 394">
                    <a:extLst>
                      <a:ext uri="{FF2B5EF4-FFF2-40B4-BE49-F238E27FC236}">
                        <a16:creationId xmlns:a16="http://schemas.microsoft.com/office/drawing/2014/main" id="{F7B72646-0F34-C245-9883-477556A16A7E}"/>
                      </a:ext>
                    </a:extLst>
                  </p:cNvPr>
                  <p:cNvGrpSpPr/>
                  <p:nvPr/>
                </p:nvGrpSpPr>
                <p:grpSpPr>
                  <a:xfrm>
                    <a:off x="5716965" y="5934304"/>
                    <a:ext cx="438276" cy="350248"/>
                    <a:chOff x="2440070" y="0"/>
                    <a:chExt cx="7320210" cy="6858000"/>
                  </a:xfrm>
                </p:grpSpPr>
                <p:cxnSp>
                  <p:nvCxnSpPr>
                    <p:cNvPr id="436" name="Straight Connector 435">
                      <a:extLst>
                        <a:ext uri="{FF2B5EF4-FFF2-40B4-BE49-F238E27FC236}">
                          <a16:creationId xmlns:a16="http://schemas.microsoft.com/office/drawing/2014/main" id="{52CFA55E-3D58-5748-99B1-E94A878B45DE}"/>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63B7B80B-2B8D-DA4E-A60F-0C2BE6939CF7}"/>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8D515199-4790-8245-ACC0-3F79EBA741E5}"/>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66F1F809-CEC2-E84D-B72E-E687A2B40E68}"/>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6" name="Group 395">
                    <a:extLst>
                      <a:ext uri="{FF2B5EF4-FFF2-40B4-BE49-F238E27FC236}">
                        <a16:creationId xmlns:a16="http://schemas.microsoft.com/office/drawing/2014/main" id="{28B22391-3B7D-6C4C-B74D-946770802819}"/>
                      </a:ext>
                    </a:extLst>
                  </p:cNvPr>
                  <p:cNvGrpSpPr/>
                  <p:nvPr/>
                </p:nvGrpSpPr>
                <p:grpSpPr>
                  <a:xfrm>
                    <a:off x="6447517" y="5934304"/>
                    <a:ext cx="438276" cy="350248"/>
                    <a:chOff x="2440070" y="0"/>
                    <a:chExt cx="7320210" cy="6858000"/>
                  </a:xfrm>
                </p:grpSpPr>
                <p:cxnSp>
                  <p:nvCxnSpPr>
                    <p:cNvPr id="432" name="Straight Connector 431">
                      <a:extLst>
                        <a:ext uri="{FF2B5EF4-FFF2-40B4-BE49-F238E27FC236}">
                          <a16:creationId xmlns:a16="http://schemas.microsoft.com/office/drawing/2014/main" id="{3441F5E4-27E1-7247-976D-A1E54C58C28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DF3B86DB-F6CB-494E-907D-3B9B93AA8733}"/>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A6AC562A-DD05-514E-8FB2-A18669825364}"/>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D331A8BC-D9E7-9E44-96BB-AA6924F2FA14}"/>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CE97B052-9B39-9342-ADFD-3933EAF154BC}"/>
                      </a:ext>
                    </a:extLst>
                  </p:cNvPr>
                  <p:cNvGrpSpPr/>
                  <p:nvPr/>
                </p:nvGrpSpPr>
                <p:grpSpPr>
                  <a:xfrm>
                    <a:off x="7178073" y="5934304"/>
                    <a:ext cx="438276" cy="350248"/>
                    <a:chOff x="2440070" y="0"/>
                    <a:chExt cx="7320210" cy="6858000"/>
                  </a:xfrm>
                </p:grpSpPr>
                <p:cxnSp>
                  <p:nvCxnSpPr>
                    <p:cNvPr id="428" name="Straight Connector 427">
                      <a:extLst>
                        <a:ext uri="{FF2B5EF4-FFF2-40B4-BE49-F238E27FC236}">
                          <a16:creationId xmlns:a16="http://schemas.microsoft.com/office/drawing/2014/main" id="{F09FCE48-BC25-3F44-996C-E696C6F93E60}"/>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2DA6F12C-7BF2-CC46-A68A-D647AAC95087}"/>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FE2B1C34-726E-7F48-89CA-3C769C573FEE}"/>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59E37A11-EB0A-0544-874F-F4FF8BA1FF7D}"/>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8" name="Group 397">
                    <a:extLst>
                      <a:ext uri="{FF2B5EF4-FFF2-40B4-BE49-F238E27FC236}">
                        <a16:creationId xmlns:a16="http://schemas.microsoft.com/office/drawing/2014/main" id="{376B7828-784A-8146-9A33-9A601CCA5B5A}"/>
                      </a:ext>
                    </a:extLst>
                  </p:cNvPr>
                  <p:cNvGrpSpPr/>
                  <p:nvPr/>
                </p:nvGrpSpPr>
                <p:grpSpPr>
                  <a:xfrm>
                    <a:off x="7903787" y="5934304"/>
                    <a:ext cx="438276" cy="350248"/>
                    <a:chOff x="2440070" y="0"/>
                    <a:chExt cx="7320210" cy="6858000"/>
                  </a:xfrm>
                </p:grpSpPr>
                <p:cxnSp>
                  <p:nvCxnSpPr>
                    <p:cNvPr id="424" name="Straight Connector 423">
                      <a:extLst>
                        <a:ext uri="{FF2B5EF4-FFF2-40B4-BE49-F238E27FC236}">
                          <a16:creationId xmlns:a16="http://schemas.microsoft.com/office/drawing/2014/main" id="{7640831A-0E88-8C46-9CB9-DE4831EAA3E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99697DA0-E382-BD4E-8C8C-F97E8E61B361}"/>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0B9E8F77-3642-4347-ACCC-74C625ACCA2B}"/>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69ADC2BD-974C-6641-A4EE-A49BA0569335}"/>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5240EAEF-15DE-AA46-9CF3-6FFF360638FA}"/>
                      </a:ext>
                    </a:extLst>
                  </p:cNvPr>
                  <p:cNvGrpSpPr/>
                  <p:nvPr/>
                </p:nvGrpSpPr>
                <p:grpSpPr>
                  <a:xfrm>
                    <a:off x="8634339" y="5934304"/>
                    <a:ext cx="438276" cy="350248"/>
                    <a:chOff x="2440070" y="0"/>
                    <a:chExt cx="7320210" cy="6858000"/>
                  </a:xfrm>
                </p:grpSpPr>
                <p:cxnSp>
                  <p:nvCxnSpPr>
                    <p:cNvPr id="420" name="Straight Connector 419">
                      <a:extLst>
                        <a:ext uri="{FF2B5EF4-FFF2-40B4-BE49-F238E27FC236}">
                          <a16:creationId xmlns:a16="http://schemas.microsoft.com/office/drawing/2014/main" id="{7B3BF6FE-702A-574D-AE4A-4EA28B4EAE01}"/>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02F6E12D-4C77-A84B-96D4-6DBADC786D2C}"/>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DAECFD5A-A633-9242-978D-AC692C68F2D6}"/>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34E5CF5A-75EE-BF47-89E1-133EBAD3AB5B}"/>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F65C6B36-003F-D441-8195-7779EC98B71A}"/>
                      </a:ext>
                    </a:extLst>
                  </p:cNvPr>
                  <p:cNvGrpSpPr/>
                  <p:nvPr/>
                </p:nvGrpSpPr>
                <p:grpSpPr>
                  <a:xfrm>
                    <a:off x="9364891" y="5934304"/>
                    <a:ext cx="438276" cy="350248"/>
                    <a:chOff x="2440070" y="0"/>
                    <a:chExt cx="7320210" cy="6858000"/>
                  </a:xfrm>
                </p:grpSpPr>
                <p:cxnSp>
                  <p:nvCxnSpPr>
                    <p:cNvPr id="416" name="Straight Connector 415">
                      <a:extLst>
                        <a:ext uri="{FF2B5EF4-FFF2-40B4-BE49-F238E27FC236}">
                          <a16:creationId xmlns:a16="http://schemas.microsoft.com/office/drawing/2014/main" id="{584F7342-B129-EE47-AAA0-DB2E84DDD774}"/>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D7608CB4-FE06-A547-9439-2F52F597B305}"/>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EEE5E21B-8F7D-5240-9C85-0E966B8BF4C9}"/>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21BD06AC-DB41-9F46-94E2-80D760D00126}"/>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01" name="Group 400">
                    <a:extLst>
                      <a:ext uri="{FF2B5EF4-FFF2-40B4-BE49-F238E27FC236}">
                        <a16:creationId xmlns:a16="http://schemas.microsoft.com/office/drawing/2014/main" id="{EFCCB967-7878-BE41-A5CA-FA366C1E111E}"/>
                      </a:ext>
                    </a:extLst>
                  </p:cNvPr>
                  <p:cNvGrpSpPr/>
                  <p:nvPr/>
                </p:nvGrpSpPr>
                <p:grpSpPr>
                  <a:xfrm>
                    <a:off x="10095443" y="5934304"/>
                    <a:ext cx="438276" cy="350248"/>
                    <a:chOff x="2440070" y="0"/>
                    <a:chExt cx="7320210" cy="6858000"/>
                  </a:xfrm>
                </p:grpSpPr>
                <p:cxnSp>
                  <p:nvCxnSpPr>
                    <p:cNvPr id="412" name="Straight Connector 411">
                      <a:extLst>
                        <a:ext uri="{FF2B5EF4-FFF2-40B4-BE49-F238E27FC236}">
                          <a16:creationId xmlns:a16="http://schemas.microsoft.com/office/drawing/2014/main" id="{D7741229-CAFD-3949-8A1B-D3DF8F9EED62}"/>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73F3B4B1-6752-214A-A2B8-33F6926A86EC}"/>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368E8609-C840-CB47-8C43-F897E39086CF}"/>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A4983825-68D9-C44C-81A1-9206AACC9103}"/>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02" name="Group 401">
                    <a:extLst>
                      <a:ext uri="{FF2B5EF4-FFF2-40B4-BE49-F238E27FC236}">
                        <a16:creationId xmlns:a16="http://schemas.microsoft.com/office/drawing/2014/main" id="{97BEA13A-4A81-7346-BEBE-007B807F24BE}"/>
                      </a:ext>
                    </a:extLst>
                  </p:cNvPr>
                  <p:cNvGrpSpPr/>
                  <p:nvPr/>
                </p:nvGrpSpPr>
                <p:grpSpPr>
                  <a:xfrm>
                    <a:off x="10825995" y="5934304"/>
                    <a:ext cx="438276" cy="350248"/>
                    <a:chOff x="2440070" y="0"/>
                    <a:chExt cx="7320210" cy="6858000"/>
                  </a:xfrm>
                </p:grpSpPr>
                <p:cxnSp>
                  <p:nvCxnSpPr>
                    <p:cNvPr id="408" name="Straight Connector 407">
                      <a:extLst>
                        <a:ext uri="{FF2B5EF4-FFF2-40B4-BE49-F238E27FC236}">
                          <a16:creationId xmlns:a16="http://schemas.microsoft.com/office/drawing/2014/main" id="{B3C71E97-E3C3-F544-9320-AB8D8BB38A05}"/>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CEA6A1DF-63E5-AA44-B008-7909839912D1}"/>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7CFB1BCB-B5C2-CF4B-9FD4-FD27D2D6F78C}"/>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22819052-106A-254E-B7E7-4159B8450AB7}"/>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03" name="Group 402">
                    <a:extLst>
                      <a:ext uri="{FF2B5EF4-FFF2-40B4-BE49-F238E27FC236}">
                        <a16:creationId xmlns:a16="http://schemas.microsoft.com/office/drawing/2014/main" id="{9660B422-CD7A-5F45-87BC-1236734823BC}"/>
                      </a:ext>
                    </a:extLst>
                  </p:cNvPr>
                  <p:cNvGrpSpPr/>
                  <p:nvPr/>
                </p:nvGrpSpPr>
                <p:grpSpPr>
                  <a:xfrm>
                    <a:off x="11556547" y="5934304"/>
                    <a:ext cx="438276" cy="350248"/>
                    <a:chOff x="2440070" y="0"/>
                    <a:chExt cx="7320210" cy="6858000"/>
                  </a:xfrm>
                </p:grpSpPr>
                <p:cxnSp>
                  <p:nvCxnSpPr>
                    <p:cNvPr id="404" name="Straight Connector 403">
                      <a:extLst>
                        <a:ext uri="{FF2B5EF4-FFF2-40B4-BE49-F238E27FC236}">
                          <a16:creationId xmlns:a16="http://schemas.microsoft.com/office/drawing/2014/main" id="{473620FE-7DE4-8F49-8C47-E29CE8CFDB10}"/>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5B0383B2-F6A0-194A-9B69-DE39FCFBE120}"/>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A5FDC949-C59D-A74E-B4E0-C7A1A4596FA9}"/>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2BA582AE-BB33-D346-B945-C9E05A96C763}"/>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grpSp>
              <p:nvGrpSpPr>
                <p:cNvPr id="367" name="Group 366">
                  <a:extLst>
                    <a:ext uri="{FF2B5EF4-FFF2-40B4-BE49-F238E27FC236}">
                      <a16:creationId xmlns:a16="http://schemas.microsoft.com/office/drawing/2014/main" id="{2FB8F305-5F97-D641-9F7F-4A96734BCA37}"/>
                    </a:ext>
                  </a:extLst>
                </p:cNvPr>
                <p:cNvGrpSpPr/>
                <p:nvPr/>
              </p:nvGrpSpPr>
              <p:grpSpPr>
                <a:xfrm>
                  <a:off x="453879" y="6282208"/>
                  <a:ext cx="11738121" cy="328341"/>
                  <a:chOff x="453879" y="6286699"/>
                  <a:chExt cx="14606766" cy="0"/>
                </a:xfrm>
              </p:grpSpPr>
              <p:cxnSp>
                <p:nvCxnSpPr>
                  <p:cNvPr id="386" name="Straight Connector 385">
                    <a:extLst>
                      <a:ext uri="{FF2B5EF4-FFF2-40B4-BE49-F238E27FC236}">
                        <a16:creationId xmlns:a16="http://schemas.microsoft.com/office/drawing/2014/main" id="{AC322689-4C7B-3C4D-8A1A-5842CCD04E5A}"/>
                      </a:ext>
                    </a:extLst>
                  </p:cNvPr>
                  <p:cNvCxnSpPr>
                    <a:cxnSpLocks/>
                  </p:cNvCxnSpPr>
                  <p:nvPr/>
                </p:nvCxnSpPr>
                <p:spPr>
                  <a:xfrm>
                    <a:off x="453879" y="6286699"/>
                    <a:ext cx="73046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C8760DDD-B291-3E49-A910-1759D560961D}"/>
                      </a:ext>
                    </a:extLst>
                  </p:cNvPr>
                  <p:cNvCxnSpPr>
                    <a:cxnSpLocks/>
                  </p:cNvCxnSpPr>
                  <p:nvPr/>
                </p:nvCxnSpPr>
                <p:spPr>
                  <a:xfrm>
                    <a:off x="7756017" y="6286699"/>
                    <a:ext cx="73046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68" name="Group 367">
                  <a:extLst>
                    <a:ext uri="{FF2B5EF4-FFF2-40B4-BE49-F238E27FC236}">
                      <a16:creationId xmlns:a16="http://schemas.microsoft.com/office/drawing/2014/main" id="{3FF6D3EF-0D03-A044-B210-84D3CAAF4E7D}"/>
                    </a:ext>
                  </a:extLst>
                </p:cNvPr>
                <p:cNvGrpSpPr/>
                <p:nvPr/>
              </p:nvGrpSpPr>
              <p:grpSpPr>
                <a:xfrm>
                  <a:off x="453883" y="5895454"/>
                  <a:ext cx="11684916" cy="391246"/>
                  <a:chOff x="453883" y="5488514"/>
                  <a:chExt cx="11684916" cy="798185"/>
                </a:xfrm>
              </p:grpSpPr>
              <p:cxnSp>
                <p:nvCxnSpPr>
                  <p:cNvPr id="369" name="Straight Connector 368">
                    <a:extLst>
                      <a:ext uri="{FF2B5EF4-FFF2-40B4-BE49-F238E27FC236}">
                        <a16:creationId xmlns:a16="http://schemas.microsoft.com/office/drawing/2014/main" id="{A41D8165-F3E2-5B43-9B03-7BA8D1CA40E8}"/>
                      </a:ext>
                    </a:extLst>
                  </p:cNvPr>
                  <p:cNvCxnSpPr>
                    <a:cxnSpLocks/>
                  </p:cNvCxnSpPr>
                  <p:nvPr/>
                </p:nvCxnSpPr>
                <p:spPr>
                  <a:xfrm>
                    <a:off x="45388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2B888336-6F87-0947-89B1-52A6B1963B3F}"/>
                      </a:ext>
                    </a:extLst>
                  </p:cNvPr>
                  <p:cNvCxnSpPr>
                    <a:cxnSpLocks/>
                  </p:cNvCxnSpPr>
                  <p:nvPr/>
                </p:nvCxnSpPr>
                <p:spPr>
                  <a:xfrm>
                    <a:off x="1184346"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61E9D890-60BC-1948-BE7D-E284EAD4803A}"/>
                      </a:ext>
                    </a:extLst>
                  </p:cNvPr>
                  <p:cNvCxnSpPr>
                    <a:cxnSpLocks/>
                  </p:cNvCxnSpPr>
                  <p:nvPr/>
                </p:nvCxnSpPr>
                <p:spPr>
                  <a:xfrm>
                    <a:off x="191480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46DBEBD-AF52-1740-A8C9-55CA661986DB}"/>
                      </a:ext>
                    </a:extLst>
                  </p:cNvPr>
                  <p:cNvCxnSpPr>
                    <a:cxnSpLocks/>
                  </p:cNvCxnSpPr>
                  <p:nvPr/>
                </p:nvCxnSpPr>
                <p:spPr>
                  <a:xfrm>
                    <a:off x="2645272"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92A96CF0-C2F9-544C-AB38-12ACCFAF2572}"/>
                      </a:ext>
                    </a:extLst>
                  </p:cNvPr>
                  <p:cNvCxnSpPr>
                    <a:cxnSpLocks/>
                  </p:cNvCxnSpPr>
                  <p:nvPr/>
                </p:nvCxnSpPr>
                <p:spPr>
                  <a:xfrm>
                    <a:off x="3375735"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DBAD9595-2238-8E48-9BBE-3976699523D0}"/>
                      </a:ext>
                    </a:extLst>
                  </p:cNvPr>
                  <p:cNvCxnSpPr>
                    <a:cxnSpLocks/>
                  </p:cNvCxnSpPr>
                  <p:nvPr/>
                </p:nvCxnSpPr>
                <p:spPr>
                  <a:xfrm>
                    <a:off x="4106198"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C951F0A5-6918-5E40-B7B7-5D7A94F563DB}"/>
                      </a:ext>
                    </a:extLst>
                  </p:cNvPr>
                  <p:cNvCxnSpPr>
                    <a:cxnSpLocks/>
                  </p:cNvCxnSpPr>
                  <p:nvPr/>
                </p:nvCxnSpPr>
                <p:spPr>
                  <a:xfrm>
                    <a:off x="4836661"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A1FFCE91-7B5A-B64E-9A7C-8E7C7E200857}"/>
                      </a:ext>
                    </a:extLst>
                  </p:cNvPr>
                  <p:cNvCxnSpPr>
                    <a:cxnSpLocks/>
                  </p:cNvCxnSpPr>
                  <p:nvPr/>
                </p:nvCxnSpPr>
                <p:spPr>
                  <a:xfrm>
                    <a:off x="5567124"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6A9373AB-9DA8-5947-98B8-B290537B9066}"/>
                      </a:ext>
                    </a:extLst>
                  </p:cNvPr>
                  <p:cNvCxnSpPr>
                    <a:cxnSpLocks/>
                  </p:cNvCxnSpPr>
                  <p:nvPr/>
                </p:nvCxnSpPr>
                <p:spPr>
                  <a:xfrm>
                    <a:off x="6297587"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84770797-E52A-2647-8FEE-AF4E2DFDB48E}"/>
                      </a:ext>
                    </a:extLst>
                  </p:cNvPr>
                  <p:cNvCxnSpPr>
                    <a:cxnSpLocks/>
                  </p:cNvCxnSpPr>
                  <p:nvPr/>
                </p:nvCxnSpPr>
                <p:spPr>
                  <a:xfrm>
                    <a:off x="702804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6A58C5AB-E81F-9B4C-9E30-4BC7171EA539}"/>
                      </a:ext>
                    </a:extLst>
                  </p:cNvPr>
                  <p:cNvCxnSpPr>
                    <a:cxnSpLocks/>
                  </p:cNvCxnSpPr>
                  <p:nvPr/>
                </p:nvCxnSpPr>
                <p:spPr>
                  <a:xfrm>
                    <a:off x="775851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D1462C8A-106A-8F42-941B-E462B4042B6F}"/>
                      </a:ext>
                    </a:extLst>
                  </p:cNvPr>
                  <p:cNvCxnSpPr>
                    <a:cxnSpLocks/>
                  </p:cNvCxnSpPr>
                  <p:nvPr/>
                </p:nvCxnSpPr>
                <p:spPr>
                  <a:xfrm>
                    <a:off x="8486484"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36C9A620-5074-6642-BDDD-DB527B6C01A5}"/>
                      </a:ext>
                    </a:extLst>
                  </p:cNvPr>
                  <p:cNvCxnSpPr>
                    <a:cxnSpLocks/>
                  </p:cNvCxnSpPr>
                  <p:nvPr/>
                </p:nvCxnSpPr>
                <p:spPr>
                  <a:xfrm>
                    <a:off x="9216947"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08135217-B4E6-9B40-AB3F-4B14094A2262}"/>
                      </a:ext>
                    </a:extLst>
                  </p:cNvPr>
                  <p:cNvCxnSpPr>
                    <a:cxnSpLocks/>
                  </p:cNvCxnSpPr>
                  <p:nvPr/>
                </p:nvCxnSpPr>
                <p:spPr>
                  <a:xfrm>
                    <a:off x="9947410"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86FC2A82-6E52-1749-B0B1-34EBD90A89E5}"/>
                      </a:ext>
                    </a:extLst>
                  </p:cNvPr>
                  <p:cNvCxnSpPr>
                    <a:cxnSpLocks/>
                  </p:cNvCxnSpPr>
                  <p:nvPr/>
                </p:nvCxnSpPr>
                <p:spPr>
                  <a:xfrm>
                    <a:off x="1067787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2900034F-8B10-F34C-A471-AFE20D9CDE79}"/>
                      </a:ext>
                    </a:extLst>
                  </p:cNvPr>
                  <p:cNvCxnSpPr>
                    <a:cxnSpLocks/>
                  </p:cNvCxnSpPr>
                  <p:nvPr/>
                </p:nvCxnSpPr>
                <p:spPr>
                  <a:xfrm>
                    <a:off x="11408336"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CF731892-F169-C346-8604-FB518AD92522}"/>
                      </a:ext>
                    </a:extLst>
                  </p:cNvPr>
                  <p:cNvCxnSpPr>
                    <a:cxnSpLocks/>
                  </p:cNvCxnSpPr>
                  <p:nvPr/>
                </p:nvCxnSpPr>
                <p:spPr>
                  <a:xfrm>
                    <a:off x="1213879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469" name="Group 468">
                <a:extLst>
                  <a:ext uri="{FF2B5EF4-FFF2-40B4-BE49-F238E27FC236}">
                    <a16:creationId xmlns:a16="http://schemas.microsoft.com/office/drawing/2014/main" id="{C0BA2398-0581-9947-8FD8-BAB7052C15C6}"/>
                  </a:ext>
                </a:extLst>
              </p:cNvPr>
              <p:cNvGrpSpPr/>
              <p:nvPr/>
            </p:nvGrpSpPr>
            <p:grpSpPr>
              <a:xfrm>
                <a:off x="453879" y="2771254"/>
                <a:ext cx="11953493" cy="795601"/>
                <a:chOff x="453879" y="5895454"/>
                <a:chExt cx="11953493" cy="795601"/>
              </a:xfrm>
            </p:grpSpPr>
            <p:sp>
              <p:nvSpPr>
                <p:cNvPr id="470" name="TextBox 469">
                  <a:extLst>
                    <a:ext uri="{FF2B5EF4-FFF2-40B4-BE49-F238E27FC236}">
                      <a16:creationId xmlns:a16="http://schemas.microsoft.com/office/drawing/2014/main" id="{0CE925BC-21BC-BE40-95BC-D5714D26F7F6}"/>
                    </a:ext>
                  </a:extLst>
                </p:cNvPr>
                <p:cNvSpPr txBox="1"/>
                <p:nvPr/>
              </p:nvSpPr>
              <p:spPr>
                <a:xfrm>
                  <a:off x="914826" y="6260167"/>
                  <a:ext cx="539036" cy="430888"/>
                </a:xfrm>
                <a:prstGeom prst="rect">
                  <a:avLst/>
                </a:prstGeom>
                <a:noFill/>
              </p:spPr>
              <p:txBody>
                <a:bodyPr wrap="none" rtlCol="0">
                  <a:spAutoFit/>
                </a:bodyPr>
                <a:lstStyle/>
                <a:p>
                  <a:pPr algn="ctr"/>
                  <a:r>
                    <a:rPr lang="en-US" sz="1500" dirty="0">
                      <a:solidFill>
                        <a:schemeClr val="bg1"/>
                      </a:solidFill>
                      <a:latin typeface="Arial Narrow" panose="020B0604020202020204" pitchFamily="34" charset="0"/>
                      <a:cs typeface="Arial Narrow" panose="020B0604020202020204" pitchFamily="34" charset="0"/>
                    </a:rPr>
                    <a:t>0.1</a:t>
                  </a:r>
                </a:p>
              </p:txBody>
            </p:sp>
            <p:sp>
              <p:nvSpPr>
                <p:cNvPr id="471" name="TextBox 470">
                  <a:extLst>
                    <a:ext uri="{FF2B5EF4-FFF2-40B4-BE49-F238E27FC236}">
                      <a16:creationId xmlns:a16="http://schemas.microsoft.com/office/drawing/2014/main" id="{C2F75B21-80D9-F846-9B0F-43974E2BFD70}"/>
                    </a:ext>
                  </a:extLst>
                </p:cNvPr>
                <p:cNvSpPr txBox="1"/>
                <p:nvPr/>
              </p:nvSpPr>
              <p:spPr>
                <a:xfrm>
                  <a:off x="1645099"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0.2</a:t>
                  </a:r>
                </a:p>
              </p:txBody>
            </p:sp>
            <p:sp>
              <p:nvSpPr>
                <p:cNvPr id="472" name="TextBox 471">
                  <a:extLst>
                    <a:ext uri="{FF2B5EF4-FFF2-40B4-BE49-F238E27FC236}">
                      <a16:creationId xmlns:a16="http://schemas.microsoft.com/office/drawing/2014/main" id="{861FFB64-688E-6C40-9EC8-231425897BAC}"/>
                    </a:ext>
                  </a:extLst>
                </p:cNvPr>
                <p:cNvSpPr txBox="1"/>
                <p:nvPr/>
              </p:nvSpPr>
              <p:spPr>
                <a:xfrm>
                  <a:off x="2375373"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0.3</a:t>
                  </a:r>
                </a:p>
              </p:txBody>
            </p:sp>
            <p:sp>
              <p:nvSpPr>
                <p:cNvPr id="473" name="TextBox 472">
                  <a:extLst>
                    <a:ext uri="{FF2B5EF4-FFF2-40B4-BE49-F238E27FC236}">
                      <a16:creationId xmlns:a16="http://schemas.microsoft.com/office/drawing/2014/main" id="{FEEB4F1A-2B25-D24F-9B3E-182572D5BB7C}"/>
                    </a:ext>
                  </a:extLst>
                </p:cNvPr>
                <p:cNvSpPr txBox="1"/>
                <p:nvPr/>
              </p:nvSpPr>
              <p:spPr>
                <a:xfrm>
                  <a:off x="7586323" y="6260169"/>
                  <a:ext cx="363776" cy="430886"/>
                </a:xfrm>
                <a:prstGeom prst="rect">
                  <a:avLst/>
                </a:prstGeom>
                <a:noFill/>
              </p:spPr>
              <p:txBody>
                <a:bodyPr wrap="none" rtlCol="0">
                  <a:spAutoFit/>
                </a:bodyPr>
                <a:lstStyle/>
                <a:p>
                  <a:pPr algn="ctr"/>
                  <a:r>
                    <a:rPr lang="en-US" sz="1500" dirty="0">
                      <a:solidFill>
                        <a:schemeClr val="bg1"/>
                      </a:solidFill>
                      <a:latin typeface="Arial Narrow" panose="020B0604020202020204" pitchFamily="34" charset="0"/>
                      <a:cs typeface="Arial Narrow" panose="020B0604020202020204" pitchFamily="34" charset="0"/>
                    </a:rPr>
                    <a:t>1</a:t>
                  </a:r>
                </a:p>
              </p:txBody>
            </p:sp>
            <p:sp>
              <p:nvSpPr>
                <p:cNvPr id="474" name="TextBox 473">
                  <a:extLst>
                    <a:ext uri="{FF2B5EF4-FFF2-40B4-BE49-F238E27FC236}">
                      <a16:creationId xmlns:a16="http://schemas.microsoft.com/office/drawing/2014/main" id="{5DB327EE-E9EC-6444-A304-65B1F64A2747}"/>
                    </a:ext>
                  </a:extLst>
                </p:cNvPr>
                <p:cNvSpPr txBox="1"/>
                <p:nvPr/>
              </p:nvSpPr>
              <p:spPr>
                <a:xfrm>
                  <a:off x="3105647"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0.4</a:t>
                  </a:r>
                </a:p>
              </p:txBody>
            </p:sp>
            <p:sp>
              <p:nvSpPr>
                <p:cNvPr id="475" name="TextBox 474">
                  <a:extLst>
                    <a:ext uri="{FF2B5EF4-FFF2-40B4-BE49-F238E27FC236}">
                      <a16:creationId xmlns:a16="http://schemas.microsoft.com/office/drawing/2014/main" id="{24DE9112-48A5-4045-90F2-09B2CE60B012}"/>
                    </a:ext>
                  </a:extLst>
                </p:cNvPr>
                <p:cNvSpPr txBox="1"/>
                <p:nvPr/>
              </p:nvSpPr>
              <p:spPr>
                <a:xfrm>
                  <a:off x="3835921"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0.5</a:t>
                  </a:r>
                </a:p>
              </p:txBody>
            </p:sp>
            <p:sp>
              <p:nvSpPr>
                <p:cNvPr id="476" name="TextBox 475">
                  <a:extLst>
                    <a:ext uri="{FF2B5EF4-FFF2-40B4-BE49-F238E27FC236}">
                      <a16:creationId xmlns:a16="http://schemas.microsoft.com/office/drawing/2014/main" id="{6507EBA3-4F09-D746-8EAF-F78B94CA8216}"/>
                    </a:ext>
                  </a:extLst>
                </p:cNvPr>
                <p:cNvSpPr txBox="1"/>
                <p:nvPr/>
              </p:nvSpPr>
              <p:spPr>
                <a:xfrm>
                  <a:off x="4566196" y="6260169"/>
                  <a:ext cx="539036" cy="430886"/>
                </a:xfrm>
                <a:prstGeom prst="rect">
                  <a:avLst/>
                </a:prstGeom>
                <a:noFill/>
              </p:spPr>
              <p:txBody>
                <a:bodyPr wrap="none" rtlCol="0">
                  <a:spAutoFit/>
                </a:bodyPr>
                <a:lstStyle/>
                <a:p>
                  <a:pPr algn="ctr"/>
                  <a:r>
                    <a:rPr lang="en-US" sz="1500" dirty="0">
                      <a:solidFill>
                        <a:schemeClr val="bg1"/>
                      </a:solidFill>
                      <a:latin typeface="Arial Narrow" panose="020B0604020202020204" pitchFamily="34" charset="0"/>
                      <a:cs typeface="Arial Narrow" panose="020B0604020202020204" pitchFamily="34" charset="0"/>
                    </a:rPr>
                    <a:t>0.6</a:t>
                  </a:r>
                </a:p>
              </p:txBody>
            </p:sp>
            <p:sp>
              <p:nvSpPr>
                <p:cNvPr id="477" name="TextBox 476">
                  <a:extLst>
                    <a:ext uri="{FF2B5EF4-FFF2-40B4-BE49-F238E27FC236}">
                      <a16:creationId xmlns:a16="http://schemas.microsoft.com/office/drawing/2014/main" id="{07969110-A0E5-CE45-A05A-CC143EC3BB05}"/>
                    </a:ext>
                  </a:extLst>
                </p:cNvPr>
                <p:cNvSpPr txBox="1"/>
                <p:nvPr/>
              </p:nvSpPr>
              <p:spPr>
                <a:xfrm>
                  <a:off x="5296472" y="6260169"/>
                  <a:ext cx="539036" cy="430886"/>
                </a:xfrm>
                <a:prstGeom prst="rect">
                  <a:avLst/>
                </a:prstGeom>
                <a:noFill/>
              </p:spPr>
              <p:txBody>
                <a:bodyPr wrap="none" rtlCol="0">
                  <a:spAutoFit/>
                </a:bodyPr>
                <a:lstStyle/>
                <a:p>
                  <a:pPr algn="ctr"/>
                  <a:r>
                    <a:rPr lang="en-US" sz="1500" dirty="0">
                      <a:solidFill>
                        <a:schemeClr val="bg1"/>
                      </a:solidFill>
                      <a:latin typeface="Arial Narrow" panose="020B0604020202020204" pitchFamily="34" charset="0"/>
                      <a:cs typeface="Arial Narrow" panose="020B0604020202020204" pitchFamily="34" charset="0"/>
                    </a:rPr>
                    <a:t>0.7</a:t>
                  </a:r>
                </a:p>
              </p:txBody>
            </p:sp>
            <p:sp>
              <p:nvSpPr>
                <p:cNvPr id="478" name="TextBox 477">
                  <a:extLst>
                    <a:ext uri="{FF2B5EF4-FFF2-40B4-BE49-F238E27FC236}">
                      <a16:creationId xmlns:a16="http://schemas.microsoft.com/office/drawing/2014/main" id="{DD574DC5-47D0-3C48-BEF0-6C932EBF62BC}"/>
                    </a:ext>
                  </a:extLst>
                </p:cNvPr>
                <p:cNvSpPr txBox="1"/>
                <p:nvPr/>
              </p:nvSpPr>
              <p:spPr>
                <a:xfrm>
                  <a:off x="6026744"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0.8</a:t>
                  </a:r>
                </a:p>
              </p:txBody>
            </p:sp>
            <p:sp>
              <p:nvSpPr>
                <p:cNvPr id="479" name="TextBox 478">
                  <a:extLst>
                    <a:ext uri="{FF2B5EF4-FFF2-40B4-BE49-F238E27FC236}">
                      <a16:creationId xmlns:a16="http://schemas.microsoft.com/office/drawing/2014/main" id="{4288379B-44EC-8947-AE78-43DC1DED95D7}"/>
                    </a:ext>
                  </a:extLst>
                </p:cNvPr>
                <p:cNvSpPr txBox="1"/>
                <p:nvPr/>
              </p:nvSpPr>
              <p:spPr>
                <a:xfrm>
                  <a:off x="6757019"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0.9</a:t>
                  </a:r>
                </a:p>
              </p:txBody>
            </p:sp>
            <p:sp>
              <p:nvSpPr>
                <p:cNvPr id="480" name="TextBox 479">
                  <a:extLst>
                    <a:ext uri="{FF2B5EF4-FFF2-40B4-BE49-F238E27FC236}">
                      <a16:creationId xmlns:a16="http://schemas.microsoft.com/office/drawing/2014/main" id="{7FDEBA8A-4040-794E-A0A6-C04EAEC868BB}"/>
                    </a:ext>
                  </a:extLst>
                </p:cNvPr>
                <p:cNvSpPr txBox="1"/>
                <p:nvPr/>
              </p:nvSpPr>
              <p:spPr>
                <a:xfrm>
                  <a:off x="8216967"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1.1</a:t>
                  </a:r>
                </a:p>
              </p:txBody>
            </p:sp>
            <p:sp>
              <p:nvSpPr>
                <p:cNvPr id="481" name="TextBox 480">
                  <a:extLst>
                    <a:ext uri="{FF2B5EF4-FFF2-40B4-BE49-F238E27FC236}">
                      <a16:creationId xmlns:a16="http://schemas.microsoft.com/office/drawing/2014/main" id="{FF60BC9A-15AD-C740-94B7-065C98F89D99}"/>
                    </a:ext>
                  </a:extLst>
                </p:cNvPr>
                <p:cNvSpPr txBox="1"/>
                <p:nvPr/>
              </p:nvSpPr>
              <p:spPr>
                <a:xfrm>
                  <a:off x="8947239"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1.2</a:t>
                  </a:r>
                </a:p>
              </p:txBody>
            </p:sp>
            <p:sp>
              <p:nvSpPr>
                <p:cNvPr id="482" name="TextBox 481">
                  <a:extLst>
                    <a:ext uri="{FF2B5EF4-FFF2-40B4-BE49-F238E27FC236}">
                      <a16:creationId xmlns:a16="http://schemas.microsoft.com/office/drawing/2014/main" id="{085CC849-C98E-D14E-BF3A-8B9F5FDE8505}"/>
                    </a:ext>
                  </a:extLst>
                </p:cNvPr>
                <p:cNvSpPr txBox="1"/>
                <p:nvPr/>
              </p:nvSpPr>
              <p:spPr>
                <a:xfrm>
                  <a:off x="9677512"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1.3</a:t>
                  </a:r>
                </a:p>
              </p:txBody>
            </p:sp>
            <p:sp>
              <p:nvSpPr>
                <p:cNvPr id="483" name="TextBox 482">
                  <a:extLst>
                    <a:ext uri="{FF2B5EF4-FFF2-40B4-BE49-F238E27FC236}">
                      <a16:creationId xmlns:a16="http://schemas.microsoft.com/office/drawing/2014/main" id="{B8335B42-68AB-A545-8730-4D9063414ED4}"/>
                    </a:ext>
                  </a:extLst>
                </p:cNvPr>
                <p:cNvSpPr txBox="1"/>
                <p:nvPr/>
              </p:nvSpPr>
              <p:spPr>
                <a:xfrm>
                  <a:off x="10407784"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1.4</a:t>
                  </a:r>
                </a:p>
              </p:txBody>
            </p:sp>
            <p:sp>
              <p:nvSpPr>
                <p:cNvPr id="484" name="TextBox 483">
                  <a:extLst>
                    <a:ext uri="{FF2B5EF4-FFF2-40B4-BE49-F238E27FC236}">
                      <a16:creationId xmlns:a16="http://schemas.microsoft.com/office/drawing/2014/main" id="{243C8FB4-82DF-6742-81A6-BCC6AF3BD59B}"/>
                    </a:ext>
                  </a:extLst>
                </p:cNvPr>
                <p:cNvSpPr txBox="1"/>
                <p:nvPr/>
              </p:nvSpPr>
              <p:spPr>
                <a:xfrm>
                  <a:off x="11138060"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1.5</a:t>
                  </a:r>
                </a:p>
              </p:txBody>
            </p:sp>
            <p:sp>
              <p:nvSpPr>
                <p:cNvPr id="485" name="TextBox 484">
                  <a:extLst>
                    <a:ext uri="{FF2B5EF4-FFF2-40B4-BE49-F238E27FC236}">
                      <a16:creationId xmlns:a16="http://schemas.microsoft.com/office/drawing/2014/main" id="{027F3063-F6FD-0543-9576-B9104B616603}"/>
                    </a:ext>
                  </a:extLst>
                </p:cNvPr>
                <p:cNvSpPr txBox="1"/>
                <p:nvPr/>
              </p:nvSpPr>
              <p:spPr>
                <a:xfrm>
                  <a:off x="11868336" y="6260169"/>
                  <a:ext cx="539036" cy="430886"/>
                </a:xfrm>
                <a:prstGeom prst="rect">
                  <a:avLst/>
                </a:prstGeom>
                <a:noFill/>
              </p:spPr>
              <p:txBody>
                <a:bodyPr wrap="none" rtlCol="0">
                  <a:spAutoFit/>
                </a:bodyPr>
                <a:lstStyle/>
                <a:p>
                  <a:pPr algn="ctr"/>
                  <a:r>
                    <a:rPr lang="en-US" sz="1500" dirty="0">
                      <a:solidFill>
                        <a:schemeClr val="bg1"/>
                      </a:solidFill>
                      <a:latin typeface="Arial Narrow" panose="020B0604020202020204" pitchFamily="34" charset="0"/>
                      <a:cs typeface="Arial Narrow" panose="020B0604020202020204" pitchFamily="34" charset="0"/>
                    </a:rPr>
                    <a:t>1.6</a:t>
                  </a:r>
                </a:p>
              </p:txBody>
            </p:sp>
            <p:grpSp>
              <p:nvGrpSpPr>
                <p:cNvPr id="486" name="Group 485">
                  <a:extLst>
                    <a:ext uri="{FF2B5EF4-FFF2-40B4-BE49-F238E27FC236}">
                      <a16:creationId xmlns:a16="http://schemas.microsoft.com/office/drawing/2014/main" id="{6273C65E-D97B-7E4E-9080-14AADCA5260F}"/>
                    </a:ext>
                  </a:extLst>
                </p:cNvPr>
                <p:cNvGrpSpPr/>
                <p:nvPr/>
              </p:nvGrpSpPr>
              <p:grpSpPr>
                <a:xfrm>
                  <a:off x="457009" y="6033094"/>
                  <a:ext cx="11537814" cy="251458"/>
                  <a:chOff x="457009" y="5934304"/>
                  <a:chExt cx="11537814" cy="350248"/>
                </a:xfrm>
              </p:grpSpPr>
              <p:grpSp>
                <p:nvGrpSpPr>
                  <p:cNvPr id="508" name="Group 507">
                    <a:extLst>
                      <a:ext uri="{FF2B5EF4-FFF2-40B4-BE49-F238E27FC236}">
                        <a16:creationId xmlns:a16="http://schemas.microsoft.com/office/drawing/2014/main" id="{B4E539A3-4C32-0943-9B53-88D292796EFA}"/>
                      </a:ext>
                    </a:extLst>
                  </p:cNvPr>
                  <p:cNvGrpSpPr/>
                  <p:nvPr/>
                </p:nvGrpSpPr>
                <p:grpSpPr>
                  <a:xfrm>
                    <a:off x="457009" y="5934304"/>
                    <a:ext cx="584368" cy="350248"/>
                    <a:chOff x="0" y="0"/>
                    <a:chExt cx="9760280" cy="6858000"/>
                  </a:xfrm>
                </p:grpSpPr>
                <p:cxnSp>
                  <p:nvCxnSpPr>
                    <p:cNvPr id="584" name="Straight Connector 583">
                      <a:extLst>
                        <a:ext uri="{FF2B5EF4-FFF2-40B4-BE49-F238E27FC236}">
                          <a16:creationId xmlns:a16="http://schemas.microsoft.com/office/drawing/2014/main" id="{D07F073E-8E9E-0648-B54E-FE3292E429D2}"/>
                        </a:ext>
                      </a:extLst>
                    </p:cNvPr>
                    <p:cNvCxnSpPr>
                      <a:cxnSpLocks/>
                    </p:cNvCxnSpPr>
                    <p:nvPr/>
                  </p:nvCxnSpPr>
                  <p:spPr>
                    <a:xfrm>
                      <a:off x="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43B582DF-A70B-0F46-A6F3-61EFAC75ABBD}"/>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CA504B82-CD62-7E44-BA55-B36D408CBE53}"/>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D42749C0-2165-B146-97F9-9CEED0FEFF5E}"/>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C125D0C4-96E6-0A4F-9403-3D23BEE52685}"/>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09" name="Group 508">
                    <a:extLst>
                      <a:ext uri="{FF2B5EF4-FFF2-40B4-BE49-F238E27FC236}">
                        <a16:creationId xmlns:a16="http://schemas.microsoft.com/office/drawing/2014/main" id="{65AA81DC-DCB3-914D-94F6-48006DE81F0F}"/>
                      </a:ext>
                    </a:extLst>
                  </p:cNvPr>
                  <p:cNvGrpSpPr/>
                  <p:nvPr/>
                </p:nvGrpSpPr>
                <p:grpSpPr>
                  <a:xfrm>
                    <a:off x="1333653" y="5934304"/>
                    <a:ext cx="438276" cy="350248"/>
                    <a:chOff x="2440070" y="0"/>
                    <a:chExt cx="7320210" cy="6858000"/>
                  </a:xfrm>
                </p:grpSpPr>
                <p:cxnSp>
                  <p:nvCxnSpPr>
                    <p:cNvPr id="580" name="Straight Connector 579">
                      <a:extLst>
                        <a:ext uri="{FF2B5EF4-FFF2-40B4-BE49-F238E27FC236}">
                          <a16:creationId xmlns:a16="http://schemas.microsoft.com/office/drawing/2014/main" id="{E764D933-0E6E-A14D-96FD-CDE950BFEC02}"/>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63A4E1D3-E12A-A04D-9DC1-C3B285F22CA0}"/>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40A5AB2E-F43C-8741-AD99-EFA1222C1ED2}"/>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135D4C60-79B0-634D-BC45-1B325D8144FF}"/>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0" name="Group 509">
                    <a:extLst>
                      <a:ext uri="{FF2B5EF4-FFF2-40B4-BE49-F238E27FC236}">
                        <a16:creationId xmlns:a16="http://schemas.microsoft.com/office/drawing/2014/main" id="{38DC102D-4169-F240-B090-BB32D5935E0D}"/>
                      </a:ext>
                    </a:extLst>
                  </p:cNvPr>
                  <p:cNvGrpSpPr/>
                  <p:nvPr/>
                </p:nvGrpSpPr>
                <p:grpSpPr>
                  <a:xfrm>
                    <a:off x="2064205" y="5934304"/>
                    <a:ext cx="438276" cy="350248"/>
                    <a:chOff x="2440070" y="0"/>
                    <a:chExt cx="7320210" cy="6858000"/>
                  </a:xfrm>
                </p:grpSpPr>
                <p:cxnSp>
                  <p:nvCxnSpPr>
                    <p:cNvPr id="576" name="Straight Connector 575">
                      <a:extLst>
                        <a:ext uri="{FF2B5EF4-FFF2-40B4-BE49-F238E27FC236}">
                          <a16:creationId xmlns:a16="http://schemas.microsoft.com/office/drawing/2014/main" id="{5BD55DF1-7583-6244-BBA8-82C19939B651}"/>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3DD5DF35-C560-F34F-9676-602D95F34CEA}"/>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2E48D670-5A5C-974D-8821-BA27D7F0A35A}"/>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3A5A97E5-39BC-AD45-AD96-0D96A1EA356F}"/>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1" name="Group 510">
                    <a:extLst>
                      <a:ext uri="{FF2B5EF4-FFF2-40B4-BE49-F238E27FC236}">
                        <a16:creationId xmlns:a16="http://schemas.microsoft.com/office/drawing/2014/main" id="{25B02577-FBBE-0F43-A080-BD40C0E29650}"/>
                      </a:ext>
                    </a:extLst>
                  </p:cNvPr>
                  <p:cNvGrpSpPr/>
                  <p:nvPr/>
                </p:nvGrpSpPr>
                <p:grpSpPr>
                  <a:xfrm>
                    <a:off x="2794757" y="5934304"/>
                    <a:ext cx="438276" cy="350248"/>
                    <a:chOff x="2440070" y="0"/>
                    <a:chExt cx="7320210" cy="6858000"/>
                  </a:xfrm>
                </p:grpSpPr>
                <p:cxnSp>
                  <p:nvCxnSpPr>
                    <p:cNvPr id="572" name="Straight Connector 571">
                      <a:extLst>
                        <a:ext uri="{FF2B5EF4-FFF2-40B4-BE49-F238E27FC236}">
                          <a16:creationId xmlns:a16="http://schemas.microsoft.com/office/drawing/2014/main" id="{A2A38CA4-003B-D945-B723-21B547589E6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2E965949-9567-7641-9CB3-3B01A79C66EA}"/>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749EB6AB-FAF4-7D41-8C04-7CE308AB274C}"/>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6AC33210-1AAF-684F-A18E-870BB9EF63A3}"/>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2" name="Group 511">
                    <a:extLst>
                      <a:ext uri="{FF2B5EF4-FFF2-40B4-BE49-F238E27FC236}">
                        <a16:creationId xmlns:a16="http://schemas.microsoft.com/office/drawing/2014/main" id="{86E19223-3E4C-F04B-98C6-A4936AEFA079}"/>
                      </a:ext>
                    </a:extLst>
                  </p:cNvPr>
                  <p:cNvGrpSpPr/>
                  <p:nvPr/>
                </p:nvGrpSpPr>
                <p:grpSpPr>
                  <a:xfrm>
                    <a:off x="3525309" y="5934304"/>
                    <a:ext cx="438276" cy="350248"/>
                    <a:chOff x="2440070" y="0"/>
                    <a:chExt cx="7320210" cy="6858000"/>
                  </a:xfrm>
                </p:grpSpPr>
                <p:cxnSp>
                  <p:nvCxnSpPr>
                    <p:cNvPr id="568" name="Straight Connector 567">
                      <a:extLst>
                        <a:ext uri="{FF2B5EF4-FFF2-40B4-BE49-F238E27FC236}">
                          <a16:creationId xmlns:a16="http://schemas.microsoft.com/office/drawing/2014/main" id="{589F5BB8-5542-264C-B948-EC7DB1DE753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292FE1D3-03B9-7343-8428-FC1D15717E93}"/>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BC67B367-F617-7A41-9331-81EFFCF0BD52}"/>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375E9963-E6F9-3A4A-9D82-238A1C7EE527}"/>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3" name="Group 512">
                    <a:extLst>
                      <a:ext uri="{FF2B5EF4-FFF2-40B4-BE49-F238E27FC236}">
                        <a16:creationId xmlns:a16="http://schemas.microsoft.com/office/drawing/2014/main" id="{1F837EA1-A03E-734E-90DA-AAD47EE1ABCA}"/>
                      </a:ext>
                    </a:extLst>
                  </p:cNvPr>
                  <p:cNvGrpSpPr/>
                  <p:nvPr/>
                </p:nvGrpSpPr>
                <p:grpSpPr>
                  <a:xfrm>
                    <a:off x="4255861" y="5934304"/>
                    <a:ext cx="438276" cy="350248"/>
                    <a:chOff x="2440070" y="0"/>
                    <a:chExt cx="7320210" cy="6858000"/>
                  </a:xfrm>
                </p:grpSpPr>
                <p:cxnSp>
                  <p:nvCxnSpPr>
                    <p:cNvPr id="564" name="Straight Connector 563">
                      <a:extLst>
                        <a:ext uri="{FF2B5EF4-FFF2-40B4-BE49-F238E27FC236}">
                          <a16:creationId xmlns:a16="http://schemas.microsoft.com/office/drawing/2014/main" id="{270DEA32-36DD-4D4B-983F-8B9BA3D7DA15}"/>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A54A1D32-E921-AF46-9307-438212F65934}"/>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7BF3C59F-4458-354F-856D-D332342E8FA7}"/>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F9D2C54C-9FD0-224A-A58C-539851925648}"/>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4" name="Group 513">
                    <a:extLst>
                      <a:ext uri="{FF2B5EF4-FFF2-40B4-BE49-F238E27FC236}">
                        <a16:creationId xmlns:a16="http://schemas.microsoft.com/office/drawing/2014/main" id="{C0219A3E-2121-3B40-AA64-EA31FCBD0845}"/>
                      </a:ext>
                    </a:extLst>
                  </p:cNvPr>
                  <p:cNvGrpSpPr/>
                  <p:nvPr/>
                </p:nvGrpSpPr>
                <p:grpSpPr>
                  <a:xfrm>
                    <a:off x="4986413" y="5934304"/>
                    <a:ext cx="438276" cy="350248"/>
                    <a:chOff x="2440070" y="0"/>
                    <a:chExt cx="7320210" cy="6858000"/>
                  </a:xfrm>
                </p:grpSpPr>
                <p:cxnSp>
                  <p:nvCxnSpPr>
                    <p:cNvPr id="560" name="Straight Connector 559">
                      <a:extLst>
                        <a:ext uri="{FF2B5EF4-FFF2-40B4-BE49-F238E27FC236}">
                          <a16:creationId xmlns:a16="http://schemas.microsoft.com/office/drawing/2014/main" id="{C2B826C9-EA59-0A4C-A813-4E8E9CA01EAE}"/>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D6208A4E-7941-6B45-A37D-D30B912A1375}"/>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29349CF8-91B6-204C-9A3D-77CDD34EA226}"/>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F304A56B-A234-2D4E-8EE5-F29442EFF797}"/>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5" name="Group 514">
                    <a:extLst>
                      <a:ext uri="{FF2B5EF4-FFF2-40B4-BE49-F238E27FC236}">
                        <a16:creationId xmlns:a16="http://schemas.microsoft.com/office/drawing/2014/main" id="{EE6B674E-9E44-404F-949B-0644BED91B50}"/>
                      </a:ext>
                    </a:extLst>
                  </p:cNvPr>
                  <p:cNvGrpSpPr/>
                  <p:nvPr/>
                </p:nvGrpSpPr>
                <p:grpSpPr>
                  <a:xfrm>
                    <a:off x="5716965" y="5934304"/>
                    <a:ext cx="438276" cy="350248"/>
                    <a:chOff x="2440070" y="0"/>
                    <a:chExt cx="7320210" cy="6858000"/>
                  </a:xfrm>
                </p:grpSpPr>
                <p:cxnSp>
                  <p:nvCxnSpPr>
                    <p:cNvPr id="556" name="Straight Connector 555">
                      <a:extLst>
                        <a:ext uri="{FF2B5EF4-FFF2-40B4-BE49-F238E27FC236}">
                          <a16:creationId xmlns:a16="http://schemas.microsoft.com/office/drawing/2014/main" id="{ED32E613-6580-FA43-9DDE-AD490D1B5DF4}"/>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2FE8AE33-52EE-184A-9D1F-C7A195501696}"/>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A0C4554B-D796-524E-BB8A-A9CFEE21E58E}"/>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803B376D-DB05-BA41-A6BA-D8C4B3C5B5D9}"/>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6" name="Group 515">
                    <a:extLst>
                      <a:ext uri="{FF2B5EF4-FFF2-40B4-BE49-F238E27FC236}">
                        <a16:creationId xmlns:a16="http://schemas.microsoft.com/office/drawing/2014/main" id="{2BAD96B6-FAB9-0C4E-A672-D473F4CC8748}"/>
                      </a:ext>
                    </a:extLst>
                  </p:cNvPr>
                  <p:cNvGrpSpPr/>
                  <p:nvPr/>
                </p:nvGrpSpPr>
                <p:grpSpPr>
                  <a:xfrm>
                    <a:off x="6447517" y="5934304"/>
                    <a:ext cx="438276" cy="350248"/>
                    <a:chOff x="2440070" y="0"/>
                    <a:chExt cx="7320210" cy="6858000"/>
                  </a:xfrm>
                </p:grpSpPr>
                <p:cxnSp>
                  <p:nvCxnSpPr>
                    <p:cNvPr id="552" name="Straight Connector 551">
                      <a:extLst>
                        <a:ext uri="{FF2B5EF4-FFF2-40B4-BE49-F238E27FC236}">
                          <a16:creationId xmlns:a16="http://schemas.microsoft.com/office/drawing/2014/main" id="{13578AB9-80B6-4D43-98D3-448CF0ACCFFB}"/>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6897862B-1458-6342-806C-BA2092F7AB14}"/>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7A36BBAE-E4C3-4445-BFE3-FF4916643688}"/>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A2327284-3AD8-2E40-92D8-A47991459C1D}"/>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7" name="Group 516">
                    <a:extLst>
                      <a:ext uri="{FF2B5EF4-FFF2-40B4-BE49-F238E27FC236}">
                        <a16:creationId xmlns:a16="http://schemas.microsoft.com/office/drawing/2014/main" id="{5981DC74-7C09-E840-9EC9-E39CA26C8CB4}"/>
                      </a:ext>
                    </a:extLst>
                  </p:cNvPr>
                  <p:cNvGrpSpPr/>
                  <p:nvPr/>
                </p:nvGrpSpPr>
                <p:grpSpPr>
                  <a:xfrm>
                    <a:off x="7178073" y="5934304"/>
                    <a:ext cx="438276" cy="350248"/>
                    <a:chOff x="2440070" y="0"/>
                    <a:chExt cx="7320210" cy="6858000"/>
                  </a:xfrm>
                </p:grpSpPr>
                <p:cxnSp>
                  <p:nvCxnSpPr>
                    <p:cNvPr id="548" name="Straight Connector 547">
                      <a:extLst>
                        <a:ext uri="{FF2B5EF4-FFF2-40B4-BE49-F238E27FC236}">
                          <a16:creationId xmlns:a16="http://schemas.microsoft.com/office/drawing/2014/main" id="{45AA6026-9971-E34D-A0AB-32E973CBE259}"/>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AC0A3BF1-DDBE-8E4B-B8B7-28DC47D3E06B}"/>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74677773-AD31-6C45-AAF5-3545DC8C1591}"/>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EED531F0-1D33-3C48-AECB-77637F5BE684}"/>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8" name="Group 517">
                    <a:extLst>
                      <a:ext uri="{FF2B5EF4-FFF2-40B4-BE49-F238E27FC236}">
                        <a16:creationId xmlns:a16="http://schemas.microsoft.com/office/drawing/2014/main" id="{6A884F62-0354-D546-9BDD-F2ADF5494AEE}"/>
                      </a:ext>
                    </a:extLst>
                  </p:cNvPr>
                  <p:cNvGrpSpPr/>
                  <p:nvPr/>
                </p:nvGrpSpPr>
                <p:grpSpPr>
                  <a:xfrm>
                    <a:off x="7903787" y="5934304"/>
                    <a:ext cx="438276" cy="350248"/>
                    <a:chOff x="2440070" y="0"/>
                    <a:chExt cx="7320210" cy="6858000"/>
                  </a:xfrm>
                </p:grpSpPr>
                <p:cxnSp>
                  <p:nvCxnSpPr>
                    <p:cNvPr id="544" name="Straight Connector 543">
                      <a:extLst>
                        <a:ext uri="{FF2B5EF4-FFF2-40B4-BE49-F238E27FC236}">
                          <a16:creationId xmlns:a16="http://schemas.microsoft.com/office/drawing/2014/main" id="{95A90407-9AAB-6541-80FD-E0A81953561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F72C6A55-324F-D843-88AC-9592C9BB53C8}"/>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B057C2F1-7B13-EE4D-B055-C9C2AA9A1A96}"/>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A0D978DD-BF0B-5C40-A690-1151BB5537A6}"/>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9" name="Group 518">
                    <a:extLst>
                      <a:ext uri="{FF2B5EF4-FFF2-40B4-BE49-F238E27FC236}">
                        <a16:creationId xmlns:a16="http://schemas.microsoft.com/office/drawing/2014/main" id="{61D2E366-DF29-A645-B7C6-239A3940F53C}"/>
                      </a:ext>
                    </a:extLst>
                  </p:cNvPr>
                  <p:cNvGrpSpPr/>
                  <p:nvPr/>
                </p:nvGrpSpPr>
                <p:grpSpPr>
                  <a:xfrm>
                    <a:off x="8634339" y="5934304"/>
                    <a:ext cx="438276" cy="350248"/>
                    <a:chOff x="2440070" y="0"/>
                    <a:chExt cx="7320210" cy="6858000"/>
                  </a:xfrm>
                </p:grpSpPr>
                <p:cxnSp>
                  <p:nvCxnSpPr>
                    <p:cNvPr id="540" name="Straight Connector 539">
                      <a:extLst>
                        <a:ext uri="{FF2B5EF4-FFF2-40B4-BE49-F238E27FC236}">
                          <a16:creationId xmlns:a16="http://schemas.microsoft.com/office/drawing/2014/main" id="{23CF443E-8F35-264F-AF0F-7EB8F17B8B72}"/>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7DAC1479-69FF-6745-839D-86E69ACFF48C}"/>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98C9A4F8-7D83-394C-ABA8-9BB4B163FC56}"/>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11CC3B97-A71B-0244-92D0-CCBF7EFFB92F}"/>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20" name="Group 519">
                    <a:extLst>
                      <a:ext uri="{FF2B5EF4-FFF2-40B4-BE49-F238E27FC236}">
                        <a16:creationId xmlns:a16="http://schemas.microsoft.com/office/drawing/2014/main" id="{ECD934A0-EF9C-2447-B700-474BA4B19624}"/>
                      </a:ext>
                    </a:extLst>
                  </p:cNvPr>
                  <p:cNvGrpSpPr/>
                  <p:nvPr/>
                </p:nvGrpSpPr>
                <p:grpSpPr>
                  <a:xfrm>
                    <a:off x="9364891" y="5934304"/>
                    <a:ext cx="438276" cy="350248"/>
                    <a:chOff x="2440070" y="0"/>
                    <a:chExt cx="7320210" cy="6858000"/>
                  </a:xfrm>
                </p:grpSpPr>
                <p:cxnSp>
                  <p:nvCxnSpPr>
                    <p:cNvPr id="536" name="Straight Connector 535">
                      <a:extLst>
                        <a:ext uri="{FF2B5EF4-FFF2-40B4-BE49-F238E27FC236}">
                          <a16:creationId xmlns:a16="http://schemas.microsoft.com/office/drawing/2014/main" id="{2D5B8815-5180-734C-B1BF-6616954AB3B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3899931B-FE9A-AB4C-8911-504A701B9136}"/>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5C93F1C8-62B7-0542-92FB-C2D24EFF9B47}"/>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70219D7C-CBA0-8543-A4D0-DE4476825234}"/>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21" name="Group 520">
                    <a:extLst>
                      <a:ext uri="{FF2B5EF4-FFF2-40B4-BE49-F238E27FC236}">
                        <a16:creationId xmlns:a16="http://schemas.microsoft.com/office/drawing/2014/main" id="{8B9082BC-9F89-3A40-AA78-EAA3D33C472E}"/>
                      </a:ext>
                    </a:extLst>
                  </p:cNvPr>
                  <p:cNvGrpSpPr/>
                  <p:nvPr/>
                </p:nvGrpSpPr>
                <p:grpSpPr>
                  <a:xfrm>
                    <a:off x="10095443" y="5934304"/>
                    <a:ext cx="438276" cy="350248"/>
                    <a:chOff x="2440070" y="0"/>
                    <a:chExt cx="7320210" cy="6858000"/>
                  </a:xfrm>
                </p:grpSpPr>
                <p:cxnSp>
                  <p:nvCxnSpPr>
                    <p:cNvPr id="532" name="Straight Connector 531">
                      <a:extLst>
                        <a:ext uri="{FF2B5EF4-FFF2-40B4-BE49-F238E27FC236}">
                          <a16:creationId xmlns:a16="http://schemas.microsoft.com/office/drawing/2014/main" id="{A603630B-A575-E040-A700-0C57E77051E1}"/>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DE050755-1461-0346-ADEB-0E9362F49F9A}"/>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0CAB79D6-E61E-F444-9D8E-548121A9F069}"/>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8343E344-9E27-8B45-B7C1-50C8BF7B2350}"/>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22" name="Group 521">
                    <a:extLst>
                      <a:ext uri="{FF2B5EF4-FFF2-40B4-BE49-F238E27FC236}">
                        <a16:creationId xmlns:a16="http://schemas.microsoft.com/office/drawing/2014/main" id="{FF909BEE-2D23-384A-8A04-8C117A18A226}"/>
                      </a:ext>
                    </a:extLst>
                  </p:cNvPr>
                  <p:cNvGrpSpPr/>
                  <p:nvPr/>
                </p:nvGrpSpPr>
                <p:grpSpPr>
                  <a:xfrm>
                    <a:off x="10825995" y="5934304"/>
                    <a:ext cx="438276" cy="350248"/>
                    <a:chOff x="2440070" y="0"/>
                    <a:chExt cx="7320210" cy="6858000"/>
                  </a:xfrm>
                </p:grpSpPr>
                <p:cxnSp>
                  <p:nvCxnSpPr>
                    <p:cNvPr id="528" name="Straight Connector 527">
                      <a:extLst>
                        <a:ext uri="{FF2B5EF4-FFF2-40B4-BE49-F238E27FC236}">
                          <a16:creationId xmlns:a16="http://schemas.microsoft.com/office/drawing/2014/main" id="{09FBF3F1-C34D-994F-8C19-7A77D29F0F28}"/>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C93EBBED-D73E-8F4B-8B96-D058D94DA92A}"/>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630FE6E0-C2D1-494B-B72C-83D00F967787}"/>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6AB9FED4-E9D2-2646-841F-3E9FC7989435}"/>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23" name="Group 522">
                    <a:extLst>
                      <a:ext uri="{FF2B5EF4-FFF2-40B4-BE49-F238E27FC236}">
                        <a16:creationId xmlns:a16="http://schemas.microsoft.com/office/drawing/2014/main" id="{EBF8DE34-6D99-D145-ADBE-3812576E11C1}"/>
                      </a:ext>
                    </a:extLst>
                  </p:cNvPr>
                  <p:cNvGrpSpPr/>
                  <p:nvPr/>
                </p:nvGrpSpPr>
                <p:grpSpPr>
                  <a:xfrm>
                    <a:off x="11556547" y="5934304"/>
                    <a:ext cx="438276" cy="350248"/>
                    <a:chOff x="2440070" y="0"/>
                    <a:chExt cx="7320210" cy="6858000"/>
                  </a:xfrm>
                </p:grpSpPr>
                <p:cxnSp>
                  <p:nvCxnSpPr>
                    <p:cNvPr id="524" name="Straight Connector 523">
                      <a:extLst>
                        <a:ext uri="{FF2B5EF4-FFF2-40B4-BE49-F238E27FC236}">
                          <a16:creationId xmlns:a16="http://schemas.microsoft.com/office/drawing/2014/main" id="{7ECA6DAC-061A-FD43-807F-6B535C4BE482}"/>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7015CFCA-1457-3D40-9330-6084C7067D01}"/>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74972333-75EA-BD41-ABA1-ED429C8095A2}"/>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8DD9660B-3C5B-F946-AB97-1B514190DC6C}"/>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grpSp>
              <p:nvGrpSpPr>
                <p:cNvPr id="487" name="Group 486">
                  <a:extLst>
                    <a:ext uri="{FF2B5EF4-FFF2-40B4-BE49-F238E27FC236}">
                      <a16:creationId xmlns:a16="http://schemas.microsoft.com/office/drawing/2014/main" id="{184C85F3-1696-944F-9254-29C9A60930EB}"/>
                    </a:ext>
                  </a:extLst>
                </p:cNvPr>
                <p:cNvGrpSpPr/>
                <p:nvPr/>
              </p:nvGrpSpPr>
              <p:grpSpPr>
                <a:xfrm>
                  <a:off x="453879" y="6282208"/>
                  <a:ext cx="11738121" cy="0"/>
                  <a:chOff x="453879" y="6286699"/>
                  <a:chExt cx="14606766" cy="0"/>
                </a:xfrm>
              </p:grpSpPr>
              <p:cxnSp>
                <p:nvCxnSpPr>
                  <p:cNvPr id="506" name="Straight Connector 505">
                    <a:extLst>
                      <a:ext uri="{FF2B5EF4-FFF2-40B4-BE49-F238E27FC236}">
                        <a16:creationId xmlns:a16="http://schemas.microsoft.com/office/drawing/2014/main" id="{6E9A1BD8-7689-E44A-9164-6C8128F2C5ED}"/>
                      </a:ext>
                    </a:extLst>
                  </p:cNvPr>
                  <p:cNvCxnSpPr>
                    <a:cxnSpLocks/>
                  </p:cNvCxnSpPr>
                  <p:nvPr/>
                </p:nvCxnSpPr>
                <p:spPr>
                  <a:xfrm>
                    <a:off x="453879" y="6286699"/>
                    <a:ext cx="730462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3B9F5712-FC5C-894F-9B30-ECD944F74822}"/>
                      </a:ext>
                    </a:extLst>
                  </p:cNvPr>
                  <p:cNvCxnSpPr>
                    <a:cxnSpLocks/>
                  </p:cNvCxnSpPr>
                  <p:nvPr/>
                </p:nvCxnSpPr>
                <p:spPr>
                  <a:xfrm>
                    <a:off x="7756018" y="6286699"/>
                    <a:ext cx="730462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88" name="Group 487">
                  <a:extLst>
                    <a:ext uri="{FF2B5EF4-FFF2-40B4-BE49-F238E27FC236}">
                      <a16:creationId xmlns:a16="http://schemas.microsoft.com/office/drawing/2014/main" id="{C391B16A-557F-2241-B463-844D06A6933B}"/>
                    </a:ext>
                  </a:extLst>
                </p:cNvPr>
                <p:cNvGrpSpPr/>
                <p:nvPr/>
              </p:nvGrpSpPr>
              <p:grpSpPr>
                <a:xfrm>
                  <a:off x="453883" y="5895454"/>
                  <a:ext cx="11684916" cy="391246"/>
                  <a:chOff x="453883" y="5488514"/>
                  <a:chExt cx="11684916" cy="798185"/>
                </a:xfrm>
              </p:grpSpPr>
              <p:cxnSp>
                <p:nvCxnSpPr>
                  <p:cNvPr id="489" name="Straight Connector 488">
                    <a:extLst>
                      <a:ext uri="{FF2B5EF4-FFF2-40B4-BE49-F238E27FC236}">
                        <a16:creationId xmlns:a16="http://schemas.microsoft.com/office/drawing/2014/main" id="{76EF9907-D141-FE42-9A38-678A9A889EC2}"/>
                      </a:ext>
                    </a:extLst>
                  </p:cNvPr>
                  <p:cNvCxnSpPr>
                    <a:cxnSpLocks/>
                  </p:cNvCxnSpPr>
                  <p:nvPr/>
                </p:nvCxnSpPr>
                <p:spPr>
                  <a:xfrm>
                    <a:off x="45388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FC8AA650-BB89-004F-ABD2-4416C5C0EDF9}"/>
                      </a:ext>
                    </a:extLst>
                  </p:cNvPr>
                  <p:cNvCxnSpPr>
                    <a:cxnSpLocks/>
                  </p:cNvCxnSpPr>
                  <p:nvPr/>
                </p:nvCxnSpPr>
                <p:spPr>
                  <a:xfrm>
                    <a:off x="1184346"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D3659F1F-9D95-F04F-BE9E-141135F173A1}"/>
                      </a:ext>
                    </a:extLst>
                  </p:cNvPr>
                  <p:cNvCxnSpPr>
                    <a:cxnSpLocks/>
                  </p:cNvCxnSpPr>
                  <p:nvPr/>
                </p:nvCxnSpPr>
                <p:spPr>
                  <a:xfrm>
                    <a:off x="191480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82D469CB-0E2C-CB42-AA0E-1C97324AACB3}"/>
                      </a:ext>
                    </a:extLst>
                  </p:cNvPr>
                  <p:cNvCxnSpPr>
                    <a:cxnSpLocks/>
                  </p:cNvCxnSpPr>
                  <p:nvPr/>
                </p:nvCxnSpPr>
                <p:spPr>
                  <a:xfrm>
                    <a:off x="2645272"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9B1C3ED8-D71A-2148-B6C7-E9DD81F9C095}"/>
                      </a:ext>
                    </a:extLst>
                  </p:cNvPr>
                  <p:cNvCxnSpPr>
                    <a:cxnSpLocks/>
                  </p:cNvCxnSpPr>
                  <p:nvPr/>
                </p:nvCxnSpPr>
                <p:spPr>
                  <a:xfrm>
                    <a:off x="3375735"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6EA6A60A-DE56-A246-B619-4C89A71917BA}"/>
                      </a:ext>
                    </a:extLst>
                  </p:cNvPr>
                  <p:cNvCxnSpPr>
                    <a:cxnSpLocks/>
                  </p:cNvCxnSpPr>
                  <p:nvPr/>
                </p:nvCxnSpPr>
                <p:spPr>
                  <a:xfrm>
                    <a:off x="4106198"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CC3E4B6D-1A20-944F-8199-0BE40D39773F}"/>
                      </a:ext>
                    </a:extLst>
                  </p:cNvPr>
                  <p:cNvCxnSpPr>
                    <a:cxnSpLocks/>
                  </p:cNvCxnSpPr>
                  <p:nvPr/>
                </p:nvCxnSpPr>
                <p:spPr>
                  <a:xfrm>
                    <a:off x="4836661"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B7DC698A-6825-BC46-A118-FA44D2A2A6BA}"/>
                      </a:ext>
                    </a:extLst>
                  </p:cNvPr>
                  <p:cNvCxnSpPr>
                    <a:cxnSpLocks/>
                  </p:cNvCxnSpPr>
                  <p:nvPr/>
                </p:nvCxnSpPr>
                <p:spPr>
                  <a:xfrm>
                    <a:off x="5567124"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9940C05E-8A5D-D447-A286-4C52ADF3BD7E}"/>
                      </a:ext>
                    </a:extLst>
                  </p:cNvPr>
                  <p:cNvCxnSpPr>
                    <a:cxnSpLocks/>
                  </p:cNvCxnSpPr>
                  <p:nvPr/>
                </p:nvCxnSpPr>
                <p:spPr>
                  <a:xfrm>
                    <a:off x="6297587"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338CBD-4A7A-A940-9A97-B4494762BBE4}"/>
                      </a:ext>
                    </a:extLst>
                  </p:cNvPr>
                  <p:cNvCxnSpPr>
                    <a:cxnSpLocks/>
                  </p:cNvCxnSpPr>
                  <p:nvPr/>
                </p:nvCxnSpPr>
                <p:spPr>
                  <a:xfrm>
                    <a:off x="702804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A3EC2F64-5FD5-DC4F-A9BE-F438650166EA}"/>
                      </a:ext>
                    </a:extLst>
                  </p:cNvPr>
                  <p:cNvCxnSpPr>
                    <a:cxnSpLocks/>
                  </p:cNvCxnSpPr>
                  <p:nvPr/>
                </p:nvCxnSpPr>
                <p:spPr>
                  <a:xfrm>
                    <a:off x="775851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6ACA4621-5034-614E-A70C-60741638C6B7}"/>
                      </a:ext>
                    </a:extLst>
                  </p:cNvPr>
                  <p:cNvCxnSpPr>
                    <a:cxnSpLocks/>
                  </p:cNvCxnSpPr>
                  <p:nvPr/>
                </p:nvCxnSpPr>
                <p:spPr>
                  <a:xfrm>
                    <a:off x="8486484"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08C2AED5-37ED-894F-968D-8E2AFB94E8BB}"/>
                      </a:ext>
                    </a:extLst>
                  </p:cNvPr>
                  <p:cNvCxnSpPr>
                    <a:cxnSpLocks/>
                  </p:cNvCxnSpPr>
                  <p:nvPr/>
                </p:nvCxnSpPr>
                <p:spPr>
                  <a:xfrm>
                    <a:off x="9216947"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39BC01AA-0DF8-5E4E-BB4E-00C9C96393AB}"/>
                      </a:ext>
                    </a:extLst>
                  </p:cNvPr>
                  <p:cNvCxnSpPr>
                    <a:cxnSpLocks/>
                  </p:cNvCxnSpPr>
                  <p:nvPr/>
                </p:nvCxnSpPr>
                <p:spPr>
                  <a:xfrm>
                    <a:off x="9947410"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1DD1CB9-1B24-2849-8774-B0B8D26F7ACA}"/>
                      </a:ext>
                    </a:extLst>
                  </p:cNvPr>
                  <p:cNvCxnSpPr>
                    <a:cxnSpLocks/>
                  </p:cNvCxnSpPr>
                  <p:nvPr/>
                </p:nvCxnSpPr>
                <p:spPr>
                  <a:xfrm>
                    <a:off x="1067787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86AC4F76-DBE7-3E4D-B001-628F9F870C0C}"/>
                      </a:ext>
                    </a:extLst>
                  </p:cNvPr>
                  <p:cNvCxnSpPr>
                    <a:cxnSpLocks/>
                  </p:cNvCxnSpPr>
                  <p:nvPr/>
                </p:nvCxnSpPr>
                <p:spPr>
                  <a:xfrm>
                    <a:off x="11408336"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53701A1A-E03E-C64D-AA95-19D0520A0E4D}"/>
                      </a:ext>
                    </a:extLst>
                  </p:cNvPr>
                  <p:cNvCxnSpPr>
                    <a:cxnSpLocks/>
                  </p:cNvCxnSpPr>
                  <p:nvPr/>
                </p:nvCxnSpPr>
                <p:spPr>
                  <a:xfrm>
                    <a:off x="1213879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596" name="Group 595">
              <a:extLst>
                <a:ext uri="{FF2B5EF4-FFF2-40B4-BE49-F238E27FC236}">
                  <a16:creationId xmlns:a16="http://schemas.microsoft.com/office/drawing/2014/main" id="{94154BD4-B68A-C043-88C1-8C4F26E57132}"/>
                </a:ext>
              </a:extLst>
            </p:cNvPr>
            <p:cNvGrpSpPr/>
            <p:nvPr/>
          </p:nvGrpSpPr>
          <p:grpSpPr>
            <a:xfrm>
              <a:off x="4873227" y="3403816"/>
              <a:ext cx="2445545" cy="3283608"/>
              <a:chOff x="9557473" y="1078184"/>
              <a:chExt cx="2445545" cy="3283608"/>
            </a:xfrm>
          </p:grpSpPr>
          <p:sp>
            <p:nvSpPr>
              <p:cNvPr id="597" name="TextBox 596">
                <a:extLst>
                  <a:ext uri="{FF2B5EF4-FFF2-40B4-BE49-F238E27FC236}">
                    <a16:creationId xmlns:a16="http://schemas.microsoft.com/office/drawing/2014/main" id="{AA797032-0A7D-E64A-9265-A951058A1FD4}"/>
                  </a:ext>
                </a:extLst>
              </p:cNvPr>
              <p:cNvSpPr txBox="1"/>
              <p:nvPr/>
            </p:nvSpPr>
            <p:spPr>
              <a:xfrm>
                <a:off x="9557477" y="1078184"/>
                <a:ext cx="2445541" cy="430887"/>
              </a:xfrm>
              <a:prstGeom prst="rect">
                <a:avLst/>
              </a:prstGeom>
              <a:noFill/>
              <a:ln>
                <a:noFill/>
              </a:ln>
            </p:spPr>
            <p:txBody>
              <a:bodyPr wrap="none" rtlCol="0">
                <a:spAutoFit/>
              </a:bodyPr>
              <a:lstStyle/>
              <a:p>
                <a:pPr algn="ctr">
                  <a:spcAft>
                    <a:spcPts val="375"/>
                  </a:spcAft>
                </a:pPr>
                <a:r>
                  <a:rPr lang="en-US" sz="1500" dirty="0">
                    <a:solidFill>
                      <a:schemeClr val="bg1"/>
                    </a:solidFill>
                    <a:latin typeface="Arial Narrow" panose="020B0604020202020204" pitchFamily="34" charset="0"/>
                    <a:cs typeface="Arial Narrow" panose="020B0604020202020204" pitchFamily="34" charset="0"/>
                  </a:rPr>
                  <a:t> </a:t>
                </a:r>
                <a:r>
                  <a:rPr lang="en-US" sz="1500" dirty="0">
                    <a:solidFill>
                      <a:srgbClr val="0082B2"/>
                    </a:solidFill>
                    <a:latin typeface="Arial" panose="020B0604020202020204" pitchFamily="34" charset="0"/>
                    <a:cs typeface="Arial" panose="020B0604020202020204" pitchFamily="34" charset="0"/>
                  </a:rPr>
                  <a:t>Astronomical Units</a:t>
                </a:r>
              </a:p>
            </p:txBody>
          </p:sp>
          <p:sp>
            <p:nvSpPr>
              <p:cNvPr id="598" name="TextBox 597">
                <a:extLst>
                  <a:ext uri="{FF2B5EF4-FFF2-40B4-BE49-F238E27FC236}">
                    <a16:creationId xmlns:a16="http://schemas.microsoft.com/office/drawing/2014/main" id="{E58EF2CC-0A46-C244-987C-E7D4922DA711}"/>
                  </a:ext>
                </a:extLst>
              </p:cNvPr>
              <p:cNvSpPr txBox="1"/>
              <p:nvPr/>
            </p:nvSpPr>
            <p:spPr>
              <a:xfrm>
                <a:off x="9557473" y="3930905"/>
                <a:ext cx="2445541" cy="430887"/>
              </a:xfrm>
              <a:prstGeom prst="rect">
                <a:avLst/>
              </a:prstGeom>
              <a:noFill/>
            </p:spPr>
            <p:txBody>
              <a:bodyPr wrap="none" rtlCol="0">
                <a:spAutoFit/>
              </a:bodyPr>
              <a:lstStyle/>
              <a:p>
                <a:pPr algn="ctr">
                  <a:spcAft>
                    <a:spcPts val="375"/>
                  </a:spcAft>
                </a:pPr>
                <a:r>
                  <a:rPr lang="en-US" sz="1500" dirty="0">
                    <a:solidFill>
                      <a:schemeClr val="bg1"/>
                    </a:solidFill>
                    <a:latin typeface="Arial Narrow" panose="020B0604020202020204" pitchFamily="34" charset="0"/>
                    <a:cs typeface="Arial Narrow" panose="020B0604020202020204" pitchFamily="34" charset="0"/>
                  </a:rPr>
                  <a:t> </a:t>
                </a:r>
                <a:r>
                  <a:rPr lang="en-US" sz="1500" dirty="0">
                    <a:solidFill>
                      <a:srgbClr val="0082B2"/>
                    </a:solidFill>
                    <a:latin typeface="Arial" panose="020B0604020202020204" pitchFamily="34" charset="0"/>
                    <a:cs typeface="Arial" panose="020B0604020202020204" pitchFamily="34" charset="0"/>
                  </a:rPr>
                  <a:t>Astronomical Units</a:t>
                </a:r>
              </a:p>
            </p:txBody>
          </p:sp>
        </p:grpSp>
      </p:grpSp>
      <p:grpSp>
        <p:nvGrpSpPr>
          <p:cNvPr id="592" name="Group 591">
            <a:extLst>
              <a:ext uri="{FF2B5EF4-FFF2-40B4-BE49-F238E27FC236}">
                <a16:creationId xmlns:a16="http://schemas.microsoft.com/office/drawing/2014/main" id="{EC0EA153-9945-824C-8D1B-89AD80480F65}"/>
              </a:ext>
            </a:extLst>
          </p:cNvPr>
          <p:cNvGrpSpPr/>
          <p:nvPr/>
        </p:nvGrpSpPr>
        <p:grpSpPr>
          <a:xfrm>
            <a:off x="-350520" y="815340"/>
            <a:ext cx="9144000" cy="4018878"/>
            <a:chOff x="-467360" y="1087120"/>
            <a:chExt cx="12192000" cy="5358504"/>
          </a:xfrm>
        </p:grpSpPr>
        <p:sp>
          <p:nvSpPr>
            <p:cNvPr id="32" name="Rectangle 31">
              <a:extLst>
                <a:ext uri="{FF2B5EF4-FFF2-40B4-BE49-F238E27FC236}">
                  <a16:creationId xmlns:a16="http://schemas.microsoft.com/office/drawing/2014/main" id="{48E8AC41-7DA6-BC4F-BB5B-CB266FA2B734}"/>
                </a:ext>
              </a:extLst>
            </p:cNvPr>
            <p:cNvSpPr/>
            <p:nvPr/>
          </p:nvSpPr>
          <p:spPr>
            <a:xfrm>
              <a:off x="-467360" y="3885304"/>
              <a:ext cx="12192000" cy="2560320"/>
            </a:xfrm>
            <a:prstGeom prst="rect">
              <a:avLst/>
            </a:prstGeom>
            <a:gradFill flip="none" rotWithShape="1">
              <a:gsLst>
                <a:gs pos="24000">
                  <a:srgbClr val="C00000"/>
                </a:gs>
                <a:gs pos="89000">
                  <a:srgbClr val="0070C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B16FF7-FD73-E347-A2E0-8E1421631412}"/>
                </a:ext>
              </a:extLst>
            </p:cNvPr>
            <p:cNvSpPr/>
            <p:nvPr/>
          </p:nvSpPr>
          <p:spPr>
            <a:xfrm>
              <a:off x="-467360" y="1087120"/>
              <a:ext cx="12192000" cy="2560320"/>
            </a:xfrm>
            <a:prstGeom prst="rect">
              <a:avLst/>
            </a:prstGeom>
            <a:gradFill flip="none" rotWithShape="1">
              <a:gsLst>
                <a:gs pos="0">
                  <a:srgbClr val="FF8C10"/>
                </a:gs>
                <a:gs pos="17000">
                  <a:srgbClr val="FF5900"/>
                </a:gs>
                <a:gs pos="36000">
                  <a:srgbClr val="FF2E00"/>
                </a:gs>
                <a:gs pos="62000">
                  <a:srgbClr val="C00000"/>
                </a:gs>
                <a:gs pos="97000">
                  <a:srgbClr val="0070C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a:extLst>
              <a:ext uri="{FF2B5EF4-FFF2-40B4-BE49-F238E27FC236}">
                <a16:creationId xmlns:a16="http://schemas.microsoft.com/office/drawing/2014/main" id="{8B110FDE-EE14-DD40-8DC7-6027BC2C3E36}"/>
              </a:ext>
            </a:extLst>
          </p:cNvPr>
          <p:cNvPicPr>
            <a:picLocks noChangeAspect="1"/>
          </p:cNvPicPr>
          <p:nvPr/>
        </p:nvPicPr>
        <p:blipFill>
          <a:blip r:embed="rId3"/>
          <a:srcRect/>
          <a:stretch/>
        </p:blipFill>
        <p:spPr>
          <a:xfrm rot="19974877">
            <a:off x="-3863140" y="-587654"/>
            <a:ext cx="4732020" cy="4732020"/>
          </a:xfrm>
          <a:prstGeom prst="rect">
            <a:avLst/>
          </a:prstGeom>
        </p:spPr>
      </p:pic>
      <p:pic>
        <p:nvPicPr>
          <p:cNvPr id="33" name="Picture 32">
            <a:extLst>
              <a:ext uri="{FF2B5EF4-FFF2-40B4-BE49-F238E27FC236}">
                <a16:creationId xmlns:a16="http://schemas.microsoft.com/office/drawing/2014/main" id="{53E5AEBA-A1D3-BB41-8239-881444386FA0}"/>
              </a:ext>
            </a:extLst>
          </p:cNvPr>
          <p:cNvPicPr>
            <a:picLocks noChangeAspect="1"/>
          </p:cNvPicPr>
          <p:nvPr/>
        </p:nvPicPr>
        <p:blipFill>
          <a:blip r:embed="rId3"/>
          <a:srcRect/>
          <a:stretch/>
        </p:blipFill>
        <p:spPr>
          <a:xfrm rot="16016986">
            <a:off x="-3866515" y="1551802"/>
            <a:ext cx="4732020" cy="4732020"/>
          </a:xfrm>
          <a:prstGeom prst="rect">
            <a:avLst/>
          </a:prstGeom>
        </p:spPr>
      </p:pic>
      <p:pic>
        <p:nvPicPr>
          <p:cNvPr id="7" name="Picture 6">
            <a:extLst>
              <a:ext uri="{FF2B5EF4-FFF2-40B4-BE49-F238E27FC236}">
                <a16:creationId xmlns:a16="http://schemas.microsoft.com/office/drawing/2014/main" id="{41EE3B2C-CE0E-7540-A112-3EA2A3EDBB07}"/>
              </a:ext>
            </a:extLst>
          </p:cNvPr>
          <p:cNvPicPr>
            <a:picLocks noChangeAspect="1"/>
          </p:cNvPicPr>
          <p:nvPr/>
        </p:nvPicPr>
        <p:blipFill>
          <a:blip r:embed="rId4"/>
          <a:stretch>
            <a:fillRect/>
          </a:stretch>
        </p:blipFill>
        <p:spPr>
          <a:xfrm>
            <a:off x="1654257" y="1143762"/>
            <a:ext cx="905256" cy="905256"/>
          </a:xfrm>
          <a:prstGeom prst="rect">
            <a:avLst/>
          </a:prstGeom>
        </p:spPr>
      </p:pic>
      <p:pic>
        <p:nvPicPr>
          <p:cNvPr id="11" name="Picture 10">
            <a:extLst>
              <a:ext uri="{FF2B5EF4-FFF2-40B4-BE49-F238E27FC236}">
                <a16:creationId xmlns:a16="http://schemas.microsoft.com/office/drawing/2014/main" id="{79773588-0CEF-0B41-A1EB-44F978BEDB93}"/>
              </a:ext>
            </a:extLst>
          </p:cNvPr>
          <p:cNvPicPr>
            <a:picLocks noChangeAspect="1"/>
          </p:cNvPicPr>
          <p:nvPr/>
        </p:nvPicPr>
        <p:blipFill>
          <a:blip r:embed="rId5"/>
          <a:stretch>
            <a:fillRect/>
          </a:stretch>
        </p:blipFill>
        <p:spPr>
          <a:xfrm>
            <a:off x="3922118" y="1143762"/>
            <a:ext cx="905256" cy="905256"/>
          </a:xfrm>
          <a:prstGeom prst="rect">
            <a:avLst/>
          </a:prstGeom>
        </p:spPr>
      </p:pic>
      <p:pic>
        <p:nvPicPr>
          <p:cNvPr id="19" name="Picture 18">
            <a:extLst>
              <a:ext uri="{FF2B5EF4-FFF2-40B4-BE49-F238E27FC236}">
                <a16:creationId xmlns:a16="http://schemas.microsoft.com/office/drawing/2014/main" id="{457295B4-FE4F-CF46-AD9C-F212509254D5}"/>
              </a:ext>
            </a:extLst>
          </p:cNvPr>
          <p:cNvPicPr>
            <a:picLocks noChangeAspect="1"/>
          </p:cNvPicPr>
          <p:nvPr/>
        </p:nvPicPr>
        <p:blipFill>
          <a:blip r:embed="rId6"/>
          <a:stretch>
            <a:fillRect/>
          </a:stretch>
        </p:blipFill>
        <p:spPr>
          <a:xfrm>
            <a:off x="6189980" y="1143762"/>
            <a:ext cx="905256" cy="905256"/>
          </a:xfrm>
          <a:prstGeom prst="rect">
            <a:avLst/>
          </a:prstGeom>
        </p:spPr>
      </p:pic>
      <p:pic>
        <p:nvPicPr>
          <p:cNvPr id="24" name="Picture 23">
            <a:extLst>
              <a:ext uri="{FF2B5EF4-FFF2-40B4-BE49-F238E27FC236}">
                <a16:creationId xmlns:a16="http://schemas.microsoft.com/office/drawing/2014/main" id="{6DEB163A-A28F-2A43-9A45-4B1DE9C66895}"/>
              </a:ext>
            </a:extLst>
          </p:cNvPr>
          <p:cNvPicPr>
            <a:picLocks noChangeAspect="1"/>
          </p:cNvPicPr>
          <p:nvPr/>
        </p:nvPicPr>
        <p:blipFill>
          <a:blip r:embed="rId7"/>
          <a:srcRect/>
          <a:stretch/>
        </p:blipFill>
        <p:spPr>
          <a:xfrm>
            <a:off x="1559007" y="3162571"/>
            <a:ext cx="1088693" cy="1072046"/>
          </a:xfrm>
          <a:prstGeom prst="rect">
            <a:avLst/>
          </a:prstGeom>
        </p:spPr>
      </p:pic>
      <p:pic>
        <p:nvPicPr>
          <p:cNvPr id="26" name="Picture 25">
            <a:extLst>
              <a:ext uri="{FF2B5EF4-FFF2-40B4-BE49-F238E27FC236}">
                <a16:creationId xmlns:a16="http://schemas.microsoft.com/office/drawing/2014/main" id="{D5041388-908B-2340-B6F7-FC38AA3ABEBE}"/>
              </a:ext>
            </a:extLst>
          </p:cNvPr>
          <p:cNvPicPr>
            <a:picLocks noChangeAspect="1"/>
          </p:cNvPicPr>
          <p:nvPr/>
        </p:nvPicPr>
        <p:blipFill>
          <a:blip r:embed="rId8"/>
          <a:srcRect/>
          <a:stretch/>
        </p:blipFill>
        <p:spPr>
          <a:xfrm>
            <a:off x="6139939" y="3156556"/>
            <a:ext cx="1058990" cy="1042797"/>
          </a:xfrm>
          <a:prstGeom prst="rect">
            <a:avLst/>
          </a:prstGeom>
        </p:spPr>
      </p:pic>
      <p:pic>
        <p:nvPicPr>
          <p:cNvPr id="28" name="Picture 27">
            <a:extLst>
              <a:ext uri="{FF2B5EF4-FFF2-40B4-BE49-F238E27FC236}">
                <a16:creationId xmlns:a16="http://schemas.microsoft.com/office/drawing/2014/main" id="{F69DE2A4-F9EA-C248-A4CA-582EB0E03C9F}"/>
              </a:ext>
            </a:extLst>
          </p:cNvPr>
          <p:cNvPicPr>
            <a:picLocks noChangeAspect="1"/>
          </p:cNvPicPr>
          <p:nvPr/>
        </p:nvPicPr>
        <p:blipFill>
          <a:blip r:embed="rId9"/>
          <a:srcRect/>
          <a:stretch/>
        </p:blipFill>
        <p:spPr>
          <a:xfrm>
            <a:off x="3865146" y="3156556"/>
            <a:ext cx="1058990" cy="1042797"/>
          </a:xfrm>
          <a:prstGeom prst="rect">
            <a:avLst/>
          </a:prstGeom>
        </p:spPr>
      </p:pic>
      <p:grpSp>
        <p:nvGrpSpPr>
          <p:cNvPr id="590" name="Group 589">
            <a:extLst>
              <a:ext uri="{FF2B5EF4-FFF2-40B4-BE49-F238E27FC236}">
                <a16:creationId xmlns:a16="http://schemas.microsoft.com/office/drawing/2014/main" id="{0A560450-4EF8-6947-AF1F-EA91F762A0DB}"/>
              </a:ext>
            </a:extLst>
          </p:cNvPr>
          <p:cNvGrpSpPr/>
          <p:nvPr/>
        </p:nvGrpSpPr>
        <p:grpSpPr>
          <a:xfrm>
            <a:off x="1555779" y="552662"/>
            <a:ext cx="7323318" cy="4153830"/>
            <a:chOff x="2074371" y="839753"/>
            <a:chExt cx="9764424" cy="5538441"/>
          </a:xfrm>
        </p:grpSpPr>
        <p:sp>
          <p:nvSpPr>
            <p:cNvPr id="36" name="TextBox 35">
              <a:extLst>
                <a:ext uri="{FF2B5EF4-FFF2-40B4-BE49-F238E27FC236}">
                  <a16:creationId xmlns:a16="http://schemas.microsoft.com/office/drawing/2014/main" id="{01942943-ADDA-0242-ABDF-BB37F03F2266}"/>
                </a:ext>
              </a:extLst>
            </p:cNvPr>
            <p:cNvSpPr txBox="1"/>
            <p:nvPr/>
          </p:nvSpPr>
          <p:spPr>
            <a:xfrm>
              <a:off x="2169484" y="5542666"/>
              <a:ext cx="1276417" cy="835528"/>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Narrow" panose="020B0604020202020204" pitchFamily="34" charset="0"/>
                  <a:cs typeface="Arial Narrow" panose="020B0604020202020204" pitchFamily="34" charset="0"/>
                </a:rPr>
                <a:t>|</a:t>
              </a:r>
            </a:p>
            <a:p>
              <a:pPr algn="ctr">
                <a:spcAft>
                  <a:spcPts val="375"/>
                </a:spcAft>
              </a:pPr>
              <a:r>
                <a:rPr lang="en-US" sz="2000" dirty="0">
                  <a:solidFill>
                    <a:schemeClr val="bg1"/>
                  </a:solidFill>
                  <a:latin typeface="Arial" panose="020B0604020202020204" pitchFamily="34" charset="0"/>
                  <a:cs typeface="Arial" panose="020B0604020202020204" pitchFamily="34" charset="0"/>
                </a:rPr>
                <a:t>340° K</a:t>
              </a:r>
            </a:p>
          </p:txBody>
        </p:sp>
        <p:sp>
          <p:nvSpPr>
            <p:cNvPr id="37" name="TextBox 36">
              <a:extLst>
                <a:ext uri="{FF2B5EF4-FFF2-40B4-BE49-F238E27FC236}">
                  <a16:creationId xmlns:a16="http://schemas.microsoft.com/office/drawing/2014/main" id="{00EB6EFB-E9AA-B747-A96E-B45BEA1BF44C}"/>
                </a:ext>
              </a:extLst>
            </p:cNvPr>
            <p:cNvSpPr txBox="1"/>
            <p:nvPr/>
          </p:nvSpPr>
          <p:spPr>
            <a:xfrm>
              <a:off x="5192082" y="5542666"/>
              <a:ext cx="1276417" cy="835528"/>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Narrow" panose="020B0604020202020204" pitchFamily="34" charset="0"/>
                  <a:cs typeface="Arial Narrow" panose="020B0604020202020204" pitchFamily="34" charset="0"/>
                </a:rPr>
                <a:t>|</a:t>
              </a:r>
            </a:p>
            <a:p>
              <a:pPr algn="ctr">
                <a:spcAft>
                  <a:spcPts val="375"/>
                </a:spcAft>
              </a:pPr>
              <a:r>
                <a:rPr lang="en-US" sz="2000" dirty="0">
                  <a:solidFill>
                    <a:schemeClr val="bg1"/>
                  </a:solidFill>
                  <a:latin typeface="Arial" panose="020B0604020202020204" pitchFamily="34" charset="0"/>
                  <a:cs typeface="Arial" panose="020B0604020202020204" pitchFamily="34" charset="0"/>
                </a:rPr>
                <a:t>290° K</a:t>
              </a:r>
            </a:p>
          </p:txBody>
        </p:sp>
        <p:sp>
          <p:nvSpPr>
            <p:cNvPr id="38" name="TextBox 37">
              <a:extLst>
                <a:ext uri="{FF2B5EF4-FFF2-40B4-BE49-F238E27FC236}">
                  <a16:creationId xmlns:a16="http://schemas.microsoft.com/office/drawing/2014/main" id="{38909B32-964E-EA41-A137-FF2E3D3C107B}"/>
                </a:ext>
              </a:extLst>
            </p:cNvPr>
            <p:cNvSpPr txBox="1"/>
            <p:nvPr/>
          </p:nvSpPr>
          <p:spPr>
            <a:xfrm>
              <a:off x="8240082" y="5542666"/>
              <a:ext cx="1276417" cy="835528"/>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Narrow" panose="020B0604020202020204" pitchFamily="34" charset="0"/>
                  <a:cs typeface="Arial Narrow" panose="020B0604020202020204" pitchFamily="34" charset="0"/>
                </a:rPr>
                <a:t>|</a:t>
              </a:r>
            </a:p>
            <a:p>
              <a:pPr algn="ctr">
                <a:spcAft>
                  <a:spcPts val="375"/>
                </a:spcAft>
              </a:pPr>
              <a:r>
                <a:rPr lang="en-US" sz="2000" dirty="0">
                  <a:solidFill>
                    <a:schemeClr val="bg1"/>
                  </a:solidFill>
                  <a:latin typeface="Arial" panose="020B0604020202020204" pitchFamily="34" charset="0"/>
                  <a:cs typeface="Arial" panose="020B0604020202020204" pitchFamily="34" charset="0"/>
                </a:rPr>
                <a:t>210° K</a:t>
              </a:r>
            </a:p>
          </p:txBody>
        </p:sp>
        <p:sp>
          <p:nvSpPr>
            <p:cNvPr id="40" name="TextBox 39">
              <a:extLst>
                <a:ext uri="{FF2B5EF4-FFF2-40B4-BE49-F238E27FC236}">
                  <a16:creationId xmlns:a16="http://schemas.microsoft.com/office/drawing/2014/main" id="{3B351492-B738-134D-B6F9-1A12755C4F64}"/>
                </a:ext>
              </a:extLst>
            </p:cNvPr>
            <p:cNvSpPr txBox="1"/>
            <p:nvPr/>
          </p:nvSpPr>
          <p:spPr>
            <a:xfrm>
              <a:off x="2074371" y="2738552"/>
              <a:ext cx="1466640" cy="835528"/>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Narrow" panose="020B0604020202020204" pitchFamily="34" charset="0"/>
                  <a:cs typeface="Arial Narrow" panose="020B0604020202020204" pitchFamily="34" charset="0"/>
                </a:rPr>
                <a:t>|</a:t>
              </a:r>
            </a:p>
            <a:p>
              <a:pPr algn="ctr">
                <a:spcAft>
                  <a:spcPts val="375"/>
                </a:spcAft>
              </a:pPr>
              <a:r>
                <a:rPr lang="en-US" sz="2000" dirty="0">
                  <a:solidFill>
                    <a:schemeClr val="bg1"/>
                  </a:solidFill>
                  <a:latin typeface="Arial" panose="020B0604020202020204" pitchFamily="34" charset="0"/>
                  <a:cs typeface="Arial" panose="020B0604020202020204" pitchFamily="34" charset="0"/>
                </a:rPr>
                <a:t>1500° K</a:t>
              </a:r>
            </a:p>
          </p:txBody>
        </p:sp>
        <p:sp>
          <p:nvSpPr>
            <p:cNvPr id="41" name="TextBox 40">
              <a:extLst>
                <a:ext uri="{FF2B5EF4-FFF2-40B4-BE49-F238E27FC236}">
                  <a16:creationId xmlns:a16="http://schemas.microsoft.com/office/drawing/2014/main" id="{991CD13E-32BC-1E44-8E04-61A75355D28B}"/>
                </a:ext>
              </a:extLst>
            </p:cNvPr>
            <p:cNvSpPr txBox="1"/>
            <p:nvPr/>
          </p:nvSpPr>
          <p:spPr>
            <a:xfrm>
              <a:off x="5192081" y="2738552"/>
              <a:ext cx="1276417" cy="835528"/>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Narrow" panose="020B0604020202020204" pitchFamily="34" charset="0"/>
                  <a:cs typeface="Arial Narrow" panose="020B0604020202020204" pitchFamily="34" charset="0"/>
                </a:rPr>
                <a:t>|</a:t>
              </a:r>
            </a:p>
            <a:p>
              <a:pPr algn="ctr">
                <a:spcAft>
                  <a:spcPts val="375"/>
                </a:spcAft>
              </a:pPr>
              <a:r>
                <a:rPr lang="en-US" sz="2000" dirty="0">
                  <a:solidFill>
                    <a:schemeClr val="bg1"/>
                  </a:solidFill>
                  <a:latin typeface="Arial" panose="020B0604020202020204" pitchFamily="34" charset="0"/>
                  <a:cs typeface="Arial" panose="020B0604020202020204" pitchFamily="34" charset="0"/>
                </a:rPr>
                <a:t>800° K</a:t>
              </a:r>
            </a:p>
          </p:txBody>
        </p:sp>
        <p:sp>
          <p:nvSpPr>
            <p:cNvPr id="42" name="TextBox 41">
              <a:extLst>
                <a:ext uri="{FF2B5EF4-FFF2-40B4-BE49-F238E27FC236}">
                  <a16:creationId xmlns:a16="http://schemas.microsoft.com/office/drawing/2014/main" id="{DD8124C1-6379-9446-AD98-00ABF2450500}"/>
                </a:ext>
              </a:extLst>
            </p:cNvPr>
            <p:cNvSpPr txBox="1"/>
            <p:nvPr/>
          </p:nvSpPr>
          <p:spPr>
            <a:xfrm>
              <a:off x="8240080" y="2738552"/>
              <a:ext cx="1276417" cy="835528"/>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Narrow" panose="020B0604020202020204" pitchFamily="34" charset="0"/>
                  <a:cs typeface="Arial Narrow" panose="020B0604020202020204" pitchFamily="34" charset="0"/>
                </a:rPr>
                <a:t>|</a:t>
              </a:r>
            </a:p>
            <a:p>
              <a:pPr algn="ctr">
                <a:spcAft>
                  <a:spcPts val="375"/>
                </a:spcAft>
              </a:pPr>
              <a:r>
                <a:rPr lang="en-US" sz="2000" dirty="0">
                  <a:solidFill>
                    <a:schemeClr val="bg1"/>
                  </a:solidFill>
                  <a:latin typeface="Arial" panose="020B0604020202020204" pitchFamily="34" charset="0"/>
                  <a:cs typeface="Arial" panose="020B0604020202020204" pitchFamily="34" charset="0"/>
                </a:rPr>
                <a:t>300° K</a:t>
              </a:r>
            </a:p>
          </p:txBody>
        </p:sp>
        <p:sp>
          <p:nvSpPr>
            <p:cNvPr id="47" name="TextBox 46">
              <a:extLst>
                <a:ext uri="{FF2B5EF4-FFF2-40B4-BE49-F238E27FC236}">
                  <a16:creationId xmlns:a16="http://schemas.microsoft.com/office/drawing/2014/main" id="{FBE65CA5-94DF-2047-AC4B-80AD138EFA49}"/>
                </a:ext>
              </a:extLst>
            </p:cNvPr>
            <p:cNvSpPr txBox="1"/>
            <p:nvPr/>
          </p:nvSpPr>
          <p:spPr>
            <a:xfrm>
              <a:off x="9301348" y="839753"/>
              <a:ext cx="2537447" cy="1381575"/>
            </a:xfrm>
            <a:prstGeom prst="rect">
              <a:avLst/>
            </a:prstGeom>
            <a:noFill/>
          </p:spPr>
          <p:txBody>
            <a:bodyPr wrap="none" rtlCol="0">
              <a:spAutoFit/>
            </a:bodyPr>
            <a:lstStyle/>
            <a:p>
              <a:pPr algn="ctr">
                <a:spcAft>
                  <a:spcPts val="375"/>
                </a:spcAft>
              </a:pPr>
              <a:r>
                <a:rPr lang="en-US" sz="2000" dirty="0">
                  <a:solidFill>
                    <a:schemeClr val="bg1"/>
                  </a:solidFill>
                  <a:latin typeface="Arial Narrow" panose="020B0604020202020204" pitchFamily="34" charset="0"/>
                  <a:cs typeface="Arial Narrow" panose="020B0604020202020204" pitchFamily="34" charset="0"/>
                </a:rPr>
                <a:t> </a:t>
              </a:r>
            </a:p>
            <a:p>
              <a:pPr algn="ctr">
                <a:spcAft>
                  <a:spcPts val="375"/>
                </a:spcAft>
              </a:pPr>
              <a:r>
                <a:rPr lang="en-US" sz="2000" dirty="0">
                  <a:solidFill>
                    <a:schemeClr val="bg1"/>
                  </a:solidFill>
                  <a:latin typeface="Arial" panose="020B0604020202020204" pitchFamily="34" charset="0"/>
                  <a:cs typeface="Arial" panose="020B0604020202020204" pitchFamily="34" charset="0"/>
                </a:rPr>
                <a:t>Temperature</a:t>
              </a:r>
              <a:br>
                <a:rPr lang="en-US" sz="2000" dirty="0">
                  <a:solidFill>
                    <a:schemeClr val="bg1"/>
                  </a:solidFill>
                  <a:latin typeface="Arial" panose="020B0604020202020204" pitchFamily="34" charset="0"/>
                  <a:cs typeface="Arial" panose="020B0604020202020204" pitchFamily="34" charset="0"/>
                </a:rPr>
              </a:br>
              <a:r>
                <a:rPr lang="en-US" dirty="0">
                  <a:solidFill>
                    <a:srgbClr val="9DC3E6"/>
                  </a:solidFill>
                  <a:latin typeface="Arial" panose="020B0604020202020204" pitchFamily="34" charset="0"/>
                  <a:cs typeface="Arial" panose="020B0604020202020204" pitchFamily="34" charset="0"/>
                </a:rPr>
                <a:t>(Degrees Kelvin)</a:t>
              </a:r>
              <a:endParaRPr lang="en-US" sz="2000" dirty="0">
                <a:solidFill>
                  <a:srgbClr val="9DC3E6"/>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A4B239AB-7A40-6743-81C5-02438802CDAA}"/>
                </a:ext>
              </a:extLst>
            </p:cNvPr>
            <p:cNvSpPr txBox="1"/>
            <p:nvPr/>
          </p:nvSpPr>
          <p:spPr>
            <a:xfrm>
              <a:off x="9301347" y="3659152"/>
              <a:ext cx="2537447" cy="1381575"/>
            </a:xfrm>
            <a:prstGeom prst="rect">
              <a:avLst/>
            </a:prstGeom>
            <a:noFill/>
          </p:spPr>
          <p:txBody>
            <a:bodyPr wrap="none" rtlCol="0">
              <a:spAutoFit/>
            </a:bodyPr>
            <a:lstStyle/>
            <a:p>
              <a:pPr algn="ctr">
                <a:spcAft>
                  <a:spcPts val="375"/>
                </a:spcAft>
              </a:pPr>
              <a:r>
                <a:rPr lang="en-US" sz="2000" dirty="0">
                  <a:solidFill>
                    <a:schemeClr val="bg1"/>
                  </a:solidFill>
                  <a:latin typeface="Arial Narrow" panose="020B0604020202020204" pitchFamily="34" charset="0"/>
                  <a:cs typeface="Arial Narrow" panose="020B0604020202020204" pitchFamily="34" charset="0"/>
                </a:rPr>
                <a:t> </a:t>
              </a:r>
            </a:p>
            <a:p>
              <a:pPr algn="ctr">
                <a:spcAft>
                  <a:spcPts val="375"/>
                </a:spcAft>
              </a:pPr>
              <a:r>
                <a:rPr lang="en-US" sz="2000" dirty="0">
                  <a:solidFill>
                    <a:schemeClr val="bg1"/>
                  </a:solidFill>
                  <a:latin typeface="Arial" panose="020B0604020202020204" pitchFamily="34" charset="0"/>
                  <a:cs typeface="Arial" panose="020B0604020202020204" pitchFamily="34" charset="0"/>
                </a:rPr>
                <a:t>Temperature</a:t>
              </a:r>
              <a:br>
                <a:rPr lang="en-US" sz="2400" dirty="0">
                  <a:solidFill>
                    <a:schemeClr val="bg1"/>
                  </a:solidFill>
                  <a:latin typeface="Arial" panose="020B0604020202020204" pitchFamily="34" charset="0"/>
                  <a:cs typeface="Arial" panose="020B0604020202020204" pitchFamily="34" charset="0"/>
                </a:rPr>
              </a:br>
              <a:r>
                <a:rPr lang="en-US" dirty="0">
                  <a:solidFill>
                    <a:srgbClr val="9DC3E6"/>
                  </a:solidFill>
                  <a:latin typeface="Arial" panose="020B0604020202020204" pitchFamily="34" charset="0"/>
                  <a:cs typeface="Arial" panose="020B0604020202020204" pitchFamily="34" charset="0"/>
                </a:rPr>
                <a:t>(Degrees Kelvin)</a:t>
              </a:r>
              <a:endParaRPr lang="en-US" sz="2400" dirty="0">
                <a:solidFill>
                  <a:srgbClr val="9DC3E6"/>
                </a:solidFill>
                <a:latin typeface="Arial" panose="020B0604020202020204" pitchFamily="34" charset="0"/>
                <a:cs typeface="Arial" panose="020B0604020202020204" pitchFamily="34" charset="0"/>
              </a:endParaRPr>
            </a:p>
          </p:txBody>
        </p:sp>
      </p:grpSp>
      <p:sp>
        <p:nvSpPr>
          <p:cNvPr id="12" name="Date Placeholder 11">
            <a:extLst>
              <a:ext uri="{FF2B5EF4-FFF2-40B4-BE49-F238E27FC236}">
                <a16:creationId xmlns:a16="http://schemas.microsoft.com/office/drawing/2014/main" id="{C361E206-750E-1549-B8A8-327A47A7B61C}"/>
              </a:ext>
            </a:extLst>
          </p:cNvPr>
          <p:cNvSpPr>
            <a:spLocks noGrp="1"/>
          </p:cNvSpPr>
          <p:nvPr>
            <p:ph type="dt" sz="half" idx="18"/>
          </p:nvPr>
        </p:nvSpPr>
        <p:spPr/>
        <p:txBody>
          <a:bodyPr/>
          <a:lstStyle/>
          <a:p>
            <a:fld id="{42382C21-A394-CC43-A4C5-57912D7C41A8}" type="datetime4">
              <a:rPr lang="en-US" smtClean="0"/>
              <a:t>December 1, 2021</a:t>
            </a:fld>
            <a:endParaRPr lang="en-US"/>
          </a:p>
        </p:txBody>
      </p:sp>
      <p:sp>
        <p:nvSpPr>
          <p:cNvPr id="13" name="Footer Placeholder 12">
            <a:extLst>
              <a:ext uri="{FF2B5EF4-FFF2-40B4-BE49-F238E27FC236}">
                <a16:creationId xmlns:a16="http://schemas.microsoft.com/office/drawing/2014/main" id="{EFD7A664-F559-F144-98A5-FB0DA88801D2}"/>
              </a:ext>
            </a:extLst>
          </p:cNvPr>
          <p:cNvSpPr>
            <a:spLocks noGrp="1"/>
          </p:cNvSpPr>
          <p:nvPr>
            <p:ph type="ftr" sz="quarter" idx="19"/>
          </p:nvPr>
        </p:nvSpPr>
        <p:spPr/>
        <p:txBody>
          <a:bodyPr/>
          <a:lstStyle/>
          <a:p>
            <a:r>
              <a:rPr lang="en-US"/>
              <a:t>This document has been reviewed and determined not to contain export controlled technical data.</a:t>
            </a:r>
          </a:p>
        </p:txBody>
      </p:sp>
      <p:sp>
        <p:nvSpPr>
          <p:cNvPr id="14" name="Slide Number Placeholder 13">
            <a:extLst>
              <a:ext uri="{FF2B5EF4-FFF2-40B4-BE49-F238E27FC236}">
                <a16:creationId xmlns:a16="http://schemas.microsoft.com/office/drawing/2014/main" id="{ADF16208-C5ED-9B4C-8362-B90BFBC417F1}"/>
              </a:ext>
            </a:extLst>
          </p:cNvPr>
          <p:cNvSpPr>
            <a:spLocks noGrp="1"/>
          </p:cNvSpPr>
          <p:nvPr>
            <p:ph type="sldNum" sz="quarter" idx="20"/>
          </p:nvPr>
        </p:nvSpPr>
        <p:spPr/>
        <p:txBody>
          <a:bodyPr/>
          <a:lstStyle/>
          <a:p>
            <a:fld id="{275C533D-D968-4A70-91E2-44C7FEDAA0E0}" type="slidenum">
              <a:rPr lang="en-US" smtClean="0"/>
              <a:pPr/>
              <a:t>6</a:t>
            </a:fld>
            <a:endParaRPr lang="en-US"/>
          </a:p>
        </p:txBody>
      </p:sp>
    </p:spTree>
    <p:extLst>
      <p:ext uri="{BB962C8B-B14F-4D97-AF65-F5344CB8AC3E}">
        <p14:creationId xmlns:p14="http://schemas.microsoft.com/office/powerpoint/2010/main" val="80254694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92"/>
                                        </p:tgtEl>
                                      </p:cBhvr>
                                    </p:animEffect>
                                    <p:set>
                                      <p:cBhvr>
                                        <p:cTn id="7" dur="1" fill="hold">
                                          <p:stCondLst>
                                            <p:cond delay="999"/>
                                          </p:stCondLst>
                                        </p:cTn>
                                        <p:tgtEl>
                                          <p:spTgt spid="59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90"/>
                                        </p:tgtEl>
                                      </p:cBhvr>
                                    </p:animEffect>
                                    <p:set>
                                      <p:cBhvr>
                                        <p:cTn id="10" dur="1" fill="hold">
                                          <p:stCondLst>
                                            <p:cond delay="499"/>
                                          </p:stCondLst>
                                        </p:cTn>
                                        <p:tgtEl>
                                          <p:spTgt spid="590"/>
                                        </p:tgtEl>
                                        <p:attrNameLst>
                                          <p:attrName>style.visibility</p:attrName>
                                        </p:attrNameLst>
                                      </p:cBhvr>
                                      <p:to>
                                        <p:strVal val="hidden"/>
                                      </p:to>
                                    </p:set>
                                  </p:childTnLst>
                                </p:cTn>
                              </p:par>
                              <p:par>
                                <p:cTn id="11" presetID="0" presetClass="path" presetSubtype="0" accel="50000" decel="50000" fill="hold" nodeType="withEffect">
                                  <p:stCondLst>
                                    <p:cond delay="0"/>
                                  </p:stCondLst>
                                  <p:childTnLst>
                                    <p:animMotion origin="layout" path="M 0.00018 4.81481E-6 L -0.14948 4.81481E-6 " pathEditMode="relative" rAng="0" ptsTypes="AA">
                                      <p:cBhvr>
                                        <p:cTn id="12" dur="2000" fill="hold"/>
                                        <p:tgtEl>
                                          <p:spTgt spid="7"/>
                                        </p:tgtEl>
                                        <p:attrNameLst>
                                          <p:attrName>ppt_x</p:attrName>
                                          <p:attrName>ppt_y</p:attrName>
                                        </p:attrNameLst>
                                      </p:cBhvr>
                                      <p:rCtr x="-7483" y="0"/>
                                    </p:animMotion>
                                  </p:childTnLst>
                                </p:cTn>
                              </p:par>
                              <p:par>
                                <p:cTn id="13" presetID="0" presetClass="path" presetSubtype="0" accel="50000" decel="50000" fill="hold" nodeType="withEffect">
                                  <p:stCondLst>
                                    <p:cond delay="0"/>
                                  </p:stCondLst>
                                  <p:childTnLst>
                                    <p:animMotion origin="layout" path="M -0.00017 -0.00031 L -0.34896 -0.00031 " pathEditMode="relative" rAng="0" ptsTypes="AA">
                                      <p:cBhvr>
                                        <p:cTn id="14" dur="2000" fill="hold"/>
                                        <p:tgtEl>
                                          <p:spTgt spid="11"/>
                                        </p:tgtEl>
                                        <p:attrNameLst>
                                          <p:attrName>ppt_x</p:attrName>
                                          <p:attrName>ppt_y</p:attrName>
                                        </p:attrNameLst>
                                      </p:cBhvr>
                                      <p:rCtr x="-17448" y="0"/>
                                    </p:animMotion>
                                  </p:childTnLst>
                                </p:cTn>
                              </p:par>
                              <p:par>
                                <p:cTn id="15" presetID="0" presetClass="path" presetSubtype="0" accel="50000" decel="50000" fill="hold" nodeType="withEffect">
                                  <p:stCondLst>
                                    <p:cond delay="0"/>
                                  </p:stCondLst>
                                  <p:childTnLst>
                                    <p:animMotion origin="layout" path="M -2.29167E-6 -0.00139 L -0.10195 -0.00139 " pathEditMode="relative" rAng="0" ptsTypes="AA">
                                      <p:cBhvr>
                                        <p:cTn id="16" dur="2000" fill="hold"/>
                                        <p:tgtEl>
                                          <p:spTgt spid="19"/>
                                        </p:tgtEl>
                                        <p:attrNameLst>
                                          <p:attrName>ppt_x</p:attrName>
                                          <p:attrName>ppt_y</p:attrName>
                                        </p:attrNameLst>
                                      </p:cBhvr>
                                      <p:rCtr x="-5104" y="0"/>
                                    </p:animMotion>
                                  </p:childTnLst>
                                </p:cTn>
                              </p:par>
                              <p:par>
                                <p:cTn id="17" presetID="0" presetClass="path" presetSubtype="0" accel="50000" decel="50000" fill="hold" nodeType="withEffect">
                                  <p:stCondLst>
                                    <p:cond delay="0"/>
                                  </p:stCondLst>
                                  <p:childTnLst>
                                    <p:animMotion origin="layout" path="M 0.00052 3.7037E-6 L 0.20625 3.7037E-6 " pathEditMode="relative" rAng="0" ptsTypes="AA">
                                      <p:cBhvr>
                                        <p:cTn id="18" dur="2000" fill="hold"/>
                                        <p:tgtEl>
                                          <p:spTgt spid="26"/>
                                        </p:tgtEl>
                                        <p:attrNameLst>
                                          <p:attrName>ppt_x</p:attrName>
                                          <p:attrName>ppt_y</p:attrName>
                                        </p:attrNameLst>
                                      </p:cBhvr>
                                      <p:rCtr x="10286" y="0"/>
                                    </p:animMotion>
                                  </p:childTnLst>
                                </p:cTn>
                              </p:par>
                              <p:par>
                                <p:cTn id="19" presetID="0" presetClass="path" presetSubtype="0" accel="50000" decel="50000" fill="hold" nodeType="withEffect">
                                  <p:stCondLst>
                                    <p:cond delay="0"/>
                                  </p:stCondLst>
                                  <p:childTnLst>
                                    <p:animMotion origin="layout" path="M 1.04167E-6 -0.0007 L 0.15586 -0.0007 " pathEditMode="relative" rAng="0" ptsTypes="AA">
                                      <p:cBhvr>
                                        <p:cTn id="20" dur="2000" fill="hold"/>
                                        <p:tgtEl>
                                          <p:spTgt spid="28"/>
                                        </p:tgtEl>
                                        <p:attrNameLst>
                                          <p:attrName>ppt_x</p:attrName>
                                          <p:attrName>ppt_y</p:attrName>
                                        </p:attrNameLst>
                                      </p:cBhvr>
                                      <p:rCtr x="7786" y="0"/>
                                    </p:animMotion>
                                  </p:childTnLst>
                                </p:cTn>
                              </p:par>
                              <p:par>
                                <p:cTn id="21" presetID="0" presetClass="path" presetSubtype="0" accel="50000" decel="50000" fill="hold" nodeType="withEffect">
                                  <p:stCondLst>
                                    <p:cond delay="0"/>
                                  </p:stCondLst>
                                  <p:childTnLst>
                                    <p:animMotion origin="layout" path="M 0.00013 -0.00069 L 0.04088 -0.00069 " pathEditMode="relative" rAng="0" ptsTypes="AA">
                                      <p:cBhvr>
                                        <p:cTn id="22" dur="2000" fill="hold"/>
                                        <p:tgtEl>
                                          <p:spTgt spid="24"/>
                                        </p:tgtEl>
                                        <p:attrNameLst>
                                          <p:attrName>ppt_x</p:attrName>
                                          <p:attrName>ppt_y</p:attrName>
                                        </p:attrNameLst>
                                      </p:cBhvr>
                                      <p:rCtr x="2031" y="0"/>
                                    </p:animMotion>
                                  </p:childTnLst>
                                </p:cTn>
                              </p:par>
                              <p:par>
                                <p:cTn id="23" presetID="10" presetClass="entr" presetSubtype="0" fill="hold" nodeType="withEffect">
                                  <p:stCondLst>
                                    <p:cond delay="750"/>
                                  </p:stCondLst>
                                  <p:childTnLst>
                                    <p:set>
                                      <p:cBhvr>
                                        <p:cTn id="24" dur="1" fill="hold">
                                          <p:stCondLst>
                                            <p:cond delay="0"/>
                                          </p:stCondLst>
                                        </p:cTn>
                                        <p:tgtEl>
                                          <p:spTgt spid="600"/>
                                        </p:tgtEl>
                                        <p:attrNameLst>
                                          <p:attrName>style.visibility</p:attrName>
                                        </p:attrNameLst>
                                      </p:cBhvr>
                                      <p:to>
                                        <p:strVal val="visible"/>
                                      </p:to>
                                    </p:set>
                                    <p:animEffect transition="in" filter="fade">
                                      <p:cBhvr>
                                        <p:cTn id="25" dur="1000"/>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2896B0-0775-FD44-BE63-025F707C563D}"/>
              </a:ext>
            </a:extLst>
          </p:cNvPr>
          <p:cNvSpPr>
            <a:spLocks noGrp="1"/>
          </p:cNvSpPr>
          <p:nvPr>
            <p:ph type="body" sz="quarter" idx="17"/>
          </p:nvPr>
        </p:nvSpPr>
        <p:spPr/>
        <p:txBody>
          <a:bodyPr/>
          <a:lstStyle/>
          <a:p>
            <a:r>
              <a:rPr lang="en-US"/>
              <a:t>Exoplanet Communications</a:t>
            </a:r>
          </a:p>
        </p:txBody>
      </p:sp>
      <p:sp>
        <p:nvSpPr>
          <p:cNvPr id="4" name="Title 3">
            <a:extLst>
              <a:ext uri="{FF2B5EF4-FFF2-40B4-BE49-F238E27FC236}">
                <a16:creationId xmlns:a16="http://schemas.microsoft.com/office/drawing/2014/main" id="{CF07AEE2-8745-374B-9CEE-608948C59E34}"/>
              </a:ext>
            </a:extLst>
          </p:cNvPr>
          <p:cNvSpPr>
            <a:spLocks noGrp="1"/>
          </p:cNvSpPr>
          <p:nvPr>
            <p:ph type="title"/>
          </p:nvPr>
        </p:nvSpPr>
        <p:spPr/>
        <p:txBody>
          <a:bodyPr/>
          <a:lstStyle/>
          <a:p>
            <a:r>
              <a:rPr lang="en-US">
                <a:solidFill>
                  <a:schemeClr val="accent1">
                    <a:lumMod val="40000"/>
                    <a:lumOff val="60000"/>
                  </a:schemeClr>
                </a:solidFill>
              </a:rPr>
              <a:t>Comparison of Host stars </a:t>
            </a:r>
            <a:r>
              <a:rPr lang="en-US" sz="1600">
                <a:solidFill>
                  <a:schemeClr val="accent1">
                    <a:lumMod val="40000"/>
                    <a:lumOff val="60000"/>
                  </a:schemeClr>
                </a:solidFill>
              </a:rPr>
              <a:t>– with Solar System Planets</a:t>
            </a:r>
            <a:br>
              <a:rPr lang="en-US">
                <a:solidFill>
                  <a:schemeClr val="accent1">
                    <a:lumMod val="40000"/>
                    <a:lumOff val="60000"/>
                  </a:schemeClr>
                </a:solidFill>
              </a:rPr>
            </a:br>
            <a:br>
              <a:rPr lang="en-US">
                <a:solidFill>
                  <a:schemeClr val="accent1">
                    <a:lumMod val="40000"/>
                    <a:lumOff val="60000"/>
                  </a:schemeClr>
                </a:solidFill>
              </a:rPr>
            </a:br>
            <a:endParaRPr lang="en-US">
              <a:solidFill>
                <a:schemeClr val="accent1">
                  <a:lumMod val="40000"/>
                  <a:lumOff val="60000"/>
                </a:schemeClr>
              </a:solidFill>
            </a:endParaRPr>
          </a:p>
        </p:txBody>
      </p:sp>
      <p:grpSp>
        <p:nvGrpSpPr>
          <p:cNvPr id="600" name="Group 599">
            <a:extLst>
              <a:ext uri="{FF2B5EF4-FFF2-40B4-BE49-F238E27FC236}">
                <a16:creationId xmlns:a16="http://schemas.microsoft.com/office/drawing/2014/main" id="{59C60543-CDF2-1C42-94E2-0D5905645DFC}"/>
              </a:ext>
            </a:extLst>
          </p:cNvPr>
          <p:cNvGrpSpPr/>
          <p:nvPr/>
        </p:nvGrpSpPr>
        <p:grpSpPr>
          <a:xfrm>
            <a:off x="340409" y="488654"/>
            <a:ext cx="8965120" cy="4511123"/>
            <a:chOff x="453879" y="651539"/>
            <a:chExt cx="11953492" cy="6014831"/>
          </a:xfrm>
        </p:grpSpPr>
        <p:grpSp>
          <p:nvGrpSpPr>
            <p:cNvPr id="593" name="Group 592">
              <a:extLst>
                <a:ext uri="{FF2B5EF4-FFF2-40B4-BE49-F238E27FC236}">
                  <a16:creationId xmlns:a16="http://schemas.microsoft.com/office/drawing/2014/main" id="{7F346CA7-6F72-874E-863B-C0B7E61CD382}"/>
                </a:ext>
              </a:extLst>
            </p:cNvPr>
            <p:cNvGrpSpPr/>
            <p:nvPr/>
          </p:nvGrpSpPr>
          <p:grpSpPr>
            <a:xfrm>
              <a:off x="9320427" y="651539"/>
              <a:ext cx="1577782" cy="4159936"/>
              <a:chOff x="9320427" y="651539"/>
              <a:chExt cx="1577782" cy="4159936"/>
            </a:xfrm>
          </p:grpSpPr>
          <p:sp>
            <p:nvSpPr>
              <p:cNvPr id="594" name="TextBox 593">
                <a:extLst>
                  <a:ext uri="{FF2B5EF4-FFF2-40B4-BE49-F238E27FC236}">
                    <a16:creationId xmlns:a16="http://schemas.microsoft.com/office/drawing/2014/main" id="{1CBFCB94-7BF1-8644-B05B-EF4FB0427E66}"/>
                  </a:ext>
                </a:extLst>
              </p:cNvPr>
              <p:cNvSpPr txBox="1"/>
              <p:nvPr/>
            </p:nvSpPr>
            <p:spPr>
              <a:xfrm>
                <a:off x="9320427" y="651539"/>
                <a:ext cx="1577782" cy="1340537"/>
              </a:xfrm>
              <a:prstGeom prst="rect">
                <a:avLst/>
              </a:prstGeom>
              <a:noFill/>
            </p:spPr>
            <p:txBody>
              <a:bodyPr wrap="none" rtlCol="0">
                <a:spAutoFit/>
              </a:bodyPr>
              <a:lstStyle/>
              <a:p>
                <a:pPr algn="ctr">
                  <a:spcAft>
                    <a:spcPts val="375"/>
                  </a:spcAft>
                </a:pPr>
                <a:r>
                  <a:rPr lang="en-US" sz="2000" dirty="0">
                    <a:solidFill>
                      <a:schemeClr val="bg1"/>
                    </a:solidFill>
                    <a:latin typeface="Arial Narrow" panose="020B0604020202020204" pitchFamily="34" charset="0"/>
                    <a:cs typeface="Arial Narrow" panose="020B0604020202020204" pitchFamily="34" charset="0"/>
                  </a:rPr>
                  <a:t> </a:t>
                </a:r>
              </a:p>
              <a:p>
                <a:pPr algn="ctr">
                  <a:spcAft>
                    <a:spcPts val="375"/>
                  </a:spcAft>
                </a:pPr>
                <a:r>
                  <a:rPr lang="en-US" sz="2000" dirty="0">
                    <a:solidFill>
                      <a:schemeClr val="bg1"/>
                    </a:solidFill>
                    <a:latin typeface="Arial" panose="020B0604020202020204" pitchFamily="34" charset="0"/>
                    <a:cs typeface="Arial" panose="020B0604020202020204" pitchFamily="34" charset="0"/>
                  </a:rPr>
                  <a:t>Distance</a:t>
                </a:r>
                <a:br>
                  <a:rPr lang="en-US" sz="2000" dirty="0">
                    <a:solidFill>
                      <a:schemeClr val="bg1"/>
                    </a:solidFill>
                    <a:latin typeface="Arial" panose="020B0604020202020204" pitchFamily="34" charset="0"/>
                    <a:cs typeface="Arial" panose="020B0604020202020204" pitchFamily="34" charset="0"/>
                  </a:rPr>
                </a:br>
                <a:r>
                  <a:rPr lang="en-US" sz="1500" dirty="0">
                    <a:solidFill>
                      <a:schemeClr val="accent5">
                        <a:lumMod val="75000"/>
                      </a:schemeClr>
                    </a:solidFill>
                    <a:latin typeface="Arial" panose="020B0604020202020204" pitchFamily="34" charset="0"/>
                    <a:cs typeface="Arial" panose="020B0604020202020204" pitchFamily="34" charset="0"/>
                  </a:rPr>
                  <a:t>(from star)</a:t>
                </a:r>
              </a:p>
            </p:txBody>
          </p:sp>
          <p:sp>
            <p:nvSpPr>
              <p:cNvPr id="595" name="TextBox 594">
                <a:extLst>
                  <a:ext uri="{FF2B5EF4-FFF2-40B4-BE49-F238E27FC236}">
                    <a16:creationId xmlns:a16="http://schemas.microsoft.com/office/drawing/2014/main" id="{F127D7C0-3553-9C4B-9108-AA3F8687FEA4}"/>
                  </a:ext>
                </a:extLst>
              </p:cNvPr>
              <p:cNvSpPr txBox="1"/>
              <p:nvPr/>
            </p:nvSpPr>
            <p:spPr>
              <a:xfrm>
                <a:off x="9320427" y="3470938"/>
                <a:ext cx="1577781" cy="1340537"/>
              </a:xfrm>
              <a:prstGeom prst="rect">
                <a:avLst/>
              </a:prstGeom>
              <a:noFill/>
            </p:spPr>
            <p:txBody>
              <a:bodyPr wrap="none" rtlCol="0">
                <a:spAutoFit/>
              </a:bodyPr>
              <a:lstStyle/>
              <a:p>
                <a:pPr algn="ctr">
                  <a:spcAft>
                    <a:spcPts val="375"/>
                  </a:spcAft>
                </a:pPr>
                <a:r>
                  <a:rPr lang="en-US" sz="2000" dirty="0">
                    <a:solidFill>
                      <a:schemeClr val="bg1"/>
                    </a:solidFill>
                    <a:latin typeface="Arial Narrow" panose="020B0604020202020204" pitchFamily="34" charset="0"/>
                    <a:cs typeface="Arial Narrow" panose="020B0604020202020204" pitchFamily="34" charset="0"/>
                  </a:rPr>
                  <a:t> </a:t>
                </a:r>
              </a:p>
              <a:p>
                <a:pPr algn="ctr">
                  <a:spcAft>
                    <a:spcPts val="375"/>
                  </a:spcAft>
                </a:pPr>
                <a:r>
                  <a:rPr lang="en-US" sz="2000" dirty="0">
                    <a:solidFill>
                      <a:schemeClr val="bg1"/>
                    </a:solidFill>
                    <a:latin typeface="Arial" panose="020B0604020202020204" pitchFamily="34" charset="0"/>
                    <a:cs typeface="Arial" panose="020B0604020202020204" pitchFamily="34" charset="0"/>
                  </a:rPr>
                  <a:t>Distance</a:t>
                </a:r>
                <a:br>
                  <a:rPr lang="en-US" sz="2000" dirty="0">
                    <a:solidFill>
                      <a:schemeClr val="bg1"/>
                    </a:solidFill>
                    <a:latin typeface="Arial" panose="020B0604020202020204" pitchFamily="34" charset="0"/>
                    <a:cs typeface="Arial" panose="020B0604020202020204" pitchFamily="34" charset="0"/>
                  </a:rPr>
                </a:br>
                <a:r>
                  <a:rPr lang="en-US" sz="1500" dirty="0">
                    <a:solidFill>
                      <a:schemeClr val="accent5">
                        <a:lumMod val="75000"/>
                      </a:schemeClr>
                    </a:solidFill>
                    <a:latin typeface="Arial" panose="020B0604020202020204" pitchFamily="34" charset="0"/>
                    <a:cs typeface="Arial" panose="020B0604020202020204" pitchFamily="34" charset="0"/>
                  </a:rPr>
                  <a:t>(from Sun)</a:t>
                </a:r>
              </a:p>
            </p:txBody>
          </p:sp>
        </p:grpSp>
        <p:grpSp>
          <p:nvGrpSpPr>
            <p:cNvPr id="591" name="Group 590">
              <a:extLst>
                <a:ext uri="{FF2B5EF4-FFF2-40B4-BE49-F238E27FC236}">
                  <a16:creationId xmlns:a16="http://schemas.microsoft.com/office/drawing/2014/main" id="{93BB4F2F-3818-9948-A1CB-A54F45767324}"/>
                </a:ext>
              </a:extLst>
            </p:cNvPr>
            <p:cNvGrpSpPr/>
            <p:nvPr/>
          </p:nvGrpSpPr>
          <p:grpSpPr>
            <a:xfrm>
              <a:off x="453879" y="2771254"/>
              <a:ext cx="11953492" cy="3620107"/>
              <a:chOff x="453879" y="2771254"/>
              <a:chExt cx="11953492" cy="3620107"/>
            </a:xfrm>
          </p:grpSpPr>
          <p:grpSp>
            <p:nvGrpSpPr>
              <p:cNvPr id="349" name="Group 348">
                <a:extLst>
                  <a:ext uri="{FF2B5EF4-FFF2-40B4-BE49-F238E27FC236}">
                    <a16:creationId xmlns:a16="http://schemas.microsoft.com/office/drawing/2014/main" id="{BD63C2B6-D398-6D49-B598-A8F86681741B}"/>
                  </a:ext>
                </a:extLst>
              </p:cNvPr>
              <p:cNvGrpSpPr/>
              <p:nvPr/>
            </p:nvGrpSpPr>
            <p:grpSpPr>
              <a:xfrm>
                <a:off x="453879" y="5607951"/>
                <a:ext cx="11953492" cy="783410"/>
                <a:chOff x="453879" y="5895454"/>
                <a:chExt cx="11953492" cy="783410"/>
              </a:xfrm>
            </p:grpSpPr>
            <p:sp>
              <p:nvSpPr>
                <p:cNvPr id="350" name="TextBox 349">
                  <a:extLst>
                    <a:ext uri="{FF2B5EF4-FFF2-40B4-BE49-F238E27FC236}">
                      <a16:creationId xmlns:a16="http://schemas.microsoft.com/office/drawing/2014/main" id="{8C09ABC7-82EF-5640-9C3B-BA2DCA40DE5B}"/>
                    </a:ext>
                  </a:extLst>
                </p:cNvPr>
                <p:cNvSpPr txBox="1"/>
                <p:nvPr/>
              </p:nvSpPr>
              <p:spPr>
                <a:xfrm>
                  <a:off x="914826" y="6247977"/>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0.1</a:t>
                  </a:r>
                </a:p>
              </p:txBody>
            </p:sp>
            <p:sp>
              <p:nvSpPr>
                <p:cNvPr id="351" name="TextBox 350">
                  <a:extLst>
                    <a:ext uri="{FF2B5EF4-FFF2-40B4-BE49-F238E27FC236}">
                      <a16:creationId xmlns:a16="http://schemas.microsoft.com/office/drawing/2014/main" id="{70B3F9D7-E240-8643-8864-4A176D1689D5}"/>
                    </a:ext>
                  </a:extLst>
                </p:cNvPr>
                <p:cNvSpPr txBox="1"/>
                <p:nvPr/>
              </p:nvSpPr>
              <p:spPr>
                <a:xfrm>
                  <a:off x="1645099" y="6247977"/>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0.2</a:t>
                  </a:r>
                </a:p>
              </p:txBody>
            </p:sp>
            <p:sp>
              <p:nvSpPr>
                <p:cNvPr id="352" name="TextBox 351">
                  <a:extLst>
                    <a:ext uri="{FF2B5EF4-FFF2-40B4-BE49-F238E27FC236}">
                      <a16:creationId xmlns:a16="http://schemas.microsoft.com/office/drawing/2014/main" id="{33F17DCA-CBFA-B349-A5EB-6D144143BBD9}"/>
                    </a:ext>
                  </a:extLst>
                </p:cNvPr>
                <p:cNvSpPr txBox="1"/>
                <p:nvPr/>
              </p:nvSpPr>
              <p:spPr>
                <a:xfrm>
                  <a:off x="2375373" y="6247977"/>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0.3</a:t>
                  </a:r>
                </a:p>
              </p:txBody>
            </p:sp>
            <p:sp>
              <p:nvSpPr>
                <p:cNvPr id="353" name="TextBox 352">
                  <a:extLst>
                    <a:ext uri="{FF2B5EF4-FFF2-40B4-BE49-F238E27FC236}">
                      <a16:creationId xmlns:a16="http://schemas.microsoft.com/office/drawing/2014/main" id="{EF6868E5-9778-1C40-BEC0-AF44F7567243}"/>
                    </a:ext>
                  </a:extLst>
                </p:cNvPr>
                <p:cNvSpPr txBox="1"/>
                <p:nvPr/>
              </p:nvSpPr>
              <p:spPr>
                <a:xfrm>
                  <a:off x="7586324" y="6247977"/>
                  <a:ext cx="363776"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a:t>
                  </a:r>
                </a:p>
              </p:txBody>
            </p:sp>
            <p:sp>
              <p:nvSpPr>
                <p:cNvPr id="354" name="TextBox 353">
                  <a:extLst>
                    <a:ext uri="{FF2B5EF4-FFF2-40B4-BE49-F238E27FC236}">
                      <a16:creationId xmlns:a16="http://schemas.microsoft.com/office/drawing/2014/main" id="{9CE68EBE-C6E5-1048-A116-BB41EA228E03}"/>
                    </a:ext>
                  </a:extLst>
                </p:cNvPr>
                <p:cNvSpPr txBox="1"/>
                <p:nvPr/>
              </p:nvSpPr>
              <p:spPr>
                <a:xfrm>
                  <a:off x="3105647" y="6247977"/>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0.4</a:t>
                  </a:r>
                </a:p>
              </p:txBody>
            </p:sp>
            <p:sp>
              <p:nvSpPr>
                <p:cNvPr id="355" name="TextBox 354">
                  <a:extLst>
                    <a:ext uri="{FF2B5EF4-FFF2-40B4-BE49-F238E27FC236}">
                      <a16:creationId xmlns:a16="http://schemas.microsoft.com/office/drawing/2014/main" id="{124C2858-5BF5-9D4C-808B-C7A17913276F}"/>
                    </a:ext>
                  </a:extLst>
                </p:cNvPr>
                <p:cNvSpPr txBox="1"/>
                <p:nvPr/>
              </p:nvSpPr>
              <p:spPr>
                <a:xfrm>
                  <a:off x="3835921" y="6247977"/>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0.5</a:t>
                  </a:r>
                </a:p>
              </p:txBody>
            </p:sp>
            <p:sp>
              <p:nvSpPr>
                <p:cNvPr id="356" name="TextBox 355">
                  <a:extLst>
                    <a:ext uri="{FF2B5EF4-FFF2-40B4-BE49-F238E27FC236}">
                      <a16:creationId xmlns:a16="http://schemas.microsoft.com/office/drawing/2014/main" id="{6B8BDB82-BF45-8741-90A2-6EB03521C257}"/>
                    </a:ext>
                  </a:extLst>
                </p:cNvPr>
                <p:cNvSpPr txBox="1"/>
                <p:nvPr/>
              </p:nvSpPr>
              <p:spPr>
                <a:xfrm>
                  <a:off x="4566197" y="6247977"/>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0.6</a:t>
                  </a:r>
                </a:p>
              </p:txBody>
            </p:sp>
            <p:sp>
              <p:nvSpPr>
                <p:cNvPr id="357" name="TextBox 356">
                  <a:extLst>
                    <a:ext uri="{FF2B5EF4-FFF2-40B4-BE49-F238E27FC236}">
                      <a16:creationId xmlns:a16="http://schemas.microsoft.com/office/drawing/2014/main" id="{5DBA76E2-FF74-144E-983C-34089FA33207}"/>
                    </a:ext>
                  </a:extLst>
                </p:cNvPr>
                <p:cNvSpPr txBox="1"/>
                <p:nvPr/>
              </p:nvSpPr>
              <p:spPr>
                <a:xfrm>
                  <a:off x="5296469" y="6247977"/>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0.7</a:t>
                  </a:r>
                </a:p>
              </p:txBody>
            </p:sp>
            <p:sp>
              <p:nvSpPr>
                <p:cNvPr id="358" name="TextBox 357">
                  <a:extLst>
                    <a:ext uri="{FF2B5EF4-FFF2-40B4-BE49-F238E27FC236}">
                      <a16:creationId xmlns:a16="http://schemas.microsoft.com/office/drawing/2014/main" id="{D500FC90-9E56-6B4F-B8CD-24FE953D7E62}"/>
                    </a:ext>
                  </a:extLst>
                </p:cNvPr>
                <p:cNvSpPr txBox="1"/>
                <p:nvPr/>
              </p:nvSpPr>
              <p:spPr>
                <a:xfrm>
                  <a:off x="6026745" y="6247977"/>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0.8</a:t>
                  </a:r>
                </a:p>
              </p:txBody>
            </p:sp>
            <p:sp>
              <p:nvSpPr>
                <p:cNvPr id="359" name="TextBox 358">
                  <a:extLst>
                    <a:ext uri="{FF2B5EF4-FFF2-40B4-BE49-F238E27FC236}">
                      <a16:creationId xmlns:a16="http://schemas.microsoft.com/office/drawing/2014/main" id="{4F90F1A9-40F8-094D-8B17-49C885B98A87}"/>
                    </a:ext>
                  </a:extLst>
                </p:cNvPr>
                <p:cNvSpPr txBox="1"/>
                <p:nvPr/>
              </p:nvSpPr>
              <p:spPr>
                <a:xfrm>
                  <a:off x="6757017" y="6247977"/>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0.9</a:t>
                  </a:r>
                </a:p>
              </p:txBody>
            </p:sp>
            <p:sp>
              <p:nvSpPr>
                <p:cNvPr id="360" name="TextBox 359">
                  <a:extLst>
                    <a:ext uri="{FF2B5EF4-FFF2-40B4-BE49-F238E27FC236}">
                      <a16:creationId xmlns:a16="http://schemas.microsoft.com/office/drawing/2014/main" id="{5C2F1A77-1355-4C46-9B4B-51502428E464}"/>
                    </a:ext>
                  </a:extLst>
                </p:cNvPr>
                <p:cNvSpPr txBox="1"/>
                <p:nvPr/>
              </p:nvSpPr>
              <p:spPr>
                <a:xfrm>
                  <a:off x="8216966" y="6247977"/>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1.1</a:t>
                  </a:r>
                </a:p>
              </p:txBody>
            </p:sp>
            <p:sp>
              <p:nvSpPr>
                <p:cNvPr id="361" name="TextBox 360">
                  <a:extLst>
                    <a:ext uri="{FF2B5EF4-FFF2-40B4-BE49-F238E27FC236}">
                      <a16:creationId xmlns:a16="http://schemas.microsoft.com/office/drawing/2014/main" id="{9038495E-4170-CD47-A0BA-9C7D430B8BC5}"/>
                    </a:ext>
                  </a:extLst>
                </p:cNvPr>
                <p:cNvSpPr txBox="1"/>
                <p:nvPr/>
              </p:nvSpPr>
              <p:spPr>
                <a:xfrm>
                  <a:off x="8947238" y="6247977"/>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1.2</a:t>
                  </a:r>
                </a:p>
              </p:txBody>
            </p:sp>
            <p:sp>
              <p:nvSpPr>
                <p:cNvPr id="362" name="TextBox 361">
                  <a:extLst>
                    <a:ext uri="{FF2B5EF4-FFF2-40B4-BE49-F238E27FC236}">
                      <a16:creationId xmlns:a16="http://schemas.microsoft.com/office/drawing/2014/main" id="{85497288-6E00-3C48-94C4-C0EC832A3632}"/>
                    </a:ext>
                  </a:extLst>
                </p:cNvPr>
                <p:cNvSpPr txBox="1"/>
                <p:nvPr/>
              </p:nvSpPr>
              <p:spPr>
                <a:xfrm>
                  <a:off x="9677513" y="6247977"/>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1.3</a:t>
                  </a:r>
                </a:p>
              </p:txBody>
            </p:sp>
            <p:sp>
              <p:nvSpPr>
                <p:cNvPr id="363" name="TextBox 362">
                  <a:extLst>
                    <a:ext uri="{FF2B5EF4-FFF2-40B4-BE49-F238E27FC236}">
                      <a16:creationId xmlns:a16="http://schemas.microsoft.com/office/drawing/2014/main" id="{A5244BE3-FC01-E94D-9A28-F8AC3F2E5B49}"/>
                    </a:ext>
                  </a:extLst>
                </p:cNvPr>
                <p:cNvSpPr txBox="1"/>
                <p:nvPr/>
              </p:nvSpPr>
              <p:spPr>
                <a:xfrm>
                  <a:off x="10407786" y="6247977"/>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1.4</a:t>
                  </a:r>
                </a:p>
              </p:txBody>
            </p:sp>
            <p:sp>
              <p:nvSpPr>
                <p:cNvPr id="364" name="TextBox 363">
                  <a:extLst>
                    <a:ext uri="{FF2B5EF4-FFF2-40B4-BE49-F238E27FC236}">
                      <a16:creationId xmlns:a16="http://schemas.microsoft.com/office/drawing/2014/main" id="{3C5448C9-0110-AF43-9D7B-B8FC02409D31}"/>
                    </a:ext>
                  </a:extLst>
                </p:cNvPr>
                <p:cNvSpPr txBox="1"/>
                <p:nvPr/>
              </p:nvSpPr>
              <p:spPr>
                <a:xfrm>
                  <a:off x="11138062" y="6247977"/>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1.5</a:t>
                  </a:r>
                </a:p>
              </p:txBody>
            </p:sp>
            <p:sp>
              <p:nvSpPr>
                <p:cNvPr id="365" name="TextBox 364">
                  <a:extLst>
                    <a:ext uri="{FF2B5EF4-FFF2-40B4-BE49-F238E27FC236}">
                      <a16:creationId xmlns:a16="http://schemas.microsoft.com/office/drawing/2014/main" id="{D7EEF683-CEEF-3E48-8C60-9C1EAA4C6A7A}"/>
                    </a:ext>
                  </a:extLst>
                </p:cNvPr>
                <p:cNvSpPr txBox="1"/>
                <p:nvPr/>
              </p:nvSpPr>
              <p:spPr>
                <a:xfrm>
                  <a:off x="11868334" y="6247977"/>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1.6</a:t>
                  </a:r>
                </a:p>
              </p:txBody>
            </p:sp>
            <p:grpSp>
              <p:nvGrpSpPr>
                <p:cNvPr id="366" name="Group 365">
                  <a:extLst>
                    <a:ext uri="{FF2B5EF4-FFF2-40B4-BE49-F238E27FC236}">
                      <a16:creationId xmlns:a16="http://schemas.microsoft.com/office/drawing/2014/main" id="{EF77180A-278C-154C-9436-EF5425565CD6}"/>
                    </a:ext>
                  </a:extLst>
                </p:cNvPr>
                <p:cNvGrpSpPr/>
                <p:nvPr/>
              </p:nvGrpSpPr>
              <p:grpSpPr>
                <a:xfrm>
                  <a:off x="457009" y="6033094"/>
                  <a:ext cx="11537814" cy="251458"/>
                  <a:chOff x="457009" y="5934304"/>
                  <a:chExt cx="11537814" cy="350248"/>
                </a:xfrm>
              </p:grpSpPr>
              <p:grpSp>
                <p:nvGrpSpPr>
                  <p:cNvPr id="388" name="Group 387">
                    <a:extLst>
                      <a:ext uri="{FF2B5EF4-FFF2-40B4-BE49-F238E27FC236}">
                        <a16:creationId xmlns:a16="http://schemas.microsoft.com/office/drawing/2014/main" id="{E6100F76-BDF1-9E48-B0B2-0F6E3277E621}"/>
                      </a:ext>
                    </a:extLst>
                  </p:cNvPr>
                  <p:cNvGrpSpPr/>
                  <p:nvPr/>
                </p:nvGrpSpPr>
                <p:grpSpPr>
                  <a:xfrm>
                    <a:off x="457009" y="5934304"/>
                    <a:ext cx="584368" cy="350248"/>
                    <a:chOff x="0" y="0"/>
                    <a:chExt cx="9760280" cy="6858000"/>
                  </a:xfrm>
                </p:grpSpPr>
                <p:cxnSp>
                  <p:nvCxnSpPr>
                    <p:cNvPr id="464" name="Straight Connector 463">
                      <a:extLst>
                        <a:ext uri="{FF2B5EF4-FFF2-40B4-BE49-F238E27FC236}">
                          <a16:creationId xmlns:a16="http://schemas.microsoft.com/office/drawing/2014/main" id="{5522EC4E-7155-DD4F-BA8D-2A4584814C28}"/>
                        </a:ext>
                      </a:extLst>
                    </p:cNvPr>
                    <p:cNvCxnSpPr>
                      <a:cxnSpLocks/>
                    </p:cNvCxnSpPr>
                    <p:nvPr/>
                  </p:nvCxnSpPr>
                  <p:spPr>
                    <a:xfrm>
                      <a:off x="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163748A3-2CBB-5D4E-ABC6-F98AE8D41A8B}"/>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2E36E1E0-6FE4-C247-97AC-B063A37F894E}"/>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F70A9C12-31DD-214B-A6FE-95F6C47DA104}"/>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B2CE1BCA-994B-1F4F-AF1E-7E17BD0A92C5}"/>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89" name="Group 388">
                    <a:extLst>
                      <a:ext uri="{FF2B5EF4-FFF2-40B4-BE49-F238E27FC236}">
                        <a16:creationId xmlns:a16="http://schemas.microsoft.com/office/drawing/2014/main" id="{01F8D73E-8D78-164F-B46C-86150718AA72}"/>
                      </a:ext>
                    </a:extLst>
                  </p:cNvPr>
                  <p:cNvGrpSpPr/>
                  <p:nvPr/>
                </p:nvGrpSpPr>
                <p:grpSpPr>
                  <a:xfrm>
                    <a:off x="1333653" y="5934304"/>
                    <a:ext cx="438276" cy="350248"/>
                    <a:chOff x="2440070" y="0"/>
                    <a:chExt cx="7320210" cy="6858000"/>
                  </a:xfrm>
                </p:grpSpPr>
                <p:cxnSp>
                  <p:nvCxnSpPr>
                    <p:cNvPr id="460" name="Straight Connector 459">
                      <a:extLst>
                        <a:ext uri="{FF2B5EF4-FFF2-40B4-BE49-F238E27FC236}">
                          <a16:creationId xmlns:a16="http://schemas.microsoft.com/office/drawing/2014/main" id="{1A5D0301-CF60-0748-9CD9-B5E8B8719776}"/>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AC86D442-5849-924C-A4D3-1F088439DEC8}"/>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37DA4318-6A7E-344C-8873-D33C9AFECD4B}"/>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4B4030FC-3868-BB4C-92B7-432EADBF5F93}"/>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0" name="Group 389">
                    <a:extLst>
                      <a:ext uri="{FF2B5EF4-FFF2-40B4-BE49-F238E27FC236}">
                        <a16:creationId xmlns:a16="http://schemas.microsoft.com/office/drawing/2014/main" id="{F497890E-2675-A34C-B5B8-7EEDC16AF4DD}"/>
                      </a:ext>
                    </a:extLst>
                  </p:cNvPr>
                  <p:cNvGrpSpPr/>
                  <p:nvPr/>
                </p:nvGrpSpPr>
                <p:grpSpPr>
                  <a:xfrm>
                    <a:off x="2064205" y="5934304"/>
                    <a:ext cx="438276" cy="350248"/>
                    <a:chOff x="2440070" y="0"/>
                    <a:chExt cx="7320210" cy="6858000"/>
                  </a:xfrm>
                </p:grpSpPr>
                <p:cxnSp>
                  <p:nvCxnSpPr>
                    <p:cNvPr id="456" name="Straight Connector 455">
                      <a:extLst>
                        <a:ext uri="{FF2B5EF4-FFF2-40B4-BE49-F238E27FC236}">
                          <a16:creationId xmlns:a16="http://schemas.microsoft.com/office/drawing/2014/main" id="{7D3A08B8-9185-3747-A9FE-2952468EC614}"/>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9A9FCC9F-BFD9-D640-B933-68B74904D60F}"/>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509CCF99-050C-EB49-80C6-D5494F50186E}"/>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22C26420-40C3-7C4D-A6DC-FA423884E721}"/>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1" name="Group 390">
                    <a:extLst>
                      <a:ext uri="{FF2B5EF4-FFF2-40B4-BE49-F238E27FC236}">
                        <a16:creationId xmlns:a16="http://schemas.microsoft.com/office/drawing/2014/main" id="{51558940-CE8F-C249-844C-6761B306E809}"/>
                      </a:ext>
                    </a:extLst>
                  </p:cNvPr>
                  <p:cNvGrpSpPr/>
                  <p:nvPr/>
                </p:nvGrpSpPr>
                <p:grpSpPr>
                  <a:xfrm>
                    <a:off x="2794757" y="5934304"/>
                    <a:ext cx="438276" cy="350248"/>
                    <a:chOff x="2440070" y="0"/>
                    <a:chExt cx="7320210" cy="6858000"/>
                  </a:xfrm>
                </p:grpSpPr>
                <p:cxnSp>
                  <p:nvCxnSpPr>
                    <p:cNvPr id="452" name="Straight Connector 451">
                      <a:extLst>
                        <a:ext uri="{FF2B5EF4-FFF2-40B4-BE49-F238E27FC236}">
                          <a16:creationId xmlns:a16="http://schemas.microsoft.com/office/drawing/2014/main" id="{792F38DA-9B1D-FA4A-B2EC-E27FA598BB4D}"/>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2E37AF15-9150-4B45-A60D-05E6EB13A1B1}"/>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31C317AA-2663-5349-8DD9-1F085B863C11}"/>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AA74F062-B753-FC40-A81A-49ED04C9210C}"/>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2" name="Group 391">
                    <a:extLst>
                      <a:ext uri="{FF2B5EF4-FFF2-40B4-BE49-F238E27FC236}">
                        <a16:creationId xmlns:a16="http://schemas.microsoft.com/office/drawing/2014/main" id="{7D05A662-23B7-0A4E-A9A7-A88F46CB58C0}"/>
                      </a:ext>
                    </a:extLst>
                  </p:cNvPr>
                  <p:cNvGrpSpPr/>
                  <p:nvPr/>
                </p:nvGrpSpPr>
                <p:grpSpPr>
                  <a:xfrm>
                    <a:off x="3525309" y="5934304"/>
                    <a:ext cx="438276" cy="350248"/>
                    <a:chOff x="2440070" y="0"/>
                    <a:chExt cx="7320210" cy="6858000"/>
                  </a:xfrm>
                </p:grpSpPr>
                <p:cxnSp>
                  <p:nvCxnSpPr>
                    <p:cNvPr id="448" name="Straight Connector 447">
                      <a:extLst>
                        <a:ext uri="{FF2B5EF4-FFF2-40B4-BE49-F238E27FC236}">
                          <a16:creationId xmlns:a16="http://schemas.microsoft.com/office/drawing/2014/main" id="{82638014-904B-2840-A0DA-FA44548AABE6}"/>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F6BB2B39-A56B-8747-AFF8-C231723E34B6}"/>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5C15090E-3CE5-014E-AD6C-77C85AEFA2B4}"/>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3A609647-CABA-E24C-8F4B-1BCD46130D96}"/>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3" name="Group 392">
                    <a:extLst>
                      <a:ext uri="{FF2B5EF4-FFF2-40B4-BE49-F238E27FC236}">
                        <a16:creationId xmlns:a16="http://schemas.microsoft.com/office/drawing/2014/main" id="{F75F4EC8-E8D6-BE41-8AD6-C120F8B4B259}"/>
                      </a:ext>
                    </a:extLst>
                  </p:cNvPr>
                  <p:cNvGrpSpPr/>
                  <p:nvPr/>
                </p:nvGrpSpPr>
                <p:grpSpPr>
                  <a:xfrm>
                    <a:off x="4255861" y="5934304"/>
                    <a:ext cx="438276" cy="350248"/>
                    <a:chOff x="2440070" y="0"/>
                    <a:chExt cx="7320210" cy="6858000"/>
                  </a:xfrm>
                </p:grpSpPr>
                <p:cxnSp>
                  <p:nvCxnSpPr>
                    <p:cNvPr id="444" name="Straight Connector 443">
                      <a:extLst>
                        <a:ext uri="{FF2B5EF4-FFF2-40B4-BE49-F238E27FC236}">
                          <a16:creationId xmlns:a16="http://schemas.microsoft.com/office/drawing/2014/main" id="{7E855B67-9668-3546-9F05-F2851A1ADBF5}"/>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E77F3905-1320-304E-8F27-8AE3E66C8E6D}"/>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id="{19BD41DC-44F9-5640-9BFF-3E7E438FBDDF}"/>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55ACC092-97C9-1545-8D83-DAE51D63EEDF}"/>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4" name="Group 393">
                    <a:extLst>
                      <a:ext uri="{FF2B5EF4-FFF2-40B4-BE49-F238E27FC236}">
                        <a16:creationId xmlns:a16="http://schemas.microsoft.com/office/drawing/2014/main" id="{97E5BB2F-0957-9C46-BBC2-87EA92C0EC41}"/>
                      </a:ext>
                    </a:extLst>
                  </p:cNvPr>
                  <p:cNvGrpSpPr/>
                  <p:nvPr/>
                </p:nvGrpSpPr>
                <p:grpSpPr>
                  <a:xfrm>
                    <a:off x="4986413" y="5934304"/>
                    <a:ext cx="438276" cy="350248"/>
                    <a:chOff x="2440070" y="0"/>
                    <a:chExt cx="7320210" cy="6858000"/>
                  </a:xfrm>
                </p:grpSpPr>
                <p:cxnSp>
                  <p:nvCxnSpPr>
                    <p:cNvPr id="440" name="Straight Connector 439">
                      <a:extLst>
                        <a:ext uri="{FF2B5EF4-FFF2-40B4-BE49-F238E27FC236}">
                          <a16:creationId xmlns:a16="http://schemas.microsoft.com/office/drawing/2014/main" id="{1DC99088-4EF3-7646-92DC-840181A9A246}"/>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0226386D-4FB6-4741-BB02-3DFFC109B07A}"/>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5AAB629B-B0AB-9A41-A041-D2F304961980}"/>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47C19952-AC12-F047-A868-6A7C71436890}"/>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5" name="Group 394">
                    <a:extLst>
                      <a:ext uri="{FF2B5EF4-FFF2-40B4-BE49-F238E27FC236}">
                        <a16:creationId xmlns:a16="http://schemas.microsoft.com/office/drawing/2014/main" id="{F7B72646-0F34-C245-9883-477556A16A7E}"/>
                      </a:ext>
                    </a:extLst>
                  </p:cNvPr>
                  <p:cNvGrpSpPr/>
                  <p:nvPr/>
                </p:nvGrpSpPr>
                <p:grpSpPr>
                  <a:xfrm>
                    <a:off x="5716965" y="5934304"/>
                    <a:ext cx="438276" cy="350248"/>
                    <a:chOff x="2440070" y="0"/>
                    <a:chExt cx="7320210" cy="6858000"/>
                  </a:xfrm>
                </p:grpSpPr>
                <p:cxnSp>
                  <p:nvCxnSpPr>
                    <p:cNvPr id="436" name="Straight Connector 435">
                      <a:extLst>
                        <a:ext uri="{FF2B5EF4-FFF2-40B4-BE49-F238E27FC236}">
                          <a16:creationId xmlns:a16="http://schemas.microsoft.com/office/drawing/2014/main" id="{52CFA55E-3D58-5748-99B1-E94A878B45DE}"/>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63B7B80B-2B8D-DA4E-A60F-0C2BE6939CF7}"/>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8D515199-4790-8245-ACC0-3F79EBA741E5}"/>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66F1F809-CEC2-E84D-B72E-E687A2B40E68}"/>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6" name="Group 395">
                    <a:extLst>
                      <a:ext uri="{FF2B5EF4-FFF2-40B4-BE49-F238E27FC236}">
                        <a16:creationId xmlns:a16="http://schemas.microsoft.com/office/drawing/2014/main" id="{28B22391-3B7D-6C4C-B74D-946770802819}"/>
                      </a:ext>
                    </a:extLst>
                  </p:cNvPr>
                  <p:cNvGrpSpPr/>
                  <p:nvPr/>
                </p:nvGrpSpPr>
                <p:grpSpPr>
                  <a:xfrm>
                    <a:off x="6447517" y="5934304"/>
                    <a:ext cx="438276" cy="350248"/>
                    <a:chOff x="2440070" y="0"/>
                    <a:chExt cx="7320210" cy="6858000"/>
                  </a:xfrm>
                </p:grpSpPr>
                <p:cxnSp>
                  <p:nvCxnSpPr>
                    <p:cNvPr id="432" name="Straight Connector 431">
                      <a:extLst>
                        <a:ext uri="{FF2B5EF4-FFF2-40B4-BE49-F238E27FC236}">
                          <a16:creationId xmlns:a16="http://schemas.microsoft.com/office/drawing/2014/main" id="{3441F5E4-27E1-7247-976D-A1E54C58C28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DF3B86DB-F6CB-494E-907D-3B9B93AA8733}"/>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A6AC562A-DD05-514E-8FB2-A18669825364}"/>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D331A8BC-D9E7-9E44-96BB-AA6924F2FA14}"/>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CE97B052-9B39-9342-ADFD-3933EAF154BC}"/>
                      </a:ext>
                    </a:extLst>
                  </p:cNvPr>
                  <p:cNvGrpSpPr/>
                  <p:nvPr/>
                </p:nvGrpSpPr>
                <p:grpSpPr>
                  <a:xfrm>
                    <a:off x="7178073" y="5934304"/>
                    <a:ext cx="438276" cy="350248"/>
                    <a:chOff x="2440070" y="0"/>
                    <a:chExt cx="7320210" cy="6858000"/>
                  </a:xfrm>
                </p:grpSpPr>
                <p:cxnSp>
                  <p:nvCxnSpPr>
                    <p:cNvPr id="428" name="Straight Connector 427">
                      <a:extLst>
                        <a:ext uri="{FF2B5EF4-FFF2-40B4-BE49-F238E27FC236}">
                          <a16:creationId xmlns:a16="http://schemas.microsoft.com/office/drawing/2014/main" id="{F09FCE48-BC25-3F44-996C-E696C6F93E60}"/>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2DA6F12C-7BF2-CC46-A68A-D647AAC95087}"/>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FE2B1C34-726E-7F48-89CA-3C769C573FEE}"/>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59E37A11-EB0A-0544-874F-F4FF8BA1FF7D}"/>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8" name="Group 397">
                    <a:extLst>
                      <a:ext uri="{FF2B5EF4-FFF2-40B4-BE49-F238E27FC236}">
                        <a16:creationId xmlns:a16="http://schemas.microsoft.com/office/drawing/2014/main" id="{376B7828-784A-8146-9A33-9A601CCA5B5A}"/>
                      </a:ext>
                    </a:extLst>
                  </p:cNvPr>
                  <p:cNvGrpSpPr/>
                  <p:nvPr/>
                </p:nvGrpSpPr>
                <p:grpSpPr>
                  <a:xfrm>
                    <a:off x="7903787" y="5934304"/>
                    <a:ext cx="438276" cy="350248"/>
                    <a:chOff x="2440070" y="0"/>
                    <a:chExt cx="7320210" cy="6858000"/>
                  </a:xfrm>
                </p:grpSpPr>
                <p:cxnSp>
                  <p:nvCxnSpPr>
                    <p:cNvPr id="424" name="Straight Connector 423">
                      <a:extLst>
                        <a:ext uri="{FF2B5EF4-FFF2-40B4-BE49-F238E27FC236}">
                          <a16:creationId xmlns:a16="http://schemas.microsoft.com/office/drawing/2014/main" id="{7640831A-0E88-8C46-9CB9-DE4831EAA3E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99697DA0-E382-BD4E-8C8C-F97E8E61B361}"/>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0B9E8F77-3642-4347-ACCC-74C625ACCA2B}"/>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69ADC2BD-974C-6641-A4EE-A49BA0569335}"/>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5240EAEF-15DE-AA46-9CF3-6FFF360638FA}"/>
                      </a:ext>
                    </a:extLst>
                  </p:cNvPr>
                  <p:cNvGrpSpPr/>
                  <p:nvPr/>
                </p:nvGrpSpPr>
                <p:grpSpPr>
                  <a:xfrm>
                    <a:off x="8634339" y="5934304"/>
                    <a:ext cx="438276" cy="350248"/>
                    <a:chOff x="2440070" y="0"/>
                    <a:chExt cx="7320210" cy="6858000"/>
                  </a:xfrm>
                </p:grpSpPr>
                <p:cxnSp>
                  <p:nvCxnSpPr>
                    <p:cNvPr id="420" name="Straight Connector 419">
                      <a:extLst>
                        <a:ext uri="{FF2B5EF4-FFF2-40B4-BE49-F238E27FC236}">
                          <a16:creationId xmlns:a16="http://schemas.microsoft.com/office/drawing/2014/main" id="{7B3BF6FE-702A-574D-AE4A-4EA28B4EAE01}"/>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02F6E12D-4C77-A84B-96D4-6DBADC786D2C}"/>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DAECFD5A-A633-9242-978D-AC692C68F2D6}"/>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34E5CF5A-75EE-BF47-89E1-133EBAD3AB5B}"/>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F65C6B36-003F-D441-8195-7779EC98B71A}"/>
                      </a:ext>
                    </a:extLst>
                  </p:cNvPr>
                  <p:cNvGrpSpPr/>
                  <p:nvPr/>
                </p:nvGrpSpPr>
                <p:grpSpPr>
                  <a:xfrm>
                    <a:off x="9364891" y="5934304"/>
                    <a:ext cx="438276" cy="350248"/>
                    <a:chOff x="2440070" y="0"/>
                    <a:chExt cx="7320210" cy="6858000"/>
                  </a:xfrm>
                </p:grpSpPr>
                <p:cxnSp>
                  <p:nvCxnSpPr>
                    <p:cNvPr id="416" name="Straight Connector 415">
                      <a:extLst>
                        <a:ext uri="{FF2B5EF4-FFF2-40B4-BE49-F238E27FC236}">
                          <a16:creationId xmlns:a16="http://schemas.microsoft.com/office/drawing/2014/main" id="{584F7342-B129-EE47-AAA0-DB2E84DDD774}"/>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D7608CB4-FE06-A547-9439-2F52F597B305}"/>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EEE5E21B-8F7D-5240-9C85-0E966B8BF4C9}"/>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21BD06AC-DB41-9F46-94E2-80D760D00126}"/>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01" name="Group 400">
                    <a:extLst>
                      <a:ext uri="{FF2B5EF4-FFF2-40B4-BE49-F238E27FC236}">
                        <a16:creationId xmlns:a16="http://schemas.microsoft.com/office/drawing/2014/main" id="{EFCCB967-7878-BE41-A5CA-FA366C1E111E}"/>
                      </a:ext>
                    </a:extLst>
                  </p:cNvPr>
                  <p:cNvGrpSpPr/>
                  <p:nvPr/>
                </p:nvGrpSpPr>
                <p:grpSpPr>
                  <a:xfrm>
                    <a:off x="10095443" y="5934304"/>
                    <a:ext cx="438276" cy="350248"/>
                    <a:chOff x="2440070" y="0"/>
                    <a:chExt cx="7320210" cy="6858000"/>
                  </a:xfrm>
                </p:grpSpPr>
                <p:cxnSp>
                  <p:nvCxnSpPr>
                    <p:cNvPr id="412" name="Straight Connector 411">
                      <a:extLst>
                        <a:ext uri="{FF2B5EF4-FFF2-40B4-BE49-F238E27FC236}">
                          <a16:creationId xmlns:a16="http://schemas.microsoft.com/office/drawing/2014/main" id="{D7741229-CAFD-3949-8A1B-D3DF8F9EED62}"/>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73F3B4B1-6752-214A-A2B8-33F6926A86EC}"/>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368E8609-C840-CB47-8C43-F897E39086CF}"/>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A4983825-68D9-C44C-81A1-9206AACC9103}"/>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02" name="Group 401">
                    <a:extLst>
                      <a:ext uri="{FF2B5EF4-FFF2-40B4-BE49-F238E27FC236}">
                        <a16:creationId xmlns:a16="http://schemas.microsoft.com/office/drawing/2014/main" id="{97BEA13A-4A81-7346-BEBE-007B807F24BE}"/>
                      </a:ext>
                    </a:extLst>
                  </p:cNvPr>
                  <p:cNvGrpSpPr/>
                  <p:nvPr/>
                </p:nvGrpSpPr>
                <p:grpSpPr>
                  <a:xfrm>
                    <a:off x="10825995" y="5934304"/>
                    <a:ext cx="438276" cy="350248"/>
                    <a:chOff x="2440070" y="0"/>
                    <a:chExt cx="7320210" cy="6858000"/>
                  </a:xfrm>
                </p:grpSpPr>
                <p:cxnSp>
                  <p:nvCxnSpPr>
                    <p:cNvPr id="408" name="Straight Connector 407">
                      <a:extLst>
                        <a:ext uri="{FF2B5EF4-FFF2-40B4-BE49-F238E27FC236}">
                          <a16:creationId xmlns:a16="http://schemas.microsoft.com/office/drawing/2014/main" id="{B3C71E97-E3C3-F544-9320-AB8D8BB38A05}"/>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CEA6A1DF-63E5-AA44-B008-7909839912D1}"/>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7CFB1BCB-B5C2-CF4B-9FD4-FD27D2D6F78C}"/>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22819052-106A-254E-B7E7-4159B8450AB7}"/>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03" name="Group 402">
                    <a:extLst>
                      <a:ext uri="{FF2B5EF4-FFF2-40B4-BE49-F238E27FC236}">
                        <a16:creationId xmlns:a16="http://schemas.microsoft.com/office/drawing/2014/main" id="{9660B422-CD7A-5F45-87BC-1236734823BC}"/>
                      </a:ext>
                    </a:extLst>
                  </p:cNvPr>
                  <p:cNvGrpSpPr/>
                  <p:nvPr/>
                </p:nvGrpSpPr>
                <p:grpSpPr>
                  <a:xfrm>
                    <a:off x="11556547" y="5934304"/>
                    <a:ext cx="438276" cy="350248"/>
                    <a:chOff x="2440070" y="0"/>
                    <a:chExt cx="7320210" cy="6858000"/>
                  </a:xfrm>
                </p:grpSpPr>
                <p:cxnSp>
                  <p:nvCxnSpPr>
                    <p:cNvPr id="404" name="Straight Connector 403">
                      <a:extLst>
                        <a:ext uri="{FF2B5EF4-FFF2-40B4-BE49-F238E27FC236}">
                          <a16:creationId xmlns:a16="http://schemas.microsoft.com/office/drawing/2014/main" id="{473620FE-7DE4-8F49-8C47-E29CE8CFDB10}"/>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5B0383B2-F6A0-194A-9B69-DE39FCFBE120}"/>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A5FDC949-C59D-A74E-B4E0-C7A1A4596FA9}"/>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2BA582AE-BB33-D346-B945-C9E05A96C763}"/>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grpSp>
              <p:nvGrpSpPr>
                <p:cNvPr id="367" name="Group 366">
                  <a:extLst>
                    <a:ext uri="{FF2B5EF4-FFF2-40B4-BE49-F238E27FC236}">
                      <a16:creationId xmlns:a16="http://schemas.microsoft.com/office/drawing/2014/main" id="{2FB8F305-5F97-D641-9F7F-4A96734BCA37}"/>
                    </a:ext>
                  </a:extLst>
                </p:cNvPr>
                <p:cNvGrpSpPr/>
                <p:nvPr/>
              </p:nvGrpSpPr>
              <p:grpSpPr>
                <a:xfrm>
                  <a:off x="453879" y="6282208"/>
                  <a:ext cx="11738121" cy="328341"/>
                  <a:chOff x="453879" y="6286699"/>
                  <a:chExt cx="14606766" cy="0"/>
                </a:xfrm>
              </p:grpSpPr>
              <p:cxnSp>
                <p:nvCxnSpPr>
                  <p:cNvPr id="386" name="Straight Connector 385">
                    <a:extLst>
                      <a:ext uri="{FF2B5EF4-FFF2-40B4-BE49-F238E27FC236}">
                        <a16:creationId xmlns:a16="http://schemas.microsoft.com/office/drawing/2014/main" id="{AC322689-4C7B-3C4D-8A1A-5842CCD04E5A}"/>
                      </a:ext>
                    </a:extLst>
                  </p:cNvPr>
                  <p:cNvCxnSpPr>
                    <a:cxnSpLocks/>
                  </p:cNvCxnSpPr>
                  <p:nvPr/>
                </p:nvCxnSpPr>
                <p:spPr>
                  <a:xfrm>
                    <a:off x="453879" y="6286699"/>
                    <a:ext cx="73046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C8760DDD-B291-3E49-A910-1759D560961D}"/>
                      </a:ext>
                    </a:extLst>
                  </p:cNvPr>
                  <p:cNvCxnSpPr>
                    <a:cxnSpLocks/>
                  </p:cNvCxnSpPr>
                  <p:nvPr/>
                </p:nvCxnSpPr>
                <p:spPr>
                  <a:xfrm>
                    <a:off x="7756017" y="6286699"/>
                    <a:ext cx="73046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68" name="Group 367">
                  <a:extLst>
                    <a:ext uri="{FF2B5EF4-FFF2-40B4-BE49-F238E27FC236}">
                      <a16:creationId xmlns:a16="http://schemas.microsoft.com/office/drawing/2014/main" id="{3FF6D3EF-0D03-A044-B210-84D3CAAF4E7D}"/>
                    </a:ext>
                  </a:extLst>
                </p:cNvPr>
                <p:cNvGrpSpPr/>
                <p:nvPr/>
              </p:nvGrpSpPr>
              <p:grpSpPr>
                <a:xfrm>
                  <a:off x="453883" y="5895454"/>
                  <a:ext cx="11684916" cy="391246"/>
                  <a:chOff x="453883" y="5488514"/>
                  <a:chExt cx="11684916" cy="798185"/>
                </a:xfrm>
              </p:grpSpPr>
              <p:cxnSp>
                <p:nvCxnSpPr>
                  <p:cNvPr id="369" name="Straight Connector 368">
                    <a:extLst>
                      <a:ext uri="{FF2B5EF4-FFF2-40B4-BE49-F238E27FC236}">
                        <a16:creationId xmlns:a16="http://schemas.microsoft.com/office/drawing/2014/main" id="{A41D8165-F3E2-5B43-9B03-7BA8D1CA40E8}"/>
                      </a:ext>
                    </a:extLst>
                  </p:cNvPr>
                  <p:cNvCxnSpPr>
                    <a:cxnSpLocks/>
                  </p:cNvCxnSpPr>
                  <p:nvPr/>
                </p:nvCxnSpPr>
                <p:spPr>
                  <a:xfrm>
                    <a:off x="45388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2B888336-6F87-0947-89B1-52A6B1963B3F}"/>
                      </a:ext>
                    </a:extLst>
                  </p:cNvPr>
                  <p:cNvCxnSpPr>
                    <a:cxnSpLocks/>
                  </p:cNvCxnSpPr>
                  <p:nvPr/>
                </p:nvCxnSpPr>
                <p:spPr>
                  <a:xfrm>
                    <a:off x="1184346"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61E9D890-60BC-1948-BE7D-E284EAD4803A}"/>
                      </a:ext>
                    </a:extLst>
                  </p:cNvPr>
                  <p:cNvCxnSpPr>
                    <a:cxnSpLocks/>
                  </p:cNvCxnSpPr>
                  <p:nvPr/>
                </p:nvCxnSpPr>
                <p:spPr>
                  <a:xfrm>
                    <a:off x="191480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46DBEBD-AF52-1740-A8C9-55CA661986DB}"/>
                      </a:ext>
                    </a:extLst>
                  </p:cNvPr>
                  <p:cNvCxnSpPr>
                    <a:cxnSpLocks/>
                  </p:cNvCxnSpPr>
                  <p:nvPr/>
                </p:nvCxnSpPr>
                <p:spPr>
                  <a:xfrm>
                    <a:off x="2645272"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92A96CF0-C2F9-544C-AB38-12ACCFAF2572}"/>
                      </a:ext>
                    </a:extLst>
                  </p:cNvPr>
                  <p:cNvCxnSpPr>
                    <a:cxnSpLocks/>
                  </p:cNvCxnSpPr>
                  <p:nvPr/>
                </p:nvCxnSpPr>
                <p:spPr>
                  <a:xfrm>
                    <a:off x="3375735"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DBAD9595-2238-8E48-9BBE-3976699523D0}"/>
                      </a:ext>
                    </a:extLst>
                  </p:cNvPr>
                  <p:cNvCxnSpPr>
                    <a:cxnSpLocks/>
                  </p:cNvCxnSpPr>
                  <p:nvPr/>
                </p:nvCxnSpPr>
                <p:spPr>
                  <a:xfrm>
                    <a:off x="4106198"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C951F0A5-6918-5E40-B7B7-5D7A94F563DB}"/>
                      </a:ext>
                    </a:extLst>
                  </p:cNvPr>
                  <p:cNvCxnSpPr>
                    <a:cxnSpLocks/>
                  </p:cNvCxnSpPr>
                  <p:nvPr/>
                </p:nvCxnSpPr>
                <p:spPr>
                  <a:xfrm>
                    <a:off x="4836661"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A1FFCE91-7B5A-B64E-9A7C-8E7C7E200857}"/>
                      </a:ext>
                    </a:extLst>
                  </p:cNvPr>
                  <p:cNvCxnSpPr>
                    <a:cxnSpLocks/>
                  </p:cNvCxnSpPr>
                  <p:nvPr/>
                </p:nvCxnSpPr>
                <p:spPr>
                  <a:xfrm>
                    <a:off x="5567124"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6A9373AB-9DA8-5947-98B8-B290537B9066}"/>
                      </a:ext>
                    </a:extLst>
                  </p:cNvPr>
                  <p:cNvCxnSpPr>
                    <a:cxnSpLocks/>
                  </p:cNvCxnSpPr>
                  <p:nvPr/>
                </p:nvCxnSpPr>
                <p:spPr>
                  <a:xfrm>
                    <a:off x="6297587"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84770797-E52A-2647-8FEE-AF4E2DFDB48E}"/>
                      </a:ext>
                    </a:extLst>
                  </p:cNvPr>
                  <p:cNvCxnSpPr>
                    <a:cxnSpLocks/>
                  </p:cNvCxnSpPr>
                  <p:nvPr/>
                </p:nvCxnSpPr>
                <p:spPr>
                  <a:xfrm>
                    <a:off x="702804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6A58C5AB-E81F-9B4C-9E30-4BC7171EA539}"/>
                      </a:ext>
                    </a:extLst>
                  </p:cNvPr>
                  <p:cNvCxnSpPr>
                    <a:cxnSpLocks/>
                  </p:cNvCxnSpPr>
                  <p:nvPr/>
                </p:nvCxnSpPr>
                <p:spPr>
                  <a:xfrm>
                    <a:off x="775851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D1462C8A-106A-8F42-941B-E462B4042B6F}"/>
                      </a:ext>
                    </a:extLst>
                  </p:cNvPr>
                  <p:cNvCxnSpPr>
                    <a:cxnSpLocks/>
                  </p:cNvCxnSpPr>
                  <p:nvPr/>
                </p:nvCxnSpPr>
                <p:spPr>
                  <a:xfrm>
                    <a:off x="8486484"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36C9A620-5074-6642-BDDD-DB527B6C01A5}"/>
                      </a:ext>
                    </a:extLst>
                  </p:cNvPr>
                  <p:cNvCxnSpPr>
                    <a:cxnSpLocks/>
                  </p:cNvCxnSpPr>
                  <p:nvPr/>
                </p:nvCxnSpPr>
                <p:spPr>
                  <a:xfrm>
                    <a:off x="9216947"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08135217-B4E6-9B40-AB3F-4B14094A2262}"/>
                      </a:ext>
                    </a:extLst>
                  </p:cNvPr>
                  <p:cNvCxnSpPr>
                    <a:cxnSpLocks/>
                  </p:cNvCxnSpPr>
                  <p:nvPr/>
                </p:nvCxnSpPr>
                <p:spPr>
                  <a:xfrm>
                    <a:off x="9947410"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86FC2A82-6E52-1749-B0B1-34EBD90A89E5}"/>
                      </a:ext>
                    </a:extLst>
                  </p:cNvPr>
                  <p:cNvCxnSpPr>
                    <a:cxnSpLocks/>
                  </p:cNvCxnSpPr>
                  <p:nvPr/>
                </p:nvCxnSpPr>
                <p:spPr>
                  <a:xfrm>
                    <a:off x="1067787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2900034F-8B10-F34C-A471-AFE20D9CDE79}"/>
                      </a:ext>
                    </a:extLst>
                  </p:cNvPr>
                  <p:cNvCxnSpPr>
                    <a:cxnSpLocks/>
                  </p:cNvCxnSpPr>
                  <p:nvPr/>
                </p:nvCxnSpPr>
                <p:spPr>
                  <a:xfrm>
                    <a:off x="11408336"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CF731892-F169-C346-8604-FB518AD92522}"/>
                      </a:ext>
                    </a:extLst>
                  </p:cNvPr>
                  <p:cNvCxnSpPr>
                    <a:cxnSpLocks/>
                  </p:cNvCxnSpPr>
                  <p:nvPr/>
                </p:nvCxnSpPr>
                <p:spPr>
                  <a:xfrm>
                    <a:off x="1213879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469" name="Group 468">
                <a:extLst>
                  <a:ext uri="{FF2B5EF4-FFF2-40B4-BE49-F238E27FC236}">
                    <a16:creationId xmlns:a16="http://schemas.microsoft.com/office/drawing/2014/main" id="{C0BA2398-0581-9947-8FD8-BAB7052C15C6}"/>
                  </a:ext>
                </a:extLst>
              </p:cNvPr>
              <p:cNvGrpSpPr/>
              <p:nvPr/>
            </p:nvGrpSpPr>
            <p:grpSpPr>
              <a:xfrm>
                <a:off x="453879" y="2771254"/>
                <a:ext cx="11953492" cy="783410"/>
                <a:chOff x="453879" y="5895454"/>
                <a:chExt cx="11953492" cy="783410"/>
              </a:xfrm>
            </p:grpSpPr>
            <p:sp>
              <p:nvSpPr>
                <p:cNvPr id="470" name="TextBox 469">
                  <a:extLst>
                    <a:ext uri="{FF2B5EF4-FFF2-40B4-BE49-F238E27FC236}">
                      <a16:creationId xmlns:a16="http://schemas.microsoft.com/office/drawing/2014/main" id="{0CE925BC-21BC-BE40-95BC-D5714D26F7F6}"/>
                    </a:ext>
                  </a:extLst>
                </p:cNvPr>
                <p:cNvSpPr txBox="1"/>
                <p:nvPr/>
              </p:nvSpPr>
              <p:spPr>
                <a:xfrm>
                  <a:off x="914826" y="6247977"/>
                  <a:ext cx="539037" cy="430887"/>
                </a:xfrm>
                <a:prstGeom prst="rect">
                  <a:avLst/>
                </a:prstGeom>
                <a:noFill/>
              </p:spPr>
              <p:txBody>
                <a:bodyPr wrap="none" rtlCol="0">
                  <a:spAutoFit/>
                </a:bodyPr>
                <a:lstStyle/>
                <a:p>
                  <a:pPr algn="ctr"/>
                  <a:r>
                    <a:rPr lang="en-US" sz="1500" dirty="0">
                      <a:solidFill>
                        <a:schemeClr val="bg1"/>
                      </a:solidFill>
                      <a:latin typeface="Arial Narrow" panose="020B0604020202020204" pitchFamily="34" charset="0"/>
                      <a:cs typeface="Arial Narrow" panose="020B0604020202020204" pitchFamily="34" charset="0"/>
                    </a:rPr>
                    <a:t>0.1</a:t>
                  </a:r>
                </a:p>
              </p:txBody>
            </p:sp>
            <p:sp>
              <p:nvSpPr>
                <p:cNvPr id="471" name="TextBox 470">
                  <a:extLst>
                    <a:ext uri="{FF2B5EF4-FFF2-40B4-BE49-F238E27FC236}">
                      <a16:creationId xmlns:a16="http://schemas.microsoft.com/office/drawing/2014/main" id="{C2F75B21-80D9-F846-9B0F-43974E2BFD70}"/>
                    </a:ext>
                  </a:extLst>
                </p:cNvPr>
                <p:cNvSpPr txBox="1"/>
                <p:nvPr/>
              </p:nvSpPr>
              <p:spPr>
                <a:xfrm>
                  <a:off x="1645099" y="6247976"/>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0.2</a:t>
                  </a:r>
                </a:p>
              </p:txBody>
            </p:sp>
            <p:sp>
              <p:nvSpPr>
                <p:cNvPr id="472" name="TextBox 471">
                  <a:extLst>
                    <a:ext uri="{FF2B5EF4-FFF2-40B4-BE49-F238E27FC236}">
                      <a16:creationId xmlns:a16="http://schemas.microsoft.com/office/drawing/2014/main" id="{861FFB64-688E-6C40-9EC8-231425897BAC}"/>
                    </a:ext>
                  </a:extLst>
                </p:cNvPr>
                <p:cNvSpPr txBox="1"/>
                <p:nvPr/>
              </p:nvSpPr>
              <p:spPr>
                <a:xfrm>
                  <a:off x="2375373" y="6247976"/>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0.3</a:t>
                  </a:r>
                </a:p>
              </p:txBody>
            </p:sp>
            <p:sp>
              <p:nvSpPr>
                <p:cNvPr id="473" name="TextBox 472">
                  <a:extLst>
                    <a:ext uri="{FF2B5EF4-FFF2-40B4-BE49-F238E27FC236}">
                      <a16:creationId xmlns:a16="http://schemas.microsoft.com/office/drawing/2014/main" id="{FEEB4F1A-2B25-D24F-9B3E-182572D5BB7C}"/>
                    </a:ext>
                  </a:extLst>
                </p:cNvPr>
                <p:cNvSpPr txBox="1"/>
                <p:nvPr/>
              </p:nvSpPr>
              <p:spPr>
                <a:xfrm>
                  <a:off x="7586324" y="6247976"/>
                  <a:ext cx="363776"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a:t>
                  </a:r>
                </a:p>
              </p:txBody>
            </p:sp>
            <p:sp>
              <p:nvSpPr>
                <p:cNvPr id="474" name="TextBox 473">
                  <a:extLst>
                    <a:ext uri="{FF2B5EF4-FFF2-40B4-BE49-F238E27FC236}">
                      <a16:creationId xmlns:a16="http://schemas.microsoft.com/office/drawing/2014/main" id="{5DB327EE-E9EC-6444-A304-65B1F64A2747}"/>
                    </a:ext>
                  </a:extLst>
                </p:cNvPr>
                <p:cNvSpPr txBox="1"/>
                <p:nvPr/>
              </p:nvSpPr>
              <p:spPr>
                <a:xfrm>
                  <a:off x="3105647" y="6247976"/>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0.4</a:t>
                  </a:r>
                </a:p>
              </p:txBody>
            </p:sp>
            <p:sp>
              <p:nvSpPr>
                <p:cNvPr id="475" name="TextBox 474">
                  <a:extLst>
                    <a:ext uri="{FF2B5EF4-FFF2-40B4-BE49-F238E27FC236}">
                      <a16:creationId xmlns:a16="http://schemas.microsoft.com/office/drawing/2014/main" id="{24DE9112-48A5-4045-90F2-09B2CE60B012}"/>
                    </a:ext>
                  </a:extLst>
                </p:cNvPr>
                <p:cNvSpPr txBox="1"/>
                <p:nvPr/>
              </p:nvSpPr>
              <p:spPr>
                <a:xfrm>
                  <a:off x="3835921" y="6247976"/>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0.5</a:t>
                  </a:r>
                </a:p>
              </p:txBody>
            </p:sp>
            <p:sp>
              <p:nvSpPr>
                <p:cNvPr id="476" name="TextBox 475">
                  <a:extLst>
                    <a:ext uri="{FF2B5EF4-FFF2-40B4-BE49-F238E27FC236}">
                      <a16:creationId xmlns:a16="http://schemas.microsoft.com/office/drawing/2014/main" id="{6507EBA3-4F09-D746-8EAF-F78B94CA8216}"/>
                    </a:ext>
                  </a:extLst>
                </p:cNvPr>
                <p:cNvSpPr txBox="1"/>
                <p:nvPr/>
              </p:nvSpPr>
              <p:spPr>
                <a:xfrm>
                  <a:off x="4566196" y="6247976"/>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0.6</a:t>
                  </a:r>
                </a:p>
              </p:txBody>
            </p:sp>
            <p:sp>
              <p:nvSpPr>
                <p:cNvPr id="477" name="TextBox 476">
                  <a:extLst>
                    <a:ext uri="{FF2B5EF4-FFF2-40B4-BE49-F238E27FC236}">
                      <a16:creationId xmlns:a16="http://schemas.microsoft.com/office/drawing/2014/main" id="{07969110-A0E5-CE45-A05A-CC143EC3BB05}"/>
                    </a:ext>
                  </a:extLst>
                </p:cNvPr>
                <p:cNvSpPr txBox="1"/>
                <p:nvPr/>
              </p:nvSpPr>
              <p:spPr>
                <a:xfrm>
                  <a:off x="5296469" y="6247976"/>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0.7</a:t>
                  </a:r>
                </a:p>
              </p:txBody>
            </p:sp>
            <p:sp>
              <p:nvSpPr>
                <p:cNvPr id="478" name="TextBox 477">
                  <a:extLst>
                    <a:ext uri="{FF2B5EF4-FFF2-40B4-BE49-F238E27FC236}">
                      <a16:creationId xmlns:a16="http://schemas.microsoft.com/office/drawing/2014/main" id="{DD574DC5-47D0-3C48-BEF0-6C932EBF62BC}"/>
                    </a:ext>
                  </a:extLst>
                </p:cNvPr>
                <p:cNvSpPr txBox="1"/>
                <p:nvPr/>
              </p:nvSpPr>
              <p:spPr>
                <a:xfrm>
                  <a:off x="6026744" y="6247976"/>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0.8</a:t>
                  </a:r>
                </a:p>
              </p:txBody>
            </p:sp>
            <p:sp>
              <p:nvSpPr>
                <p:cNvPr id="479" name="TextBox 478">
                  <a:extLst>
                    <a:ext uri="{FF2B5EF4-FFF2-40B4-BE49-F238E27FC236}">
                      <a16:creationId xmlns:a16="http://schemas.microsoft.com/office/drawing/2014/main" id="{4288379B-44EC-8947-AE78-43DC1DED95D7}"/>
                    </a:ext>
                  </a:extLst>
                </p:cNvPr>
                <p:cNvSpPr txBox="1"/>
                <p:nvPr/>
              </p:nvSpPr>
              <p:spPr>
                <a:xfrm>
                  <a:off x="6757017" y="6247976"/>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0.9</a:t>
                  </a:r>
                </a:p>
              </p:txBody>
            </p:sp>
            <p:sp>
              <p:nvSpPr>
                <p:cNvPr id="480" name="TextBox 479">
                  <a:extLst>
                    <a:ext uri="{FF2B5EF4-FFF2-40B4-BE49-F238E27FC236}">
                      <a16:creationId xmlns:a16="http://schemas.microsoft.com/office/drawing/2014/main" id="{7FDEBA8A-4040-794E-A0A6-C04EAEC868BB}"/>
                    </a:ext>
                  </a:extLst>
                </p:cNvPr>
                <p:cNvSpPr txBox="1"/>
                <p:nvPr/>
              </p:nvSpPr>
              <p:spPr>
                <a:xfrm>
                  <a:off x="8216965" y="6247976"/>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1.1</a:t>
                  </a:r>
                </a:p>
              </p:txBody>
            </p:sp>
            <p:sp>
              <p:nvSpPr>
                <p:cNvPr id="481" name="TextBox 480">
                  <a:extLst>
                    <a:ext uri="{FF2B5EF4-FFF2-40B4-BE49-F238E27FC236}">
                      <a16:creationId xmlns:a16="http://schemas.microsoft.com/office/drawing/2014/main" id="{FF60BC9A-15AD-C740-94B7-065C98F89D99}"/>
                    </a:ext>
                  </a:extLst>
                </p:cNvPr>
                <p:cNvSpPr txBox="1"/>
                <p:nvPr/>
              </p:nvSpPr>
              <p:spPr>
                <a:xfrm>
                  <a:off x="8947237" y="6247976"/>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1.2</a:t>
                  </a:r>
                </a:p>
              </p:txBody>
            </p:sp>
            <p:sp>
              <p:nvSpPr>
                <p:cNvPr id="482" name="TextBox 481">
                  <a:extLst>
                    <a:ext uri="{FF2B5EF4-FFF2-40B4-BE49-F238E27FC236}">
                      <a16:creationId xmlns:a16="http://schemas.microsoft.com/office/drawing/2014/main" id="{085CC849-C98E-D14E-BF3A-8B9F5FDE8505}"/>
                    </a:ext>
                  </a:extLst>
                </p:cNvPr>
                <p:cNvSpPr txBox="1"/>
                <p:nvPr/>
              </p:nvSpPr>
              <p:spPr>
                <a:xfrm>
                  <a:off x="9677513" y="6247976"/>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1.3</a:t>
                  </a:r>
                </a:p>
              </p:txBody>
            </p:sp>
            <p:sp>
              <p:nvSpPr>
                <p:cNvPr id="483" name="TextBox 482">
                  <a:extLst>
                    <a:ext uri="{FF2B5EF4-FFF2-40B4-BE49-F238E27FC236}">
                      <a16:creationId xmlns:a16="http://schemas.microsoft.com/office/drawing/2014/main" id="{B8335B42-68AB-A545-8730-4D9063414ED4}"/>
                    </a:ext>
                  </a:extLst>
                </p:cNvPr>
                <p:cNvSpPr txBox="1"/>
                <p:nvPr/>
              </p:nvSpPr>
              <p:spPr>
                <a:xfrm>
                  <a:off x="10407785" y="6247976"/>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1.4</a:t>
                  </a:r>
                </a:p>
              </p:txBody>
            </p:sp>
            <p:sp>
              <p:nvSpPr>
                <p:cNvPr id="484" name="TextBox 483">
                  <a:extLst>
                    <a:ext uri="{FF2B5EF4-FFF2-40B4-BE49-F238E27FC236}">
                      <a16:creationId xmlns:a16="http://schemas.microsoft.com/office/drawing/2014/main" id="{243C8FB4-82DF-6742-81A6-BCC6AF3BD59B}"/>
                    </a:ext>
                  </a:extLst>
                </p:cNvPr>
                <p:cNvSpPr txBox="1"/>
                <p:nvPr/>
              </p:nvSpPr>
              <p:spPr>
                <a:xfrm>
                  <a:off x="11138060" y="6247976"/>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1.5</a:t>
                  </a:r>
                </a:p>
              </p:txBody>
            </p:sp>
            <p:sp>
              <p:nvSpPr>
                <p:cNvPr id="485" name="TextBox 484">
                  <a:extLst>
                    <a:ext uri="{FF2B5EF4-FFF2-40B4-BE49-F238E27FC236}">
                      <a16:creationId xmlns:a16="http://schemas.microsoft.com/office/drawing/2014/main" id="{027F3063-F6FD-0543-9576-B9104B616603}"/>
                    </a:ext>
                  </a:extLst>
                </p:cNvPr>
                <p:cNvSpPr txBox="1"/>
                <p:nvPr/>
              </p:nvSpPr>
              <p:spPr>
                <a:xfrm>
                  <a:off x="11868334" y="6247976"/>
                  <a:ext cx="539037" cy="430887"/>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1.6</a:t>
                  </a:r>
                </a:p>
              </p:txBody>
            </p:sp>
            <p:grpSp>
              <p:nvGrpSpPr>
                <p:cNvPr id="486" name="Group 485">
                  <a:extLst>
                    <a:ext uri="{FF2B5EF4-FFF2-40B4-BE49-F238E27FC236}">
                      <a16:creationId xmlns:a16="http://schemas.microsoft.com/office/drawing/2014/main" id="{6273C65E-D97B-7E4E-9080-14AADCA5260F}"/>
                    </a:ext>
                  </a:extLst>
                </p:cNvPr>
                <p:cNvGrpSpPr/>
                <p:nvPr/>
              </p:nvGrpSpPr>
              <p:grpSpPr>
                <a:xfrm>
                  <a:off x="457009" y="6033094"/>
                  <a:ext cx="11537814" cy="251458"/>
                  <a:chOff x="457009" y="5934304"/>
                  <a:chExt cx="11537814" cy="350248"/>
                </a:xfrm>
              </p:grpSpPr>
              <p:grpSp>
                <p:nvGrpSpPr>
                  <p:cNvPr id="508" name="Group 507">
                    <a:extLst>
                      <a:ext uri="{FF2B5EF4-FFF2-40B4-BE49-F238E27FC236}">
                        <a16:creationId xmlns:a16="http://schemas.microsoft.com/office/drawing/2014/main" id="{B4E539A3-4C32-0943-9B53-88D292796EFA}"/>
                      </a:ext>
                    </a:extLst>
                  </p:cNvPr>
                  <p:cNvGrpSpPr/>
                  <p:nvPr/>
                </p:nvGrpSpPr>
                <p:grpSpPr>
                  <a:xfrm>
                    <a:off x="457009" y="5934304"/>
                    <a:ext cx="584368" cy="350248"/>
                    <a:chOff x="0" y="0"/>
                    <a:chExt cx="9760280" cy="6858000"/>
                  </a:xfrm>
                </p:grpSpPr>
                <p:cxnSp>
                  <p:nvCxnSpPr>
                    <p:cNvPr id="584" name="Straight Connector 583">
                      <a:extLst>
                        <a:ext uri="{FF2B5EF4-FFF2-40B4-BE49-F238E27FC236}">
                          <a16:creationId xmlns:a16="http://schemas.microsoft.com/office/drawing/2014/main" id="{D07F073E-8E9E-0648-B54E-FE3292E429D2}"/>
                        </a:ext>
                      </a:extLst>
                    </p:cNvPr>
                    <p:cNvCxnSpPr>
                      <a:cxnSpLocks/>
                    </p:cNvCxnSpPr>
                    <p:nvPr/>
                  </p:nvCxnSpPr>
                  <p:spPr>
                    <a:xfrm>
                      <a:off x="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43B582DF-A70B-0F46-A6F3-61EFAC75ABBD}"/>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CA504B82-CD62-7E44-BA55-B36D408CBE53}"/>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D42749C0-2165-B146-97F9-9CEED0FEFF5E}"/>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C125D0C4-96E6-0A4F-9403-3D23BEE52685}"/>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09" name="Group 508">
                    <a:extLst>
                      <a:ext uri="{FF2B5EF4-FFF2-40B4-BE49-F238E27FC236}">
                        <a16:creationId xmlns:a16="http://schemas.microsoft.com/office/drawing/2014/main" id="{65AA81DC-DCB3-914D-94F6-48006DE81F0F}"/>
                      </a:ext>
                    </a:extLst>
                  </p:cNvPr>
                  <p:cNvGrpSpPr/>
                  <p:nvPr/>
                </p:nvGrpSpPr>
                <p:grpSpPr>
                  <a:xfrm>
                    <a:off x="1333653" y="5934304"/>
                    <a:ext cx="438276" cy="350248"/>
                    <a:chOff x="2440070" y="0"/>
                    <a:chExt cx="7320210" cy="6858000"/>
                  </a:xfrm>
                </p:grpSpPr>
                <p:cxnSp>
                  <p:nvCxnSpPr>
                    <p:cNvPr id="580" name="Straight Connector 579">
                      <a:extLst>
                        <a:ext uri="{FF2B5EF4-FFF2-40B4-BE49-F238E27FC236}">
                          <a16:creationId xmlns:a16="http://schemas.microsoft.com/office/drawing/2014/main" id="{E764D933-0E6E-A14D-96FD-CDE950BFEC02}"/>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63A4E1D3-E12A-A04D-9DC1-C3B285F22CA0}"/>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40A5AB2E-F43C-8741-AD99-EFA1222C1ED2}"/>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135D4C60-79B0-634D-BC45-1B325D8144FF}"/>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0" name="Group 509">
                    <a:extLst>
                      <a:ext uri="{FF2B5EF4-FFF2-40B4-BE49-F238E27FC236}">
                        <a16:creationId xmlns:a16="http://schemas.microsoft.com/office/drawing/2014/main" id="{38DC102D-4169-F240-B090-BB32D5935E0D}"/>
                      </a:ext>
                    </a:extLst>
                  </p:cNvPr>
                  <p:cNvGrpSpPr/>
                  <p:nvPr/>
                </p:nvGrpSpPr>
                <p:grpSpPr>
                  <a:xfrm>
                    <a:off x="2064205" y="5934304"/>
                    <a:ext cx="438276" cy="350248"/>
                    <a:chOff x="2440070" y="0"/>
                    <a:chExt cx="7320210" cy="6858000"/>
                  </a:xfrm>
                </p:grpSpPr>
                <p:cxnSp>
                  <p:nvCxnSpPr>
                    <p:cNvPr id="576" name="Straight Connector 575">
                      <a:extLst>
                        <a:ext uri="{FF2B5EF4-FFF2-40B4-BE49-F238E27FC236}">
                          <a16:creationId xmlns:a16="http://schemas.microsoft.com/office/drawing/2014/main" id="{5BD55DF1-7583-6244-BBA8-82C19939B651}"/>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3DD5DF35-C560-F34F-9676-602D95F34CEA}"/>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2E48D670-5A5C-974D-8821-BA27D7F0A35A}"/>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3A5A97E5-39BC-AD45-AD96-0D96A1EA356F}"/>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1" name="Group 510">
                    <a:extLst>
                      <a:ext uri="{FF2B5EF4-FFF2-40B4-BE49-F238E27FC236}">
                        <a16:creationId xmlns:a16="http://schemas.microsoft.com/office/drawing/2014/main" id="{25B02577-FBBE-0F43-A080-BD40C0E29650}"/>
                      </a:ext>
                    </a:extLst>
                  </p:cNvPr>
                  <p:cNvGrpSpPr/>
                  <p:nvPr/>
                </p:nvGrpSpPr>
                <p:grpSpPr>
                  <a:xfrm>
                    <a:off x="2794757" y="5934304"/>
                    <a:ext cx="438276" cy="350248"/>
                    <a:chOff x="2440070" y="0"/>
                    <a:chExt cx="7320210" cy="6858000"/>
                  </a:xfrm>
                </p:grpSpPr>
                <p:cxnSp>
                  <p:nvCxnSpPr>
                    <p:cNvPr id="572" name="Straight Connector 571">
                      <a:extLst>
                        <a:ext uri="{FF2B5EF4-FFF2-40B4-BE49-F238E27FC236}">
                          <a16:creationId xmlns:a16="http://schemas.microsoft.com/office/drawing/2014/main" id="{A2A38CA4-003B-D945-B723-21B547589E6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2E965949-9567-7641-9CB3-3B01A79C66EA}"/>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749EB6AB-FAF4-7D41-8C04-7CE308AB274C}"/>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6AC33210-1AAF-684F-A18E-870BB9EF63A3}"/>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2" name="Group 511">
                    <a:extLst>
                      <a:ext uri="{FF2B5EF4-FFF2-40B4-BE49-F238E27FC236}">
                        <a16:creationId xmlns:a16="http://schemas.microsoft.com/office/drawing/2014/main" id="{86E19223-3E4C-F04B-98C6-A4936AEFA079}"/>
                      </a:ext>
                    </a:extLst>
                  </p:cNvPr>
                  <p:cNvGrpSpPr/>
                  <p:nvPr/>
                </p:nvGrpSpPr>
                <p:grpSpPr>
                  <a:xfrm>
                    <a:off x="3525309" y="5934304"/>
                    <a:ext cx="438276" cy="350248"/>
                    <a:chOff x="2440070" y="0"/>
                    <a:chExt cx="7320210" cy="6858000"/>
                  </a:xfrm>
                </p:grpSpPr>
                <p:cxnSp>
                  <p:nvCxnSpPr>
                    <p:cNvPr id="568" name="Straight Connector 567">
                      <a:extLst>
                        <a:ext uri="{FF2B5EF4-FFF2-40B4-BE49-F238E27FC236}">
                          <a16:creationId xmlns:a16="http://schemas.microsoft.com/office/drawing/2014/main" id="{589F5BB8-5542-264C-B948-EC7DB1DE753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292FE1D3-03B9-7343-8428-FC1D15717E93}"/>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BC67B367-F617-7A41-9331-81EFFCF0BD52}"/>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375E9963-E6F9-3A4A-9D82-238A1C7EE527}"/>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3" name="Group 512">
                    <a:extLst>
                      <a:ext uri="{FF2B5EF4-FFF2-40B4-BE49-F238E27FC236}">
                        <a16:creationId xmlns:a16="http://schemas.microsoft.com/office/drawing/2014/main" id="{1F837EA1-A03E-734E-90DA-AAD47EE1ABCA}"/>
                      </a:ext>
                    </a:extLst>
                  </p:cNvPr>
                  <p:cNvGrpSpPr/>
                  <p:nvPr/>
                </p:nvGrpSpPr>
                <p:grpSpPr>
                  <a:xfrm>
                    <a:off x="4255861" y="5934304"/>
                    <a:ext cx="438276" cy="350248"/>
                    <a:chOff x="2440070" y="0"/>
                    <a:chExt cx="7320210" cy="6858000"/>
                  </a:xfrm>
                </p:grpSpPr>
                <p:cxnSp>
                  <p:nvCxnSpPr>
                    <p:cNvPr id="564" name="Straight Connector 563">
                      <a:extLst>
                        <a:ext uri="{FF2B5EF4-FFF2-40B4-BE49-F238E27FC236}">
                          <a16:creationId xmlns:a16="http://schemas.microsoft.com/office/drawing/2014/main" id="{270DEA32-36DD-4D4B-983F-8B9BA3D7DA15}"/>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A54A1D32-E921-AF46-9307-438212F65934}"/>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7BF3C59F-4458-354F-856D-D332342E8FA7}"/>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F9D2C54C-9FD0-224A-A58C-539851925648}"/>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4" name="Group 513">
                    <a:extLst>
                      <a:ext uri="{FF2B5EF4-FFF2-40B4-BE49-F238E27FC236}">
                        <a16:creationId xmlns:a16="http://schemas.microsoft.com/office/drawing/2014/main" id="{C0219A3E-2121-3B40-AA64-EA31FCBD0845}"/>
                      </a:ext>
                    </a:extLst>
                  </p:cNvPr>
                  <p:cNvGrpSpPr/>
                  <p:nvPr/>
                </p:nvGrpSpPr>
                <p:grpSpPr>
                  <a:xfrm>
                    <a:off x="4986413" y="5934304"/>
                    <a:ext cx="438276" cy="350248"/>
                    <a:chOff x="2440070" y="0"/>
                    <a:chExt cx="7320210" cy="6858000"/>
                  </a:xfrm>
                </p:grpSpPr>
                <p:cxnSp>
                  <p:nvCxnSpPr>
                    <p:cNvPr id="560" name="Straight Connector 559">
                      <a:extLst>
                        <a:ext uri="{FF2B5EF4-FFF2-40B4-BE49-F238E27FC236}">
                          <a16:creationId xmlns:a16="http://schemas.microsoft.com/office/drawing/2014/main" id="{C2B826C9-EA59-0A4C-A813-4E8E9CA01EAE}"/>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D6208A4E-7941-6B45-A37D-D30B912A1375}"/>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29349CF8-91B6-204C-9A3D-77CDD34EA226}"/>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F304A56B-A234-2D4E-8EE5-F29442EFF797}"/>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5" name="Group 514">
                    <a:extLst>
                      <a:ext uri="{FF2B5EF4-FFF2-40B4-BE49-F238E27FC236}">
                        <a16:creationId xmlns:a16="http://schemas.microsoft.com/office/drawing/2014/main" id="{EE6B674E-9E44-404F-949B-0644BED91B50}"/>
                      </a:ext>
                    </a:extLst>
                  </p:cNvPr>
                  <p:cNvGrpSpPr/>
                  <p:nvPr/>
                </p:nvGrpSpPr>
                <p:grpSpPr>
                  <a:xfrm>
                    <a:off x="5716965" y="5934304"/>
                    <a:ext cx="438276" cy="350248"/>
                    <a:chOff x="2440070" y="0"/>
                    <a:chExt cx="7320210" cy="6858000"/>
                  </a:xfrm>
                </p:grpSpPr>
                <p:cxnSp>
                  <p:nvCxnSpPr>
                    <p:cNvPr id="556" name="Straight Connector 555">
                      <a:extLst>
                        <a:ext uri="{FF2B5EF4-FFF2-40B4-BE49-F238E27FC236}">
                          <a16:creationId xmlns:a16="http://schemas.microsoft.com/office/drawing/2014/main" id="{ED32E613-6580-FA43-9DDE-AD490D1B5DF4}"/>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2FE8AE33-52EE-184A-9D1F-C7A195501696}"/>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A0C4554B-D796-524E-BB8A-A9CFEE21E58E}"/>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803B376D-DB05-BA41-A6BA-D8C4B3C5B5D9}"/>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6" name="Group 515">
                    <a:extLst>
                      <a:ext uri="{FF2B5EF4-FFF2-40B4-BE49-F238E27FC236}">
                        <a16:creationId xmlns:a16="http://schemas.microsoft.com/office/drawing/2014/main" id="{2BAD96B6-FAB9-0C4E-A672-D473F4CC8748}"/>
                      </a:ext>
                    </a:extLst>
                  </p:cNvPr>
                  <p:cNvGrpSpPr/>
                  <p:nvPr/>
                </p:nvGrpSpPr>
                <p:grpSpPr>
                  <a:xfrm>
                    <a:off x="6447517" y="5934304"/>
                    <a:ext cx="438276" cy="350248"/>
                    <a:chOff x="2440070" y="0"/>
                    <a:chExt cx="7320210" cy="6858000"/>
                  </a:xfrm>
                </p:grpSpPr>
                <p:cxnSp>
                  <p:nvCxnSpPr>
                    <p:cNvPr id="552" name="Straight Connector 551">
                      <a:extLst>
                        <a:ext uri="{FF2B5EF4-FFF2-40B4-BE49-F238E27FC236}">
                          <a16:creationId xmlns:a16="http://schemas.microsoft.com/office/drawing/2014/main" id="{13578AB9-80B6-4D43-98D3-448CF0ACCFFB}"/>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6897862B-1458-6342-806C-BA2092F7AB14}"/>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7A36BBAE-E4C3-4445-BFE3-FF4916643688}"/>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A2327284-3AD8-2E40-92D8-A47991459C1D}"/>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7" name="Group 516">
                    <a:extLst>
                      <a:ext uri="{FF2B5EF4-FFF2-40B4-BE49-F238E27FC236}">
                        <a16:creationId xmlns:a16="http://schemas.microsoft.com/office/drawing/2014/main" id="{5981DC74-7C09-E840-9EC9-E39CA26C8CB4}"/>
                      </a:ext>
                    </a:extLst>
                  </p:cNvPr>
                  <p:cNvGrpSpPr/>
                  <p:nvPr/>
                </p:nvGrpSpPr>
                <p:grpSpPr>
                  <a:xfrm>
                    <a:off x="7178073" y="5934304"/>
                    <a:ext cx="438276" cy="350248"/>
                    <a:chOff x="2440070" y="0"/>
                    <a:chExt cx="7320210" cy="6858000"/>
                  </a:xfrm>
                </p:grpSpPr>
                <p:cxnSp>
                  <p:nvCxnSpPr>
                    <p:cNvPr id="548" name="Straight Connector 547">
                      <a:extLst>
                        <a:ext uri="{FF2B5EF4-FFF2-40B4-BE49-F238E27FC236}">
                          <a16:creationId xmlns:a16="http://schemas.microsoft.com/office/drawing/2014/main" id="{45AA6026-9971-E34D-A0AB-32E973CBE259}"/>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AC0A3BF1-DDBE-8E4B-B8B7-28DC47D3E06B}"/>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74677773-AD31-6C45-AAF5-3545DC8C1591}"/>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EED531F0-1D33-3C48-AECB-77637F5BE684}"/>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8" name="Group 517">
                    <a:extLst>
                      <a:ext uri="{FF2B5EF4-FFF2-40B4-BE49-F238E27FC236}">
                        <a16:creationId xmlns:a16="http://schemas.microsoft.com/office/drawing/2014/main" id="{6A884F62-0354-D546-9BDD-F2ADF5494AEE}"/>
                      </a:ext>
                    </a:extLst>
                  </p:cNvPr>
                  <p:cNvGrpSpPr/>
                  <p:nvPr/>
                </p:nvGrpSpPr>
                <p:grpSpPr>
                  <a:xfrm>
                    <a:off x="7903787" y="5934304"/>
                    <a:ext cx="438276" cy="350248"/>
                    <a:chOff x="2440070" y="0"/>
                    <a:chExt cx="7320210" cy="6858000"/>
                  </a:xfrm>
                </p:grpSpPr>
                <p:cxnSp>
                  <p:nvCxnSpPr>
                    <p:cNvPr id="544" name="Straight Connector 543">
                      <a:extLst>
                        <a:ext uri="{FF2B5EF4-FFF2-40B4-BE49-F238E27FC236}">
                          <a16:creationId xmlns:a16="http://schemas.microsoft.com/office/drawing/2014/main" id="{95A90407-9AAB-6541-80FD-E0A81953561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F72C6A55-324F-D843-88AC-9592C9BB53C8}"/>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B057C2F1-7B13-EE4D-B055-C9C2AA9A1A96}"/>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A0D978DD-BF0B-5C40-A690-1151BB5537A6}"/>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9" name="Group 518">
                    <a:extLst>
                      <a:ext uri="{FF2B5EF4-FFF2-40B4-BE49-F238E27FC236}">
                        <a16:creationId xmlns:a16="http://schemas.microsoft.com/office/drawing/2014/main" id="{61D2E366-DF29-A645-B7C6-239A3940F53C}"/>
                      </a:ext>
                    </a:extLst>
                  </p:cNvPr>
                  <p:cNvGrpSpPr/>
                  <p:nvPr/>
                </p:nvGrpSpPr>
                <p:grpSpPr>
                  <a:xfrm>
                    <a:off x="8634339" y="5934304"/>
                    <a:ext cx="438276" cy="350248"/>
                    <a:chOff x="2440070" y="0"/>
                    <a:chExt cx="7320210" cy="6858000"/>
                  </a:xfrm>
                </p:grpSpPr>
                <p:cxnSp>
                  <p:nvCxnSpPr>
                    <p:cNvPr id="540" name="Straight Connector 539">
                      <a:extLst>
                        <a:ext uri="{FF2B5EF4-FFF2-40B4-BE49-F238E27FC236}">
                          <a16:creationId xmlns:a16="http://schemas.microsoft.com/office/drawing/2014/main" id="{23CF443E-8F35-264F-AF0F-7EB8F17B8B72}"/>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7DAC1479-69FF-6745-839D-86E69ACFF48C}"/>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98C9A4F8-7D83-394C-ABA8-9BB4B163FC56}"/>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11CC3B97-A71B-0244-92D0-CCBF7EFFB92F}"/>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20" name="Group 519">
                    <a:extLst>
                      <a:ext uri="{FF2B5EF4-FFF2-40B4-BE49-F238E27FC236}">
                        <a16:creationId xmlns:a16="http://schemas.microsoft.com/office/drawing/2014/main" id="{ECD934A0-EF9C-2447-B700-474BA4B19624}"/>
                      </a:ext>
                    </a:extLst>
                  </p:cNvPr>
                  <p:cNvGrpSpPr/>
                  <p:nvPr/>
                </p:nvGrpSpPr>
                <p:grpSpPr>
                  <a:xfrm>
                    <a:off x="9364891" y="5934304"/>
                    <a:ext cx="438276" cy="350248"/>
                    <a:chOff x="2440070" y="0"/>
                    <a:chExt cx="7320210" cy="6858000"/>
                  </a:xfrm>
                </p:grpSpPr>
                <p:cxnSp>
                  <p:nvCxnSpPr>
                    <p:cNvPr id="536" name="Straight Connector 535">
                      <a:extLst>
                        <a:ext uri="{FF2B5EF4-FFF2-40B4-BE49-F238E27FC236}">
                          <a16:creationId xmlns:a16="http://schemas.microsoft.com/office/drawing/2014/main" id="{2D5B8815-5180-734C-B1BF-6616954AB3B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3899931B-FE9A-AB4C-8911-504A701B9136}"/>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5C93F1C8-62B7-0542-92FB-C2D24EFF9B47}"/>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70219D7C-CBA0-8543-A4D0-DE4476825234}"/>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21" name="Group 520">
                    <a:extLst>
                      <a:ext uri="{FF2B5EF4-FFF2-40B4-BE49-F238E27FC236}">
                        <a16:creationId xmlns:a16="http://schemas.microsoft.com/office/drawing/2014/main" id="{8B9082BC-9F89-3A40-AA78-EAA3D33C472E}"/>
                      </a:ext>
                    </a:extLst>
                  </p:cNvPr>
                  <p:cNvGrpSpPr/>
                  <p:nvPr/>
                </p:nvGrpSpPr>
                <p:grpSpPr>
                  <a:xfrm>
                    <a:off x="10095443" y="5934304"/>
                    <a:ext cx="438276" cy="350248"/>
                    <a:chOff x="2440070" y="0"/>
                    <a:chExt cx="7320210" cy="6858000"/>
                  </a:xfrm>
                </p:grpSpPr>
                <p:cxnSp>
                  <p:nvCxnSpPr>
                    <p:cNvPr id="532" name="Straight Connector 531">
                      <a:extLst>
                        <a:ext uri="{FF2B5EF4-FFF2-40B4-BE49-F238E27FC236}">
                          <a16:creationId xmlns:a16="http://schemas.microsoft.com/office/drawing/2014/main" id="{A603630B-A575-E040-A700-0C57E77051E1}"/>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DE050755-1461-0346-ADEB-0E9362F49F9A}"/>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0CAB79D6-E61E-F444-9D8E-548121A9F069}"/>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8343E344-9E27-8B45-B7C1-50C8BF7B2350}"/>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22" name="Group 521">
                    <a:extLst>
                      <a:ext uri="{FF2B5EF4-FFF2-40B4-BE49-F238E27FC236}">
                        <a16:creationId xmlns:a16="http://schemas.microsoft.com/office/drawing/2014/main" id="{FF909BEE-2D23-384A-8A04-8C117A18A226}"/>
                      </a:ext>
                    </a:extLst>
                  </p:cNvPr>
                  <p:cNvGrpSpPr/>
                  <p:nvPr/>
                </p:nvGrpSpPr>
                <p:grpSpPr>
                  <a:xfrm>
                    <a:off x="10825995" y="5934304"/>
                    <a:ext cx="438276" cy="350248"/>
                    <a:chOff x="2440070" y="0"/>
                    <a:chExt cx="7320210" cy="6858000"/>
                  </a:xfrm>
                </p:grpSpPr>
                <p:cxnSp>
                  <p:nvCxnSpPr>
                    <p:cNvPr id="528" name="Straight Connector 527">
                      <a:extLst>
                        <a:ext uri="{FF2B5EF4-FFF2-40B4-BE49-F238E27FC236}">
                          <a16:creationId xmlns:a16="http://schemas.microsoft.com/office/drawing/2014/main" id="{09FBF3F1-C34D-994F-8C19-7A77D29F0F28}"/>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C93EBBED-D73E-8F4B-8B96-D058D94DA92A}"/>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630FE6E0-C2D1-494B-B72C-83D00F967787}"/>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6AB9FED4-E9D2-2646-841F-3E9FC7989435}"/>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23" name="Group 522">
                    <a:extLst>
                      <a:ext uri="{FF2B5EF4-FFF2-40B4-BE49-F238E27FC236}">
                        <a16:creationId xmlns:a16="http://schemas.microsoft.com/office/drawing/2014/main" id="{EBF8DE34-6D99-D145-ADBE-3812576E11C1}"/>
                      </a:ext>
                    </a:extLst>
                  </p:cNvPr>
                  <p:cNvGrpSpPr/>
                  <p:nvPr/>
                </p:nvGrpSpPr>
                <p:grpSpPr>
                  <a:xfrm>
                    <a:off x="11556547" y="5934304"/>
                    <a:ext cx="438276" cy="350248"/>
                    <a:chOff x="2440070" y="0"/>
                    <a:chExt cx="7320210" cy="6858000"/>
                  </a:xfrm>
                </p:grpSpPr>
                <p:cxnSp>
                  <p:nvCxnSpPr>
                    <p:cNvPr id="524" name="Straight Connector 523">
                      <a:extLst>
                        <a:ext uri="{FF2B5EF4-FFF2-40B4-BE49-F238E27FC236}">
                          <a16:creationId xmlns:a16="http://schemas.microsoft.com/office/drawing/2014/main" id="{7ECA6DAC-061A-FD43-807F-6B535C4BE482}"/>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7015CFCA-1457-3D40-9330-6084C7067D01}"/>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74972333-75EA-BD41-ABA1-ED429C8095A2}"/>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8DD9660B-3C5B-F946-AB97-1B514190DC6C}"/>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grpSp>
              <p:nvGrpSpPr>
                <p:cNvPr id="487" name="Group 486">
                  <a:extLst>
                    <a:ext uri="{FF2B5EF4-FFF2-40B4-BE49-F238E27FC236}">
                      <a16:creationId xmlns:a16="http://schemas.microsoft.com/office/drawing/2014/main" id="{184C85F3-1696-944F-9254-29C9A60930EB}"/>
                    </a:ext>
                  </a:extLst>
                </p:cNvPr>
                <p:cNvGrpSpPr/>
                <p:nvPr/>
              </p:nvGrpSpPr>
              <p:grpSpPr>
                <a:xfrm>
                  <a:off x="453879" y="6282208"/>
                  <a:ext cx="11738121" cy="328341"/>
                  <a:chOff x="453879" y="6286699"/>
                  <a:chExt cx="14606766" cy="0"/>
                </a:xfrm>
              </p:grpSpPr>
              <p:cxnSp>
                <p:nvCxnSpPr>
                  <p:cNvPr id="506" name="Straight Connector 505">
                    <a:extLst>
                      <a:ext uri="{FF2B5EF4-FFF2-40B4-BE49-F238E27FC236}">
                        <a16:creationId xmlns:a16="http://schemas.microsoft.com/office/drawing/2014/main" id="{6E9A1BD8-7689-E44A-9164-6C8128F2C5ED}"/>
                      </a:ext>
                    </a:extLst>
                  </p:cNvPr>
                  <p:cNvCxnSpPr>
                    <a:cxnSpLocks/>
                  </p:cNvCxnSpPr>
                  <p:nvPr/>
                </p:nvCxnSpPr>
                <p:spPr>
                  <a:xfrm>
                    <a:off x="453879" y="6286699"/>
                    <a:ext cx="73046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3B9F5712-FC5C-894F-9B30-ECD944F74822}"/>
                      </a:ext>
                    </a:extLst>
                  </p:cNvPr>
                  <p:cNvCxnSpPr>
                    <a:cxnSpLocks/>
                  </p:cNvCxnSpPr>
                  <p:nvPr/>
                </p:nvCxnSpPr>
                <p:spPr>
                  <a:xfrm>
                    <a:off x="7756017" y="6286699"/>
                    <a:ext cx="73046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88" name="Group 487">
                  <a:extLst>
                    <a:ext uri="{FF2B5EF4-FFF2-40B4-BE49-F238E27FC236}">
                      <a16:creationId xmlns:a16="http://schemas.microsoft.com/office/drawing/2014/main" id="{C391B16A-557F-2241-B463-844D06A6933B}"/>
                    </a:ext>
                  </a:extLst>
                </p:cNvPr>
                <p:cNvGrpSpPr/>
                <p:nvPr/>
              </p:nvGrpSpPr>
              <p:grpSpPr>
                <a:xfrm>
                  <a:off x="453883" y="5895454"/>
                  <a:ext cx="11684916" cy="391246"/>
                  <a:chOff x="453883" y="5488514"/>
                  <a:chExt cx="11684916" cy="798185"/>
                </a:xfrm>
              </p:grpSpPr>
              <p:cxnSp>
                <p:nvCxnSpPr>
                  <p:cNvPr id="489" name="Straight Connector 488">
                    <a:extLst>
                      <a:ext uri="{FF2B5EF4-FFF2-40B4-BE49-F238E27FC236}">
                        <a16:creationId xmlns:a16="http://schemas.microsoft.com/office/drawing/2014/main" id="{76EF9907-D141-FE42-9A38-678A9A889EC2}"/>
                      </a:ext>
                    </a:extLst>
                  </p:cNvPr>
                  <p:cNvCxnSpPr>
                    <a:cxnSpLocks/>
                  </p:cNvCxnSpPr>
                  <p:nvPr/>
                </p:nvCxnSpPr>
                <p:spPr>
                  <a:xfrm>
                    <a:off x="45388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FC8AA650-BB89-004F-ABD2-4416C5C0EDF9}"/>
                      </a:ext>
                    </a:extLst>
                  </p:cNvPr>
                  <p:cNvCxnSpPr>
                    <a:cxnSpLocks/>
                  </p:cNvCxnSpPr>
                  <p:nvPr/>
                </p:nvCxnSpPr>
                <p:spPr>
                  <a:xfrm>
                    <a:off x="1184346"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D3659F1F-9D95-F04F-BE9E-141135F173A1}"/>
                      </a:ext>
                    </a:extLst>
                  </p:cNvPr>
                  <p:cNvCxnSpPr>
                    <a:cxnSpLocks/>
                  </p:cNvCxnSpPr>
                  <p:nvPr/>
                </p:nvCxnSpPr>
                <p:spPr>
                  <a:xfrm>
                    <a:off x="191480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82D469CB-0E2C-CB42-AA0E-1C97324AACB3}"/>
                      </a:ext>
                    </a:extLst>
                  </p:cNvPr>
                  <p:cNvCxnSpPr>
                    <a:cxnSpLocks/>
                  </p:cNvCxnSpPr>
                  <p:nvPr/>
                </p:nvCxnSpPr>
                <p:spPr>
                  <a:xfrm>
                    <a:off x="2645272"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9B1C3ED8-D71A-2148-B6C7-E9DD81F9C095}"/>
                      </a:ext>
                    </a:extLst>
                  </p:cNvPr>
                  <p:cNvCxnSpPr>
                    <a:cxnSpLocks/>
                  </p:cNvCxnSpPr>
                  <p:nvPr/>
                </p:nvCxnSpPr>
                <p:spPr>
                  <a:xfrm>
                    <a:off x="3375735"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6EA6A60A-DE56-A246-B619-4C89A71917BA}"/>
                      </a:ext>
                    </a:extLst>
                  </p:cNvPr>
                  <p:cNvCxnSpPr>
                    <a:cxnSpLocks/>
                  </p:cNvCxnSpPr>
                  <p:nvPr/>
                </p:nvCxnSpPr>
                <p:spPr>
                  <a:xfrm>
                    <a:off x="4106198"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CC3E4B6D-1A20-944F-8199-0BE40D39773F}"/>
                      </a:ext>
                    </a:extLst>
                  </p:cNvPr>
                  <p:cNvCxnSpPr>
                    <a:cxnSpLocks/>
                  </p:cNvCxnSpPr>
                  <p:nvPr/>
                </p:nvCxnSpPr>
                <p:spPr>
                  <a:xfrm>
                    <a:off x="4836661"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B7DC698A-6825-BC46-A118-FA44D2A2A6BA}"/>
                      </a:ext>
                    </a:extLst>
                  </p:cNvPr>
                  <p:cNvCxnSpPr>
                    <a:cxnSpLocks/>
                  </p:cNvCxnSpPr>
                  <p:nvPr/>
                </p:nvCxnSpPr>
                <p:spPr>
                  <a:xfrm>
                    <a:off x="5567124"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9940C05E-8A5D-D447-A286-4C52ADF3BD7E}"/>
                      </a:ext>
                    </a:extLst>
                  </p:cNvPr>
                  <p:cNvCxnSpPr>
                    <a:cxnSpLocks/>
                  </p:cNvCxnSpPr>
                  <p:nvPr/>
                </p:nvCxnSpPr>
                <p:spPr>
                  <a:xfrm>
                    <a:off x="6297587"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338CBD-4A7A-A940-9A97-B4494762BBE4}"/>
                      </a:ext>
                    </a:extLst>
                  </p:cNvPr>
                  <p:cNvCxnSpPr>
                    <a:cxnSpLocks/>
                  </p:cNvCxnSpPr>
                  <p:nvPr/>
                </p:nvCxnSpPr>
                <p:spPr>
                  <a:xfrm>
                    <a:off x="702804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A3EC2F64-5FD5-DC4F-A9BE-F438650166EA}"/>
                      </a:ext>
                    </a:extLst>
                  </p:cNvPr>
                  <p:cNvCxnSpPr>
                    <a:cxnSpLocks/>
                  </p:cNvCxnSpPr>
                  <p:nvPr/>
                </p:nvCxnSpPr>
                <p:spPr>
                  <a:xfrm>
                    <a:off x="775851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6ACA4621-5034-614E-A70C-60741638C6B7}"/>
                      </a:ext>
                    </a:extLst>
                  </p:cNvPr>
                  <p:cNvCxnSpPr>
                    <a:cxnSpLocks/>
                  </p:cNvCxnSpPr>
                  <p:nvPr/>
                </p:nvCxnSpPr>
                <p:spPr>
                  <a:xfrm>
                    <a:off x="8486484"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08C2AED5-37ED-894F-968D-8E2AFB94E8BB}"/>
                      </a:ext>
                    </a:extLst>
                  </p:cNvPr>
                  <p:cNvCxnSpPr>
                    <a:cxnSpLocks/>
                  </p:cNvCxnSpPr>
                  <p:nvPr/>
                </p:nvCxnSpPr>
                <p:spPr>
                  <a:xfrm>
                    <a:off x="9216947"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39BC01AA-0DF8-5E4E-BB4E-00C9C96393AB}"/>
                      </a:ext>
                    </a:extLst>
                  </p:cNvPr>
                  <p:cNvCxnSpPr>
                    <a:cxnSpLocks/>
                  </p:cNvCxnSpPr>
                  <p:nvPr/>
                </p:nvCxnSpPr>
                <p:spPr>
                  <a:xfrm>
                    <a:off x="9947410"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1DD1CB9-1B24-2849-8774-B0B8D26F7ACA}"/>
                      </a:ext>
                    </a:extLst>
                  </p:cNvPr>
                  <p:cNvCxnSpPr>
                    <a:cxnSpLocks/>
                  </p:cNvCxnSpPr>
                  <p:nvPr/>
                </p:nvCxnSpPr>
                <p:spPr>
                  <a:xfrm>
                    <a:off x="1067787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86AC4F76-DBE7-3E4D-B001-628F9F870C0C}"/>
                      </a:ext>
                    </a:extLst>
                  </p:cNvPr>
                  <p:cNvCxnSpPr>
                    <a:cxnSpLocks/>
                  </p:cNvCxnSpPr>
                  <p:nvPr/>
                </p:nvCxnSpPr>
                <p:spPr>
                  <a:xfrm>
                    <a:off x="11408336"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53701A1A-E03E-C64D-AA95-19D0520A0E4D}"/>
                      </a:ext>
                    </a:extLst>
                  </p:cNvPr>
                  <p:cNvCxnSpPr>
                    <a:cxnSpLocks/>
                  </p:cNvCxnSpPr>
                  <p:nvPr/>
                </p:nvCxnSpPr>
                <p:spPr>
                  <a:xfrm>
                    <a:off x="1213879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596" name="Group 595">
              <a:extLst>
                <a:ext uri="{FF2B5EF4-FFF2-40B4-BE49-F238E27FC236}">
                  <a16:creationId xmlns:a16="http://schemas.microsoft.com/office/drawing/2014/main" id="{94154BD4-B68A-C043-88C1-8C4F26E57132}"/>
                </a:ext>
              </a:extLst>
            </p:cNvPr>
            <p:cNvGrpSpPr/>
            <p:nvPr/>
          </p:nvGrpSpPr>
          <p:grpSpPr>
            <a:xfrm>
              <a:off x="4873228" y="3416083"/>
              <a:ext cx="2445544" cy="3250287"/>
              <a:chOff x="9557474" y="1090451"/>
              <a:chExt cx="2445544" cy="3250287"/>
            </a:xfrm>
          </p:grpSpPr>
          <p:sp>
            <p:nvSpPr>
              <p:cNvPr id="597" name="TextBox 596">
                <a:extLst>
                  <a:ext uri="{FF2B5EF4-FFF2-40B4-BE49-F238E27FC236}">
                    <a16:creationId xmlns:a16="http://schemas.microsoft.com/office/drawing/2014/main" id="{AA797032-0A7D-E64A-9265-A951058A1FD4}"/>
                  </a:ext>
                </a:extLst>
              </p:cNvPr>
              <p:cNvSpPr txBox="1"/>
              <p:nvPr/>
            </p:nvSpPr>
            <p:spPr>
              <a:xfrm>
                <a:off x="9557478" y="1090451"/>
                <a:ext cx="2445540" cy="430887"/>
              </a:xfrm>
              <a:prstGeom prst="rect">
                <a:avLst/>
              </a:prstGeom>
              <a:noFill/>
            </p:spPr>
            <p:txBody>
              <a:bodyPr wrap="none" rtlCol="0">
                <a:spAutoFit/>
              </a:bodyPr>
              <a:lstStyle/>
              <a:p>
                <a:pPr algn="ctr">
                  <a:spcAft>
                    <a:spcPts val="375"/>
                  </a:spcAft>
                </a:pPr>
                <a:r>
                  <a:rPr lang="en-US" sz="1500" dirty="0">
                    <a:solidFill>
                      <a:schemeClr val="bg1"/>
                    </a:solidFill>
                    <a:latin typeface="Arial Narrow" panose="020B0604020202020204" pitchFamily="34" charset="0"/>
                    <a:cs typeface="Arial Narrow" panose="020B0604020202020204" pitchFamily="34" charset="0"/>
                  </a:rPr>
                  <a:t> </a:t>
                </a:r>
                <a:r>
                  <a:rPr lang="en-US" sz="1500" dirty="0">
                    <a:solidFill>
                      <a:srgbClr val="0082B2"/>
                    </a:solidFill>
                    <a:latin typeface="Arial" panose="020B0604020202020204" pitchFamily="34" charset="0"/>
                    <a:cs typeface="Arial" panose="020B0604020202020204" pitchFamily="34" charset="0"/>
                  </a:rPr>
                  <a:t>Astronomical Units</a:t>
                </a:r>
              </a:p>
            </p:txBody>
          </p:sp>
          <p:sp>
            <p:nvSpPr>
              <p:cNvPr id="598" name="TextBox 597">
                <a:extLst>
                  <a:ext uri="{FF2B5EF4-FFF2-40B4-BE49-F238E27FC236}">
                    <a16:creationId xmlns:a16="http://schemas.microsoft.com/office/drawing/2014/main" id="{E58EF2CC-0A46-C244-987C-E7D4922DA711}"/>
                  </a:ext>
                </a:extLst>
              </p:cNvPr>
              <p:cNvSpPr txBox="1"/>
              <p:nvPr/>
            </p:nvSpPr>
            <p:spPr>
              <a:xfrm>
                <a:off x="9557474" y="3909851"/>
                <a:ext cx="2445541" cy="430887"/>
              </a:xfrm>
              <a:prstGeom prst="rect">
                <a:avLst/>
              </a:prstGeom>
              <a:noFill/>
            </p:spPr>
            <p:txBody>
              <a:bodyPr wrap="none" rtlCol="0">
                <a:spAutoFit/>
              </a:bodyPr>
              <a:lstStyle/>
              <a:p>
                <a:pPr algn="ctr">
                  <a:spcAft>
                    <a:spcPts val="375"/>
                  </a:spcAft>
                </a:pPr>
                <a:r>
                  <a:rPr lang="en-US" sz="1500" dirty="0">
                    <a:solidFill>
                      <a:schemeClr val="bg1"/>
                    </a:solidFill>
                    <a:latin typeface="Arial Narrow" panose="020B0604020202020204" pitchFamily="34" charset="0"/>
                    <a:cs typeface="Arial Narrow" panose="020B0604020202020204" pitchFamily="34" charset="0"/>
                  </a:rPr>
                  <a:t> </a:t>
                </a:r>
                <a:r>
                  <a:rPr lang="en-US" sz="1500" dirty="0">
                    <a:solidFill>
                      <a:srgbClr val="0082B2"/>
                    </a:solidFill>
                    <a:latin typeface="Arial" panose="020B0604020202020204" pitchFamily="34" charset="0"/>
                    <a:cs typeface="Arial" panose="020B0604020202020204" pitchFamily="34" charset="0"/>
                  </a:rPr>
                  <a:t>Astronomical Units</a:t>
                </a:r>
              </a:p>
            </p:txBody>
          </p:sp>
        </p:grpSp>
      </p:grpSp>
      <p:grpSp>
        <p:nvGrpSpPr>
          <p:cNvPr id="9" name="Group 8">
            <a:extLst>
              <a:ext uri="{FF2B5EF4-FFF2-40B4-BE49-F238E27FC236}">
                <a16:creationId xmlns:a16="http://schemas.microsoft.com/office/drawing/2014/main" id="{9F5FF952-9479-9E4C-85D2-AB4DE02E2AD7}"/>
              </a:ext>
            </a:extLst>
          </p:cNvPr>
          <p:cNvGrpSpPr/>
          <p:nvPr/>
        </p:nvGrpSpPr>
        <p:grpSpPr>
          <a:xfrm>
            <a:off x="7831137" y="4668915"/>
            <a:ext cx="1261868" cy="307777"/>
            <a:chOff x="9718242" y="6413323"/>
            <a:chExt cx="1682490" cy="410370"/>
          </a:xfrm>
        </p:grpSpPr>
        <p:sp>
          <p:nvSpPr>
            <p:cNvPr id="290" name="TextBox 289">
              <a:extLst>
                <a:ext uri="{FF2B5EF4-FFF2-40B4-BE49-F238E27FC236}">
                  <a16:creationId xmlns:a16="http://schemas.microsoft.com/office/drawing/2014/main" id="{D89AE486-77B1-3644-9964-A823AD050799}"/>
                </a:ext>
              </a:extLst>
            </p:cNvPr>
            <p:cNvSpPr txBox="1"/>
            <p:nvPr/>
          </p:nvSpPr>
          <p:spPr>
            <a:xfrm>
              <a:off x="9718242" y="6413323"/>
              <a:ext cx="1028486" cy="410370"/>
            </a:xfrm>
            <a:prstGeom prst="rect">
              <a:avLst/>
            </a:prstGeom>
            <a:noFill/>
          </p:spPr>
          <p:txBody>
            <a:bodyPr wrap="none" rtlCol="0">
              <a:spAutoFit/>
            </a:bodyPr>
            <a:lstStyle/>
            <a:p>
              <a:pPr algn="ctr">
                <a:spcAft>
                  <a:spcPts val="375"/>
                </a:spcAft>
              </a:pPr>
              <a:r>
                <a:rPr lang="en-US" sz="1400">
                  <a:solidFill>
                    <a:schemeClr val="tx2">
                      <a:lumMod val="75000"/>
                    </a:schemeClr>
                  </a:solidFill>
                  <a:latin typeface="Arial" panose="020B0604020202020204" pitchFamily="34" charset="0"/>
                  <a:cs typeface="Arial" panose="020B0604020202020204" pitchFamily="34" charset="0"/>
                </a:rPr>
                <a:t>Jupiter </a:t>
              </a:r>
            </a:p>
          </p:txBody>
        </p:sp>
        <p:cxnSp>
          <p:nvCxnSpPr>
            <p:cNvPr id="8" name="Straight Arrow Connector 7">
              <a:extLst>
                <a:ext uri="{FF2B5EF4-FFF2-40B4-BE49-F238E27FC236}">
                  <a16:creationId xmlns:a16="http://schemas.microsoft.com/office/drawing/2014/main" id="{B6F0E053-BF58-1144-9F54-14669FD5DFB2}"/>
                </a:ext>
              </a:extLst>
            </p:cNvPr>
            <p:cNvCxnSpPr>
              <a:cxnSpLocks/>
            </p:cNvCxnSpPr>
            <p:nvPr/>
          </p:nvCxnSpPr>
          <p:spPr>
            <a:xfrm>
              <a:off x="10746728" y="6626937"/>
              <a:ext cx="654004" cy="0"/>
            </a:xfrm>
            <a:prstGeom prst="straightConnector1">
              <a:avLst/>
            </a:prstGeom>
            <a:ln w="190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2" name="Group 591">
            <a:extLst>
              <a:ext uri="{FF2B5EF4-FFF2-40B4-BE49-F238E27FC236}">
                <a16:creationId xmlns:a16="http://schemas.microsoft.com/office/drawing/2014/main" id="{EC0EA153-9945-824C-8D1B-89AD80480F65}"/>
              </a:ext>
            </a:extLst>
          </p:cNvPr>
          <p:cNvGrpSpPr/>
          <p:nvPr/>
        </p:nvGrpSpPr>
        <p:grpSpPr>
          <a:xfrm>
            <a:off x="-350520" y="815340"/>
            <a:ext cx="9144000" cy="4018878"/>
            <a:chOff x="-467360" y="1087120"/>
            <a:chExt cx="12192000" cy="5358504"/>
          </a:xfrm>
        </p:grpSpPr>
        <p:sp>
          <p:nvSpPr>
            <p:cNvPr id="32" name="Rectangle 31">
              <a:extLst>
                <a:ext uri="{FF2B5EF4-FFF2-40B4-BE49-F238E27FC236}">
                  <a16:creationId xmlns:a16="http://schemas.microsoft.com/office/drawing/2014/main" id="{48E8AC41-7DA6-BC4F-BB5B-CB266FA2B734}"/>
                </a:ext>
              </a:extLst>
            </p:cNvPr>
            <p:cNvSpPr/>
            <p:nvPr/>
          </p:nvSpPr>
          <p:spPr>
            <a:xfrm>
              <a:off x="-467360" y="3885304"/>
              <a:ext cx="12192000" cy="2560320"/>
            </a:xfrm>
            <a:prstGeom prst="rect">
              <a:avLst/>
            </a:prstGeom>
            <a:gradFill flip="none" rotWithShape="1">
              <a:gsLst>
                <a:gs pos="0">
                  <a:srgbClr val="FF2E00"/>
                </a:gs>
                <a:gs pos="16000">
                  <a:srgbClr val="C00000"/>
                </a:gs>
                <a:gs pos="89000">
                  <a:srgbClr val="0044B2"/>
                </a:gs>
                <a:gs pos="63000">
                  <a:srgbClr val="0070C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01B16FF7-FD73-E347-A2E0-8E1421631412}"/>
                </a:ext>
              </a:extLst>
            </p:cNvPr>
            <p:cNvSpPr/>
            <p:nvPr/>
          </p:nvSpPr>
          <p:spPr>
            <a:xfrm>
              <a:off x="-467360" y="1087120"/>
              <a:ext cx="12192000" cy="2560320"/>
            </a:xfrm>
            <a:prstGeom prst="rect">
              <a:avLst/>
            </a:prstGeom>
            <a:gradFill flip="none" rotWithShape="1">
              <a:gsLst>
                <a:gs pos="0">
                  <a:srgbClr val="FF2E00"/>
                </a:gs>
                <a:gs pos="16000">
                  <a:srgbClr val="C00000"/>
                </a:gs>
                <a:gs pos="89000">
                  <a:srgbClr val="0044B2"/>
                </a:gs>
                <a:gs pos="63000">
                  <a:srgbClr val="0070C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33" name="Picture 32">
            <a:extLst>
              <a:ext uri="{FF2B5EF4-FFF2-40B4-BE49-F238E27FC236}">
                <a16:creationId xmlns:a16="http://schemas.microsoft.com/office/drawing/2014/main" id="{53E5AEBA-A1D3-BB41-8239-881444386FA0}"/>
              </a:ext>
            </a:extLst>
          </p:cNvPr>
          <p:cNvPicPr>
            <a:picLocks noChangeAspect="1"/>
          </p:cNvPicPr>
          <p:nvPr/>
        </p:nvPicPr>
        <p:blipFill>
          <a:blip r:embed="rId3"/>
          <a:srcRect/>
          <a:stretch/>
        </p:blipFill>
        <p:spPr>
          <a:xfrm rot="16016986">
            <a:off x="-3846485" y="1551802"/>
            <a:ext cx="4732020" cy="4732020"/>
          </a:xfrm>
          <a:prstGeom prst="rect">
            <a:avLst/>
          </a:prstGeom>
        </p:spPr>
      </p:pic>
      <p:pic>
        <p:nvPicPr>
          <p:cNvPr id="22" name="Picture 21">
            <a:extLst>
              <a:ext uri="{FF2B5EF4-FFF2-40B4-BE49-F238E27FC236}">
                <a16:creationId xmlns:a16="http://schemas.microsoft.com/office/drawing/2014/main" id="{8B110FDE-EE14-DD40-8DC7-6027BC2C3E36}"/>
              </a:ext>
            </a:extLst>
          </p:cNvPr>
          <p:cNvPicPr>
            <a:picLocks noChangeAspect="1"/>
          </p:cNvPicPr>
          <p:nvPr/>
        </p:nvPicPr>
        <p:blipFill>
          <a:blip r:embed="rId4"/>
          <a:srcRect/>
          <a:stretch/>
        </p:blipFill>
        <p:spPr>
          <a:xfrm rot="19974877">
            <a:off x="-955206" y="873812"/>
            <a:ext cx="1474470" cy="1474470"/>
          </a:xfrm>
          <a:prstGeom prst="rect">
            <a:avLst/>
          </a:prstGeom>
        </p:spPr>
      </p:pic>
      <p:pic>
        <p:nvPicPr>
          <p:cNvPr id="7" name="Picture 6">
            <a:extLst>
              <a:ext uri="{FF2B5EF4-FFF2-40B4-BE49-F238E27FC236}">
                <a16:creationId xmlns:a16="http://schemas.microsoft.com/office/drawing/2014/main" id="{41EE3B2C-CE0E-7540-A112-3EA2A3EDBB07}"/>
              </a:ext>
            </a:extLst>
          </p:cNvPr>
          <p:cNvPicPr>
            <a:picLocks noChangeAspect="1"/>
          </p:cNvPicPr>
          <p:nvPr/>
        </p:nvPicPr>
        <p:blipFill>
          <a:blip r:embed="rId5"/>
          <a:stretch>
            <a:fillRect/>
          </a:stretch>
        </p:blipFill>
        <p:spPr>
          <a:xfrm>
            <a:off x="1654257" y="1171194"/>
            <a:ext cx="850392" cy="850392"/>
          </a:xfrm>
          <a:prstGeom prst="rect">
            <a:avLst/>
          </a:prstGeom>
        </p:spPr>
      </p:pic>
      <p:pic>
        <p:nvPicPr>
          <p:cNvPr id="11" name="Picture 10">
            <a:extLst>
              <a:ext uri="{FF2B5EF4-FFF2-40B4-BE49-F238E27FC236}">
                <a16:creationId xmlns:a16="http://schemas.microsoft.com/office/drawing/2014/main" id="{79773588-0CEF-0B41-A1EB-44F978BEDB93}"/>
              </a:ext>
            </a:extLst>
          </p:cNvPr>
          <p:cNvPicPr>
            <a:picLocks noChangeAspect="1"/>
          </p:cNvPicPr>
          <p:nvPr/>
        </p:nvPicPr>
        <p:blipFill>
          <a:blip r:embed="rId6"/>
          <a:srcRect/>
          <a:stretch/>
        </p:blipFill>
        <p:spPr>
          <a:xfrm>
            <a:off x="3217782" y="1143762"/>
            <a:ext cx="905256" cy="905256"/>
          </a:xfrm>
          <a:prstGeom prst="rect">
            <a:avLst/>
          </a:prstGeom>
        </p:spPr>
      </p:pic>
      <p:pic>
        <p:nvPicPr>
          <p:cNvPr id="19" name="Picture 18">
            <a:extLst>
              <a:ext uri="{FF2B5EF4-FFF2-40B4-BE49-F238E27FC236}">
                <a16:creationId xmlns:a16="http://schemas.microsoft.com/office/drawing/2014/main" id="{457295B4-FE4F-CF46-AD9C-F212509254D5}"/>
              </a:ext>
            </a:extLst>
          </p:cNvPr>
          <p:cNvPicPr>
            <a:picLocks noChangeAspect="1"/>
          </p:cNvPicPr>
          <p:nvPr/>
        </p:nvPicPr>
        <p:blipFill>
          <a:blip r:embed="rId7"/>
          <a:srcRect/>
          <a:stretch/>
        </p:blipFill>
        <p:spPr>
          <a:xfrm>
            <a:off x="4781307" y="1143762"/>
            <a:ext cx="905256" cy="905256"/>
          </a:xfrm>
          <a:prstGeom prst="rect">
            <a:avLst/>
          </a:prstGeom>
        </p:spPr>
      </p:pic>
      <p:pic>
        <p:nvPicPr>
          <p:cNvPr id="24" name="Picture 23">
            <a:extLst>
              <a:ext uri="{FF2B5EF4-FFF2-40B4-BE49-F238E27FC236}">
                <a16:creationId xmlns:a16="http://schemas.microsoft.com/office/drawing/2014/main" id="{6DEB163A-A28F-2A43-9A45-4B1DE9C66895}"/>
              </a:ext>
            </a:extLst>
          </p:cNvPr>
          <p:cNvPicPr>
            <a:picLocks noChangeAspect="1"/>
          </p:cNvPicPr>
          <p:nvPr/>
        </p:nvPicPr>
        <p:blipFill>
          <a:blip r:embed="rId8"/>
          <a:srcRect/>
          <a:stretch/>
        </p:blipFill>
        <p:spPr>
          <a:xfrm>
            <a:off x="1559007" y="3162571"/>
            <a:ext cx="1088693" cy="1072046"/>
          </a:xfrm>
          <a:prstGeom prst="rect">
            <a:avLst/>
          </a:prstGeom>
        </p:spPr>
      </p:pic>
      <p:pic>
        <p:nvPicPr>
          <p:cNvPr id="26" name="Picture 25">
            <a:extLst>
              <a:ext uri="{FF2B5EF4-FFF2-40B4-BE49-F238E27FC236}">
                <a16:creationId xmlns:a16="http://schemas.microsoft.com/office/drawing/2014/main" id="{D5041388-908B-2340-B6F7-FC38AA3ABEBE}"/>
              </a:ext>
            </a:extLst>
          </p:cNvPr>
          <p:cNvPicPr>
            <a:picLocks noChangeAspect="1"/>
          </p:cNvPicPr>
          <p:nvPr/>
        </p:nvPicPr>
        <p:blipFill>
          <a:blip r:embed="rId9"/>
          <a:srcRect/>
          <a:stretch/>
        </p:blipFill>
        <p:spPr>
          <a:xfrm>
            <a:off x="4713610" y="3156556"/>
            <a:ext cx="1058990" cy="1042797"/>
          </a:xfrm>
          <a:prstGeom prst="rect">
            <a:avLst/>
          </a:prstGeom>
        </p:spPr>
      </p:pic>
      <p:pic>
        <p:nvPicPr>
          <p:cNvPr id="28" name="Picture 27">
            <a:extLst>
              <a:ext uri="{FF2B5EF4-FFF2-40B4-BE49-F238E27FC236}">
                <a16:creationId xmlns:a16="http://schemas.microsoft.com/office/drawing/2014/main" id="{F69DE2A4-F9EA-C248-A4CA-582EB0E03C9F}"/>
              </a:ext>
            </a:extLst>
          </p:cNvPr>
          <p:cNvPicPr>
            <a:picLocks noChangeAspect="1"/>
          </p:cNvPicPr>
          <p:nvPr/>
        </p:nvPicPr>
        <p:blipFill>
          <a:blip r:embed="rId10"/>
          <a:srcRect/>
          <a:stretch/>
        </p:blipFill>
        <p:spPr>
          <a:xfrm>
            <a:off x="3151160" y="3156556"/>
            <a:ext cx="1058990" cy="1042797"/>
          </a:xfrm>
          <a:prstGeom prst="rect">
            <a:avLst/>
          </a:prstGeom>
        </p:spPr>
      </p:pic>
      <p:grpSp>
        <p:nvGrpSpPr>
          <p:cNvPr id="2" name="Group 1">
            <a:extLst>
              <a:ext uri="{FF2B5EF4-FFF2-40B4-BE49-F238E27FC236}">
                <a16:creationId xmlns:a16="http://schemas.microsoft.com/office/drawing/2014/main" id="{1524B6BD-4FCB-A54B-BF9A-9E1D39DDCF97}"/>
              </a:ext>
            </a:extLst>
          </p:cNvPr>
          <p:cNvGrpSpPr/>
          <p:nvPr/>
        </p:nvGrpSpPr>
        <p:grpSpPr>
          <a:xfrm>
            <a:off x="1291282" y="488654"/>
            <a:ext cx="7469994" cy="4241176"/>
            <a:chOff x="1721709" y="858803"/>
            <a:chExt cx="9959991" cy="5654898"/>
          </a:xfrm>
        </p:grpSpPr>
        <p:sp>
          <p:nvSpPr>
            <p:cNvPr id="36" name="TextBox 35">
              <a:extLst>
                <a:ext uri="{FF2B5EF4-FFF2-40B4-BE49-F238E27FC236}">
                  <a16:creationId xmlns:a16="http://schemas.microsoft.com/office/drawing/2014/main" id="{01942943-ADDA-0242-ABDF-BB37F03F2266}"/>
                </a:ext>
              </a:extLst>
            </p:cNvPr>
            <p:cNvSpPr txBox="1"/>
            <p:nvPr/>
          </p:nvSpPr>
          <p:spPr>
            <a:xfrm>
              <a:off x="1721709" y="5503339"/>
              <a:ext cx="2171962" cy="1010362"/>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p>
            <a:p>
              <a:pPr algn="ctr">
                <a:lnSpc>
                  <a:spcPct val="92000"/>
                </a:lnSpc>
              </a:pPr>
              <a:r>
                <a:rPr lang="en-US" sz="2000" dirty="0">
                  <a:solidFill>
                    <a:schemeClr val="bg1"/>
                  </a:solidFill>
                  <a:latin typeface="Arial" panose="020B0604020202020204" pitchFamily="34" charset="0"/>
                  <a:cs typeface="Arial" panose="020B0604020202020204" pitchFamily="34" charset="0"/>
                </a:rPr>
                <a:t>800°/-290° F</a:t>
              </a:r>
            </a:p>
            <a:p>
              <a:pPr algn="ctr">
                <a:lnSpc>
                  <a:spcPct val="92000"/>
                </a:lnSpc>
              </a:pPr>
              <a:r>
                <a:rPr lang="en-US" sz="1500" dirty="0">
                  <a:solidFill>
                    <a:srgbClr val="9DC3E6"/>
                  </a:solidFill>
                  <a:latin typeface="Arial" panose="020B0604020202020204" pitchFamily="34" charset="0"/>
                  <a:cs typeface="Arial" panose="020B0604020202020204" pitchFamily="34" charset="0"/>
                </a:rPr>
                <a:t>(427°/-180° C)</a:t>
              </a:r>
            </a:p>
          </p:txBody>
        </p:sp>
        <p:sp>
          <p:nvSpPr>
            <p:cNvPr id="37" name="TextBox 36">
              <a:extLst>
                <a:ext uri="{FF2B5EF4-FFF2-40B4-BE49-F238E27FC236}">
                  <a16:creationId xmlns:a16="http://schemas.microsoft.com/office/drawing/2014/main" id="{00EB6EFB-E9AA-B747-A96E-B45BEA1BF44C}"/>
                </a:ext>
              </a:extLst>
            </p:cNvPr>
            <p:cNvSpPr txBox="1"/>
            <p:nvPr/>
          </p:nvSpPr>
          <p:spPr>
            <a:xfrm>
              <a:off x="4374059" y="5503339"/>
              <a:ext cx="1066959" cy="1010362"/>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p>
            <a:p>
              <a:pPr algn="ctr">
                <a:lnSpc>
                  <a:spcPct val="92000"/>
                </a:lnSpc>
              </a:pPr>
              <a:r>
                <a:rPr lang="en-US" sz="2000" dirty="0">
                  <a:solidFill>
                    <a:schemeClr val="bg1"/>
                  </a:solidFill>
                  <a:latin typeface="Arial" panose="020B0604020202020204" pitchFamily="34" charset="0"/>
                  <a:cs typeface="Arial" panose="020B0604020202020204" pitchFamily="34" charset="0"/>
                </a:rPr>
                <a:t>62° F</a:t>
              </a:r>
            </a:p>
            <a:p>
              <a:pPr algn="ctr">
                <a:lnSpc>
                  <a:spcPct val="92000"/>
                </a:lnSpc>
              </a:pPr>
              <a:r>
                <a:rPr lang="en-US" sz="1500" dirty="0">
                  <a:solidFill>
                    <a:srgbClr val="9DC3E6"/>
                  </a:solidFill>
                  <a:latin typeface="Arial" panose="020B0604020202020204" pitchFamily="34" charset="0"/>
                  <a:cs typeface="Arial" panose="020B0604020202020204" pitchFamily="34" charset="0"/>
                </a:rPr>
                <a:t>(17° C)</a:t>
              </a:r>
              <a:endParaRPr lang="en-US" sz="1500" dirty="0">
                <a:solidFill>
                  <a:schemeClr val="bg1"/>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38909B32-964E-EA41-A137-FF2E3D3C107B}"/>
                </a:ext>
              </a:extLst>
            </p:cNvPr>
            <p:cNvSpPr txBox="1"/>
            <p:nvPr/>
          </p:nvSpPr>
          <p:spPr>
            <a:xfrm>
              <a:off x="8360947" y="5503339"/>
              <a:ext cx="1404659" cy="1010362"/>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p>
            <a:p>
              <a:pPr algn="ctr">
                <a:lnSpc>
                  <a:spcPct val="92000"/>
                </a:lnSpc>
              </a:pPr>
              <a:r>
                <a:rPr lang="en-US" sz="2000" spc="200" dirty="0">
                  <a:solidFill>
                    <a:schemeClr val="bg1"/>
                  </a:solidFill>
                  <a:latin typeface="Arial" panose="020B0604020202020204" pitchFamily="34" charset="0"/>
                  <a:cs typeface="Arial" panose="020B0604020202020204" pitchFamily="34" charset="0"/>
                </a:rPr>
                <a:t>-</a:t>
              </a:r>
              <a:r>
                <a:rPr lang="en-US" sz="2000" dirty="0">
                  <a:solidFill>
                    <a:schemeClr val="bg1"/>
                  </a:solidFill>
                  <a:latin typeface="Arial" panose="020B0604020202020204" pitchFamily="34" charset="0"/>
                  <a:cs typeface="Arial" panose="020B0604020202020204" pitchFamily="34" charset="0"/>
                </a:rPr>
                <a:t>154° F</a:t>
              </a:r>
            </a:p>
            <a:p>
              <a:pPr algn="ctr">
                <a:lnSpc>
                  <a:spcPct val="92000"/>
                </a:lnSpc>
              </a:pPr>
              <a:r>
                <a:rPr lang="en-US" sz="1500" spc="200" dirty="0">
                  <a:solidFill>
                    <a:srgbClr val="9DC3E6"/>
                  </a:solidFill>
                  <a:latin typeface="Arial" panose="020B0604020202020204" pitchFamily="34" charset="0"/>
                  <a:cs typeface="Arial" panose="020B0604020202020204" pitchFamily="34" charset="0"/>
                </a:rPr>
                <a:t>(-</a:t>
              </a:r>
              <a:r>
                <a:rPr lang="en-US" sz="1500" dirty="0">
                  <a:solidFill>
                    <a:srgbClr val="9DC3E6"/>
                  </a:solidFill>
                  <a:latin typeface="Arial" panose="020B0604020202020204" pitchFamily="34" charset="0"/>
                  <a:cs typeface="Arial" panose="020B0604020202020204" pitchFamily="34" charset="0"/>
                </a:rPr>
                <a:t>103° C)</a:t>
              </a:r>
              <a:endParaRPr lang="en-US" sz="1500" dirty="0">
                <a:solidFill>
                  <a:schemeClr val="bg1"/>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3B351492-B738-134D-B6F9-1A12755C4F64}"/>
                </a:ext>
              </a:extLst>
            </p:cNvPr>
            <p:cNvSpPr txBox="1"/>
            <p:nvPr/>
          </p:nvSpPr>
          <p:spPr>
            <a:xfrm>
              <a:off x="1721709" y="2683938"/>
              <a:ext cx="2171962" cy="1010362"/>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p>
            <a:p>
              <a:pPr algn="ctr">
                <a:lnSpc>
                  <a:spcPct val="92000"/>
                </a:lnSpc>
              </a:pPr>
              <a:r>
                <a:rPr lang="en-US" sz="2000" dirty="0">
                  <a:solidFill>
                    <a:schemeClr val="bg1"/>
                  </a:solidFill>
                  <a:latin typeface="Arial" panose="020B0604020202020204" pitchFamily="34" charset="0"/>
                  <a:cs typeface="Arial" panose="020B0604020202020204" pitchFamily="34" charset="0"/>
                </a:rPr>
                <a:t>800°/-290° F</a:t>
              </a:r>
            </a:p>
            <a:p>
              <a:pPr algn="ctr">
                <a:lnSpc>
                  <a:spcPct val="92000"/>
                </a:lnSpc>
              </a:pPr>
              <a:r>
                <a:rPr lang="en-US" sz="1500" dirty="0">
                  <a:solidFill>
                    <a:srgbClr val="9DC3E6"/>
                  </a:solidFill>
                  <a:latin typeface="Arial" panose="020B0604020202020204" pitchFamily="34" charset="0"/>
                  <a:cs typeface="Arial" panose="020B0604020202020204" pitchFamily="34" charset="0"/>
                </a:rPr>
                <a:t>(427°/-180° C)</a:t>
              </a:r>
            </a:p>
          </p:txBody>
        </p:sp>
        <p:sp>
          <p:nvSpPr>
            <p:cNvPr id="41" name="TextBox 40">
              <a:extLst>
                <a:ext uri="{FF2B5EF4-FFF2-40B4-BE49-F238E27FC236}">
                  <a16:creationId xmlns:a16="http://schemas.microsoft.com/office/drawing/2014/main" id="{991CD13E-32BC-1E44-8E04-61A75355D28B}"/>
                </a:ext>
              </a:extLst>
            </p:cNvPr>
            <p:cNvSpPr txBox="1"/>
            <p:nvPr/>
          </p:nvSpPr>
          <p:spPr>
            <a:xfrm>
              <a:off x="4360402" y="2683938"/>
              <a:ext cx="1066959" cy="1010362"/>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p>
            <a:p>
              <a:pPr algn="ctr">
                <a:lnSpc>
                  <a:spcPct val="92000"/>
                </a:lnSpc>
              </a:pPr>
              <a:r>
                <a:rPr lang="en-US" sz="2000" dirty="0">
                  <a:solidFill>
                    <a:schemeClr val="bg1"/>
                  </a:solidFill>
                  <a:latin typeface="Arial" panose="020B0604020202020204" pitchFamily="34" charset="0"/>
                  <a:cs typeface="Arial" panose="020B0604020202020204" pitchFamily="34" charset="0"/>
                </a:rPr>
                <a:t>62° F</a:t>
              </a:r>
            </a:p>
            <a:p>
              <a:pPr algn="ctr">
                <a:lnSpc>
                  <a:spcPct val="92000"/>
                </a:lnSpc>
              </a:pPr>
              <a:r>
                <a:rPr lang="en-US" sz="1500" dirty="0">
                  <a:solidFill>
                    <a:srgbClr val="9DC3E6"/>
                  </a:solidFill>
                  <a:latin typeface="Arial" panose="020B0604020202020204" pitchFamily="34" charset="0"/>
                  <a:cs typeface="Arial" panose="020B0604020202020204" pitchFamily="34" charset="0"/>
                </a:rPr>
                <a:t>(17° C)</a:t>
              </a:r>
              <a:endParaRPr lang="en-US" sz="1500" dirty="0">
                <a:solidFill>
                  <a:schemeClr val="bg1"/>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DD8124C1-6379-9446-AD98-00ABF2450500}"/>
                </a:ext>
              </a:extLst>
            </p:cNvPr>
            <p:cNvSpPr txBox="1"/>
            <p:nvPr/>
          </p:nvSpPr>
          <p:spPr>
            <a:xfrm>
              <a:off x="8360948" y="2683938"/>
              <a:ext cx="1404659" cy="1010362"/>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p>
            <a:p>
              <a:pPr algn="ctr">
                <a:lnSpc>
                  <a:spcPct val="92000"/>
                </a:lnSpc>
              </a:pPr>
              <a:r>
                <a:rPr lang="en-US" sz="2000" spc="200" dirty="0">
                  <a:solidFill>
                    <a:schemeClr val="bg1"/>
                  </a:solidFill>
                  <a:latin typeface="Arial" panose="020B0604020202020204" pitchFamily="34" charset="0"/>
                  <a:cs typeface="Arial" panose="020B0604020202020204" pitchFamily="34" charset="0"/>
                </a:rPr>
                <a:t>-</a:t>
              </a:r>
              <a:r>
                <a:rPr lang="en-US" sz="2000" dirty="0">
                  <a:solidFill>
                    <a:schemeClr val="bg1"/>
                  </a:solidFill>
                  <a:latin typeface="Arial" panose="020B0604020202020204" pitchFamily="34" charset="0"/>
                  <a:cs typeface="Arial" panose="020B0604020202020204" pitchFamily="34" charset="0"/>
                </a:rPr>
                <a:t>154° F</a:t>
              </a:r>
            </a:p>
            <a:p>
              <a:pPr algn="ctr">
                <a:lnSpc>
                  <a:spcPct val="92000"/>
                </a:lnSpc>
              </a:pPr>
              <a:r>
                <a:rPr lang="en-US" sz="1500" spc="200" dirty="0">
                  <a:solidFill>
                    <a:srgbClr val="9DC3E6"/>
                  </a:solidFill>
                  <a:latin typeface="Arial" panose="020B0604020202020204" pitchFamily="34" charset="0"/>
                  <a:cs typeface="Arial" panose="020B0604020202020204" pitchFamily="34" charset="0"/>
                </a:rPr>
                <a:t>(-</a:t>
              </a:r>
              <a:r>
                <a:rPr lang="en-US" sz="1500" dirty="0">
                  <a:solidFill>
                    <a:srgbClr val="9DC3E6"/>
                  </a:solidFill>
                  <a:latin typeface="Arial" panose="020B0604020202020204" pitchFamily="34" charset="0"/>
                  <a:cs typeface="Arial" panose="020B0604020202020204" pitchFamily="34" charset="0"/>
                </a:rPr>
                <a:t>103° C)</a:t>
              </a:r>
              <a:endParaRPr lang="en-US" sz="1500" dirty="0">
                <a:solidFill>
                  <a:schemeClr val="bg1"/>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FBE65CA5-94DF-2047-AC4B-80AD138EFA49}"/>
                </a:ext>
              </a:extLst>
            </p:cNvPr>
            <p:cNvSpPr txBox="1"/>
            <p:nvPr/>
          </p:nvSpPr>
          <p:spPr>
            <a:xfrm>
              <a:off x="9458443" y="858803"/>
              <a:ext cx="2223257" cy="1340536"/>
            </a:xfrm>
            <a:prstGeom prst="rect">
              <a:avLst/>
            </a:prstGeom>
            <a:noFill/>
          </p:spPr>
          <p:txBody>
            <a:bodyPr wrap="none" rtlCol="0">
              <a:spAutoFit/>
            </a:bodyPr>
            <a:lstStyle/>
            <a:p>
              <a:pPr algn="ctr">
                <a:spcAft>
                  <a:spcPts val="375"/>
                </a:spcAft>
              </a:pPr>
              <a:r>
                <a:rPr lang="en-US" sz="2000" dirty="0">
                  <a:solidFill>
                    <a:schemeClr val="bg1"/>
                  </a:solidFill>
                  <a:latin typeface="Arial Narrow" panose="020B0604020202020204" pitchFamily="34" charset="0"/>
                  <a:cs typeface="Arial Narrow" panose="020B0604020202020204" pitchFamily="34" charset="0"/>
                </a:rPr>
                <a:t> </a:t>
              </a:r>
            </a:p>
            <a:p>
              <a:pPr algn="ctr">
                <a:spcAft>
                  <a:spcPts val="375"/>
                </a:spcAft>
              </a:pPr>
              <a:r>
                <a:rPr lang="en-US" sz="2000" dirty="0">
                  <a:solidFill>
                    <a:schemeClr val="bg1"/>
                  </a:solidFill>
                  <a:latin typeface="Arial" panose="020B0604020202020204" pitchFamily="34" charset="0"/>
                  <a:cs typeface="Arial" panose="020B0604020202020204" pitchFamily="34" charset="0"/>
                </a:rPr>
                <a:t>Temperature</a:t>
              </a:r>
              <a:br>
                <a:rPr lang="en-US" sz="2000" dirty="0">
                  <a:solidFill>
                    <a:schemeClr val="bg1"/>
                  </a:solidFill>
                  <a:latin typeface="Arial" panose="020B0604020202020204" pitchFamily="34" charset="0"/>
                  <a:cs typeface="Arial" panose="020B0604020202020204" pitchFamily="34" charset="0"/>
                </a:rPr>
              </a:br>
              <a:r>
                <a:rPr lang="en-US" sz="1500" dirty="0">
                  <a:solidFill>
                    <a:srgbClr val="FFE699"/>
                  </a:solidFill>
                  <a:latin typeface="Arial" panose="020B0604020202020204" pitchFamily="34" charset="0"/>
                  <a:cs typeface="Arial" panose="020B0604020202020204" pitchFamily="34" charset="0"/>
                </a:rPr>
                <a:t>Around M Dwarf</a:t>
              </a:r>
            </a:p>
          </p:txBody>
        </p:sp>
        <p:sp>
          <p:nvSpPr>
            <p:cNvPr id="48" name="TextBox 47">
              <a:extLst>
                <a:ext uri="{FF2B5EF4-FFF2-40B4-BE49-F238E27FC236}">
                  <a16:creationId xmlns:a16="http://schemas.microsoft.com/office/drawing/2014/main" id="{A4B239AB-7A40-6743-81C5-02438802CDAA}"/>
                </a:ext>
              </a:extLst>
            </p:cNvPr>
            <p:cNvSpPr txBox="1"/>
            <p:nvPr/>
          </p:nvSpPr>
          <p:spPr>
            <a:xfrm>
              <a:off x="9488067" y="3678203"/>
              <a:ext cx="2164011" cy="1320019"/>
            </a:xfrm>
            <a:prstGeom prst="rect">
              <a:avLst/>
            </a:prstGeom>
            <a:noFill/>
          </p:spPr>
          <p:txBody>
            <a:bodyPr wrap="none" rtlCol="0">
              <a:spAutoFit/>
            </a:bodyPr>
            <a:lstStyle/>
            <a:p>
              <a:pPr algn="ctr">
                <a:spcAft>
                  <a:spcPts val="375"/>
                </a:spcAft>
              </a:pPr>
              <a:r>
                <a:rPr lang="en-US" sz="2000" dirty="0">
                  <a:solidFill>
                    <a:schemeClr val="bg1"/>
                  </a:solidFill>
                  <a:latin typeface="Arial Narrow" panose="020B0604020202020204" pitchFamily="34" charset="0"/>
                  <a:cs typeface="Arial Narrow" panose="020B0604020202020204" pitchFamily="34" charset="0"/>
                </a:rPr>
                <a:t> </a:t>
              </a:r>
            </a:p>
            <a:p>
              <a:pPr algn="ctr">
                <a:spcAft>
                  <a:spcPts val="375"/>
                </a:spcAft>
              </a:pPr>
              <a:r>
                <a:rPr lang="en-US" sz="2000" dirty="0">
                  <a:solidFill>
                    <a:schemeClr val="bg1"/>
                  </a:solidFill>
                  <a:latin typeface="Arial" panose="020B0604020202020204" pitchFamily="34" charset="0"/>
                  <a:cs typeface="Arial" panose="020B0604020202020204" pitchFamily="34" charset="0"/>
                </a:rPr>
                <a:t>Temperature</a:t>
              </a:r>
              <a:br>
                <a:rPr lang="en-US" sz="2000" dirty="0">
                  <a:solidFill>
                    <a:schemeClr val="bg1"/>
                  </a:solidFill>
                  <a:latin typeface="Arial" panose="020B0604020202020204" pitchFamily="34" charset="0"/>
                  <a:cs typeface="Arial" panose="020B0604020202020204" pitchFamily="34" charset="0"/>
                </a:rPr>
              </a:br>
              <a:r>
                <a:rPr lang="en-US" sz="1500" dirty="0">
                  <a:solidFill>
                    <a:srgbClr val="FFE699"/>
                  </a:solidFill>
                  <a:latin typeface="Arial" panose="020B0604020202020204" pitchFamily="34" charset="0"/>
                  <a:cs typeface="Arial" panose="020B0604020202020204" pitchFamily="34" charset="0"/>
                </a:rPr>
                <a:t>Around Sun</a:t>
              </a:r>
            </a:p>
          </p:txBody>
        </p:sp>
        <p:sp>
          <p:nvSpPr>
            <p:cNvPr id="286" name="TextBox 285">
              <a:extLst>
                <a:ext uri="{FF2B5EF4-FFF2-40B4-BE49-F238E27FC236}">
                  <a16:creationId xmlns:a16="http://schemas.microsoft.com/office/drawing/2014/main" id="{657355C2-91A3-E74B-807A-CC5026823560}"/>
                </a:ext>
              </a:extLst>
            </p:cNvPr>
            <p:cNvSpPr txBox="1"/>
            <p:nvPr/>
          </p:nvSpPr>
          <p:spPr>
            <a:xfrm>
              <a:off x="6370299" y="2683938"/>
              <a:ext cx="1216572" cy="1048065"/>
            </a:xfrm>
            <a:prstGeom prst="rect">
              <a:avLst/>
            </a:prstGeom>
            <a:noFill/>
          </p:spPr>
          <p:txBody>
            <a:bodyPr wrap="none" rtlCol="0">
              <a:spAutoFit/>
            </a:bodyPr>
            <a:lstStyle/>
            <a:p>
              <a:pPr algn="ctr">
                <a:lnSpc>
                  <a:spcPct val="92000"/>
                </a:lnSpc>
              </a:pPr>
              <a:r>
                <a:rPr lang="en-US" sz="1400" dirty="0">
                  <a:solidFill>
                    <a:schemeClr val="bg1"/>
                  </a:solidFill>
                  <a:latin typeface="Arial" panose="020B0604020202020204" pitchFamily="34" charset="0"/>
                  <a:cs typeface="Arial" panose="020B0604020202020204" pitchFamily="34" charset="0"/>
                </a:rPr>
                <a:t> </a:t>
              </a:r>
            </a:p>
            <a:p>
              <a:pPr algn="ctr">
                <a:lnSpc>
                  <a:spcPct val="92000"/>
                </a:lnSpc>
              </a:pPr>
              <a:r>
                <a:rPr lang="en-US" sz="2000" spc="200" dirty="0">
                  <a:solidFill>
                    <a:schemeClr val="bg1"/>
                  </a:solidFill>
                  <a:latin typeface="Arial" panose="020B0604020202020204" pitchFamily="34" charset="0"/>
                  <a:cs typeface="Arial" panose="020B0604020202020204" pitchFamily="34" charset="0"/>
                </a:rPr>
                <a:t>-</a:t>
              </a:r>
              <a:r>
                <a:rPr lang="en-US" sz="2000" dirty="0">
                  <a:solidFill>
                    <a:schemeClr val="bg1"/>
                  </a:solidFill>
                  <a:latin typeface="Arial" panose="020B0604020202020204" pitchFamily="34" charset="0"/>
                  <a:cs typeface="Arial" panose="020B0604020202020204" pitchFamily="34" charset="0"/>
                </a:rPr>
                <a:t>82° F</a:t>
              </a:r>
            </a:p>
            <a:p>
              <a:pPr algn="ctr">
                <a:lnSpc>
                  <a:spcPct val="92000"/>
                </a:lnSpc>
              </a:pPr>
              <a:r>
                <a:rPr lang="en-US" sz="1500" spc="200" dirty="0">
                  <a:solidFill>
                    <a:srgbClr val="9DC3E6"/>
                  </a:solidFill>
                  <a:latin typeface="Arial" panose="020B0604020202020204" pitchFamily="34" charset="0"/>
                  <a:cs typeface="Arial" panose="020B0604020202020204" pitchFamily="34" charset="0"/>
                </a:rPr>
                <a:t>(-</a:t>
              </a:r>
              <a:r>
                <a:rPr lang="en-US" sz="1500" dirty="0">
                  <a:solidFill>
                    <a:srgbClr val="9DC3E6"/>
                  </a:solidFill>
                  <a:latin typeface="Arial" panose="020B0604020202020204" pitchFamily="34" charset="0"/>
                  <a:cs typeface="Arial" panose="020B0604020202020204" pitchFamily="34" charset="0"/>
                </a:rPr>
                <a:t>63° C)</a:t>
              </a:r>
              <a:endParaRPr lang="en-US" sz="1500" dirty="0">
                <a:solidFill>
                  <a:schemeClr val="bg1"/>
                </a:solidFill>
                <a:latin typeface="Arial" panose="020B0604020202020204" pitchFamily="34" charset="0"/>
                <a:cs typeface="Arial" panose="020B0604020202020204" pitchFamily="34" charset="0"/>
              </a:endParaRPr>
            </a:p>
          </p:txBody>
        </p:sp>
        <p:sp>
          <p:nvSpPr>
            <p:cNvPr id="287" name="TextBox 286">
              <a:extLst>
                <a:ext uri="{FF2B5EF4-FFF2-40B4-BE49-F238E27FC236}">
                  <a16:creationId xmlns:a16="http://schemas.microsoft.com/office/drawing/2014/main" id="{F2ADDEA5-6F59-A749-9C29-F6CA568A5D9D}"/>
                </a:ext>
              </a:extLst>
            </p:cNvPr>
            <p:cNvSpPr txBox="1"/>
            <p:nvPr/>
          </p:nvSpPr>
          <p:spPr>
            <a:xfrm>
              <a:off x="6382523" y="5503339"/>
              <a:ext cx="1216572" cy="1010362"/>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p>
            <a:p>
              <a:pPr algn="ctr">
                <a:lnSpc>
                  <a:spcPct val="92000"/>
                </a:lnSpc>
              </a:pPr>
              <a:r>
                <a:rPr lang="en-US" sz="2000" spc="200" dirty="0">
                  <a:solidFill>
                    <a:schemeClr val="bg1"/>
                  </a:solidFill>
                  <a:latin typeface="Arial" panose="020B0604020202020204" pitchFamily="34" charset="0"/>
                  <a:cs typeface="Arial" panose="020B0604020202020204" pitchFamily="34" charset="0"/>
                </a:rPr>
                <a:t>-</a:t>
              </a:r>
              <a:r>
                <a:rPr lang="en-US" sz="2000" dirty="0">
                  <a:solidFill>
                    <a:schemeClr val="bg1"/>
                  </a:solidFill>
                  <a:latin typeface="Arial" panose="020B0604020202020204" pitchFamily="34" charset="0"/>
                  <a:cs typeface="Arial" panose="020B0604020202020204" pitchFamily="34" charset="0"/>
                </a:rPr>
                <a:t>82° F</a:t>
              </a:r>
            </a:p>
            <a:p>
              <a:pPr algn="ctr">
                <a:lnSpc>
                  <a:spcPct val="92000"/>
                </a:lnSpc>
              </a:pPr>
              <a:r>
                <a:rPr lang="en-US" sz="1500" spc="200" dirty="0">
                  <a:solidFill>
                    <a:srgbClr val="9DC3E6"/>
                  </a:solidFill>
                  <a:latin typeface="Arial" panose="020B0604020202020204" pitchFamily="34" charset="0"/>
                  <a:cs typeface="Arial" panose="020B0604020202020204" pitchFamily="34" charset="0"/>
                </a:rPr>
                <a:t>(-</a:t>
              </a:r>
              <a:r>
                <a:rPr lang="en-US" sz="1500" dirty="0">
                  <a:solidFill>
                    <a:srgbClr val="9DC3E6"/>
                  </a:solidFill>
                  <a:latin typeface="Arial" panose="020B0604020202020204" pitchFamily="34" charset="0"/>
                  <a:cs typeface="Arial" panose="020B0604020202020204" pitchFamily="34" charset="0"/>
                </a:rPr>
                <a:t>63° C)</a:t>
              </a:r>
              <a:endParaRPr lang="en-US" sz="1500" dirty="0">
                <a:solidFill>
                  <a:schemeClr val="bg1"/>
                </a:solidFill>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B4F90879-0469-A647-89D3-D65AFD0BC394}"/>
              </a:ext>
            </a:extLst>
          </p:cNvPr>
          <p:cNvGrpSpPr/>
          <p:nvPr/>
        </p:nvGrpSpPr>
        <p:grpSpPr>
          <a:xfrm>
            <a:off x="1914758" y="5296526"/>
            <a:ext cx="377190" cy="377190"/>
            <a:chOff x="6674633" y="-2444496"/>
            <a:chExt cx="1005840" cy="1005840"/>
          </a:xfrm>
        </p:grpSpPr>
        <p:cxnSp>
          <p:nvCxnSpPr>
            <p:cNvPr id="52" name="Straight Connector 51">
              <a:extLst>
                <a:ext uri="{FF2B5EF4-FFF2-40B4-BE49-F238E27FC236}">
                  <a16:creationId xmlns:a16="http://schemas.microsoft.com/office/drawing/2014/main" id="{C8050990-8761-F64E-9B4E-C1DB8C594A33}"/>
                </a:ext>
              </a:extLst>
            </p:cNvPr>
            <p:cNvCxnSpPr>
              <a:cxnSpLocks/>
            </p:cNvCxnSpPr>
            <p:nvPr/>
          </p:nvCxnSpPr>
          <p:spPr>
            <a:xfrm rot="16200000">
              <a:off x="7177553" y="-2444496"/>
              <a:ext cx="0" cy="100584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62992BB-FBA7-1A4C-9914-F1F2CAB4110D}"/>
                </a:ext>
              </a:extLst>
            </p:cNvPr>
            <p:cNvCxnSpPr>
              <a:cxnSpLocks/>
            </p:cNvCxnSpPr>
            <p:nvPr/>
          </p:nvCxnSpPr>
          <p:spPr>
            <a:xfrm>
              <a:off x="7177553" y="-2444496"/>
              <a:ext cx="0" cy="100584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E6C5545C-56BE-1D44-980A-EC6432ED08C8}"/>
              </a:ext>
            </a:extLst>
          </p:cNvPr>
          <p:cNvGrpSpPr/>
          <p:nvPr/>
        </p:nvGrpSpPr>
        <p:grpSpPr>
          <a:xfrm>
            <a:off x="5626876" y="5469736"/>
            <a:ext cx="377190" cy="771563"/>
            <a:chOff x="11254480" y="7357145"/>
            <a:chExt cx="502920" cy="1028750"/>
          </a:xfrm>
        </p:grpSpPr>
        <p:grpSp>
          <p:nvGrpSpPr>
            <p:cNvPr id="343" name="Group 342">
              <a:extLst>
                <a:ext uri="{FF2B5EF4-FFF2-40B4-BE49-F238E27FC236}">
                  <a16:creationId xmlns:a16="http://schemas.microsoft.com/office/drawing/2014/main" id="{54CC9DCC-316C-394D-86AC-BCC00FB74F85}"/>
                </a:ext>
              </a:extLst>
            </p:cNvPr>
            <p:cNvGrpSpPr/>
            <p:nvPr/>
          </p:nvGrpSpPr>
          <p:grpSpPr>
            <a:xfrm>
              <a:off x="11254480" y="7357145"/>
              <a:ext cx="502920" cy="502920"/>
              <a:chOff x="6674633" y="-2444496"/>
              <a:chExt cx="1005840" cy="1005840"/>
            </a:xfrm>
          </p:grpSpPr>
          <p:cxnSp>
            <p:nvCxnSpPr>
              <p:cNvPr id="344" name="Straight Connector 343">
                <a:extLst>
                  <a:ext uri="{FF2B5EF4-FFF2-40B4-BE49-F238E27FC236}">
                    <a16:creationId xmlns:a16="http://schemas.microsoft.com/office/drawing/2014/main" id="{4FA869A5-9112-B24C-A50D-0CA6E315FDEF}"/>
                  </a:ext>
                </a:extLst>
              </p:cNvPr>
              <p:cNvCxnSpPr>
                <a:cxnSpLocks/>
              </p:cNvCxnSpPr>
              <p:nvPr/>
            </p:nvCxnSpPr>
            <p:spPr>
              <a:xfrm rot="16200000">
                <a:off x="7177553" y="-2444496"/>
                <a:ext cx="0" cy="100584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A4B8153E-B9FA-1A45-8D2C-2F46FC433BB1}"/>
                  </a:ext>
                </a:extLst>
              </p:cNvPr>
              <p:cNvCxnSpPr>
                <a:cxnSpLocks/>
              </p:cNvCxnSpPr>
              <p:nvPr/>
            </p:nvCxnSpPr>
            <p:spPr>
              <a:xfrm>
                <a:off x="7177553" y="-2444496"/>
                <a:ext cx="0" cy="100584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46" name="Group 345">
              <a:extLst>
                <a:ext uri="{FF2B5EF4-FFF2-40B4-BE49-F238E27FC236}">
                  <a16:creationId xmlns:a16="http://schemas.microsoft.com/office/drawing/2014/main" id="{A4FA23E5-4259-964D-A73E-4343678BF122}"/>
                </a:ext>
              </a:extLst>
            </p:cNvPr>
            <p:cNvGrpSpPr/>
            <p:nvPr/>
          </p:nvGrpSpPr>
          <p:grpSpPr>
            <a:xfrm>
              <a:off x="11254480" y="7882975"/>
              <a:ext cx="502920" cy="502920"/>
              <a:chOff x="6674633" y="-2444496"/>
              <a:chExt cx="1005840" cy="1005840"/>
            </a:xfrm>
          </p:grpSpPr>
          <p:cxnSp>
            <p:nvCxnSpPr>
              <p:cNvPr id="347" name="Straight Connector 346">
                <a:extLst>
                  <a:ext uri="{FF2B5EF4-FFF2-40B4-BE49-F238E27FC236}">
                    <a16:creationId xmlns:a16="http://schemas.microsoft.com/office/drawing/2014/main" id="{25590473-521B-E34A-B3FA-4BA0C1C310E0}"/>
                  </a:ext>
                </a:extLst>
              </p:cNvPr>
              <p:cNvCxnSpPr>
                <a:cxnSpLocks/>
              </p:cNvCxnSpPr>
              <p:nvPr/>
            </p:nvCxnSpPr>
            <p:spPr>
              <a:xfrm rot="16200000">
                <a:off x="7177553" y="-2444496"/>
                <a:ext cx="0" cy="100584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9309E6F7-70C3-4D4B-8E6A-E878DDE816FF}"/>
                  </a:ext>
                </a:extLst>
              </p:cNvPr>
              <p:cNvCxnSpPr>
                <a:cxnSpLocks/>
              </p:cNvCxnSpPr>
              <p:nvPr/>
            </p:nvCxnSpPr>
            <p:spPr>
              <a:xfrm>
                <a:off x="7177553" y="-2444496"/>
                <a:ext cx="0" cy="100584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grpSp>
      <p:pic>
        <p:nvPicPr>
          <p:cNvPr id="285" name="Picture 284">
            <a:extLst>
              <a:ext uri="{FF2B5EF4-FFF2-40B4-BE49-F238E27FC236}">
                <a16:creationId xmlns:a16="http://schemas.microsoft.com/office/drawing/2014/main" id="{C960C364-D4A2-5740-9923-E03BD8F69CD4}"/>
              </a:ext>
            </a:extLst>
          </p:cNvPr>
          <p:cNvPicPr>
            <a:picLocks noChangeAspect="1"/>
          </p:cNvPicPr>
          <p:nvPr/>
        </p:nvPicPr>
        <p:blipFill>
          <a:blip r:embed="rId11"/>
          <a:srcRect/>
          <a:stretch/>
        </p:blipFill>
        <p:spPr>
          <a:xfrm>
            <a:off x="6344831" y="1143762"/>
            <a:ext cx="905256" cy="905256"/>
          </a:xfrm>
          <a:prstGeom prst="rect">
            <a:avLst/>
          </a:prstGeom>
        </p:spPr>
      </p:pic>
      <p:pic>
        <p:nvPicPr>
          <p:cNvPr id="289" name="Picture 288">
            <a:extLst>
              <a:ext uri="{FF2B5EF4-FFF2-40B4-BE49-F238E27FC236}">
                <a16:creationId xmlns:a16="http://schemas.microsoft.com/office/drawing/2014/main" id="{BDAE743B-EAA2-0640-9E53-E6B82418E31D}"/>
              </a:ext>
            </a:extLst>
          </p:cNvPr>
          <p:cNvPicPr>
            <a:picLocks noChangeAspect="1"/>
          </p:cNvPicPr>
          <p:nvPr/>
        </p:nvPicPr>
        <p:blipFill>
          <a:blip r:embed="rId12"/>
          <a:srcRect/>
          <a:stretch/>
        </p:blipFill>
        <p:spPr>
          <a:xfrm>
            <a:off x="6280559" y="3156556"/>
            <a:ext cx="1042797" cy="1042797"/>
          </a:xfrm>
          <a:prstGeom prst="rect">
            <a:avLst/>
          </a:prstGeom>
        </p:spPr>
      </p:pic>
      <p:sp>
        <p:nvSpPr>
          <p:cNvPr id="16" name="Date Placeholder 15">
            <a:extLst>
              <a:ext uri="{FF2B5EF4-FFF2-40B4-BE49-F238E27FC236}">
                <a16:creationId xmlns:a16="http://schemas.microsoft.com/office/drawing/2014/main" id="{FD00108D-7B24-7D4F-BAF8-840300DAF82B}"/>
              </a:ext>
            </a:extLst>
          </p:cNvPr>
          <p:cNvSpPr>
            <a:spLocks noGrp="1"/>
          </p:cNvSpPr>
          <p:nvPr>
            <p:ph type="dt" sz="half" idx="18"/>
          </p:nvPr>
        </p:nvSpPr>
        <p:spPr/>
        <p:txBody>
          <a:bodyPr/>
          <a:lstStyle/>
          <a:p>
            <a:fld id="{A380E0AC-AFDE-7C4B-81C1-C62E91FCEEE6}" type="datetime4">
              <a:rPr lang="en-US" smtClean="0"/>
              <a:t>December 1, 2021</a:t>
            </a:fld>
            <a:endParaRPr lang="en-US"/>
          </a:p>
        </p:txBody>
      </p:sp>
      <p:sp>
        <p:nvSpPr>
          <p:cNvPr id="17" name="Footer Placeholder 16">
            <a:extLst>
              <a:ext uri="{FF2B5EF4-FFF2-40B4-BE49-F238E27FC236}">
                <a16:creationId xmlns:a16="http://schemas.microsoft.com/office/drawing/2014/main" id="{8D9C7C1F-9BFE-DF41-82F0-2972EDE9063D}"/>
              </a:ext>
            </a:extLst>
          </p:cNvPr>
          <p:cNvSpPr>
            <a:spLocks noGrp="1"/>
          </p:cNvSpPr>
          <p:nvPr>
            <p:ph type="ftr" sz="quarter" idx="19"/>
          </p:nvPr>
        </p:nvSpPr>
        <p:spPr/>
        <p:txBody>
          <a:bodyPr/>
          <a:lstStyle/>
          <a:p>
            <a:r>
              <a:rPr lang="en-US"/>
              <a:t>This document has been reviewed and determined not to contain export controlled technical data.</a:t>
            </a:r>
          </a:p>
        </p:txBody>
      </p:sp>
      <p:sp>
        <p:nvSpPr>
          <p:cNvPr id="18" name="Slide Number Placeholder 17">
            <a:extLst>
              <a:ext uri="{FF2B5EF4-FFF2-40B4-BE49-F238E27FC236}">
                <a16:creationId xmlns:a16="http://schemas.microsoft.com/office/drawing/2014/main" id="{1F1F6A6F-B854-E446-9DBF-69B5415DBF5D}"/>
              </a:ext>
            </a:extLst>
          </p:cNvPr>
          <p:cNvSpPr>
            <a:spLocks noGrp="1"/>
          </p:cNvSpPr>
          <p:nvPr>
            <p:ph type="sldNum" sz="quarter" idx="20"/>
          </p:nvPr>
        </p:nvSpPr>
        <p:spPr/>
        <p:txBody>
          <a:bodyPr/>
          <a:lstStyle/>
          <a:p>
            <a:fld id="{275C533D-D968-4A70-91E2-44C7FEDAA0E0}" type="slidenum">
              <a:rPr lang="en-US" smtClean="0"/>
              <a:pPr/>
              <a:t>7</a:t>
            </a:fld>
            <a:endParaRPr lang="en-US"/>
          </a:p>
        </p:txBody>
      </p:sp>
    </p:spTree>
    <p:extLst>
      <p:ext uri="{BB962C8B-B14F-4D97-AF65-F5344CB8AC3E}">
        <p14:creationId xmlns:p14="http://schemas.microsoft.com/office/powerpoint/2010/main" val="195931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92"/>
                                        </p:tgtEl>
                                      </p:cBhvr>
                                    </p:animEffect>
                                    <p:set>
                                      <p:cBhvr>
                                        <p:cTn id="7" dur="1" fill="hold">
                                          <p:stCondLst>
                                            <p:cond delay="999"/>
                                          </p:stCondLst>
                                        </p:cTn>
                                        <p:tgtEl>
                                          <p:spTgt spid="59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0" presetClass="path" presetSubtype="0" accel="50000" decel="50000" fill="hold" nodeType="withEffect">
                                  <p:stCondLst>
                                    <p:cond delay="0"/>
                                  </p:stCondLst>
                                  <p:childTnLst>
                                    <p:animMotion origin="layout" path="M 0.00017 4.81481E-6 L -0.14271 4.81481E-6 " pathEditMode="relative" rAng="0" ptsTypes="AA">
                                      <p:cBhvr>
                                        <p:cTn id="12" dur="2000" fill="hold"/>
                                        <p:tgtEl>
                                          <p:spTgt spid="7"/>
                                        </p:tgtEl>
                                        <p:attrNameLst>
                                          <p:attrName>ppt_x</p:attrName>
                                          <p:attrName>ppt_y</p:attrName>
                                        </p:attrNameLst>
                                      </p:cBhvr>
                                      <p:rCtr x="-7153" y="0"/>
                                    </p:animMotion>
                                  </p:childTnLst>
                                </p:cTn>
                              </p:par>
                              <p:par>
                                <p:cTn id="13" presetID="0" presetClass="path" presetSubtype="0" accel="50000" decel="50000" fill="hold" nodeType="withEffect">
                                  <p:stCondLst>
                                    <p:cond delay="0"/>
                                  </p:stCondLst>
                                  <p:childTnLst>
                                    <p:animMotion origin="layout" path="M -0.00017 -0.00031 L -0.30417 -0.00031 " pathEditMode="relative" rAng="0" ptsTypes="AA">
                                      <p:cBhvr>
                                        <p:cTn id="14" dur="2000" fill="hold"/>
                                        <p:tgtEl>
                                          <p:spTgt spid="11"/>
                                        </p:tgtEl>
                                        <p:attrNameLst>
                                          <p:attrName>ppt_x</p:attrName>
                                          <p:attrName>ppt_y</p:attrName>
                                        </p:attrNameLst>
                                      </p:cBhvr>
                                      <p:rCtr x="-15208" y="0"/>
                                    </p:animMotion>
                                  </p:childTnLst>
                                </p:cTn>
                              </p:par>
                              <p:par>
                                <p:cTn id="15" presetID="0" presetClass="path" presetSubtype="0" accel="50000" decel="50000" fill="hold" nodeType="withEffect">
                                  <p:stCondLst>
                                    <p:cond delay="0"/>
                                  </p:stCondLst>
                                  <p:childTnLst>
                                    <p:animMotion origin="layout" path="M 4.16667E-6 -0.00155 L -0.45313 -0.00155 " pathEditMode="relative" rAng="0" ptsTypes="AA">
                                      <p:cBhvr>
                                        <p:cTn id="16" dur="2000" fill="hold"/>
                                        <p:tgtEl>
                                          <p:spTgt spid="19"/>
                                        </p:tgtEl>
                                        <p:attrNameLst>
                                          <p:attrName>ppt_x</p:attrName>
                                          <p:attrName>ppt_y</p:attrName>
                                        </p:attrNameLst>
                                      </p:cBhvr>
                                      <p:rCtr x="-22656" y="0"/>
                                    </p:animMotion>
                                  </p:childTnLst>
                                </p:cTn>
                              </p:par>
                              <p:par>
                                <p:cTn id="17" presetID="0" presetClass="path" presetSubtype="0" accel="50000" decel="50000" fill="hold" nodeType="withEffect">
                                  <p:stCondLst>
                                    <p:cond delay="0"/>
                                  </p:stCondLst>
                                  <p:childTnLst>
                                    <p:animMotion origin="layout" path="M -2.77778E-6 -0.00155 L -0.57986 -0.00155 " pathEditMode="relative" rAng="0" ptsTypes="AA">
                                      <p:cBhvr>
                                        <p:cTn id="18" dur="2000" fill="hold"/>
                                        <p:tgtEl>
                                          <p:spTgt spid="285"/>
                                        </p:tgtEl>
                                        <p:attrNameLst>
                                          <p:attrName>ppt_x</p:attrName>
                                          <p:attrName>ppt_y</p:attrName>
                                        </p:attrNameLst>
                                      </p:cBhvr>
                                      <p:rCtr x="-28993" y="0"/>
                                    </p:animMotion>
                                  </p:childTnLst>
                                </p:cTn>
                              </p:par>
                              <p:par>
                                <p:cTn id="19" presetID="0" presetClass="path" presetSubtype="0" accel="50000" decel="50000" fill="hold" nodeType="withEffect">
                                  <p:stCondLst>
                                    <p:cond delay="0"/>
                                  </p:stCondLst>
                                  <p:childTnLst>
                                    <p:animMotion origin="layout" path="M 0.00013 -0.00069 L 0.04088 -0.00069 " pathEditMode="relative" rAng="0" ptsTypes="AA">
                                      <p:cBhvr>
                                        <p:cTn id="20" dur="2000" fill="hold"/>
                                        <p:tgtEl>
                                          <p:spTgt spid="24"/>
                                        </p:tgtEl>
                                        <p:attrNameLst>
                                          <p:attrName>ppt_x</p:attrName>
                                          <p:attrName>ppt_y</p:attrName>
                                        </p:attrNameLst>
                                      </p:cBhvr>
                                      <p:rCtr x="2031" y="0"/>
                                    </p:animMotion>
                                  </p:childTnLst>
                                </p:cTn>
                              </p:par>
                              <p:par>
                                <p:cTn id="21" presetID="0" presetClass="path" presetSubtype="0" accel="50000" decel="50000" fill="hold" nodeType="withEffect">
                                  <p:stCondLst>
                                    <p:cond delay="0"/>
                                  </p:stCondLst>
                                  <p:childTnLst>
                                    <p:animMotion origin="layout" path="M -3.95833E-6 -0.0007 L 0.23347 -0.0007 " pathEditMode="relative" rAng="0" ptsTypes="AA">
                                      <p:cBhvr>
                                        <p:cTn id="22" dur="2000" fill="hold"/>
                                        <p:tgtEl>
                                          <p:spTgt spid="28"/>
                                        </p:tgtEl>
                                        <p:attrNameLst>
                                          <p:attrName>ppt_x</p:attrName>
                                          <p:attrName>ppt_y</p:attrName>
                                        </p:attrNameLst>
                                      </p:cBhvr>
                                      <p:rCtr x="11667" y="0"/>
                                    </p:animMotion>
                                  </p:childTnLst>
                                </p:cTn>
                              </p:par>
                              <p:par>
                                <p:cTn id="23" presetID="0" presetClass="path" presetSubtype="0" accel="50000" decel="50000" fill="hold" nodeType="withEffect">
                                  <p:stCondLst>
                                    <p:cond delay="0"/>
                                  </p:stCondLst>
                                  <p:childTnLst>
                                    <p:animMotion origin="layout" path="M 0.00052 3.7037E-6 L 0.36237 3.7037E-6 " pathEditMode="relative" rAng="0" ptsTypes="AA">
                                      <p:cBhvr>
                                        <p:cTn id="24" dur="2000" fill="hold"/>
                                        <p:tgtEl>
                                          <p:spTgt spid="26"/>
                                        </p:tgtEl>
                                        <p:attrNameLst>
                                          <p:attrName>ppt_x</p:attrName>
                                          <p:attrName>ppt_y</p:attrName>
                                        </p:attrNameLst>
                                      </p:cBhvr>
                                      <p:rCtr x="18086" y="0"/>
                                    </p:animMotion>
                                  </p:childTnLst>
                                </p:cTn>
                              </p:par>
                              <p:par>
                                <p:cTn id="25" presetID="0" presetClass="path" presetSubtype="0" accel="50000" decel="50000" fill="hold" nodeType="withEffect">
                                  <p:stCondLst>
                                    <p:cond delay="0"/>
                                  </p:stCondLst>
                                  <p:childTnLst>
                                    <p:animMotion origin="layout" path="M 0.00052 3.7037E-6 L 0.53242 3.7037E-6 " pathEditMode="relative" rAng="0" ptsTypes="AA">
                                      <p:cBhvr>
                                        <p:cTn id="26" dur="2000" fill="hold"/>
                                        <p:tgtEl>
                                          <p:spTgt spid="289"/>
                                        </p:tgtEl>
                                        <p:attrNameLst>
                                          <p:attrName>ppt_x</p:attrName>
                                          <p:attrName>ppt_y</p:attrName>
                                        </p:attrNameLst>
                                      </p:cBhvr>
                                      <p:rCtr x="26589" y="0"/>
                                    </p:animMotion>
                                  </p:childTnLst>
                                </p:cTn>
                              </p:par>
                              <p:par>
                                <p:cTn id="27" presetID="10" presetClass="entr" presetSubtype="0" fill="hold" nodeType="withEffect">
                                  <p:stCondLst>
                                    <p:cond delay="750"/>
                                  </p:stCondLst>
                                  <p:childTnLst>
                                    <p:set>
                                      <p:cBhvr>
                                        <p:cTn id="28" dur="1" fill="hold">
                                          <p:stCondLst>
                                            <p:cond delay="0"/>
                                          </p:stCondLst>
                                        </p:cTn>
                                        <p:tgtEl>
                                          <p:spTgt spid="600"/>
                                        </p:tgtEl>
                                        <p:attrNameLst>
                                          <p:attrName>style.visibility</p:attrName>
                                        </p:attrNameLst>
                                      </p:cBhvr>
                                      <p:to>
                                        <p:strVal val="visible"/>
                                      </p:to>
                                    </p:set>
                                    <p:animEffect transition="in" filter="fade">
                                      <p:cBhvr>
                                        <p:cTn id="29" dur="1000"/>
                                        <p:tgtEl>
                                          <p:spTgt spid="600"/>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BC26523-612F-4E46-8F1B-6C06A09B4162}"/>
              </a:ext>
            </a:extLst>
          </p:cNvPr>
          <p:cNvSpPr>
            <a:spLocks noGrp="1"/>
          </p:cNvSpPr>
          <p:nvPr>
            <p:ph type="body" sz="quarter" idx="17"/>
          </p:nvPr>
        </p:nvSpPr>
        <p:spPr/>
        <p:txBody>
          <a:bodyPr/>
          <a:lstStyle/>
          <a:p>
            <a:r>
              <a:rPr lang="en-US"/>
              <a:t>Exoplanet Communications</a:t>
            </a:r>
          </a:p>
        </p:txBody>
      </p:sp>
      <p:sp>
        <p:nvSpPr>
          <p:cNvPr id="5" name="Title 4">
            <a:extLst>
              <a:ext uri="{FF2B5EF4-FFF2-40B4-BE49-F238E27FC236}">
                <a16:creationId xmlns:a16="http://schemas.microsoft.com/office/drawing/2014/main" id="{402DC8D7-9566-B942-8FE7-0B8DA0E73F1C}"/>
              </a:ext>
            </a:extLst>
          </p:cNvPr>
          <p:cNvSpPr>
            <a:spLocks noGrp="1"/>
          </p:cNvSpPr>
          <p:nvPr>
            <p:ph type="title"/>
          </p:nvPr>
        </p:nvSpPr>
        <p:spPr/>
        <p:txBody>
          <a:bodyPr/>
          <a:lstStyle/>
          <a:p>
            <a:r>
              <a:rPr lang="en-US" dirty="0">
                <a:solidFill>
                  <a:schemeClr val="accent1">
                    <a:lumMod val="40000"/>
                    <a:lumOff val="60000"/>
                  </a:schemeClr>
                </a:solidFill>
              </a:rPr>
              <a:t>Comparison of Exoplanets’ Locations </a:t>
            </a:r>
            <a:r>
              <a:rPr lang="en-US" sz="1600" dirty="0">
                <a:solidFill>
                  <a:schemeClr val="accent1">
                    <a:lumMod val="40000"/>
                    <a:lumOff val="60000"/>
                  </a:schemeClr>
                </a:solidFill>
              </a:rPr>
              <a:t>– with Solar System Planets</a:t>
            </a:r>
            <a:br>
              <a:rPr lang="en-US" dirty="0">
                <a:solidFill>
                  <a:schemeClr val="accent1">
                    <a:lumMod val="40000"/>
                    <a:lumOff val="60000"/>
                  </a:schemeClr>
                </a:solidFill>
              </a:rPr>
            </a:br>
            <a:br>
              <a:rPr lang="en-US" dirty="0">
                <a:solidFill>
                  <a:schemeClr val="accent1">
                    <a:lumMod val="40000"/>
                    <a:lumOff val="60000"/>
                  </a:schemeClr>
                </a:solidFill>
              </a:rPr>
            </a:br>
            <a:endParaRPr lang="en-US" dirty="0">
              <a:solidFill>
                <a:schemeClr val="accent1">
                  <a:lumMod val="40000"/>
                  <a:lumOff val="60000"/>
                </a:schemeClr>
              </a:solidFill>
            </a:endParaRPr>
          </a:p>
        </p:txBody>
      </p:sp>
      <p:grpSp>
        <p:nvGrpSpPr>
          <p:cNvPr id="600" name="Group 599">
            <a:extLst>
              <a:ext uri="{FF2B5EF4-FFF2-40B4-BE49-F238E27FC236}">
                <a16:creationId xmlns:a16="http://schemas.microsoft.com/office/drawing/2014/main" id="{59C60543-CDF2-1C42-94E2-0D5905645DFC}"/>
              </a:ext>
            </a:extLst>
          </p:cNvPr>
          <p:cNvGrpSpPr/>
          <p:nvPr/>
        </p:nvGrpSpPr>
        <p:grpSpPr>
          <a:xfrm>
            <a:off x="340409" y="644102"/>
            <a:ext cx="8965121" cy="4371466"/>
            <a:chOff x="453879" y="858803"/>
            <a:chExt cx="11953493" cy="5828621"/>
          </a:xfrm>
        </p:grpSpPr>
        <p:grpSp>
          <p:nvGrpSpPr>
            <p:cNvPr id="593" name="Group 592">
              <a:extLst>
                <a:ext uri="{FF2B5EF4-FFF2-40B4-BE49-F238E27FC236}">
                  <a16:creationId xmlns:a16="http://schemas.microsoft.com/office/drawing/2014/main" id="{7F346CA7-6F72-874E-863B-C0B7E61CD382}"/>
                </a:ext>
              </a:extLst>
            </p:cNvPr>
            <p:cNvGrpSpPr/>
            <p:nvPr/>
          </p:nvGrpSpPr>
          <p:grpSpPr>
            <a:xfrm>
              <a:off x="9277774" y="858803"/>
              <a:ext cx="1443135" cy="4036827"/>
              <a:chOff x="9277774" y="858803"/>
              <a:chExt cx="1443135" cy="4036827"/>
            </a:xfrm>
          </p:grpSpPr>
          <p:sp>
            <p:nvSpPr>
              <p:cNvPr id="594" name="TextBox 593">
                <a:extLst>
                  <a:ext uri="{FF2B5EF4-FFF2-40B4-BE49-F238E27FC236}">
                    <a16:creationId xmlns:a16="http://schemas.microsoft.com/office/drawing/2014/main" id="{1CBFCB94-7BF1-8644-B05B-EF4FB0427E66}"/>
                  </a:ext>
                </a:extLst>
              </p:cNvPr>
              <p:cNvSpPr txBox="1"/>
              <p:nvPr/>
            </p:nvSpPr>
            <p:spPr>
              <a:xfrm>
                <a:off x="9277774" y="858803"/>
                <a:ext cx="1443131" cy="1217427"/>
              </a:xfrm>
              <a:prstGeom prst="rect">
                <a:avLst/>
              </a:prstGeom>
              <a:noFill/>
            </p:spPr>
            <p:txBody>
              <a:bodyPr wrap="none" rtlCol="0">
                <a:spAutoFit/>
              </a:bodyPr>
              <a:lstStyle/>
              <a:p>
                <a:pPr algn="ctr">
                  <a:spcAft>
                    <a:spcPts val="375"/>
                  </a:spcAft>
                </a:pPr>
                <a:r>
                  <a:rPr lang="en-US">
                    <a:solidFill>
                      <a:schemeClr val="bg1"/>
                    </a:solidFill>
                    <a:latin typeface="Arial Narrow" panose="020B0604020202020204" pitchFamily="34" charset="0"/>
                    <a:cs typeface="Arial Narrow" panose="020B0604020202020204" pitchFamily="34" charset="0"/>
                  </a:rPr>
                  <a:t> </a:t>
                </a:r>
              </a:p>
              <a:p>
                <a:pPr algn="ctr">
                  <a:spcAft>
                    <a:spcPts val="375"/>
                  </a:spcAft>
                </a:pPr>
                <a:r>
                  <a:rPr lang="en-US">
                    <a:solidFill>
                      <a:schemeClr val="bg1"/>
                    </a:solidFill>
                    <a:latin typeface="Arial" panose="020B0604020202020204" pitchFamily="34" charset="0"/>
                    <a:cs typeface="Arial" panose="020B0604020202020204" pitchFamily="34" charset="0"/>
                  </a:rPr>
                  <a:t>Distance</a:t>
                </a:r>
                <a:br>
                  <a:rPr lang="en-US">
                    <a:solidFill>
                      <a:schemeClr val="bg1"/>
                    </a:solidFill>
                    <a:latin typeface="Arial" panose="020B0604020202020204" pitchFamily="34" charset="0"/>
                    <a:cs typeface="Arial" panose="020B0604020202020204" pitchFamily="34" charset="0"/>
                  </a:rPr>
                </a:br>
                <a:r>
                  <a:rPr lang="en-US" sz="1400">
                    <a:solidFill>
                      <a:schemeClr val="accent5">
                        <a:lumMod val="75000"/>
                      </a:schemeClr>
                    </a:solidFill>
                    <a:latin typeface="Arial" panose="020B0604020202020204" pitchFamily="34" charset="0"/>
                    <a:cs typeface="Arial" panose="020B0604020202020204" pitchFamily="34" charset="0"/>
                  </a:rPr>
                  <a:t>(from star)</a:t>
                </a:r>
                <a:endParaRPr lang="en-US">
                  <a:solidFill>
                    <a:schemeClr val="accent5">
                      <a:lumMod val="75000"/>
                    </a:schemeClr>
                  </a:solidFill>
                  <a:latin typeface="Arial" panose="020B0604020202020204" pitchFamily="34" charset="0"/>
                  <a:cs typeface="Arial" panose="020B0604020202020204" pitchFamily="34" charset="0"/>
                </a:endParaRPr>
              </a:p>
            </p:txBody>
          </p:sp>
          <p:sp>
            <p:nvSpPr>
              <p:cNvPr id="595" name="TextBox 594">
                <a:extLst>
                  <a:ext uri="{FF2B5EF4-FFF2-40B4-BE49-F238E27FC236}">
                    <a16:creationId xmlns:a16="http://schemas.microsoft.com/office/drawing/2014/main" id="{F127D7C0-3553-9C4B-9108-AA3F8687FEA4}"/>
                  </a:ext>
                </a:extLst>
              </p:cNvPr>
              <p:cNvSpPr txBox="1"/>
              <p:nvPr/>
            </p:nvSpPr>
            <p:spPr>
              <a:xfrm>
                <a:off x="9277777" y="3678204"/>
                <a:ext cx="1443132" cy="1217426"/>
              </a:xfrm>
              <a:prstGeom prst="rect">
                <a:avLst/>
              </a:prstGeom>
              <a:noFill/>
            </p:spPr>
            <p:txBody>
              <a:bodyPr wrap="none" rtlCol="0">
                <a:spAutoFit/>
              </a:bodyPr>
              <a:lstStyle/>
              <a:p>
                <a:pPr algn="ctr">
                  <a:spcAft>
                    <a:spcPts val="375"/>
                  </a:spcAft>
                </a:pPr>
                <a:r>
                  <a:rPr lang="en-US">
                    <a:solidFill>
                      <a:schemeClr val="bg1"/>
                    </a:solidFill>
                    <a:latin typeface="Arial Narrow" panose="020B0604020202020204" pitchFamily="34" charset="0"/>
                    <a:cs typeface="Arial Narrow" panose="020B0604020202020204" pitchFamily="34" charset="0"/>
                  </a:rPr>
                  <a:t> </a:t>
                </a:r>
              </a:p>
              <a:p>
                <a:pPr algn="ctr">
                  <a:spcAft>
                    <a:spcPts val="375"/>
                  </a:spcAft>
                </a:pPr>
                <a:r>
                  <a:rPr lang="en-US">
                    <a:solidFill>
                      <a:schemeClr val="bg1"/>
                    </a:solidFill>
                    <a:latin typeface="Arial" panose="020B0604020202020204" pitchFamily="34" charset="0"/>
                    <a:cs typeface="Arial" panose="020B0604020202020204" pitchFamily="34" charset="0"/>
                  </a:rPr>
                  <a:t>Distance</a:t>
                </a:r>
                <a:br>
                  <a:rPr lang="en-US">
                    <a:solidFill>
                      <a:schemeClr val="bg1"/>
                    </a:solidFill>
                    <a:latin typeface="Arial" panose="020B0604020202020204" pitchFamily="34" charset="0"/>
                    <a:cs typeface="Arial" panose="020B0604020202020204" pitchFamily="34" charset="0"/>
                  </a:rPr>
                </a:br>
                <a:r>
                  <a:rPr lang="en-US" sz="1400">
                    <a:solidFill>
                      <a:schemeClr val="accent5">
                        <a:lumMod val="75000"/>
                      </a:schemeClr>
                    </a:solidFill>
                    <a:latin typeface="Arial" panose="020B0604020202020204" pitchFamily="34" charset="0"/>
                    <a:cs typeface="Arial" panose="020B0604020202020204" pitchFamily="34" charset="0"/>
                  </a:rPr>
                  <a:t>(from Sun)</a:t>
                </a:r>
              </a:p>
            </p:txBody>
          </p:sp>
        </p:grpSp>
        <p:grpSp>
          <p:nvGrpSpPr>
            <p:cNvPr id="591" name="Group 590">
              <a:extLst>
                <a:ext uri="{FF2B5EF4-FFF2-40B4-BE49-F238E27FC236}">
                  <a16:creationId xmlns:a16="http://schemas.microsoft.com/office/drawing/2014/main" id="{93BB4F2F-3818-9948-A1CB-A54F45767324}"/>
                </a:ext>
              </a:extLst>
            </p:cNvPr>
            <p:cNvGrpSpPr/>
            <p:nvPr/>
          </p:nvGrpSpPr>
          <p:grpSpPr>
            <a:xfrm>
              <a:off x="453879" y="2771254"/>
              <a:ext cx="11953493" cy="3620106"/>
              <a:chOff x="453879" y="2771254"/>
              <a:chExt cx="11953493" cy="3620106"/>
            </a:xfrm>
          </p:grpSpPr>
          <p:grpSp>
            <p:nvGrpSpPr>
              <p:cNvPr id="349" name="Group 348">
                <a:extLst>
                  <a:ext uri="{FF2B5EF4-FFF2-40B4-BE49-F238E27FC236}">
                    <a16:creationId xmlns:a16="http://schemas.microsoft.com/office/drawing/2014/main" id="{BD63C2B6-D398-6D49-B598-A8F86681741B}"/>
                  </a:ext>
                </a:extLst>
              </p:cNvPr>
              <p:cNvGrpSpPr/>
              <p:nvPr/>
            </p:nvGrpSpPr>
            <p:grpSpPr>
              <a:xfrm>
                <a:off x="453879" y="5607951"/>
                <a:ext cx="11953492" cy="783409"/>
                <a:chOff x="453879" y="5895454"/>
                <a:chExt cx="11953492" cy="783409"/>
              </a:xfrm>
            </p:grpSpPr>
            <p:sp>
              <p:nvSpPr>
                <p:cNvPr id="350" name="TextBox 349">
                  <a:extLst>
                    <a:ext uri="{FF2B5EF4-FFF2-40B4-BE49-F238E27FC236}">
                      <a16:creationId xmlns:a16="http://schemas.microsoft.com/office/drawing/2014/main" id="{8C09ABC7-82EF-5640-9C3B-BA2DCA40DE5B}"/>
                    </a:ext>
                  </a:extLst>
                </p:cNvPr>
                <p:cNvSpPr txBox="1"/>
                <p:nvPr/>
              </p:nvSpPr>
              <p:spPr>
                <a:xfrm>
                  <a:off x="914826" y="6247975"/>
                  <a:ext cx="539036" cy="430886"/>
                </a:xfrm>
                <a:prstGeom prst="rect">
                  <a:avLst/>
                </a:prstGeom>
                <a:noFill/>
              </p:spPr>
              <p:txBody>
                <a:bodyPr wrap="none" rtlCol="0">
                  <a:spAutoFit/>
                </a:bodyPr>
                <a:lstStyle/>
                <a:p>
                  <a:pPr algn="ctr"/>
                  <a:r>
                    <a:rPr lang="en-US" sz="1500" dirty="0">
                      <a:solidFill>
                        <a:schemeClr val="bg1"/>
                      </a:solidFill>
                      <a:latin typeface="Arial Narrow" panose="020B0604020202020204" pitchFamily="34" charset="0"/>
                      <a:cs typeface="Arial Narrow" panose="020B0604020202020204" pitchFamily="34" charset="0"/>
                    </a:rPr>
                    <a:t>0.1</a:t>
                  </a:r>
                </a:p>
              </p:txBody>
            </p:sp>
            <p:sp>
              <p:nvSpPr>
                <p:cNvPr id="351" name="TextBox 350">
                  <a:extLst>
                    <a:ext uri="{FF2B5EF4-FFF2-40B4-BE49-F238E27FC236}">
                      <a16:creationId xmlns:a16="http://schemas.microsoft.com/office/drawing/2014/main" id="{70B3F9D7-E240-8643-8864-4A176D1689D5}"/>
                    </a:ext>
                  </a:extLst>
                </p:cNvPr>
                <p:cNvSpPr txBox="1"/>
                <p:nvPr/>
              </p:nvSpPr>
              <p:spPr>
                <a:xfrm>
                  <a:off x="1645099"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0.2</a:t>
                  </a:r>
                </a:p>
              </p:txBody>
            </p:sp>
            <p:sp>
              <p:nvSpPr>
                <p:cNvPr id="352" name="TextBox 351">
                  <a:extLst>
                    <a:ext uri="{FF2B5EF4-FFF2-40B4-BE49-F238E27FC236}">
                      <a16:creationId xmlns:a16="http://schemas.microsoft.com/office/drawing/2014/main" id="{33F17DCA-CBFA-B349-A5EB-6D144143BBD9}"/>
                    </a:ext>
                  </a:extLst>
                </p:cNvPr>
                <p:cNvSpPr txBox="1"/>
                <p:nvPr/>
              </p:nvSpPr>
              <p:spPr>
                <a:xfrm>
                  <a:off x="2375373"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0.3</a:t>
                  </a:r>
                </a:p>
              </p:txBody>
            </p:sp>
            <p:sp>
              <p:nvSpPr>
                <p:cNvPr id="353" name="TextBox 352">
                  <a:extLst>
                    <a:ext uri="{FF2B5EF4-FFF2-40B4-BE49-F238E27FC236}">
                      <a16:creationId xmlns:a16="http://schemas.microsoft.com/office/drawing/2014/main" id="{EF6868E5-9778-1C40-BEC0-AF44F7567243}"/>
                    </a:ext>
                  </a:extLst>
                </p:cNvPr>
                <p:cNvSpPr txBox="1"/>
                <p:nvPr/>
              </p:nvSpPr>
              <p:spPr>
                <a:xfrm>
                  <a:off x="7586324" y="6247977"/>
                  <a:ext cx="36377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a:t>
                  </a:r>
                </a:p>
              </p:txBody>
            </p:sp>
            <p:sp>
              <p:nvSpPr>
                <p:cNvPr id="354" name="TextBox 353">
                  <a:extLst>
                    <a:ext uri="{FF2B5EF4-FFF2-40B4-BE49-F238E27FC236}">
                      <a16:creationId xmlns:a16="http://schemas.microsoft.com/office/drawing/2014/main" id="{9CE68EBE-C6E5-1048-A116-BB41EA228E03}"/>
                    </a:ext>
                  </a:extLst>
                </p:cNvPr>
                <p:cNvSpPr txBox="1"/>
                <p:nvPr/>
              </p:nvSpPr>
              <p:spPr>
                <a:xfrm>
                  <a:off x="3105647"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0.4</a:t>
                  </a:r>
                </a:p>
              </p:txBody>
            </p:sp>
            <p:sp>
              <p:nvSpPr>
                <p:cNvPr id="355" name="TextBox 354">
                  <a:extLst>
                    <a:ext uri="{FF2B5EF4-FFF2-40B4-BE49-F238E27FC236}">
                      <a16:creationId xmlns:a16="http://schemas.microsoft.com/office/drawing/2014/main" id="{124C2858-5BF5-9D4C-808B-C7A17913276F}"/>
                    </a:ext>
                  </a:extLst>
                </p:cNvPr>
                <p:cNvSpPr txBox="1"/>
                <p:nvPr/>
              </p:nvSpPr>
              <p:spPr>
                <a:xfrm>
                  <a:off x="3835921"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0.5</a:t>
                  </a:r>
                </a:p>
              </p:txBody>
            </p:sp>
            <p:sp>
              <p:nvSpPr>
                <p:cNvPr id="356" name="TextBox 355">
                  <a:extLst>
                    <a:ext uri="{FF2B5EF4-FFF2-40B4-BE49-F238E27FC236}">
                      <a16:creationId xmlns:a16="http://schemas.microsoft.com/office/drawing/2014/main" id="{6B8BDB82-BF45-8741-90A2-6EB03521C257}"/>
                    </a:ext>
                  </a:extLst>
                </p:cNvPr>
                <p:cNvSpPr txBox="1"/>
                <p:nvPr/>
              </p:nvSpPr>
              <p:spPr>
                <a:xfrm>
                  <a:off x="4566196"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0.6</a:t>
                  </a:r>
                </a:p>
              </p:txBody>
            </p:sp>
            <p:sp>
              <p:nvSpPr>
                <p:cNvPr id="357" name="TextBox 356">
                  <a:extLst>
                    <a:ext uri="{FF2B5EF4-FFF2-40B4-BE49-F238E27FC236}">
                      <a16:creationId xmlns:a16="http://schemas.microsoft.com/office/drawing/2014/main" id="{5DBA76E2-FF74-144E-983C-34089FA33207}"/>
                    </a:ext>
                  </a:extLst>
                </p:cNvPr>
                <p:cNvSpPr txBox="1"/>
                <p:nvPr/>
              </p:nvSpPr>
              <p:spPr>
                <a:xfrm>
                  <a:off x="5296470" y="6247977"/>
                  <a:ext cx="539036" cy="430886"/>
                </a:xfrm>
                <a:prstGeom prst="rect">
                  <a:avLst/>
                </a:prstGeom>
                <a:noFill/>
              </p:spPr>
              <p:txBody>
                <a:bodyPr wrap="none" rtlCol="0">
                  <a:spAutoFit/>
                </a:bodyPr>
                <a:lstStyle/>
                <a:p>
                  <a:pPr algn="ctr"/>
                  <a:r>
                    <a:rPr lang="en-US" sz="1500" dirty="0">
                      <a:solidFill>
                        <a:schemeClr val="bg1"/>
                      </a:solidFill>
                      <a:latin typeface="Arial Narrow" panose="020B0604020202020204" pitchFamily="34" charset="0"/>
                      <a:cs typeface="Arial Narrow" panose="020B0604020202020204" pitchFamily="34" charset="0"/>
                    </a:rPr>
                    <a:t>0.7</a:t>
                  </a:r>
                </a:p>
              </p:txBody>
            </p:sp>
            <p:sp>
              <p:nvSpPr>
                <p:cNvPr id="358" name="TextBox 357">
                  <a:extLst>
                    <a:ext uri="{FF2B5EF4-FFF2-40B4-BE49-F238E27FC236}">
                      <a16:creationId xmlns:a16="http://schemas.microsoft.com/office/drawing/2014/main" id="{D500FC90-9E56-6B4F-B8CD-24FE953D7E62}"/>
                    </a:ext>
                  </a:extLst>
                </p:cNvPr>
                <p:cNvSpPr txBox="1"/>
                <p:nvPr/>
              </p:nvSpPr>
              <p:spPr>
                <a:xfrm>
                  <a:off x="6026744"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0.8</a:t>
                  </a:r>
                </a:p>
              </p:txBody>
            </p:sp>
            <p:sp>
              <p:nvSpPr>
                <p:cNvPr id="359" name="TextBox 358">
                  <a:extLst>
                    <a:ext uri="{FF2B5EF4-FFF2-40B4-BE49-F238E27FC236}">
                      <a16:creationId xmlns:a16="http://schemas.microsoft.com/office/drawing/2014/main" id="{4F90F1A9-40F8-094D-8B17-49C885B98A87}"/>
                    </a:ext>
                  </a:extLst>
                </p:cNvPr>
                <p:cNvSpPr txBox="1"/>
                <p:nvPr/>
              </p:nvSpPr>
              <p:spPr>
                <a:xfrm>
                  <a:off x="6757018"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0.9</a:t>
                  </a:r>
                </a:p>
              </p:txBody>
            </p:sp>
            <p:sp>
              <p:nvSpPr>
                <p:cNvPr id="360" name="TextBox 359">
                  <a:extLst>
                    <a:ext uri="{FF2B5EF4-FFF2-40B4-BE49-F238E27FC236}">
                      <a16:creationId xmlns:a16="http://schemas.microsoft.com/office/drawing/2014/main" id="{5C2F1A77-1355-4C46-9B4B-51502428E464}"/>
                    </a:ext>
                  </a:extLst>
                </p:cNvPr>
                <p:cNvSpPr txBox="1"/>
                <p:nvPr/>
              </p:nvSpPr>
              <p:spPr>
                <a:xfrm>
                  <a:off x="8216966"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1.1</a:t>
                  </a:r>
                </a:p>
              </p:txBody>
            </p:sp>
            <p:sp>
              <p:nvSpPr>
                <p:cNvPr id="361" name="TextBox 360">
                  <a:extLst>
                    <a:ext uri="{FF2B5EF4-FFF2-40B4-BE49-F238E27FC236}">
                      <a16:creationId xmlns:a16="http://schemas.microsoft.com/office/drawing/2014/main" id="{9038495E-4170-CD47-A0BA-9C7D430B8BC5}"/>
                    </a:ext>
                  </a:extLst>
                </p:cNvPr>
                <p:cNvSpPr txBox="1"/>
                <p:nvPr/>
              </p:nvSpPr>
              <p:spPr>
                <a:xfrm>
                  <a:off x="8947238"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1.2</a:t>
                  </a:r>
                </a:p>
              </p:txBody>
            </p:sp>
            <p:sp>
              <p:nvSpPr>
                <p:cNvPr id="362" name="TextBox 361">
                  <a:extLst>
                    <a:ext uri="{FF2B5EF4-FFF2-40B4-BE49-F238E27FC236}">
                      <a16:creationId xmlns:a16="http://schemas.microsoft.com/office/drawing/2014/main" id="{85497288-6E00-3C48-94C4-C0EC832A3632}"/>
                    </a:ext>
                  </a:extLst>
                </p:cNvPr>
                <p:cNvSpPr txBox="1"/>
                <p:nvPr/>
              </p:nvSpPr>
              <p:spPr>
                <a:xfrm>
                  <a:off x="9677513"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1.3</a:t>
                  </a:r>
                </a:p>
              </p:txBody>
            </p:sp>
            <p:sp>
              <p:nvSpPr>
                <p:cNvPr id="363" name="TextBox 362">
                  <a:extLst>
                    <a:ext uri="{FF2B5EF4-FFF2-40B4-BE49-F238E27FC236}">
                      <a16:creationId xmlns:a16="http://schemas.microsoft.com/office/drawing/2014/main" id="{A5244BE3-FC01-E94D-9A28-F8AC3F2E5B49}"/>
                    </a:ext>
                  </a:extLst>
                </p:cNvPr>
                <p:cNvSpPr txBox="1"/>
                <p:nvPr/>
              </p:nvSpPr>
              <p:spPr>
                <a:xfrm>
                  <a:off x="10407785"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1.4</a:t>
                  </a:r>
                </a:p>
              </p:txBody>
            </p:sp>
            <p:sp>
              <p:nvSpPr>
                <p:cNvPr id="364" name="TextBox 363">
                  <a:extLst>
                    <a:ext uri="{FF2B5EF4-FFF2-40B4-BE49-F238E27FC236}">
                      <a16:creationId xmlns:a16="http://schemas.microsoft.com/office/drawing/2014/main" id="{3C5448C9-0110-AF43-9D7B-B8FC02409D31}"/>
                    </a:ext>
                  </a:extLst>
                </p:cNvPr>
                <p:cNvSpPr txBox="1"/>
                <p:nvPr/>
              </p:nvSpPr>
              <p:spPr>
                <a:xfrm>
                  <a:off x="11138060"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1.5</a:t>
                  </a:r>
                </a:p>
              </p:txBody>
            </p:sp>
            <p:sp>
              <p:nvSpPr>
                <p:cNvPr id="365" name="TextBox 364">
                  <a:extLst>
                    <a:ext uri="{FF2B5EF4-FFF2-40B4-BE49-F238E27FC236}">
                      <a16:creationId xmlns:a16="http://schemas.microsoft.com/office/drawing/2014/main" id="{D7EEF683-CEEF-3E48-8C60-9C1EAA4C6A7A}"/>
                    </a:ext>
                  </a:extLst>
                </p:cNvPr>
                <p:cNvSpPr txBox="1"/>
                <p:nvPr/>
              </p:nvSpPr>
              <p:spPr>
                <a:xfrm>
                  <a:off x="11868335" y="6247977"/>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1.6</a:t>
                  </a:r>
                </a:p>
              </p:txBody>
            </p:sp>
            <p:grpSp>
              <p:nvGrpSpPr>
                <p:cNvPr id="366" name="Group 365">
                  <a:extLst>
                    <a:ext uri="{FF2B5EF4-FFF2-40B4-BE49-F238E27FC236}">
                      <a16:creationId xmlns:a16="http://schemas.microsoft.com/office/drawing/2014/main" id="{EF77180A-278C-154C-9436-EF5425565CD6}"/>
                    </a:ext>
                  </a:extLst>
                </p:cNvPr>
                <p:cNvGrpSpPr/>
                <p:nvPr/>
              </p:nvGrpSpPr>
              <p:grpSpPr>
                <a:xfrm>
                  <a:off x="457009" y="6033094"/>
                  <a:ext cx="11537814" cy="251458"/>
                  <a:chOff x="457009" y="5934304"/>
                  <a:chExt cx="11537814" cy="350248"/>
                </a:xfrm>
              </p:grpSpPr>
              <p:grpSp>
                <p:nvGrpSpPr>
                  <p:cNvPr id="388" name="Group 387">
                    <a:extLst>
                      <a:ext uri="{FF2B5EF4-FFF2-40B4-BE49-F238E27FC236}">
                        <a16:creationId xmlns:a16="http://schemas.microsoft.com/office/drawing/2014/main" id="{E6100F76-BDF1-9E48-B0B2-0F6E3277E621}"/>
                      </a:ext>
                    </a:extLst>
                  </p:cNvPr>
                  <p:cNvGrpSpPr/>
                  <p:nvPr/>
                </p:nvGrpSpPr>
                <p:grpSpPr>
                  <a:xfrm>
                    <a:off x="457009" y="5934304"/>
                    <a:ext cx="584368" cy="350248"/>
                    <a:chOff x="0" y="0"/>
                    <a:chExt cx="9760280" cy="6858000"/>
                  </a:xfrm>
                </p:grpSpPr>
                <p:cxnSp>
                  <p:nvCxnSpPr>
                    <p:cNvPr id="464" name="Straight Connector 463">
                      <a:extLst>
                        <a:ext uri="{FF2B5EF4-FFF2-40B4-BE49-F238E27FC236}">
                          <a16:creationId xmlns:a16="http://schemas.microsoft.com/office/drawing/2014/main" id="{5522EC4E-7155-DD4F-BA8D-2A4584814C28}"/>
                        </a:ext>
                      </a:extLst>
                    </p:cNvPr>
                    <p:cNvCxnSpPr>
                      <a:cxnSpLocks/>
                    </p:cNvCxnSpPr>
                    <p:nvPr/>
                  </p:nvCxnSpPr>
                  <p:spPr>
                    <a:xfrm>
                      <a:off x="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163748A3-2CBB-5D4E-ABC6-F98AE8D41A8B}"/>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2E36E1E0-6FE4-C247-97AC-B063A37F894E}"/>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F70A9C12-31DD-214B-A6FE-95F6C47DA104}"/>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B2CE1BCA-994B-1F4F-AF1E-7E17BD0A92C5}"/>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89" name="Group 388">
                    <a:extLst>
                      <a:ext uri="{FF2B5EF4-FFF2-40B4-BE49-F238E27FC236}">
                        <a16:creationId xmlns:a16="http://schemas.microsoft.com/office/drawing/2014/main" id="{01F8D73E-8D78-164F-B46C-86150718AA72}"/>
                      </a:ext>
                    </a:extLst>
                  </p:cNvPr>
                  <p:cNvGrpSpPr/>
                  <p:nvPr/>
                </p:nvGrpSpPr>
                <p:grpSpPr>
                  <a:xfrm>
                    <a:off x="1333653" y="5934304"/>
                    <a:ext cx="438276" cy="350248"/>
                    <a:chOff x="2440070" y="0"/>
                    <a:chExt cx="7320210" cy="6858000"/>
                  </a:xfrm>
                </p:grpSpPr>
                <p:cxnSp>
                  <p:nvCxnSpPr>
                    <p:cNvPr id="460" name="Straight Connector 459">
                      <a:extLst>
                        <a:ext uri="{FF2B5EF4-FFF2-40B4-BE49-F238E27FC236}">
                          <a16:creationId xmlns:a16="http://schemas.microsoft.com/office/drawing/2014/main" id="{1A5D0301-CF60-0748-9CD9-B5E8B8719776}"/>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AC86D442-5849-924C-A4D3-1F088439DEC8}"/>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37DA4318-6A7E-344C-8873-D33C9AFECD4B}"/>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4B4030FC-3868-BB4C-92B7-432EADBF5F93}"/>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0" name="Group 389">
                    <a:extLst>
                      <a:ext uri="{FF2B5EF4-FFF2-40B4-BE49-F238E27FC236}">
                        <a16:creationId xmlns:a16="http://schemas.microsoft.com/office/drawing/2014/main" id="{F497890E-2675-A34C-B5B8-7EEDC16AF4DD}"/>
                      </a:ext>
                    </a:extLst>
                  </p:cNvPr>
                  <p:cNvGrpSpPr/>
                  <p:nvPr/>
                </p:nvGrpSpPr>
                <p:grpSpPr>
                  <a:xfrm>
                    <a:off x="2064205" y="5934304"/>
                    <a:ext cx="438276" cy="350248"/>
                    <a:chOff x="2440070" y="0"/>
                    <a:chExt cx="7320210" cy="6858000"/>
                  </a:xfrm>
                </p:grpSpPr>
                <p:cxnSp>
                  <p:nvCxnSpPr>
                    <p:cNvPr id="456" name="Straight Connector 455">
                      <a:extLst>
                        <a:ext uri="{FF2B5EF4-FFF2-40B4-BE49-F238E27FC236}">
                          <a16:creationId xmlns:a16="http://schemas.microsoft.com/office/drawing/2014/main" id="{7D3A08B8-9185-3747-A9FE-2952468EC614}"/>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9A9FCC9F-BFD9-D640-B933-68B74904D60F}"/>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509CCF99-050C-EB49-80C6-D5494F50186E}"/>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22C26420-40C3-7C4D-A6DC-FA423884E721}"/>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1" name="Group 390">
                    <a:extLst>
                      <a:ext uri="{FF2B5EF4-FFF2-40B4-BE49-F238E27FC236}">
                        <a16:creationId xmlns:a16="http://schemas.microsoft.com/office/drawing/2014/main" id="{51558940-CE8F-C249-844C-6761B306E809}"/>
                      </a:ext>
                    </a:extLst>
                  </p:cNvPr>
                  <p:cNvGrpSpPr/>
                  <p:nvPr/>
                </p:nvGrpSpPr>
                <p:grpSpPr>
                  <a:xfrm>
                    <a:off x="2794757" y="5934304"/>
                    <a:ext cx="438276" cy="350248"/>
                    <a:chOff x="2440070" y="0"/>
                    <a:chExt cx="7320210" cy="6858000"/>
                  </a:xfrm>
                </p:grpSpPr>
                <p:cxnSp>
                  <p:nvCxnSpPr>
                    <p:cNvPr id="452" name="Straight Connector 451">
                      <a:extLst>
                        <a:ext uri="{FF2B5EF4-FFF2-40B4-BE49-F238E27FC236}">
                          <a16:creationId xmlns:a16="http://schemas.microsoft.com/office/drawing/2014/main" id="{792F38DA-9B1D-FA4A-B2EC-E27FA598BB4D}"/>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2E37AF15-9150-4B45-A60D-05E6EB13A1B1}"/>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31C317AA-2663-5349-8DD9-1F085B863C11}"/>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AA74F062-B753-FC40-A81A-49ED04C9210C}"/>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2" name="Group 391">
                    <a:extLst>
                      <a:ext uri="{FF2B5EF4-FFF2-40B4-BE49-F238E27FC236}">
                        <a16:creationId xmlns:a16="http://schemas.microsoft.com/office/drawing/2014/main" id="{7D05A662-23B7-0A4E-A9A7-A88F46CB58C0}"/>
                      </a:ext>
                    </a:extLst>
                  </p:cNvPr>
                  <p:cNvGrpSpPr/>
                  <p:nvPr/>
                </p:nvGrpSpPr>
                <p:grpSpPr>
                  <a:xfrm>
                    <a:off x="3525309" y="5934304"/>
                    <a:ext cx="438276" cy="350248"/>
                    <a:chOff x="2440070" y="0"/>
                    <a:chExt cx="7320210" cy="6858000"/>
                  </a:xfrm>
                </p:grpSpPr>
                <p:cxnSp>
                  <p:nvCxnSpPr>
                    <p:cNvPr id="448" name="Straight Connector 447">
                      <a:extLst>
                        <a:ext uri="{FF2B5EF4-FFF2-40B4-BE49-F238E27FC236}">
                          <a16:creationId xmlns:a16="http://schemas.microsoft.com/office/drawing/2014/main" id="{82638014-904B-2840-A0DA-FA44548AABE6}"/>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F6BB2B39-A56B-8747-AFF8-C231723E34B6}"/>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5C15090E-3CE5-014E-AD6C-77C85AEFA2B4}"/>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3A609647-CABA-E24C-8F4B-1BCD46130D96}"/>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3" name="Group 392">
                    <a:extLst>
                      <a:ext uri="{FF2B5EF4-FFF2-40B4-BE49-F238E27FC236}">
                        <a16:creationId xmlns:a16="http://schemas.microsoft.com/office/drawing/2014/main" id="{F75F4EC8-E8D6-BE41-8AD6-C120F8B4B259}"/>
                      </a:ext>
                    </a:extLst>
                  </p:cNvPr>
                  <p:cNvGrpSpPr/>
                  <p:nvPr/>
                </p:nvGrpSpPr>
                <p:grpSpPr>
                  <a:xfrm>
                    <a:off x="4255861" y="5934304"/>
                    <a:ext cx="438276" cy="350248"/>
                    <a:chOff x="2440070" y="0"/>
                    <a:chExt cx="7320210" cy="6858000"/>
                  </a:xfrm>
                </p:grpSpPr>
                <p:cxnSp>
                  <p:nvCxnSpPr>
                    <p:cNvPr id="444" name="Straight Connector 443">
                      <a:extLst>
                        <a:ext uri="{FF2B5EF4-FFF2-40B4-BE49-F238E27FC236}">
                          <a16:creationId xmlns:a16="http://schemas.microsoft.com/office/drawing/2014/main" id="{7E855B67-9668-3546-9F05-F2851A1ADBF5}"/>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E77F3905-1320-304E-8F27-8AE3E66C8E6D}"/>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id="{19BD41DC-44F9-5640-9BFF-3E7E438FBDDF}"/>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55ACC092-97C9-1545-8D83-DAE51D63EEDF}"/>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4" name="Group 393">
                    <a:extLst>
                      <a:ext uri="{FF2B5EF4-FFF2-40B4-BE49-F238E27FC236}">
                        <a16:creationId xmlns:a16="http://schemas.microsoft.com/office/drawing/2014/main" id="{97E5BB2F-0957-9C46-BBC2-87EA92C0EC41}"/>
                      </a:ext>
                    </a:extLst>
                  </p:cNvPr>
                  <p:cNvGrpSpPr/>
                  <p:nvPr/>
                </p:nvGrpSpPr>
                <p:grpSpPr>
                  <a:xfrm>
                    <a:off x="4986413" y="5934304"/>
                    <a:ext cx="438276" cy="350248"/>
                    <a:chOff x="2440070" y="0"/>
                    <a:chExt cx="7320210" cy="6858000"/>
                  </a:xfrm>
                </p:grpSpPr>
                <p:cxnSp>
                  <p:nvCxnSpPr>
                    <p:cNvPr id="440" name="Straight Connector 439">
                      <a:extLst>
                        <a:ext uri="{FF2B5EF4-FFF2-40B4-BE49-F238E27FC236}">
                          <a16:creationId xmlns:a16="http://schemas.microsoft.com/office/drawing/2014/main" id="{1DC99088-4EF3-7646-92DC-840181A9A246}"/>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0226386D-4FB6-4741-BB02-3DFFC109B07A}"/>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5AAB629B-B0AB-9A41-A041-D2F304961980}"/>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47C19952-AC12-F047-A868-6A7C71436890}"/>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5" name="Group 394">
                    <a:extLst>
                      <a:ext uri="{FF2B5EF4-FFF2-40B4-BE49-F238E27FC236}">
                        <a16:creationId xmlns:a16="http://schemas.microsoft.com/office/drawing/2014/main" id="{F7B72646-0F34-C245-9883-477556A16A7E}"/>
                      </a:ext>
                    </a:extLst>
                  </p:cNvPr>
                  <p:cNvGrpSpPr/>
                  <p:nvPr/>
                </p:nvGrpSpPr>
                <p:grpSpPr>
                  <a:xfrm>
                    <a:off x="5716965" y="5934304"/>
                    <a:ext cx="438276" cy="350248"/>
                    <a:chOff x="2440070" y="0"/>
                    <a:chExt cx="7320210" cy="6858000"/>
                  </a:xfrm>
                </p:grpSpPr>
                <p:cxnSp>
                  <p:nvCxnSpPr>
                    <p:cNvPr id="436" name="Straight Connector 435">
                      <a:extLst>
                        <a:ext uri="{FF2B5EF4-FFF2-40B4-BE49-F238E27FC236}">
                          <a16:creationId xmlns:a16="http://schemas.microsoft.com/office/drawing/2014/main" id="{52CFA55E-3D58-5748-99B1-E94A878B45DE}"/>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63B7B80B-2B8D-DA4E-A60F-0C2BE6939CF7}"/>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8D515199-4790-8245-ACC0-3F79EBA741E5}"/>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66F1F809-CEC2-E84D-B72E-E687A2B40E68}"/>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6" name="Group 395">
                    <a:extLst>
                      <a:ext uri="{FF2B5EF4-FFF2-40B4-BE49-F238E27FC236}">
                        <a16:creationId xmlns:a16="http://schemas.microsoft.com/office/drawing/2014/main" id="{28B22391-3B7D-6C4C-B74D-946770802819}"/>
                      </a:ext>
                    </a:extLst>
                  </p:cNvPr>
                  <p:cNvGrpSpPr/>
                  <p:nvPr/>
                </p:nvGrpSpPr>
                <p:grpSpPr>
                  <a:xfrm>
                    <a:off x="6447517" y="5934304"/>
                    <a:ext cx="438276" cy="350248"/>
                    <a:chOff x="2440070" y="0"/>
                    <a:chExt cx="7320210" cy="6858000"/>
                  </a:xfrm>
                </p:grpSpPr>
                <p:cxnSp>
                  <p:nvCxnSpPr>
                    <p:cNvPr id="432" name="Straight Connector 431">
                      <a:extLst>
                        <a:ext uri="{FF2B5EF4-FFF2-40B4-BE49-F238E27FC236}">
                          <a16:creationId xmlns:a16="http://schemas.microsoft.com/office/drawing/2014/main" id="{3441F5E4-27E1-7247-976D-A1E54C58C28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DF3B86DB-F6CB-494E-907D-3B9B93AA8733}"/>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A6AC562A-DD05-514E-8FB2-A18669825364}"/>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D331A8BC-D9E7-9E44-96BB-AA6924F2FA14}"/>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CE97B052-9B39-9342-ADFD-3933EAF154BC}"/>
                      </a:ext>
                    </a:extLst>
                  </p:cNvPr>
                  <p:cNvGrpSpPr/>
                  <p:nvPr/>
                </p:nvGrpSpPr>
                <p:grpSpPr>
                  <a:xfrm>
                    <a:off x="7178073" y="5934304"/>
                    <a:ext cx="438276" cy="350248"/>
                    <a:chOff x="2440070" y="0"/>
                    <a:chExt cx="7320210" cy="6858000"/>
                  </a:xfrm>
                </p:grpSpPr>
                <p:cxnSp>
                  <p:nvCxnSpPr>
                    <p:cNvPr id="428" name="Straight Connector 427">
                      <a:extLst>
                        <a:ext uri="{FF2B5EF4-FFF2-40B4-BE49-F238E27FC236}">
                          <a16:creationId xmlns:a16="http://schemas.microsoft.com/office/drawing/2014/main" id="{F09FCE48-BC25-3F44-996C-E696C6F93E60}"/>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2DA6F12C-7BF2-CC46-A68A-D647AAC95087}"/>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FE2B1C34-726E-7F48-89CA-3C769C573FEE}"/>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59E37A11-EB0A-0544-874F-F4FF8BA1FF7D}"/>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8" name="Group 397">
                    <a:extLst>
                      <a:ext uri="{FF2B5EF4-FFF2-40B4-BE49-F238E27FC236}">
                        <a16:creationId xmlns:a16="http://schemas.microsoft.com/office/drawing/2014/main" id="{376B7828-784A-8146-9A33-9A601CCA5B5A}"/>
                      </a:ext>
                    </a:extLst>
                  </p:cNvPr>
                  <p:cNvGrpSpPr/>
                  <p:nvPr/>
                </p:nvGrpSpPr>
                <p:grpSpPr>
                  <a:xfrm>
                    <a:off x="7903787" y="5934304"/>
                    <a:ext cx="438276" cy="350248"/>
                    <a:chOff x="2440070" y="0"/>
                    <a:chExt cx="7320210" cy="6858000"/>
                  </a:xfrm>
                </p:grpSpPr>
                <p:cxnSp>
                  <p:nvCxnSpPr>
                    <p:cNvPr id="424" name="Straight Connector 423">
                      <a:extLst>
                        <a:ext uri="{FF2B5EF4-FFF2-40B4-BE49-F238E27FC236}">
                          <a16:creationId xmlns:a16="http://schemas.microsoft.com/office/drawing/2014/main" id="{7640831A-0E88-8C46-9CB9-DE4831EAA3E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99697DA0-E382-BD4E-8C8C-F97E8E61B361}"/>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0B9E8F77-3642-4347-ACCC-74C625ACCA2B}"/>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69ADC2BD-974C-6641-A4EE-A49BA0569335}"/>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5240EAEF-15DE-AA46-9CF3-6FFF360638FA}"/>
                      </a:ext>
                    </a:extLst>
                  </p:cNvPr>
                  <p:cNvGrpSpPr/>
                  <p:nvPr/>
                </p:nvGrpSpPr>
                <p:grpSpPr>
                  <a:xfrm>
                    <a:off x="8634339" y="5934304"/>
                    <a:ext cx="438276" cy="350248"/>
                    <a:chOff x="2440070" y="0"/>
                    <a:chExt cx="7320210" cy="6858000"/>
                  </a:xfrm>
                </p:grpSpPr>
                <p:cxnSp>
                  <p:nvCxnSpPr>
                    <p:cNvPr id="420" name="Straight Connector 419">
                      <a:extLst>
                        <a:ext uri="{FF2B5EF4-FFF2-40B4-BE49-F238E27FC236}">
                          <a16:creationId xmlns:a16="http://schemas.microsoft.com/office/drawing/2014/main" id="{7B3BF6FE-702A-574D-AE4A-4EA28B4EAE01}"/>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02F6E12D-4C77-A84B-96D4-6DBADC786D2C}"/>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DAECFD5A-A633-9242-978D-AC692C68F2D6}"/>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34E5CF5A-75EE-BF47-89E1-133EBAD3AB5B}"/>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F65C6B36-003F-D441-8195-7779EC98B71A}"/>
                      </a:ext>
                    </a:extLst>
                  </p:cNvPr>
                  <p:cNvGrpSpPr/>
                  <p:nvPr/>
                </p:nvGrpSpPr>
                <p:grpSpPr>
                  <a:xfrm>
                    <a:off x="9364891" y="5934304"/>
                    <a:ext cx="438276" cy="350248"/>
                    <a:chOff x="2440070" y="0"/>
                    <a:chExt cx="7320210" cy="6858000"/>
                  </a:xfrm>
                </p:grpSpPr>
                <p:cxnSp>
                  <p:nvCxnSpPr>
                    <p:cNvPr id="416" name="Straight Connector 415">
                      <a:extLst>
                        <a:ext uri="{FF2B5EF4-FFF2-40B4-BE49-F238E27FC236}">
                          <a16:creationId xmlns:a16="http://schemas.microsoft.com/office/drawing/2014/main" id="{584F7342-B129-EE47-AAA0-DB2E84DDD774}"/>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D7608CB4-FE06-A547-9439-2F52F597B305}"/>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EEE5E21B-8F7D-5240-9C85-0E966B8BF4C9}"/>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21BD06AC-DB41-9F46-94E2-80D760D00126}"/>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01" name="Group 400">
                    <a:extLst>
                      <a:ext uri="{FF2B5EF4-FFF2-40B4-BE49-F238E27FC236}">
                        <a16:creationId xmlns:a16="http://schemas.microsoft.com/office/drawing/2014/main" id="{EFCCB967-7878-BE41-A5CA-FA366C1E111E}"/>
                      </a:ext>
                    </a:extLst>
                  </p:cNvPr>
                  <p:cNvGrpSpPr/>
                  <p:nvPr/>
                </p:nvGrpSpPr>
                <p:grpSpPr>
                  <a:xfrm>
                    <a:off x="10095443" y="5934304"/>
                    <a:ext cx="438276" cy="350248"/>
                    <a:chOff x="2440070" y="0"/>
                    <a:chExt cx="7320210" cy="6858000"/>
                  </a:xfrm>
                </p:grpSpPr>
                <p:cxnSp>
                  <p:nvCxnSpPr>
                    <p:cNvPr id="412" name="Straight Connector 411">
                      <a:extLst>
                        <a:ext uri="{FF2B5EF4-FFF2-40B4-BE49-F238E27FC236}">
                          <a16:creationId xmlns:a16="http://schemas.microsoft.com/office/drawing/2014/main" id="{D7741229-CAFD-3949-8A1B-D3DF8F9EED62}"/>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73F3B4B1-6752-214A-A2B8-33F6926A86EC}"/>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368E8609-C840-CB47-8C43-F897E39086CF}"/>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A4983825-68D9-C44C-81A1-9206AACC9103}"/>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02" name="Group 401">
                    <a:extLst>
                      <a:ext uri="{FF2B5EF4-FFF2-40B4-BE49-F238E27FC236}">
                        <a16:creationId xmlns:a16="http://schemas.microsoft.com/office/drawing/2014/main" id="{97BEA13A-4A81-7346-BEBE-007B807F24BE}"/>
                      </a:ext>
                    </a:extLst>
                  </p:cNvPr>
                  <p:cNvGrpSpPr/>
                  <p:nvPr/>
                </p:nvGrpSpPr>
                <p:grpSpPr>
                  <a:xfrm>
                    <a:off x="10825995" y="5934304"/>
                    <a:ext cx="438276" cy="350248"/>
                    <a:chOff x="2440070" y="0"/>
                    <a:chExt cx="7320210" cy="6858000"/>
                  </a:xfrm>
                </p:grpSpPr>
                <p:cxnSp>
                  <p:nvCxnSpPr>
                    <p:cNvPr id="408" name="Straight Connector 407">
                      <a:extLst>
                        <a:ext uri="{FF2B5EF4-FFF2-40B4-BE49-F238E27FC236}">
                          <a16:creationId xmlns:a16="http://schemas.microsoft.com/office/drawing/2014/main" id="{B3C71E97-E3C3-F544-9320-AB8D8BB38A05}"/>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CEA6A1DF-63E5-AA44-B008-7909839912D1}"/>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7CFB1BCB-B5C2-CF4B-9FD4-FD27D2D6F78C}"/>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22819052-106A-254E-B7E7-4159B8450AB7}"/>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03" name="Group 402">
                    <a:extLst>
                      <a:ext uri="{FF2B5EF4-FFF2-40B4-BE49-F238E27FC236}">
                        <a16:creationId xmlns:a16="http://schemas.microsoft.com/office/drawing/2014/main" id="{9660B422-CD7A-5F45-87BC-1236734823BC}"/>
                      </a:ext>
                    </a:extLst>
                  </p:cNvPr>
                  <p:cNvGrpSpPr/>
                  <p:nvPr/>
                </p:nvGrpSpPr>
                <p:grpSpPr>
                  <a:xfrm>
                    <a:off x="11556547" y="5934304"/>
                    <a:ext cx="438276" cy="350248"/>
                    <a:chOff x="2440070" y="0"/>
                    <a:chExt cx="7320210" cy="6858000"/>
                  </a:xfrm>
                </p:grpSpPr>
                <p:cxnSp>
                  <p:nvCxnSpPr>
                    <p:cNvPr id="404" name="Straight Connector 403">
                      <a:extLst>
                        <a:ext uri="{FF2B5EF4-FFF2-40B4-BE49-F238E27FC236}">
                          <a16:creationId xmlns:a16="http://schemas.microsoft.com/office/drawing/2014/main" id="{473620FE-7DE4-8F49-8C47-E29CE8CFDB10}"/>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5B0383B2-F6A0-194A-9B69-DE39FCFBE120}"/>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A5FDC949-C59D-A74E-B4E0-C7A1A4596FA9}"/>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2BA582AE-BB33-D346-B945-C9E05A96C763}"/>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grpSp>
              <p:nvGrpSpPr>
                <p:cNvPr id="367" name="Group 366">
                  <a:extLst>
                    <a:ext uri="{FF2B5EF4-FFF2-40B4-BE49-F238E27FC236}">
                      <a16:creationId xmlns:a16="http://schemas.microsoft.com/office/drawing/2014/main" id="{2FB8F305-5F97-D641-9F7F-4A96734BCA37}"/>
                    </a:ext>
                  </a:extLst>
                </p:cNvPr>
                <p:cNvGrpSpPr/>
                <p:nvPr/>
              </p:nvGrpSpPr>
              <p:grpSpPr>
                <a:xfrm>
                  <a:off x="453879" y="6282208"/>
                  <a:ext cx="11738121" cy="328341"/>
                  <a:chOff x="453879" y="6286699"/>
                  <a:chExt cx="14606766" cy="0"/>
                </a:xfrm>
              </p:grpSpPr>
              <p:cxnSp>
                <p:nvCxnSpPr>
                  <p:cNvPr id="386" name="Straight Connector 385">
                    <a:extLst>
                      <a:ext uri="{FF2B5EF4-FFF2-40B4-BE49-F238E27FC236}">
                        <a16:creationId xmlns:a16="http://schemas.microsoft.com/office/drawing/2014/main" id="{AC322689-4C7B-3C4D-8A1A-5842CCD04E5A}"/>
                      </a:ext>
                    </a:extLst>
                  </p:cNvPr>
                  <p:cNvCxnSpPr>
                    <a:cxnSpLocks/>
                  </p:cNvCxnSpPr>
                  <p:nvPr/>
                </p:nvCxnSpPr>
                <p:spPr>
                  <a:xfrm>
                    <a:off x="453879" y="6286699"/>
                    <a:ext cx="73046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C8760DDD-B291-3E49-A910-1759D560961D}"/>
                      </a:ext>
                    </a:extLst>
                  </p:cNvPr>
                  <p:cNvCxnSpPr>
                    <a:cxnSpLocks/>
                  </p:cNvCxnSpPr>
                  <p:nvPr/>
                </p:nvCxnSpPr>
                <p:spPr>
                  <a:xfrm>
                    <a:off x="7756017" y="6286699"/>
                    <a:ext cx="73046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68" name="Group 367">
                  <a:extLst>
                    <a:ext uri="{FF2B5EF4-FFF2-40B4-BE49-F238E27FC236}">
                      <a16:creationId xmlns:a16="http://schemas.microsoft.com/office/drawing/2014/main" id="{3FF6D3EF-0D03-A044-B210-84D3CAAF4E7D}"/>
                    </a:ext>
                  </a:extLst>
                </p:cNvPr>
                <p:cNvGrpSpPr/>
                <p:nvPr/>
              </p:nvGrpSpPr>
              <p:grpSpPr>
                <a:xfrm>
                  <a:off x="453883" y="5895454"/>
                  <a:ext cx="11684916" cy="391246"/>
                  <a:chOff x="453883" y="5488514"/>
                  <a:chExt cx="11684916" cy="798185"/>
                </a:xfrm>
              </p:grpSpPr>
              <p:cxnSp>
                <p:nvCxnSpPr>
                  <p:cNvPr id="369" name="Straight Connector 368">
                    <a:extLst>
                      <a:ext uri="{FF2B5EF4-FFF2-40B4-BE49-F238E27FC236}">
                        <a16:creationId xmlns:a16="http://schemas.microsoft.com/office/drawing/2014/main" id="{A41D8165-F3E2-5B43-9B03-7BA8D1CA40E8}"/>
                      </a:ext>
                    </a:extLst>
                  </p:cNvPr>
                  <p:cNvCxnSpPr>
                    <a:cxnSpLocks/>
                  </p:cNvCxnSpPr>
                  <p:nvPr/>
                </p:nvCxnSpPr>
                <p:spPr>
                  <a:xfrm>
                    <a:off x="45388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2B888336-6F87-0947-89B1-52A6B1963B3F}"/>
                      </a:ext>
                    </a:extLst>
                  </p:cNvPr>
                  <p:cNvCxnSpPr>
                    <a:cxnSpLocks/>
                  </p:cNvCxnSpPr>
                  <p:nvPr/>
                </p:nvCxnSpPr>
                <p:spPr>
                  <a:xfrm>
                    <a:off x="1184346"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61E9D890-60BC-1948-BE7D-E284EAD4803A}"/>
                      </a:ext>
                    </a:extLst>
                  </p:cNvPr>
                  <p:cNvCxnSpPr>
                    <a:cxnSpLocks/>
                  </p:cNvCxnSpPr>
                  <p:nvPr/>
                </p:nvCxnSpPr>
                <p:spPr>
                  <a:xfrm>
                    <a:off x="191480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46DBEBD-AF52-1740-A8C9-55CA661986DB}"/>
                      </a:ext>
                    </a:extLst>
                  </p:cNvPr>
                  <p:cNvCxnSpPr>
                    <a:cxnSpLocks/>
                  </p:cNvCxnSpPr>
                  <p:nvPr/>
                </p:nvCxnSpPr>
                <p:spPr>
                  <a:xfrm>
                    <a:off x="2645272"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92A96CF0-C2F9-544C-AB38-12ACCFAF2572}"/>
                      </a:ext>
                    </a:extLst>
                  </p:cNvPr>
                  <p:cNvCxnSpPr>
                    <a:cxnSpLocks/>
                  </p:cNvCxnSpPr>
                  <p:nvPr/>
                </p:nvCxnSpPr>
                <p:spPr>
                  <a:xfrm>
                    <a:off x="3375735"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DBAD9595-2238-8E48-9BBE-3976699523D0}"/>
                      </a:ext>
                    </a:extLst>
                  </p:cNvPr>
                  <p:cNvCxnSpPr>
                    <a:cxnSpLocks/>
                  </p:cNvCxnSpPr>
                  <p:nvPr/>
                </p:nvCxnSpPr>
                <p:spPr>
                  <a:xfrm>
                    <a:off x="4106198"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C951F0A5-6918-5E40-B7B7-5D7A94F563DB}"/>
                      </a:ext>
                    </a:extLst>
                  </p:cNvPr>
                  <p:cNvCxnSpPr>
                    <a:cxnSpLocks/>
                  </p:cNvCxnSpPr>
                  <p:nvPr/>
                </p:nvCxnSpPr>
                <p:spPr>
                  <a:xfrm>
                    <a:off x="4836661"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A1FFCE91-7B5A-B64E-9A7C-8E7C7E200857}"/>
                      </a:ext>
                    </a:extLst>
                  </p:cNvPr>
                  <p:cNvCxnSpPr>
                    <a:cxnSpLocks/>
                  </p:cNvCxnSpPr>
                  <p:nvPr/>
                </p:nvCxnSpPr>
                <p:spPr>
                  <a:xfrm>
                    <a:off x="5567124"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6A9373AB-9DA8-5947-98B8-B290537B9066}"/>
                      </a:ext>
                    </a:extLst>
                  </p:cNvPr>
                  <p:cNvCxnSpPr>
                    <a:cxnSpLocks/>
                  </p:cNvCxnSpPr>
                  <p:nvPr/>
                </p:nvCxnSpPr>
                <p:spPr>
                  <a:xfrm>
                    <a:off x="6297587"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84770797-E52A-2647-8FEE-AF4E2DFDB48E}"/>
                      </a:ext>
                    </a:extLst>
                  </p:cNvPr>
                  <p:cNvCxnSpPr>
                    <a:cxnSpLocks/>
                  </p:cNvCxnSpPr>
                  <p:nvPr/>
                </p:nvCxnSpPr>
                <p:spPr>
                  <a:xfrm>
                    <a:off x="702804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6A58C5AB-E81F-9B4C-9E30-4BC7171EA539}"/>
                      </a:ext>
                    </a:extLst>
                  </p:cNvPr>
                  <p:cNvCxnSpPr>
                    <a:cxnSpLocks/>
                  </p:cNvCxnSpPr>
                  <p:nvPr/>
                </p:nvCxnSpPr>
                <p:spPr>
                  <a:xfrm>
                    <a:off x="775851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D1462C8A-106A-8F42-941B-E462B4042B6F}"/>
                      </a:ext>
                    </a:extLst>
                  </p:cNvPr>
                  <p:cNvCxnSpPr>
                    <a:cxnSpLocks/>
                  </p:cNvCxnSpPr>
                  <p:nvPr/>
                </p:nvCxnSpPr>
                <p:spPr>
                  <a:xfrm>
                    <a:off x="8486484"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36C9A620-5074-6642-BDDD-DB527B6C01A5}"/>
                      </a:ext>
                    </a:extLst>
                  </p:cNvPr>
                  <p:cNvCxnSpPr>
                    <a:cxnSpLocks/>
                  </p:cNvCxnSpPr>
                  <p:nvPr/>
                </p:nvCxnSpPr>
                <p:spPr>
                  <a:xfrm>
                    <a:off x="9216947"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08135217-B4E6-9B40-AB3F-4B14094A2262}"/>
                      </a:ext>
                    </a:extLst>
                  </p:cNvPr>
                  <p:cNvCxnSpPr>
                    <a:cxnSpLocks/>
                  </p:cNvCxnSpPr>
                  <p:nvPr/>
                </p:nvCxnSpPr>
                <p:spPr>
                  <a:xfrm>
                    <a:off x="9947410"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86FC2A82-6E52-1749-B0B1-34EBD90A89E5}"/>
                      </a:ext>
                    </a:extLst>
                  </p:cNvPr>
                  <p:cNvCxnSpPr>
                    <a:cxnSpLocks/>
                  </p:cNvCxnSpPr>
                  <p:nvPr/>
                </p:nvCxnSpPr>
                <p:spPr>
                  <a:xfrm>
                    <a:off x="1067787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2900034F-8B10-F34C-A471-AFE20D9CDE79}"/>
                      </a:ext>
                    </a:extLst>
                  </p:cNvPr>
                  <p:cNvCxnSpPr>
                    <a:cxnSpLocks/>
                  </p:cNvCxnSpPr>
                  <p:nvPr/>
                </p:nvCxnSpPr>
                <p:spPr>
                  <a:xfrm>
                    <a:off x="11408336"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CF731892-F169-C346-8604-FB518AD92522}"/>
                      </a:ext>
                    </a:extLst>
                  </p:cNvPr>
                  <p:cNvCxnSpPr>
                    <a:cxnSpLocks/>
                  </p:cNvCxnSpPr>
                  <p:nvPr/>
                </p:nvCxnSpPr>
                <p:spPr>
                  <a:xfrm>
                    <a:off x="1213879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469" name="Group 468">
                <a:extLst>
                  <a:ext uri="{FF2B5EF4-FFF2-40B4-BE49-F238E27FC236}">
                    <a16:creationId xmlns:a16="http://schemas.microsoft.com/office/drawing/2014/main" id="{C0BA2398-0581-9947-8FD8-BAB7052C15C6}"/>
                  </a:ext>
                </a:extLst>
              </p:cNvPr>
              <p:cNvGrpSpPr/>
              <p:nvPr/>
            </p:nvGrpSpPr>
            <p:grpSpPr>
              <a:xfrm>
                <a:off x="453879" y="2771254"/>
                <a:ext cx="11953493" cy="795601"/>
                <a:chOff x="453879" y="5895454"/>
                <a:chExt cx="11953493" cy="795601"/>
              </a:xfrm>
            </p:grpSpPr>
            <p:sp>
              <p:nvSpPr>
                <p:cNvPr id="470" name="TextBox 469">
                  <a:extLst>
                    <a:ext uri="{FF2B5EF4-FFF2-40B4-BE49-F238E27FC236}">
                      <a16:creationId xmlns:a16="http://schemas.microsoft.com/office/drawing/2014/main" id="{0CE925BC-21BC-BE40-95BC-D5714D26F7F6}"/>
                    </a:ext>
                  </a:extLst>
                </p:cNvPr>
                <p:cNvSpPr txBox="1"/>
                <p:nvPr/>
              </p:nvSpPr>
              <p:spPr>
                <a:xfrm>
                  <a:off x="914826" y="6260167"/>
                  <a:ext cx="539036" cy="430888"/>
                </a:xfrm>
                <a:prstGeom prst="rect">
                  <a:avLst/>
                </a:prstGeom>
                <a:noFill/>
              </p:spPr>
              <p:txBody>
                <a:bodyPr wrap="none" rtlCol="0">
                  <a:spAutoFit/>
                </a:bodyPr>
                <a:lstStyle/>
                <a:p>
                  <a:pPr algn="ctr"/>
                  <a:r>
                    <a:rPr lang="en-US" sz="1500" dirty="0">
                      <a:solidFill>
                        <a:schemeClr val="bg1"/>
                      </a:solidFill>
                      <a:latin typeface="Arial Narrow" panose="020B0604020202020204" pitchFamily="34" charset="0"/>
                      <a:cs typeface="Arial Narrow" panose="020B0604020202020204" pitchFamily="34" charset="0"/>
                    </a:rPr>
                    <a:t>0.1</a:t>
                  </a:r>
                </a:p>
              </p:txBody>
            </p:sp>
            <p:sp>
              <p:nvSpPr>
                <p:cNvPr id="471" name="TextBox 470">
                  <a:extLst>
                    <a:ext uri="{FF2B5EF4-FFF2-40B4-BE49-F238E27FC236}">
                      <a16:creationId xmlns:a16="http://schemas.microsoft.com/office/drawing/2014/main" id="{C2F75B21-80D9-F846-9B0F-43974E2BFD70}"/>
                    </a:ext>
                  </a:extLst>
                </p:cNvPr>
                <p:cNvSpPr txBox="1"/>
                <p:nvPr/>
              </p:nvSpPr>
              <p:spPr>
                <a:xfrm>
                  <a:off x="1645099"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0.2</a:t>
                  </a:r>
                </a:p>
              </p:txBody>
            </p:sp>
            <p:sp>
              <p:nvSpPr>
                <p:cNvPr id="472" name="TextBox 471">
                  <a:extLst>
                    <a:ext uri="{FF2B5EF4-FFF2-40B4-BE49-F238E27FC236}">
                      <a16:creationId xmlns:a16="http://schemas.microsoft.com/office/drawing/2014/main" id="{861FFB64-688E-6C40-9EC8-231425897BAC}"/>
                    </a:ext>
                  </a:extLst>
                </p:cNvPr>
                <p:cNvSpPr txBox="1"/>
                <p:nvPr/>
              </p:nvSpPr>
              <p:spPr>
                <a:xfrm>
                  <a:off x="2375373"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0.3</a:t>
                  </a:r>
                </a:p>
              </p:txBody>
            </p:sp>
            <p:sp>
              <p:nvSpPr>
                <p:cNvPr id="473" name="TextBox 472">
                  <a:extLst>
                    <a:ext uri="{FF2B5EF4-FFF2-40B4-BE49-F238E27FC236}">
                      <a16:creationId xmlns:a16="http://schemas.microsoft.com/office/drawing/2014/main" id="{FEEB4F1A-2B25-D24F-9B3E-182572D5BB7C}"/>
                    </a:ext>
                  </a:extLst>
                </p:cNvPr>
                <p:cNvSpPr txBox="1"/>
                <p:nvPr/>
              </p:nvSpPr>
              <p:spPr>
                <a:xfrm>
                  <a:off x="7586323" y="6260169"/>
                  <a:ext cx="363776" cy="430886"/>
                </a:xfrm>
                <a:prstGeom prst="rect">
                  <a:avLst/>
                </a:prstGeom>
                <a:noFill/>
              </p:spPr>
              <p:txBody>
                <a:bodyPr wrap="none" rtlCol="0">
                  <a:spAutoFit/>
                </a:bodyPr>
                <a:lstStyle/>
                <a:p>
                  <a:pPr algn="ctr"/>
                  <a:r>
                    <a:rPr lang="en-US" sz="1500" dirty="0">
                      <a:solidFill>
                        <a:schemeClr val="bg1"/>
                      </a:solidFill>
                      <a:latin typeface="Arial Narrow" panose="020B0604020202020204" pitchFamily="34" charset="0"/>
                      <a:cs typeface="Arial Narrow" panose="020B0604020202020204" pitchFamily="34" charset="0"/>
                    </a:rPr>
                    <a:t>1</a:t>
                  </a:r>
                </a:p>
              </p:txBody>
            </p:sp>
            <p:sp>
              <p:nvSpPr>
                <p:cNvPr id="474" name="TextBox 473">
                  <a:extLst>
                    <a:ext uri="{FF2B5EF4-FFF2-40B4-BE49-F238E27FC236}">
                      <a16:creationId xmlns:a16="http://schemas.microsoft.com/office/drawing/2014/main" id="{5DB327EE-E9EC-6444-A304-65B1F64A2747}"/>
                    </a:ext>
                  </a:extLst>
                </p:cNvPr>
                <p:cNvSpPr txBox="1"/>
                <p:nvPr/>
              </p:nvSpPr>
              <p:spPr>
                <a:xfrm>
                  <a:off x="3105647"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0.4</a:t>
                  </a:r>
                </a:p>
              </p:txBody>
            </p:sp>
            <p:sp>
              <p:nvSpPr>
                <p:cNvPr id="475" name="TextBox 474">
                  <a:extLst>
                    <a:ext uri="{FF2B5EF4-FFF2-40B4-BE49-F238E27FC236}">
                      <a16:creationId xmlns:a16="http://schemas.microsoft.com/office/drawing/2014/main" id="{24DE9112-48A5-4045-90F2-09B2CE60B012}"/>
                    </a:ext>
                  </a:extLst>
                </p:cNvPr>
                <p:cNvSpPr txBox="1"/>
                <p:nvPr/>
              </p:nvSpPr>
              <p:spPr>
                <a:xfrm>
                  <a:off x="3835921"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0.5</a:t>
                  </a:r>
                </a:p>
              </p:txBody>
            </p:sp>
            <p:sp>
              <p:nvSpPr>
                <p:cNvPr id="476" name="TextBox 475">
                  <a:extLst>
                    <a:ext uri="{FF2B5EF4-FFF2-40B4-BE49-F238E27FC236}">
                      <a16:creationId xmlns:a16="http://schemas.microsoft.com/office/drawing/2014/main" id="{6507EBA3-4F09-D746-8EAF-F78B94CA8216}"/>
                    </a:ext>
                  </a:extLst>
                </p:cNvPr>
                <p:cNvSpPr txBox="1"/>
                <p:nvPr/>
              </p:nvSpPr>
              <p:spPr>
                <a:xfrm>
                  <a:off x="4566196" y="6260169"/>
                  <a:ext cx="539036" cy="430886"/>
                </a:xfrm>
                <a:prstGeom prst="rect">
                  <a:avLst/>
                </a:prstGeom>
                <a:noFill/>
              </p:spPr>
              <p:txBody>
                <a:bodyPr wrap="none" rtlCol="0">
                  <a:spAutoFit/>
                </a:bodyPr>
                <a:lstStyle/>
                <a:p>
                  <a:pPr algn="ctr"/>
                  <a:r>
                    <a:rPr lang="en-US" sz="1500" dirty="0">
                      <a:solidFill>
                        <a:schemeClr val="bg1"/>
                      </a:solidFill>
                      <a:latin typeface="Arial Narrow" panose="020B0604020202020204" pitchFamily="34" charset="0"/>
                      <a:cs typeface="Arial Narrow" panose="020B0604020202020204" pitchFamily="34" charset="0"/>
                    </a:rPr>
                    <a:t>0.6</a:t>
                  </a:r>
                </a:p>
              </p:txBody>
            </p:sp>
            <p:sp>
              <p:nvSpPr>
                <p:cNvPr id="477" name="TextBox 476">
                  <a:extLst>
                    <a:ext uri="{FF2B5EF4-FFF2-40B4-BE49-F238E27FC236}">
                      <a16:creationId xmlns:a16="http://schemas.microsoft.com/office/drawing/2014/main" id="{07969110-A0E5-CE45-A05A-CC143EC3BB05}"/>
                    </a:ext>
                  </a:extLst>
                </p:cNvPr>
                <p:cNvSpPr txBox="1"/>
                <p:nvPr/>
              </p:nvSpPr>
              <p:spPr>
                <a:xfrm>
                  <a:off x="5296472" y="6260169"/>
                  <a:ext cx="539036" cy="430886"/>
                </a:xfrm>
                <a:prstGeom prst="rect">
                  <a:avLst/>
                </a:prstGeom>
                <a:noFill/>
              </p:spPr>
              <p:txBody>
                <a:bodyPr wrap="none" rtlCol="0">
                  <a:spAutoFit/>
                </a:bodyPr>
                <a:lstStyle/>
                <a:p>
                  <a:pPr algn="ctr"/>
                  <a:r>
                    <a:rPr lang="en-US" sz="1500" dirty="0">
                      <a:solidFill>
                        <a:schemeClr val="bg1"/>
                      </a:solidFill>
                      <a:latin typeface="Arial Narrow" panose="020B0604020202020204" pitchFamily="34" charset="0"/>
                      <a:cs typeface="Arial Narrow" panose="020B0604020202020204" pitchFamily="34" charset="0"/>
                    </a:rPr>
                    <a:t>0.7</a:t>
                  </a:r>
                </a:p>
              </p:txBody>
            </p:sp>
            <p:sp>
              <p:nvSpPr>
                <p:cNvPr id="478" name="TextBox 477">
                  <a:extLst>
                    <a:ext uri="{FF2B5EF4-FFF2-40B4-BE49-F238E27FC236}">
                      <a16:creationId xmlns:a16="http://schemas.microsoft.com/office/drawing/2014/main" id="{DD574DC5-47D0-3C48-BEF0-6C932EBF62BC}"/>
                    </a:ext>
                  </a:extLst>
                </p:cNvPr>
                <p:cNvSpPr txBox="1"/>
                <p:nvPr/>
              </p:nvSpPr>
              <p:spPr>
                <a:xfrm>
                  <a:off x="6026744"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0.8</a:t>
                  </a:r>
                </a:p>
              </p:txBody>
            </p:sp>
            <p:sp>
              <p:nvSpPr>
                <p:cNvPr id="479" name="TextBox 478">
                  <a:extLst>
                    <a:ext uri="{FF2B5EF4-FFF2-40B4-BE49-F238E27FC236}">
                      <a16:creationId xmlns:a16="http://schemas.microsoft.com/office/drawing/2014/main" id="{4288379B-44EC-8947-AE78-43DC1DED95D7}"/>
                    </a:ext>
                  </a:extLst>
                </p:cNvPr>
                <p:cNvSpPr txBox="1"/>
                <p:nvPr/>
              </p:nvSpPr>
              <p:spPr>
                <a:xfrm>
                  <a:off x="6757019"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0.9</a:t>
                  </a:r>
                </a:p>
              </p:txBody>
            </p:sp>
            <p:sp>
              <p:nvSpPr>
                <p:cNvPr id="480" name="TextBox 479">
                  <a:extLst>
                    <a:ext uri="{FF2B5EF4-FFF2-40B4-BE49-F238E27FC236}">
                      <a16:creationId xmlns:a16="http://schemas.microsoft.com/office/drawing/2014/main" id="{7FDEBA8A-4040-794E-A0A6-C04EAEC868BB}"/>
                    </a:ext>
                  </a:extLst>
                </p:cNvPr>
                <p:cNvSpPr txBox="1"/>
                <p:nvPr/>
              </p:nvSpPr>
              <p:spPr>
                <a:xfrm>
                  <a:off x="8216967"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1.1</a:t>
                  </a:r>
                </a:p>
              </p:txBody>
            </p:sp>
            <p:sp>
              <p:nvSpPr>
                <p:cNvPr id="481" name="TextBox 480">
                  <a:extLst>
                    <a:ext uri="{FF2B5EF4-FFF2-40B4-BE49-F238E27FC236}">
                      <a16:creationId xmlns:a16="http://schemas.microsoft.com/office/drawing/2014/main" id="{FF60BC9A-15AD-C740-94B7-065C98F89D99}"/>
                    </a:ext>
                  </a:extLst>
                </p:cNvPr>
                <p:cNvSpPr txBox="1"/>
                <p:nvPr/>
              </p:nvSpPr>
              <p:spPr>
                <a:xfrm>
                  <a:off x="8947239"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1.2</a:t>
                  </a:r>
                </a:p>
              </p:txBody>
            </p:sp>
            <p:sp>
              <p:nvSpPr>
                <p:cNvPr id="482" name="TextBox 481">
                  <a:extLst>
                    <a:ext uri="{FF2B5EF4-FFF2-40B4-BE49-F238E27FC236}">
                      <a16:creationId xmlns:a16="http://schemas.microsoft.com/office/drawing/2014/main" id="{085CC849-C98E-D14E-BF3A-8B9F5FDE8505}"/>
                    </a:ext>
                  </a:extLst>
                </p:cNvPr>
                <p:cNvSpPr txBox="1"/>
                <p:nvPr/>
              </p:nvSpPr>
              <p:spPr>
                <a:xfrm>
                  <a:off x="9677512"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1.3</a:t>
                  </a:r>
                </a:p>
              </p:txBody>
            </p:sp>
            <p:sp>
              <p:nvSpPr>
                <p:cNvPr id="483" name="TextBox 482">
                  <a:extLst>
                    <a:ext uri="{FF2B5EF4-FFF2-40B4-BE49-F238E27FC236}">
                      <a16:creationId xmlns:a16="http://schemas.microsoft.com/office/drawing/2014/main" id="{B8335B42-68AB-A545-8730-4D9063414ED4}"/>
                    </a:ext>
                  </a:extLst>
                </p:cNvPr>
                <p:cNvSpPr txBox="1"/>
                <p:nvPr/>
              </p:nvSpPr>
              <p:spPr>
                <a:xfrm>
                  <a:off x="10407784"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1.4</a:t>
                  </a:r>
                </a:p>
              </p:txBody>
            </p:sp>
            <p:sp>
              <p:nvSpPr>
                <p:cNvPr id="484" name="TextBox 483">
                  <a:extLst>
                    <a:ext uri="{FF2B5EF4-FFF2-40B4-BE49-F238E27FC236}">
                      <a16:creationId xmlns:a16="http://schemas.microsoft.com/office/drawing/2014/main" id="{243C8FB4-82DF-6742-81A6-BCC6AF3BD59B}"/>
                    </a:ext>
                  </a:extLst>
                </p:cNvPr>
                <p:cNvSpPr txBox="1"/>
                <p:nvPr/>
              </p:nvSpPr>
              <p:spPr>
                <a:xfrm>
                  <a:off x="11138060" y="6260169"/>
                  <a:ext cx="539036" cy="430886"/>
                </a:xfrm>
                <a:prstGeom prst="rect">
                  <a:avLst/>
                </a:prstGeom>
                <a:noFill/>
              </p:spPr>
              <p:txBody>
                <a:bodyPr wrap="none" rtlCol="0">
                  <a:spAutoFit/>
                </a:bodyPr>
                <a:lstStyle/>
                <a:p>
                  <a:pPr algn="ctr"/>
                  <a:r>
                    <a:rPr lang="en-US" sz="1500">
                      <a:solidFill>
                        <a:schemeClr val="bg1"/>
                      </a:solidFill>
                      <a:latin typeface="Arial Narrow" panose="020B0604020202020204" pitchFamily="34" charset="0"/>
                      <a:cs typeface="Arial Narrow" panose="020B0604020202020204" pitchFamily="34" charset="0"/>
                    </a:rPr>
                    <a:t>1.5</a:t>
                  </a:r>
                </a:p>
              </p:txBody>
            </p:sp>
            <p:sp>
              <p:nvSpPr>
                <p:cNvPr id="485" name="TextBox 484">
                  <a:extLst>
                    <a:ext uri="{FF2B5EF4-FFF2-40B4-BE49-F238E27FC236}">
                      <a16:creationId xmlns:a16="http://schemas.microsoft.com/office/drawing/2014/main" id="{027F3063-F6FD-0543-9576-B9104B616603}"/>
                    </a:ext>
                  </a:extLst>
                </p:cNvPr>
                <p:cNvSpPr txBox="1"/>
                <p:nvPr/>
              </p:nvSpPr>
              <p:spPr>
                <a:xfrm>
                  <a:off x="11868336" y="6260169"/>
                  <a:ext cx="539036" cy="430886"/>
                </a:xfrm>
                <a:prstGeom prst="rect">
                  <a:avLst/>
                </a:prstGeom>
                <a:noFill/>
              </p:spPr>
              <p:txBody>
                <a:bodyPr wrap="none" rtlCol="0">
                  <a:spAutoFit/>
                </a:bodyPr>
                <a:lstStyle/>
                <a:p>
                  <a:pPr algn="ctr"/>
                  <a:r>
                    <a:rPr lang="en-US" sz="1500" dirty="0">
                      <a:solidFill>
                        <a:schemeClr val="bg1"/>
                      </a:solidFill>
                      <a:latin typeface="Arial Narrow" panose="020B0604020202020204" pitchFamily="34" charset="0"/>
                      <a:cs typeface="Arial Narrow" panose="020B0604020202020204" pitchFamily="34" charset="0"/>
                    </a:rPr>
                    <a:t>1.6</a:t>
                  </a:r>
                </a:p>
              </p:txBody>
            </p:sp>
            <p:grpSp>
              <p:nvGrpSpPr>
                <p:cNvPr id="486" name="Group 485">
                  <a:extLst>
                    <a:ext uri="{FF2B5EF4-FFF2-40B4-BE49-F238E27FC236}">
                      <a16:creationId xmlns:a16="http://schemas.microsoft.com/office/drawing/2014/main" id="{6273C65E-D97B-7E4E-9080-14AADCA5260F}"/>
                    </a:ext>
                  </a:extLst>
                </p:cNvPr>
                <p:cNvGrpSpPr/>
                <p:nvPr/>
              </p:nvGrpSpPr>
              <p:grpSpPr>
                <a:xfrm>
                  <a:off x="457009" y="6033094"/>
                  <a:ext cx="11537814" cy="251458"/>
                  <a:chOff x="457009" y="5934304"/>
                  <a:chExt cx="11537814" cy="350248"/>
                </a:xfrm>
              </p:grpSpPr>
              <p:grpSp>
                <p:nvGrpSpPr>
                  <p:cNvPr id="508" name="Group 507">
                    <a:extLst>
                      <a:ext uri="{FF2B5EF4-FFF2-40B4-BE49-F238E27FC236}">
                        <a16:creationId xmlns:a16="http://schemas.microsoft.com/office/drawing/2014/main" id="{B4E539A3-4C32-0943-9B53-88D292796EFA}"/>
                      </a:ext>
                    </a:extLst>
                  </p:cNvPr>
                  <p:cNvGrpSpPr/>
                  <p:nvPr/>
                </p:nvGrpSpPr>
                <p:grpSpPr>
                  <a:xfrm>
                    <a:off x="457009" y="5934304"/>
                    <a:ext cx="584368" cy="350248"/>
                    <a:chOff x="0" y="0"/>
                    <a:chExt cx="9760280" cy="6858000"/>
                  </a:xfrm>
                </p:grpSpPr>
                <p:cxnSp>
                  <p:nvCxnSpPr>
                    <p:cNvPr id="584" name="Straight Connector 583">
                      <a:extLst>
                        <a:ext uri="{FF2B5EF4-FFF2-40B4-BE49-F238E27FC236}">
                          <a16:creationId xmlns:a16="http://schemas.microsoft.com/office/drawing/2014/main" id="{D07F073E-8E9E-0648-B54E-FE3292E429D2}"/>
                        </a:ext>
                      </a:extLst>
                    </p:cNvPr>
                    <p:cNvCxnSpPr>
                      <a:cxnSpLocks/>
                    </p:cNvCxnSpPr>
                    <p:nvPr/>
                  </p:nvCxnSpPr>
                  <p:spPr>
                    <a:xfrm>
                      <a:off x="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43B582DF-A70B-0F46-A6F3-61EFAC75ABBD}"/>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CA504B82-CD62-7E44-BA55-B36D408CBE53}"/>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D42749C0-2165-B146-97F9-9CEED0FEFF5E}"/>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C125D0C4-96E6-0A4F-9403-3D23BEE52685}"/>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09" name="Group 508">
                    <a:extLst>
                      <a:ext uri="{FF2B5EF4-FFF2-40B4-BE49-F238E27FC236}">
                        <a16:creationId xmlns:a16="http://schemas.microsoft.com/office/drawing/2014/main" id="{65AA81DC-DCB3-914D-94F6-48006DE81F0F}"/>
                      </a:ext>
                    </a:extLst>
                  </p:cNvPr>
                  <p:cNvGrpSpPr/>
                  <p:nvPr/>
                </p:nvGrpSpPr>
                <p:grpSpPr>
                  <a:xfrm>
                    <a:off x="1333653" y="5934304"/>
                    <a:ext cx="438276" cy="350248"/>
                    <a:chOff x="2440070" y="0"/>
                    <a:chExt cx="7320210" cy="6858000"/>
                  </a:xfrm>
                </p:grpSpPr>
                <p:cxnSp>
                  <p:nvCxnSpPr>
                    <p:cNvPr id="580" name="Straight Connector 579">
                      <a:extLst>
                        <a:ext uri="{FF2B5EF4-FFF2-40B4-BE49-F238E27FC236}">
                          <a16:creationId xmlns:a16="http://schemas.microsoft.com/office/drawing/2014/main" id="{E764D933-0E6E-A14D-96FD-CDE950BFEC02}"/>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63A4E1D3-E12A-A04D-9DC1-C3B285F22CA0}"/>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40A5AB2E-F43C-8741-AD99-EFA1222C1ED2}"/>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135D4C60-79B0-634D-BC45-1B325D8144FF}"/>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0" name="Group 509">
                    <a:extLst>
                      <a:ext uri="{FF2B5EF4-FFF2-40B4-BE49-F238E27FC236}">
                        <a16:creationId xmlns:a16="http://schemas.microsoft.com/office/drawing/2014/main" id="{38DC102D-4169-F240-B090-BB32D5935E0D}"/>
                      </a:ext>
                    </a:extLst>
                  </p:cNvPr>
                  <p:cNvGrpSpPr/>
                  <p:nvPr/>
                </p:nvGrpSpPr>
                <p:grpSpPr>
                  <a:xfrm>
                    <a:off x="2064205" y="5934304"/>
                    <a:ext cx="438276" cy="350248"/>
                    <a:chOff x="2440070" y="0"/>
                    <a:chExt cx="7320210" cy="6858000"/>
                  </a:xfrm>
                </p:grpSpPr>
                <p:cxnSp>
                  <p:nvCxnSpPr>
                    <p:cNvPr id="576" name="Straight Connector 575">
                      <a:extLst>
                        <a:ext uri="{FF2B5EF4-FFF2-40B4-BE49-F238E27FC236}">
                          <a16:creationId xmlns:a16="http://schemas.microsoft.com/office/drawing/2014/main" id="{5BD55DF1-7583-6244-BBA8-82C19939B651}"/>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3DD5DF35-C560-F34F-9676-602D95F34CEA}"/>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2E48D670-5A5C-974D-8821-BA27D7F0A35A}"/>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3A5A97E5-39BC-AD45-AD96-0D96A1EA356F}"/>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1" name="Group 510">
                    <a:extLst>
                      <a:ext uri="{FF2B5EF4-FFF2-40B4-BE49-F238E27FC236}">
                        <a16:creationId xmlns:a16="http://schemas.microsoft.com/office/drawing/2014/main" id="{25B02577-FBBE-0F43-A080-BD40C0E29650}"/>
                      </a:ext>
                    </a:extLst>
                  </p:cNvPr>
                  <p:cNvGrpSpPr/>
                  <p:nvPr/>
                </p:nvGrpSpPr>
                <p:grpSpPr>
                  <a:xfrm>
                    <a:off x="2794757" y="5934304"/>
                    <a:ext cx="438276" cy="350248"/>
                    <a:chOff x="2440070" y="0"/>
                    <a:chExt cx="7320210" cy="6858000"/>
                  </a:xfrm>
                </p:grpSpPr>
                <p:cxnSp>
                  <p:nvCxnSpPr>
                    <p:cNvPr id="572" name="Straight Connector 571">
                      <a:extLst>
                        <a:ext uri="{FF2B5EF4-FFF2-40B4-BE49-F238E27FC236}">
                          <a16:creationId xmlns:a16="http://schemas.microsoft.com/office/drawing/2014/main" id="{A2A38CA4-003B-D945-B723-21B547589E6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2E965949-9567-7641-9CB3-3B01A79C66EA}"/>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749EB6AB-FAF4-7D41-8C04-7CE308AB274C}"/>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6AC33210-1AAF-684F-A18E-870BB9EF63A3}"/>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2" name="Group 511">
                    <a:extLst>
                      <a:ext uri="{FF2B5EF4-FFF2-40B4-BE49-F238E27FC236}">
                        <a16:creationId xmlns:a16="http://schemas.microsoft.com/office/drawing/2014/main" id="{86E19223-3E4C-F04B-98C6-A4936AEFA079}"/>
                      </a:ext>
                    </a:extLst>
                  </p:cNvPr>
                  <p:cNvGrpSpPr/>
                  <p:nvPr/>
                </p:nvGrpSpPr>
                <p:grpSpPr>
                  <a:xfrm>
                    <a:off x="3525309" y="5934304"/>
                    <a:ext cx="438276" cy="350248"/>
                    <a:chOff x="2440070" y="0"/>
                    <a:chExt cx="7320210" cy="6858000"/>
                  </a:xfrm>
                </p:grpSpPr>
                <p:cxnSp>
                  <p:nvCxnSpPr>
                    <p:cNvPr id="568" name="Straight Connector 567">
                      <a:extLst>
                        <a:ext uri="{FF2B5EF4-FFF2-40B4-BE49-F238E27FC236}">
                          <a16:creationId xmlns:a16="http://schemas.microsoft.com/office/drawing/2014/main" id="{589F5BB8-5542-264C-B948-EC7DB1DE753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292FE1D3-03B9-7343-8428-FC1D15717E93}"/>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BC67B367-F617-7A41-9331-81EFFCF0BD52}"/>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375E9963-E6F9-3A4A-9D82-238A1C7EE527}"/>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3" name="Group 512">
                    <a:extLst>
                      <a:ext uri="{FF2B5EF4-FFF2-40B4-BE49-F238E27FC236}">
                        <a16:creationId xmlns:a16="http://schemas.microsoft.com/office/drawing/2014/main" id="{1F837EA1-A03E-734E-90DA-AAD47EE1ABCA}"/>
                      </a:ext>
                    </a:extLst>
                  </p:cNvPr>
                  <p:cNvGrpSpPr/>
                  <p:nvPr/>
                </p:nvGrpSpPr>
                <p:grpSpPr>
                  <a:xfrm>
                    <a:off x="4255861" y="5934304"/>
                    <a:ext cx="438276" cy="350248"/>
                    <a:chOff x="2440070" y="0"/>
                    <a:chExt cx="7320210" cy="6858000"/>
                  </a:xfrm>
                </p:grpSpPr>
                <p:cxnSp>
                  <p:nvCxnSpPr>
                    <p:cNvPr id="564" name="Straight Connector 563">
                      <a:extLst>
                        <a:ext uri="{FF2B5EF4-FFF2-40B4-BE49-F238E27FC236}">
                          <a16:creationId xmlns:a16="http://schemas.microsoft.com/office/drawing/2014/main" id="{270DEA32-36DD-4D4B-983F-8B9BA3D7DA15}"/>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A54A1D32-E921-AF46-9307-438212F65934}"/>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7BF3C59F-4458-354F-856D-D332342E8FA7}"/>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F9D2C54C-9FD0-224A-A58C-539851925648}"/>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4" name="Group 513">
                    <a:extLst>
                      <a:ext uri="{FF2B5EF4-FFF2-40B4-BE49-F238E27FC236}">
                        <a16:creationId xmlns:a16="http://schemas.microsoft.com/office/drawing/2014/main" id="{C0219A3E-2121-3B40-AA64-EA31FCBD0845}"/>
                      </a:ext>
                    </a:extLst>
                  </p:cNvPr>
                  <p:cNvGrpSpPr/>
                  <p:nvPr/>
                </p:nvGrpSpPr>
                <p:grpSpPr>
                  <a:xfrm>
                    <a:off x="4986413" y="5934304"/>
                    <a:ext cx="438276" cy="350248"/>
                    <a:chOff x="2440070" y="0"/>
                    <a:chExt cx="7320210" cy="6858000"/>
                  </a:xfrm>
                </p:grpSpPr>
                <p:cxnSp>
                  <p:nvCxnSpPr>
                    <p:cNvPr id="560" name="Straight Connector 559">
                      <a:extLst>
                        <a:ext uri="{FF2B5EF4-FFF2-40B4-BE49-F238E27FC236}">
                          <a16:creationId xmlns:a16="http://schemas.microsoft.com/office/drawing/2014/main" id="{C2B826C9-EA59-0A4C-A813-4E8E9CA01EAE}"/>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D6208A4E-7941-6B45-A37D-D30B912A1375}"/>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29349CF8-91B6-204C-9A3D-77CDD34EA226}"/>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F304A56B-A234-2D4E-8EE5-F29442EFF797}"/>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5" name="Group 514">
                    <a:extLst>
                      <a:ext uri="{FF2B5EF4-FFF2-40B4-BE49-F238E27FC236}">
                        <a16:creationId xmlns:a16="http://schemas.microsoft.com/office/drawing/2014/main" id="{EE6B674E-9E44-404F-949B-0644BED91B50}"/>
                      </a:ext>
                    </a:extLst>
                  </p:cNvPr>
                  <p:cNvGrpSpPr/>
                  <p:nvPr/>
                </p:nvGrpSpPr>
                <p:grpSpPr>
                  <a:xfrm>
                    <a:off x="5716965" y="5934304"/>
                    <a:ext cx="438276" cy="350248"/>
                    <a:chOff x="2440070" y="0"/>
                    <a:chExt cx="7320210" cy="6858000"/>
                  </a:xfrm>
                </p:grpSpPr>
                <p:cxnSp>
                  <p:nvCxnSpPr>
                    <p:cNvPr id="556" name="Straight Connector 555">
                      <a:extLst>
                        <a:ext uri="{FF2B5EF4-FFF2-40B4-BE49-F238E27FC236}">
                          <a16:creationId xmlns:a16="http://schemas.microsoft.com/office/drawing/2014/main" id="{ED32E613-6580-FA43-9DDE-AD490D1B5DF4}"/>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2FE8AE33-52EE-184A-9D1F-C7A195501696}"/>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A0C4554B-D796-524E-BB8A-A9CFEE21E58E}"/>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803B376D-DB05-BA41-A6BA-D8C4B3C5B5D9}"/>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6" name="Group 515">
                    <a:extLst>
                      <a:ext uri="{FF2B5EF4-FFF2-40B4-BE49-F238E27FC236}">
                        <a16:creationId xmlns:a16="http://schemas.microsoft.com/office/drawing/2014/main" id="{2BAD96B6-FAB9-0C4E-A672-D473F4CC8748}"/>
                      </a:ext>
                    </a:extLst>
                  </p:cNvPr>
                  <p:cNvGrpSpPr/>
                  <p:nvPr/>
                </p:nvGrpSpPr>
                <p:grpSpPr>
                  <a:xfrm>
                    <a:off x="6447517" y="5934304"/>
                    <a:ext cx="438276" cy="350248"/>
                    <a:chOff x="2440070" y="0"/>
                    <a:chExt cx="7320210" cy="6858000"/>
                  </a:xfrm>
                </p:grpSpPr>
                <p:cxnSp>
                  <p:nvCxnSpPr>
                    <p:cNvPr id="552" name="Straight Connector 551">
                      <a:extLst>
                        <a:ext uri="{FF2B5EF4-FFF2-40B4-BE49-F238E27FC236}">
                          <a16:creationId xmlns:a16="http://schemas.microsoft.com/office/drawing/2014/main" id="{13578AB9-80B6-4D43-98D3-448CF0ACCFFB}"/>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6897862B-1458-6342-806C-BA2092F7AB14}"/>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7A36BBAE-E4C3-4445-BFE3-FF4916643688}"/>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A2327284-3AD8-2E40-92D8-A47991459C1D}"/>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7" name="Group 516">
                    <a:extLst>
                      <a:ext uri="{FF2B5EF4-FFF2-40B4-BE49-F238E27FC236}">
                        <a16:creationId xmlns:a16="http://schemas.microsoft.com/office/drawing/2014/main" id="{5981DC74-7C09-E840-9EC9-E39CA26C8CB4}"/>
                      </a:ext>
                    </a:extLst>
                  </p:cNvPr>
                  <p:cNvGrpSpPr/>
                  <p:nvPr/>
                </p:nvGrpSpPr>
                <p:grpSpPr>
                  <a:xfrm>
                    <a:off x="7178073" y="5934304"/>
                    <a:ext cx="438276" cy="350248"/>
                    <a:chOff x="2440070" y="0"/>
                    <a:chExt cx="7320210" cy="6858000"/>
                  </a:xfrm>
                </p:grpSpPr>
                <p:cxnSp>
                  <p:nvCxnSpPr>
                    <p:cNvPr id="548" name="Straight Connector 547">
                      <a:extLst>
                        <a:ext uri="{FF2B5EF4-FFF2-40B4-BE49-F238E27FC236}">
                          <a16:creationId xmlns:a16="http://schemas.microsoft.com/office/drawing/2014/main" id="{45AA6026-9971-E34D-A0AB-32E973CBE259}"/>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AC0A3BF1-DDBE-8E4B-B8B7-28DC47D3E06B}"/>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74677773-AD31-6C45-AAF5-3545DC8C1591}"/>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EED531F0-1D33-3C48-AECB-77637F5BE684}"/>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8" name="Group 517">
                    <a:extLst>
                      <a:ext uri="{FF2B5EF4-FFF2-40B4-BE49-F238E27FC236}">
                        <a16:creationId xmlns:a16="http://schemas.microsoft.com/office/drawing/2014/main" id="{6A884F62-0354-D546-9BDD-F2ADF5494AEE}"/>
                      </a:ext>
                    </a:extLst>
                  </p:cNvPr>
                  <p:cNvGrpSpPr/>
                  <p:nvPr/>
                </p:nvGrpSpPr>
                <p:grpSpPr>
                  <a:xfrm>
                    <a:off x="7903787" y="5934304"/>
                    <a:ext cx="438276" cy="350248"/>
                    <a:chOff x="2440070" y="0"/>
                    <a:chExt cx="7320210" cy="6858000"/>
                  </a:xfrm>
                </p:grpSpPr>
                <p:cxnSp>
                  <p:nvCxnSpPr>
                    <p:cNvPr id="544" name="Straight Connector 543">
                      <a:extLst>
                        <a:ext uri="{FF2B5EF4-FFF2-40B4-BE49-F238E27FC236}">
                          <a16:creationId xmlns:a16="http://schemas.microsoft.com/office/drawing/2014/main" id="{95A90407-9AAB-6541-80FD-E0A81953561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F72C6A55-324F-D843-88AC-9592C9BB53C8}"/>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B057C2F1-7B13-EE4D-B055-C9C2AA9A1A96}"/>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A0D978DD-BF0B-5C40-A690-1151BB5537A6}"/>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19" name="Group 518">
                    <a:extLst>
                      <a:ext uri="{FF2B5EF4-FFF2-40B4-BE49-F238E27FC236}">
                        <a16:creationId xmlns:a16="http://schemas.microsoft.com/office/drawing/2014/main" id="{61D2E366-DF29-A645-B7C6-239A3940F53C}"/>
                      </a:ext>
                    </a:extLst>
                  </p:cNvPr>
                  <p:cNvGrpSpPr/>
                  <p:nvPr/>
                </p:nvGrpSpPr>
                <p:grpSpPr>
                  <a:xfrm>
                    <a:off x="8634339" y="5934304"/>
                    <a:ext cx="438276" cy="350248"/>
                    <a:chOff x="2440070" y="0"/>
                    <a:chExt cx="7320210" cy="6858000"/>
                  </a:xfrm>
                </p:grpSpPr>
                <p:cxnSp>
                  <p:nvCxnSpPr>
                    <p:cNvPr id="540" name="Straight Connector 539">
                      <a:extLst>
                        <a:ext uri="{FF2B5EF4-FFF2-40B4-BE49-F238E27FC236}">
                          <a16:creationId xmlns:a16="http://schemas.microsoft.com/office/drawing/2014/main" id="{23CF443E-8F35-264F-AF0F-7EB8F17B8B72}"/>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7DAC1479-69FF-6745-839D-86E69ACFF48C}"/>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98C9A4F8-7D83-394C-ABA8-9BB4B163FC56}"/>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11CC3B97-A71B-0244-92D0-CCBF7EFFB92F}"/>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20" name="Group 519">
                    <a:extLst>
                      <a:ext uri="{FF2B5EF4-FFF2-40B4-BE49-F238E27FC236}">
                        <a16:creationId xmlns:a16="http://schemas.microsoft.com/office/drawing/2014/main" id="{ECD934A0-EF9C-2447-B700-474BA4B19624}"/>
                      </a:ext>
                    </a:extLst>
                  </p:cNvPr>
                  <p:cNvGrpSpPr/>
                  <p:nvPr/>
                </p:nvGrpSpPr>
                <p:grpSpPr>
                  <a:xfrm>
                    <a:off x="9364891" y="5934304"/>
                    <a:ext cx="438276" cy="350248"/>
                    <a:chOff x="2440070" y="0"/>
                    <a:chExt cx="7320210" cy="6858000"/>
                  </a:xfrm>
                </p:grpSpPr>
                <p:cxnSp>
                  <p:nvCxnSpPr>
                    <p:cNvPr id="536" name="Straight Connector 535">
                      <a:extLst>
                        <a:ext uri="{FF2B5EF4-FFF2-40B4-BE49-F238E27FC236}">
                          <a16:creationId xmlns:a16="http://schemas.microsoft.com/office/drawing/2014/main" id="{2D5B8815-5180-734C-B1BF-6616954AB3BA}"/>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3899931B-FE9A-AB4C-8911-504A701B9136}"/>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5C93F1C8-62B7-0542-92FB-C2D24EFF9B47}"/>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70219D7C-CBA0-8543-A4D0-DE4476825234}"/>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21" name="Group 520">
                    <a:extLst>
                      <a:ext uri="{FF2B5EF4-FFF2-40B4-BE49-F238E27FC236}">
                        <a16:creationId xmlns:a16="http://schemas.microsoft.com/office/drawing/2014/main" id="{8B9082BC-9F89-3A40-AA78-EAA3D33C472E}"/>
                      </a:ext>
                    </a:extLst>
                  </p:cNvPr>
                  <p:cNvGrpSpPr/>
                  <p:nvPr/>
                </p:nvGrpSpPr>
                <p:grpSpPr>
                  <a:xfrm>
                    <a:off x="10095443" y="5934304"/>
                    <a:ext cx="438276" cy="350248"/>
                    <a:chOff x="2440070" y="0"/>
                    <a:chExt cx="7320210" cy="6858000"/>
                  </a:xfrm>
                </p:grpSpPr>
                <p:cxnSp>
                  <p:nvCxnSpPr>
                    <p:cNvPr id="532" name="Straight Connector 531">
                      <a:extLst>
                        <a:ext uri="{FF2B5EF4-FFF2-40B4-BE49-F238E27FC236}">
                          <a16:creationId xmlns:a16="http://schemas.microsoft.com/office/drawing/2014/main" id="{A603630B-A575-E040-A700-0C57E77051E1}"/>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DE050755-1461-0346-ADEB-0E9362F49F9A}"/>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0CAB79D6-E61E-F444-9D8E-548121A9F069}"/>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8343E344-9E27-8B45-B7C1-50C8BF7B2350}"/>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22" name="Group 521">
                    <a:extLst>
                      <a:ext uri="{FF2B5EF4-FFF2-40B4-BE49-F238E27FC236}">
                        <a16:creationId xmlns:a16="http://schemas.microsoft.com/office/drawing/2014/main" id="{FF909BEE-2D23-384A-8A04-8C117A18A226}"/>
                      </a:ext>
                    </a:extLst>
                  </p:cNvPr>
                  <p:cNvGrpSpPr/>
                  <p:nvPr/>
                </p:nvGrpSpPr>
                <p:grpSpPr>
                  <a:xfrm>
                    <a:off x="10825995" y="5934304"/>
                    <a:ext cx="438276" cy="350248"/>
                    <a:chOff x="2440070" y="0"/>
                    <a:chExt cx="7320210" cy="6858000"/>
                  </a:xfrm>
                </p:grpSpPr>
                <p:cxnSp>
                  <p:nvCxnSpPr>
                    <p:cNvPr id="528" name="Straight Connector 527">
                      <a:extLst>
                        <a:ext uri="{FF2B5EF4-FFF2-40B4-BE49-F238E27FC236}">
                          <a16:creationId xmlns:a16="http://schemas.microsoft.com/office/drawing/2014/main" id="{09FBF3F1-C34D-994F-8C19-7A77D29F0F28}"/>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C93EBBED-D73E-8F4B-8B96-D058D94DA92A}"/>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630FE6E0-C2D1-494B-B72C-83D00F967787}"/>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6AB9FED4-E9D2-2646-841F-3E9FC7989435}"/>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23" name="Group 522">
                    <a:extLst>
                      <a:ext uri="{FF2B5EF4-FFF2-40B4-BE49-F238E27FC236}">
                        <a16:creationId xmlns:a16="http://schemas.microsoft.com/office/drawing/2014/main" id="{EBF8DE34-6D99-D145-ADBE-3812576E11C1}"/>
                      </a:ext>
                    </a:extLst>
                  </p:cNvPr>
                  <p:cNvGrpSpPr/>
                  <p:nvPr/>
                </p:nvGrpSpPr>
                <p:grpSpPr>
                  <a:xfrm>
                    <a:off x="11556547" y="5934304"/>
                    <a:ext cx="438276" cy="350248"/>
                    <a:chOff x="2440070" y="0"/>
                    <a:chExt cx="7320210" cy="6858000"/>
                  </a:xfrm>
                </p:grpSpPr>
                <p:cxnSp>
                  <p:nvCxnSpPr>
                    <p:cNvPr id="524" name="Straight Connector 523">
                      <a:extLst>
                        <a:ext uri="{FF2B5EF4-FFF2-40B4-BE49-F238E27FC236}">
                          <a16:creationId xmlns:a16="http://schemas.microsoft.com/office/drawing/2014/main" id="{7ECA6DAC-061A-FD43-807F-6B535C4BE482}"/>
                        </a:ext>
                      </a:extLst>
                    </p:cNvPr>
                    <p:cNvCxnSpPr>
                      <a:cxnSpLocks/>
                    </p:cNvCxnSpPr>
                    <p:nvPr/>
                  </p:nvCxnSpPr>
                  <p:spPr>
                    <a:xfrm>
                      <a:off x="244007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7015CFCA-1457-3D40-9330-6084C7067D01}"/>
                        </a:ext>
                      </a:extLst>
                    </p:cNvPr>
                    <p:cNvCxnSpPr>
                      <a:cxnSpLocks/>
                    </p:cNvCxnSpPr>
                    <p:nvPr/>
                  </p:nvCxnSpPr>
                  <p:spPr>
                    <a:xfrm>
                      <a:off x="488014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74972333-75EA-BD41-ABA1-ED429C8095A2}"/>
                        </a:ext>
                      </a:extLst>
                    </p:cNvPr>
                    <p:cNvCxnSpPr>
                      <a:cxnSpLocks/>
                    </p:cNvCxnSpPr>
                    <p:nvPr/>
                  </p:nvCxnSpPr>
                  <p:spPr>
                    <a:xfrm>
                      <a:off x="732021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8DD9660B-3C5B-F946-AB97-1B514190DC6C}"/>
                        </a:ext>
                      </a:extLst>
                    </p:cNvPr>
                    <p:cNvCxnSpPr>
                      <a:cxnSpLocks/>
                    </p:cNvCxnSpPr>
                    <p:nvPr/>
                  </p:nvCxnSpPr>
                  <p:spPr>
                    <a:xfrm>
                      <a:off x="9760280" y="0"/>
                      <a:ext cx="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grpSp>
              <p:nvGrpSpPr>
                <p:cNvPr id="487" name="Group 486">
                  <a:extLst>
                    <a:ext uri="{FF2B5EF4-FFF2-40B4-BE49-F238E27FC236}">
                      <a16:creationId xmlns:a16="http://schemas.microsoft.com/office/drawing/2014/main" id="{184C85F3-1696-944F-9254-29C9A60930EB}"/>
                    </a:ext>
                  </a:extLst>
                </p:cNvPr>
                <p:cNvGrpSpPr/>
                <p:nvPr/>
              </p:nvGrpSpPr>
              <p:grpSpPr>
                <a:xfrm>
                  <a:off x="453879" y="6282208"/>
                  <a:ext cx="11738121" cy="0"/>
                  <a:chOff x="453879" y="6286699"/>
                  <a:chExt cx="14606766" cy="0"/>
                </a:xfrm>
              </p:grpSpPr>
              <p:cxnSp>
                <p:nvCxnSpPr>
                  <p:cNvPr id="506" name="Straight Connector 505">
                    <a:extLst>
                      <a:ext uri="{FF2B5EF4-FFF2-40B4-BE49-F238E27FC236}">
                        <a16:creationId xmlns:a16="http://schemas.microsoft.com/office/drawing/2014/main" id="{6E9A1BD8-7689-E44A-9164-6C8128F2C5ED}"/>
                      </a:ext>
                    </a:extLst>
                  </p:cNvPr>
                  <p:cNvCxnSpPr>
                    <a:cxnSpLocks/>
                  </p:cNvCxnSpPr>
                  <p:nvPr/>
                </p:nvCxnSpPr>
                <p:spPr>
                  <a:xfrm>
                    <a:off x="453879" y="6286699"/>
                    <a:ext cx="730462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3B9F5712-FC5C-894F-9B30-ECD944F74822}"/>
                      </a:ext>
                    </a:extLst>
                  </p:cNvPr>
                  <p:cNvCxnSpPr>
                    <a:cxnSpLocks/>
                  </p:cNvCxnSpPr>
                  <p:nvPr/>
                </p:nvCxnSpPr>
                <p:spPr>
                  <a:xfrm>
                    <a:off x="7756018" y="6286699"/>
                    <a:ext cx="730462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88" name="Group 487">
                  <a:extLst>
                    <a:ext uri="{FF2B5EF4-FFF2-40B4-BE49-F238E27FC236}">
                      <a16:creationId xmlns:a16="http://schemas.microsoft.com/office/drawing/2014/main" id="{C391B16A-557F-2241-B463-844D06A6933B}"/>
                    </a:ext>
                  </a:extLst>
                </p:cNvPr>
                <p:cNvGrpSpPr/>
                <p:nvPr/>
              </p:nvGrpSpPr>
              <p:grpSpPr>
                <a:xfrm>
                  <a:off x="453883" y="5895454"/>
                  <a:ext cx="11684916" cy="391246"/>
                  <a:chOff x="453883" y="5488514"/>
                  <a:chExt cx="11684916" cy="798185"/>
                </a:xfrm>
              </p:grpSpPr>
              <p:cxnSp>
                <p:nvCxnSpPr>
                  <p:cNvPr id="489" name="Straight Connector 488">
                    <a:extLst>
                      <a:ext uri="{FF2B5EF4-FFF2-40B4-BE49-F238E27FC236}">
                        <a16:creationId xmlns:a16="http://schemas.microsoft.com/office/drawing/2014/main" id="{76EF9907-D141-FE42-9A38-678A9A889EC2}"/>
                      </a:ext>
                    </a:extLst>
                  </p:cNvPr>
                  <p:cNvCxnSpPr>
                    <a:cxnSpLocks/>
                  </p:cNvCxnSpPr>
                  <p:nvPr/>
                </p:nvCxnSpPr>
                <p:spPr>
                  <a:xfrm>
                    <a:off x="45388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FC8AA650-BB89-004F-ABD2-4416C5C0EDF9}"/>
                      </a:ext>
                    </a:extLst>
                  </p:cNvPr>
                  <p:cNvCxnSpPr>
                    <a:cxnSpLocks/>
                  </p:cNvCxnSpPr>
                  <p:nvPr/>
                </p:nvCxnSpPr>
                <p:spPr>
                  <a:xfrm>
                    <a:off x="1184346"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D3659F1F-9D95-F04F-BE9E-141135F173A1}"/>
                      </a:ext>
                    </a:extLst>
                  </p:cNvPr>
                  <p:cNvCxnSpPr>
                    <a:cxnSpLocks/>
                  </p:cNvCxnSpPr>
                  <p:nvPr/>
                </p:nvCxnSpPr>
                <p:spPr>
                  <a:xfrm>
                    <a:off x="191480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82D469CB-0E2C-CB42-AA0E-1C97324AACB3}"/>
                      </a:ext>
                    </a:extLst>
                  </p:cNvPr>
                  <p:cNvCxnSpPr>
                    <a:cxnSpLocks/>
                  </p:cNvCxnSpPr>
                  <p:nvPr/>
                </p:nvCxnSpPr>
                <p:spPr>
                  <a:xfrm>
                    <a:off x="2645272"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9B1C3ED8-D71A-2148-B6C7-E9DD81F9C095}"/>
                      </a:ext>
                    </a:extLst>
                  </p:cNvPr>
                  <p:cNvCxnSpPr>
                    <a:cxnSpLocks/>
                  </p:cNvCxnSpPr>
                  <p:nvPr/>
                </p:nvCxnSpPr>
                <p:spPr>
                  <a:xfrm>
                    <a:off x="3375735"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6EA6A60A-DE56-A246-B619-4C89A71917BA}"/>
                      </a:ext>
                    </a:extLst>
                  </p:cNvPr>
                  <p:cNvCxnSpPr>
                    <a:cxnSpLocks/>
                  </p:cNvCxnSpPr>
                  <p:nvPr/>
                </p:nvCxnSpPr>
                <p:spPr>
                  <a:xfrm>
                    <a:off x="4106198"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CC3E4B6D-1A20-944F-8199-0BE40D39773F}"/>
                      </a:ext>
                    </a:extLst>
                  </p:cNvPr>
                  <p:cNvCxnSpPr>
                    <a:cxnSpLocks/>
                  </p:cNvCxnSpPr>
                  <p:nvPr/>
                </p:nvCxnSpPr>
                <p:spPr>
                  <a:xfrm>
                    <a:off x="4836661"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B7DC698A-6825-BC46-A118-FA44D2A2A6BA}"/>
                      </a:ext>
                    </a:extLst>
                  </p:cNvPr>
                  <p:cNvCxnSpPr>
                    <a:cxnSpLocks/>
                  </p:cNvCxnSpPr>
                  <p:nvPr/>
                </p:nvCxnSpPr>
                <p:spPr>
                  <a:xfrm>
                    <a:off x="5567124"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9940C05E-8A5D-D447-A286-4C52ADF3BD7E}"/>
                      </a:ext>
                    </a:extLst>
                  </p:cNvPr>
                  <p:cNvCxnSpPr>
                    <a:cxnSpLocks/>
                  </p:cNvCxnSpPr>
                  <p:nvPr/>
                </p:nvCxnSpPr>
                <p:spPr>
                  <a:xfrm>
                    <a:off x="6297587"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79338CBD-4A7A-A940-9A97-B4494762BBE4}"/>
                      </a:ext>
                    </a:extLst>
                  </p:cNvPr>
                  <p:cNvCxnSpPr>
                    <a:cxnSpLocks/>
                  </p:cNvCxnSpPr>
                  <p:nvPr/>
                </p:nvCxnSpPr>
                <p:spPr>
                  <a:xfrm>
                    <a:off x="702804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A3EC2F64-5FD5-DC4F-A9BE-F438650166EA}"/>
                      </a:ext>
                    </a:extLst>
                  </p:cNvPr>
                  <p:cNvCxnSpPr>
                    <a:cxnSpLocks/>
                  </p:cNvCxnSpPr>
                  <p:nvPr/>
                </p:nvCxnSpPr>
                <p:spPr>
                  <a:xfrm>
                    <a:off x="775851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6ACA4621-5034-614E-A70C-60741638C6B7}"/>
                      </a:ext>
                    </a:extLst>
                  </p:cNvPr>
                  <p:cNvCxnSpPr>
                    <a:cxnSpLocks/>
                  </p:cNvCxnSpPr>
                  <p:nvPr/>
                </p:nvCxnSpPr>
                <p:spPr>
                  <a:xfrm>
                    <a:off x="8486484"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08C2AED5-37ED-894F-968D-8E2AFB94E8BB}"/>
                      </a:ext>
                    </a:extLst>
                  </p:cNvPr>
                  <p:cNvCxnSpPr>
                    <a:cxnSpLocks/>
                  </p:cNvCxnSpPr>
                  <p:nvPr/>
                </p:nvCxnSpPr>
                <p:spPr>
                  <a:xfrm>
                    <a:off x="9216947"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39BC01AA-0DF8-5E4E-BB4E-00C9C96393AB}"/>
                      </a:ext>
                    </a:extLst>
                  </p:cNvPr>
                  <p:cNvCxnSpPr>
                    <a:cxnSpLocks/>
                  </p:cNvCxnSpPr>
                  <p:nvPr/>
                </p:nvCxnSpPr>
                <p:spPr>
                  <a:xfrm>
                    <a:off x="9947410"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1DD1CB9-1B24-2849-8774-B0B8D26F7ACA}"/>
                      </a:ext>
                    </a:extLst>
                  </p:cNvPr>
                  <p:cNvCxnSpPr>
                    <a:cxnSpLocks/>
                  </p:cNvCxnSpPr>
                  <p:nvPr/>
                </p:nvCxnSpPr>
                <p:spPr>
                  <a:xfrm>
                    <a:off x="10677873"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86AC4F76-DBE7-3E4D-B001-628F9F870C0C}"/>
                      </a:ext>
                    </a:extLst>
                  </p:cNvPr>
                  <p:cNvCxnSpPr>
                    <a:cxnSpLocks/>
                  </p:cNvCxnSpPr>
                  <p:nvPr/>
                </p:nvCxnSpPr>
                <p:spPr>
                  <a:xfrm>
                    <a:off x="11408336"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53701A1A-E03E-C64D-AA95-19D0520A0E4D}"/>
                      </a:ext>
                    </a:extLst>
                  </p:cNvPr>
                  <p:cNvCxnSpPr>
                    <a:cxnSpLocks/>
                  </p:cNvCxnSpPr>
                  <p:nvPr/>
                </p:nvCxnSpPr>
                <p:spPr>
                  <a:xfrm>
                    <a:off x="12138799" y="5488514"/>
                    <a:ext cx="0" cy="7981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596" name="Group 595">
              <a:extLst>
                <a:ext uri="{FF2B5EF4-FFF2-40B4-BE49-F238E27FC236}">
                  <a16:creationId xmlns:a16="http://schemas.microsoft.com/office/drawing/2014/main" id="{94154BD4-B68A-C043-88C1-8C4F26E57132}"/>
                </a:ext>
              </a:extLst>
            </p:cNvPr>
            <p:cNvGrpSpPr/>
            <p:nvPr/>
          </p:nvGrpSpPr>
          <p:grpSpPr>
            <a:xfrm>
              <a:off x="4873227" y="3403816"/>
              <a:ext cx="2445545" cy="3283608"/>
              <a:chOff x="9557473" y="1078184"/>
              <a:chExt cx="2445545" cy="3283608"/>
            </a:xfrm>
          </p:grpSpPr>
          <p:sp>
            <p:nvSpPr>
              <p:cNvPr id="597" name="TextBox 596">
                <a:extLst>
                  <a:ext uri="{FF2B5EF4-FFF2-40B4-BE49-F238E27FC236}">
                    <a16:creationId xmlns:a16="http://schemas.microsoft.com/office/drawing/2014/main" id="{AA797032-0A7D-E64A-9265-A951058A1FD4}"/>
                  </a:ext>
                </a:extLst>
              </p:cNvPr>
              <p:cNvSpPr txBox="1"/>
              <p:nvPr/>
            </p:nvSpPr>
            <p:spPr>
              <a:xfrm>
                <a:off x="9557477" y="1078184"/>
                <a:ext cx="2445541" cy="430887"/>
              </a:xfrm>
              <a:prstGeom prst="rect">
                <a:avLst/>
              </a:prstGeom>
              <a:noFill/>
              <a:ln>
                <a:noFill/>
              </a:ln>
            </p:spPr>
            <p:txBody>
              <a:bodyPr wrap="none" rtlCol="0">
                <a:spAutoFit/>
              </a:bodyPr>
              <a:lstStyle/>
              <a:p>
                <a:pPr algn="ctr">
                  <a:spcAft>
                    <a:spcPts val="375"/>
                  </a:spcAft>
                </a:pPr>
                <a:r>
                  <a:rPr lang="en-US" sz="1500" dirty="0">
                    <a:solidFill>
                      <a:schemeClr val="bg1"/>
                    </a:solidFill>
                    <a:latin typeface="Arial Narrow" panose="020B0604020202020204" pitchFamily="34" charset="0"/>
                    <a:cs typeface="Arial Narrow" panose="020B0604020202020204" pitchFamily="34" charset="0"/>
                  </a:rPr>
                  <a:t> </a:t>
                </a:r>
                <a:r>
                  <a:rPr lang="en-US" sz="1500" dirty="0">
                    <a:solidFill>
                      <a:srgbClr val="0082B2"/>
                    </a:solidFill>
                    <a:latin typeface="Arial" panose="020B0604020202020204" pitchFamily="34" charset="0"/>
                    <a:cs typeface="Arial" panose="020B0604020202020204" pitchFamily="34" charset="0"/>
                  </a:rPr>
                  <a:t>Astronomical Units</a:t>
                </a:r>
              </a:p>
            </p:txBody>
          </p:sp>
          <p:sp>
            <p:nvSpPr>
              <p:cNvPr id="598" name="TextBox 597">
                <a:extLst>
                  <a:ext uri="{FF2B5EF4-FFF2-40B4-BE49-F238E27FC236}">
                    <a16:creationId xmlns:a16="http://schemas.microsoft.com/office/drawing/2014/main" id="{E58EF2CC-0A46-C244-987C-E7D4922DA711}"/>
                  </a:ext>
                </a:extLst>
              </p:cNvPr>
              <p:cNvSpPr txBox="1"/>
              <p:nvPr/>
            </p:nvSpPr>
            <p:spPr>
              <a:xfrm>
                <a:off x="9557473" y="3930905"/>
                <a:ext cx="2445541" cy="430887"/>
              </a:xfrm>
              <a:prstGeom prst="rect">
                <a:avLst/>
              </a:prstGeom>
              <a:noFill/>
            </p:spPr>
            <p:txBody>
              <a:bodyPr wrap="none" rtlCol="0">
                <a:spAutoFit/>
              </a:bodyPr>
              <a:lstStyle/>
              <a:p>
                <a:pPr algn="ctr">
                  <a:spcAft>
                    <a:spcPts val="375"/>
                  </a:spcAft>
                </a:pPr>
                <a:r>
                  <a:rPr lang="en-US" sz="1500" dirty="0">
                    <a:solidFill>
                      <a:schemeClr val="bg1"/>
                    </a:solidFill>
                    <a:latin typeface="Arial Narrow" panose="020B0604020202020204" pitchFamily="34" charset="0"/>
                    <a:cs typeface="Arial Narrow" panose="020B0604020202020204" pitchFamily="34" charset="0"/>
                  </a:rPr>
                  <a:t> </a:t>
                </a:r>
                <a:r>
                  <a:rPr lang="en-US" sz="1500" dirty="0">
                    <a:solidFill>
                      <a:srgbClr val="0082B2"/>
                    </a:solidFill>
                    <a:latin typeface="Arial" panose="020B0604020202020204" pitchFamily="34" charset="0"/>
                    <a:cs typeface="Arial" panose="020B0604020202020204" pitchFamily="34" charset="0"/>
                  </a:rPr>
                  <a:t>Astronomical Units</a:t>
                </a:r>
              </a:p>
            </p:txBody>
          </p:sp>
        </p:grpSp>
      </p:grpSp>
      <p:grpSp>
        <p:nvGrpSpPr>
          <p:cNvPr id="592" name="Group 591">
            <a:extLst>
              <a:ext uri="{FF2B5EF4-FFF2-40B4-BE49-F238E27FC236}">
                <a16:creationId xmlns:a16="http://schemas.microsoft.com/office/drawing/2014/main" id="{EC0EA153-9945-824C-8D1B-89AD80480F65}"/>
              </a:ext>
            </a:extLst>
          </p:cNvPr>
          <p:cNvGrpSpPr/>
          <p:nvPr/>
        </p:nvGrpSpPr>
        <p:grpSpPr>
          <a:xfrm>
            <a:off x="-350520" y="815340"/>
            <a:ext cx="9144000" cy="4018878"/>
            <a:chOff x="-467360" y="1087120"/>
            <a:chExt cx="12192000" cy="5358504"/>
          </a:xfrm>
        </p:grpSpPr>
        <p:sp>
          <p:nvSpPr>
            <p:cNvPr id="32" name="Rectangle 31">
              <a:extLst>
                <a:ext uri="{FF2B5EF4-FFF2-40B4-BE49-F238E27FC236}">
                  <a16:creationId xmlns:a16="http://schemas.microsoft.com/office/drawing/2014/main" id="{48E8AC41-7DA6-BC4F-BB5B-CB266FA2B734}"/>
                </a:ext>
              </a:extLst>
            </p:cNvPr>
            <p:cNvSpPr/>
            <p:nvPr/>
          </p:nvSpPr>
          <p:spPr>
            <a:xfrm>
              <a:off x="-467360" y="3885304"/>
              <a:ext cx="12192000" cy="2560320"/>
            </a:xfrm>
            <a:prstGeom prst="rect">
              <a:avLst/>
            </a:prstGeom>
            <a:gradFill flip="none" rotWithShape="1">
              <a:gsLst>
                <a:gs pos="24000">
                  <a:srgbClr val="C00000"/>
                </a:gs>
                <a:gs pos="89000">
                  <a:srgbClr val="0070C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B16FF7-FD73-E347-A2E0-8E1421631412}"/>
                </a:ext>
              </a:extLst>
            </p:cNvPr>
            <p:cNvSpPr/>
            <p:nvPr/>
          </p:nvSpPr>
          <p:spPr>
            <a:xfrm>
              <a:off x="-467360" y="1087120"/>
              <a:ext cx="12192000" cy="2560320"/>
            </a:xfrm>
            <a:prstGeom prst="rect">
              <a:avLst/>
            </a:prstGeom>
            <a:gradFill flip="none" rotWithShape="1">
              <a:gsLst>
                <a:gs pos="0">
                  <a:srgbClr val="FF8C10"/>
                </a:gs>
                <a:gs pos="17000">
                  <a:srgbClr val="FF5900"/>
                </a:gs>
                <a:gs pos="36000">
                  <a:srgbClr val="FF2E00"/>
                </a:gs>
                <a:gs pos="62000">
                  <a:srgbClr val="C00000"/>
                </a:gs>
                <a:gs pos="97000">
                  <a:srgbClr val="0070C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a:extLst>
              <a:ext uri="{FF2B5EF4-FFF2-40B4-BE49-F238E27FC236}">
                <a16:creationId xmlns:a16="http://schemas.microsoft.com/office/drawing/2014/main" id="{8B110FDE-EE14-DD40-8DC7-6027BC2C3E36}"/>
              </a:ext>
            </a:extLst>
          </p:cNvPr>
          <p:cNvPicPr>
            <a:picLocks noChangeAspect="1"/>
          </p:cNvPicPr>
          <p:nvPr/>
        </p:nvPicPr>
        <p:blipFill>
          <a:blip r:embed="rId3"/>
          <a:srcRect/>
          <a:stretch/>
        </p:blipFill>
        <p:spPr>
          <a:xfrm rot="19974877">
            <a:off x="-3863140" y="-587654"/>
            <a:ext cx="4732020" cy="4732020"/>
          </a:xfrm>
          <a:prstGeom prst="rect">
            <a:avLst/>
          </a:prstGeom>
        </p:spPr>
      </p:pic>
      <p:pic>
        <p:nvPicPr>
          <p:cNvPr id="33" name="Picture 32">
            <a:extLst>
              <a:ext uri="{FF2B5EF4-FFF2-40B4-BE49-F238E27FC236}">
                <a16:creationId xmlns:a16="http://schemas.microsoft.com/office/drawing/2014/main" id="{53E5AEBA-A1D3-BB41-8239-881444386FA0}"/>
              </a:ext>
            </a:extLst>
          </p:cNvPr>
          <p:cNvPicPr>
            <a:picLocks noChangeAspect="1"/>
          </p:cNvPicPr>
          <p:nvPr/>
        </p:nvPicPr>
        <p:blipFill>
          <a:blip r:embed="rId3"/>
          <a:srcRect/>
          <a:stretch/>
        </p:blipFill>
        <p:spPr>
          <a:xfrm rot="16016986">
            <a:off x="-3866515" y="1551802"/>
            <a:ext cx="4732020" cy="4732020"/>
          </a:xfrm>
          <a:prstGeom prst="rect">
            <a:avLst/>
          </a:prstGeom>
        </p:spPr>
      </p:pic>
      <p:pic>
        <p:nvPicPr>
          <p:cNvPr id="7" name="Picture 6">
            <a:extLst>
              <a:ext uri="{FF2B5EF4-FFF2-40B4-BE49-F238E27FC236}">
                <a16:creationId xmlns:a16="http://schemas.microsoft.com/office/drawing/2014/main" id="{41EE3B2C-CE0E-7540-A112-3EA2A3EDBB07}"/>
              </a:ext>
            </a:extLst>
          </p:cNvPr>
          <p:cNvPicPr>
            <a:picLocks noChangeAspect="1"/>
          </p:cNvPicPr>
          <p:nvPr/>
        </p:nvPicPr>
        <p:blipFill>
          <a:blip r:embed="rId4"/>
          <a:stretch>
            <a:fillRect/>
          </a:stretch>
        </p:blipFill>
        <p:spPr>
          <a:xfrm>
            <a:off x="1654257" y="1143762"/>
            <a:ext cx="905256" cy="905256"/>
          </a:xfrm>
          <a:prstGeom prst="rect">
            <a:avLst/>
          </a:prstGeom>
        </p:spPr>
      </p:pic>
      <p:pic>
        <p:nvPicPr>
          <p:cNvPr id="11" name="Picture 10">
            <a:extLst>
              <a:ext uri="{FF2B5EF4-FFF2-40B4-BE49-F238E27FC236}">
                <a16:creationId xmlns:a16="http://schemas.microsoft.com/office/drawing/2014/main" id="{79773588-0CEF-0B41-A1EB-44F978BEDB93}"/>
              </a:ext>
            </a:extLst>
          </p:cNvPr>
          <p:cNvPicPr>
            <a:picLocks noChangeAspect="1"/>
          </p:cNvPicPr>
          <p:nvPr/>
        </p:nvPicPr>
        <p:blipFill>
          <a:blip r:embed="rId5"/>
          <a:stretch>
            <a:fillRect/>
          </a:stretch>
        </p:blipFill>
        <p:spPr>
          <a:xfrm>
            <a:off x="3922118" y="1143762"/>
            <a:ext cx="905256" cy="905256"/>
          </a:xfrm>
          <a:prstGeom prst="rect">
            <a:avLst/>
          </a:prstGeom>
        </p:spPr>
      </p:pic>
      <p:pic>
        <p:nvPicPr>
          <p:cNvPr id="19" name="Picture 18">
            <a:extLst>
              <a:ext uri="{FF2B5EF4-FFF2-40B4-BE49-F238E27FC236}">
                <a16:creationId xmlns:a16="http://schemas.microsoft.com/office/drawing/2014/main" id="{457295B4-FE4F-CF46-AD9C-F212509254D5}"/>
              </a:ext>
            </a:extLst>
          </p:cNvPr>
          <p:cNvPicPr>
            <a:picLocks noChangeAspect="1"/>
          </p:cNvPicPr>
          <p:nvPr/>
        </p:nvPicPr>
        <p:blipFill>
          <a:blip r:embed="rId6"/>
          <a:stretch>
            <a:fillRect/>
          </a:stretch>
        </p:blipFill>
        <p:spPr>
          <a:xfrm>
            <a:off x="6189980" y="1143762"/>
            <a:ext cx="905256" cy="905256"/>
          </a:xfrm>
          <a:prstGeom prst="rect">
            <a:avLst/>
          </a:prstGeom>
        </p:spPr>
      </p:pic>
      <p:pic>
        <p:nvPicPr>
          <p:cNvPr id="24" name="Picture 23">
            <a:extLst>
              <a:ext uri="{FF2B5EF4-FFF2-40B4-BE49-F238E27FC236}">
                <a16:creationId xmlns:a16="http://schemas.microsoft.com/office/drawing/2014/main" id="{6DEB163A-A28F-2A43-9A45-4B1DE9C66895}"/>
              </a:ext>
            </a:extLst>
          </p:cNvPr>
          <p:cNvPicPr>
            <a:picLocks noChangeAspect="1"/>
          </p:cNvPicPr>
          <p:nvPr/>
        </p:nvPicPr>
        <p:blipFill>
          <a:blip r:embed="rId7"/>
          <a:srcRect/>
          <a:stretch/>
        </p:blipFill>
        <p:spPr>
          <a:xfrm>
            <a:off x="1559007" y="3162571"/>
            <a:ext cx="1088693" cy="1072046"/>
          </a:xfrm>
          <a:prstGeom prst="rect">
            <a:avLst/>
          </a:prstGeom>
        </p:spPr>
      </p:pic>
      <p:pic>
        <p:nvPicPr>
          <p:cNvPr id="26" name="Picture 25">
            <a:extLst>
              <a:ext uri="{FF2B5EF4-FFF2-40B4-BE49-F238E27FC236}">
                <a16:creationId xmlns:a16="http://schemas.microsoft.com/office/drawing/2014/main" id="{D5041388-908B-2340-B6F7-FC38AA3ABEBE}"/>
              </a:ext>
            </a:extLst>
          </p:cNvPr>
          <p:cNvPicPr>
            <a:picLocks noChangeAspect="1"/>
          </p:cNvPicPr>
          <p:nvPr/>
        </p:nvPicPr>
        <p:blipFill>
          <a:blip r:embed="rId8"/>
          <a:srcRect/>
          <a:stretch/>
        </p:blipFill>
        <p:spPr>
          <a:xfrm>
            <a:off x="6139939" y="3156556"/>
            <a:ext cx="1058990" cy="1042797"/>
          </a:xfrm>
          <a:prstGeom prst="rect">
            <a:avLst/>
          </a:prstGeom>
        </p:spPr>
      </p:pic>
      <p:pic>
        <p:nvPicPr>
          <p:cNvPr id="28" name="Picture 27">
            <a:extLst>
              <a:ext uri="{FF2B5EF4-FFF2-40B4-BE49-F238E27FC236}">
                <a16:creationId xmlns:a16="http://schemas.microsoft.com/office/drawing/2014/main" id="{F69DE2A4-F9EA-C248-A4CA-582EB0E03C9F}"/>
              </a:ext>
            </a:extLst>
          </p:cNvPr>
          <p:cNvPicPr>
            <a:picLocks noChangeAspect="1"/>
          </p:cNvPicPr>
          <p:nvPr/>
        </p:nvPicPr>
        <p:blipFill>
          <a:blip r:embed="rId9"/>
          <a:srcRect/>
          <a:stretch/>
        </p:blipFill>
        <p:spPr>
          <a:xfrm>
            <a:off x="3865146" y="3156556"/>
            <a:ext cx="1058990" cy="1042797"/>
          </a:xfrm>
          <a:prstGeom prst="rect">
            <a:avLst/>
          </a:prstGeom>
        </p:spPr>
      </p:pic>
      <p:grpSp>
        <p:nvGrpSpPr>
          <p:cNvPr id="590" name="Group 589">
            <a:extLst>
              <a:ext uri="{FF2B5EF4-FFF2-40B4-BE49-F238E27FC236}">
                <a16:creationId xmlns:a16="http://schemas.microsoft.com/office/drawing/2014/main" id="{0A560450-4EF8-6947-AF1F-EA91F762A0DB}"/>
              </a:ext>
            </a:extLst>
          </p:cNvPr>
          <p:cNvGrpSpPr/>
          <p:nvPr/>
        </p:nvGrpSpPr>
        <p:grpSpPr>
          <a:xfrm>
            <a:off x="1555779" y="552662"/>
            <a:ext cx="7323318" cy="4153830"/>
            <a:chOff x="2074371" y="839753"/>
            <a:chExt cx="9764424" cy="5538441"/>
          </a:xfrm>
        </p:grpSpPr>
        <p:sp>
          <p:nvSpPr>
            <p:cNvPr id="36" name="TextBox 35">
              <a:extLst>
                <a:ext uri="{FF2B5EF4-FFF2-40B4-BE49-F238E27FC236}">
                  <a16:creationId xmlns:a16="http://schemas.microsoft.com/office/drawing/2014/main" id="{01942943-ADDA-0242-ABDF-BB37F03F2266}"/>
                </a:ext>
              </a:extLst>
            </p:cNvPr>
            <p:cNvSpPr txBox="1"/>
            <p:nvPr/>
          </p:nvSpPr>
          <p:spPr>
            <a:xfrm>
              <a:off x="2169484" y="5542666"/>
              <a:ext cx="1276417" cy="835528"/>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Narrow" panose="020B0604020202020204" pitchFamily="34" charset="0"/>
                  <a:cs typeface="Arial Narrow" panose="020B0604020202020204" pitchFamily="34" charset="0"/>
                </a:rPr>
                <a:t>|</a:t>
              </a:r>
            </a:p>
            <a:p>
              <a:pPr algn="ctr">
                <a:spcAft>
                  <a:spcPts val="375"/>
                </a:spcAft>
              </a:pPr>
              <a:r>
                <a:rPr lang="en-US" sz="2000" dirty="0">
                  <a:solidFill>
                    <a:schemeClr val="bg1"/>
                  </a:solidFill>
                  <a:latin typeface="Arial" panose="020B0604020202020204" pitchFamily="34" charset="0"/>
                  <a:cs typeface="Arial" panose="020B0604020202020204" pitchFamily="34" charset="0"/>
                </a:rPr>
                <a:t>340° K</a:t>
              </a:r>
            </a:p>
          </p:txBody>
        </p:sp>
        <p:sp>
          <p:nvSpPr>
            <p:cNvPr id="37" name="TextBox 36">
              <a:extLst>
                <a:ext uri="{FF2B5EF4-FFF2-40B4-BE49-F238E27FC236}">
                  <a16:creationId xmlns:a16="http://schemas.microsoft.com/office/drawing/2014/main" id="{00EB6EFB-E9AA-B747-A96E-B45BEA1BF44C}"/>
                </a:ext>
              </a:extLst>
            </p:cNvPr>
            <p:cNvSpPr txBox="1"/>
            <p:nvPr/>
          </p:nvSpPr>
          <p:spPr>
            <a:xfrm>
              <a:off x="5192082" y="5542666"/>
              <a:ext cx="1276417" cy="835528"/>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Narrow" panose="020B0604020202020204" pitchFamily="34" charset="0"/>
                  <a:cs typeface="Arial Narrow" panose="020B0604020202020204" pitchFamily="34" charset="0"/>
                </a:rPr>
                <a:t>|</a:t>
              </a:r>
            </a:p>
            <a:p>
              <a:pPr algn="ctr">
                <a:spcAft>
                  <a:spcPts val="375"/>
                </a:spcAft>
              </a:pPr>
              <a:r>
                <a:rPr lang="en-US" sz="2000" dirty="0">
                  <a:solidFill>
                    <a:schemeClr val="bg1"/>
                  </a:solidFill>
                  <a:latin typeface="Arial" panose="020B0604020202020204" pitchFamily="34" charset="0"/>
                  <a:cs typeface="Arial" panose="020B0604020202020204" pitchFamily="34" charset="0"/>
                </a:rPr>
                <a:t>290° K</a:t>
              </a:r>
            </a:p>
          </p:txBody>
        </p:sp>
        <p:sp>
          <p:nvSpPr>
            <p:cNvPr id="38" name="TextBox 37">
              <a:extLst>
                <a:ext uri="{FF2B5EF4-FFF2-40B4-BE49-F238E27FC236}">
                  <a16:creationId xmlns:a16="http://schemas.microsoft.com/office/drawing/2014/main" id="{38909B32-964E-EA41-A137-FF2E3D3C107B}"/>
                </a:ext>
              </a:extLst>
            </p:cNvPr>
            <p:cNvSpPr txBox="1"/>
            <p:nvPr/>
          </p:nvSpPr>
          <p:spPr>
            <a:xfrm>
              <a:off x="8240082" y="5542666"/>
              <a:ext cx="1276417" cy="835528"/>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Narrow" panose="020B0604020202020204" pitchFamily="34" charset="0"/>
                  <a:cs typeface="Arial Narrow" panose="020B0604020202020204" pitchFamily="34" charset="0"/>
                </a:rPr>
                <a:t>|</a:t>
              </a:r>
            </a:p>
            <a:p>
              <a:pPr algn="ctr">
                <a:spcAft>
                  <a:spcPts val="375"/>
                </a:spcAft>
              </a:pPr>
              <a:r>
                <a:rPr lang="en-US" sz="2000" dirty="0">
                  <a:solidFill>
                    <a:schemeClr val="bg1"/>
                  </a:solidFill>
                  <a:latin typeface="Arial" panose="020B0604020202020204" pitchFamily="34" charset="0"/>
                  <a:cs typeface="Arial" panose="020B0604020202020204" pitchFamily="34" charset="0"/>
                </a:rPr>
                <a:t>210° K</a:t>
              </a:r>
            </a:p>
          </p:txBody>
        </p:sp>
        <p:sp>
          <p:nvSpPr>
            <p:cNvPr id="40" name="TextBox 39">
              <a:extLst>
                <a:ext uri="{FF2B5EF4-FFF2-40B4-BE49-F238E27FC236}">
                  <a16:creationId xmlns:a16="http://schemas.microsoft.com/office/drawing/2014/main" id="{3B351492-B738-134D-B6F9-1A12755C4F64}"/>
                </a:ext>
              </a:extLst>
            </p:cNvPr>
            <p:cNvSpPr txBox="1"/>
            <p:nvPr/>
          </p:nvSpPr>
          <p:spPr>
            <a:xfrm>
              <a:off x="2074371" y="2738552"/>
              <a:ext cx="1466640" cy="835528"/>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Narrow" panose="020B0604020202020204" pitchFamily="34" charset="0"/>
                  <a:cs typeface="Arial Narrow" panose="020B0604020202020204" pitchFamily="34" charset="0"/>
                </a:rPr>
                <a:t>|</a:t>
              </a:r>
            </a:p>
            <a:p>
              <a:pPr algn="ctr">
                <a:spcAft>
                  <a:spcPts val="375"/>
                </a:spcAft>
              </a:pPr>
              <a:r>
                <a:rPr lang="en-US" sz="2000" dirty="0">
                  <a:solidFill>
                    <a:schemeClr val="bg1"/>
                  </a:solidFill>
                  <a:latin typeface="Arial" panose="020B0604020202020204" pitchFamily="34" charset="0"/>
                  <a:cs typeface="Arial" panose="020B0604020202020204" pitchFamily="34" charset="0"/>
                </a:rPr>
                <a:t>1500° K</a:t>
              </a:r>
            </a:p>
          </p:txBody>
        </p:sp>
        <p:sp>
          <p:nvSpPr>
            <p:cNvPr id="41" name="TextBox 40">
              <a:extLst>
                <a:ext uri="{FF2B5EF4-FFF2-40B4-BE49-F238E27FC236}">
                  <a16:creationId xmlns:a16="http://schemas.microsoft.com/office/drawing/2014/main" id="{991CD13E-32BC-1E44-8E04-61A75355D28B}"/>
                </a:ext>
              </a:extLst>
            </p:cNvPr>
            <p:cNvSpPr txBox="1"/>
            <p:nvPr/>
          </p:nvSpPr>
          <p:spPr>
            <a:xfrm>
              <a:off x="5192081" y="2738552"/>
              <a:ext cx="1276417" cy="835528"/>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Narrow" panose="020B0604020202020204" pitchFamily="34" charset="0"/>
                  <a:cs typeface="Arial Narrow" panose="020B0604020202020204" pitchFamily="34" charset="0"/>
                </a:rPr>
                <a:t>|</a:t>
              </a:r>
            </a:p>
            <a:p>
              <a:pPr algn="ctr">
                <a:spcAft>
                  <a:spcPts val="375"/>
                </a:spcAft>
              </a:pPr>
              <a:r>
                <a:rPr lang="en-US" sz="2000" dirty="0">
                  <a:solidFill>
                    <a:schemeClr val="bg1"/>
                  </a:solidFill>
                  <a:latin typeface="Arial" panose="020B0604020202020204" pitchFamily="34" charset="0"/>
                  <a:cs typeface="Arial" panose="020B0604020202020204" pitchFamily="34" charset="0"/>
                </a:rPr>
                <a:t>800° K</a:t>
              </a:r>
            </a:p>
          </p:txBody>
        </p:sp>
        <p:sp>
          <p:nvSpPr>
            <p:cNvPr id="42" name="TextBox 41">
              <a:extLst>
                <a:ext uri="{FF2B5EF4-FFF2-40B4-BE49-F238E27FC236}">
                  <a16:creationId xmlns:a16="http://schemas.microsoft.com/office/drawing/2014/main" id="{DD8124C1-6379-9446-AD98-00ABF2450500}"/>
                </a:ext>
              </a:extLst>
            </p:cNvPr>
            <p:cNvSpPr txBox="1"/>
            <p:nvPr/>
          </p:nvSpPr>
          <p:spPr>
            <a:xfrm>
              <a:off x="8240080" y="2738552"/>
              <a:ext cx="1276417" cy="835528"/>
            </a:xfrm>
            <a:prstGeom prst="rect">
              <a:avLst/>
            </a:prstGeom>
            <a:noFill/>
          </p:spPr>
          <p:txBody>
            <a:bodyPr wrap="none" rtlCol="0">
              <a:spAutoFit/>
            </a:bodyPr>
            <a:lstStyle/>
            <a:p>
              <a:pPr algn="ctr">
                <a:lnSpc>
                  <a:spcPct val="92000"/>
                </a:lnSpc>
              </a:pPr>
              <a:r>
                <a:rPr lang="en-US" sz="120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Narrow" panose="020B0604020202020204" pitchFamily="34" charset="0"/>
                  <a:cs typeface="Arial Narrow" panose="020B0604020202020204" pitchFamily="34" charset="0"/>
                </a:rPr>
                <a:t>|</a:t>
              </a:r>
            </a:p>
            <a:p>
              <a:pPr algn="ctr">
                <a:spcAft>
                  <a:spcPts val="375"/>
                </a:spcAft>
              </a:pPr>
              <a:r>
                <a:rPr lang="en-US" sz="2000" dirty="0">
                  <a:solidFill>
                    <a:schemeClr val="bg1"/>
                  </a:solidFill>
                  <a:latin typeface="Arial" panose="020B0604020202020204" pitchFamily="34" charset="0"/>
                  <a:cs typeface="Arial" panose="020B0604020202020204" pitchFamily="34" charset="0"/>
                </a:rPr>
                <a:t>300° K</a:t>
              </a:r>
            </a:p>
          </p:txBody>
        </p:sp>
        <p:sp>
          <p:nvSpPr>
            <p:cNvPr id="47" name="TextBox 46">
              <a:extLst>
                <a:ext uri="{FF2B5EF4-FFF2-40B4-BE49-F238E27FC236}">
                  <a16:creationId xmlns:a16="http://schemas.microsoft.com/office/drawing/2014/main" id="{FBE65CA5-94DF-2047-AC4B-80AD138EFA49}"/>
                </a:ext>
              </a:extLst>
            </p:cNvPr>
            <p:cNvSpPr txBox="1"/>
            <p:nvPr/>
          </p:nvSpPr>
          <p:spPr>
            <a:xfrm>
              <a:off x="9301348" y="839753"/>
              <a:ext cx="2537447" cy="1381575"/>
            </a:xfrm>
            <a:prstGeom prst="rect">
              <a:avLst/>
            </a:prstGeom>
            <a:noFill/>
          </p:spPr>
          <p:txBody>
            <a:bodyPr wrap="none" rtlCol="0">
              <a:spAutoFit/>
            </a:bodyPr>
            <a:lstStyle/>
            <a:p>
              <a:pPr algn="ctr">
                <a:spcAft>
                  <a:spcPts val="375"/>
                </a:spcAft>
              </a:pPr>
              <a:r>
                <a:rPr lang="en-US" sz="2000" dirty="0">
                  <a:solidFill>
                    <a:schemeClr val="bg1"/>
                  </a:solidFill>
                  <a:latin typeface="Arial Narrow" panose="020B0604020202020204" pitchFamily="34" charset="0"/>
                  <a:cs typeface="Arial Narrow" panose="020B0604020202020204" pitchFamily="34" charset="0"/>
                </a:rPr>
                <a:t> </a:t>
              </a:r>
            </a:p>
            <a:p>
              <a:pPr algn="ctr">
                <a:spcAft>
                  <a:spcPts val="375"/>
                </a:spcAft>
              </a:pPr>
              <a:r>
                <a:rPr lang="en-US" sz="2000" dirty="0">
                  <a:solidFill>
                    <a:schemeClr val="bg1"/>
                  </a:solidFill>
                  <a:latin typeface="Arial" panose="020B0604020202020204" pitchFamily="34" charset="0"/>
                  <a:cs typeface="Arial" panose="020B0604020202020204" pitchFamily="34" charset="0"/>
                </a:rPr>
                <a:t>Temperature</a:t>
              </a:r>
              <a:br>
                <a:rPr lang="en-US" sz="2000" dirty="0">
                  <a:solidFill>
                    <a:schemeClr val="bg1"/>
                  </a:solidFill>
                  <a:latin typeface="Arial" panose="020B0604020202020204" pitchFamily="34" charset="0"/>
                  <a:cs typeface="Arial" panose="020B0604020202020204" pitchFamily="34" charset="0"/>
                </a:rPr>
              </a:br>
              <a:r>
                <a:rPr lang="en-US" dirty="0">
                  <a:solidFill>
                    <a:srgbClr val="9DC3E6"/>
                  </a:solidFill>
                  <a:latin typeface="Arial" panose="020B0604020202020204" pitchFamily="34" charset="0"/>
                  <a:cs typeface="Arial" panose="020B0604020202020204" pitchFamily="34" charset="0"/>
                </a:rPr>
                <a:t>(Degrees Kelvin)</a:t>
              </a:r>
              <a:endParaRPr lang="en-US" sz="2000" dirty="0">
                <a:solidFill>
                  <a:srgbClr val="9DC3E6"/>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A4B239AB-7A40-6743-81C5-02438802CDAA}"/>
                </a:ext>
              </a:extLst>
            </p:cNvPr>
            <p:cNvSpPr txBox="1"/>
            <p:nvPr/>
          </p:nvSpPr>
          <p:spPr>
            <a:xfrm>
              <a:off x="9301347" y="3659152"/>
              <a:ext cx="2537447" cy="1381575"/>
            </a:xfrm>
            <a:prstGeom prst="rect">
              <a:avLst/>
            </a:prstGeom>
            <a:noFill/>
          </p:spPr>
          <p:txBody>
            <a:bodyPr wrap="none" rtlCol="0">
              <a:spAutoFit/>
            </a:bodyPr>
            <a:lstStyle/>
            <a:p>
              <a:pPr algn="ctr">
                <a:spcAft>
                  <a:spcPts val="375"/>
                </a:spcAft>
              </a:pPr>
              <a:r>
                <a:rPr lang="en-US" sz="2000" dirty="0">
                  <a:solidFill>
                    <a:schemeClr val="bg1"/>
                  </a:solidFill>
                  <a:latin typeface="Arial Narrow" panose="020B0604020202020204" pitchFamily="34" charset="0"/>
                  <a:cs typeface="Arial Narrow" panose="020B0604020202020204" pitchFamily="34" charset="0"/>
                </a:rPr>
                <a:t> </a:t>
              </a:r>
            </a:p>
            <a:p>
              <a:pPr algn="ctr">
                <a:spcAft>
                  <a:spcPts val="375"/>
                </a:spcAft>
              </a:pPr>
              <a:r>
                <a:rPr lang="en-US" sz="2000" dirty="0">
                  <a:solidFill>
                    <a:schemeClr val="bg1"/>
                  </a:solidFill>
                  <a:latin typeface="Arial" panose="020B0604020202020204" pitchFamily="34" charset="0"/>
                  <a:cs typeface="Arial" panose="020B0604020202020204" pitchFamily="34" charset="0"/>
                </a:rPr>
                <a:t>Temperature</a:t>
              </a:r>
              <a:br>
                <a:rPr lang="en-US" sz="2400" dirty="0">
                  <a:solidFill>
                    <a:schemeClr val="bg1"/>
                  </a:solidFill>
                  <a:latin typeface="Arial" panose="020B0604020202020204" pitchFamily="34" charset="0"/>
                  <a:cs typeface="Arial" panose="020B0604020202020204" pitchFamily="34" charset="0"/>
                </a:rPr>
              </a:br>
              <a:r>
                <a:rPr lang="en-US" dirty="0">
                  <a:solidFill>
                    <a:srgbClr val="9DC3E6"/>
                  </a:solidFill>
                  <a:latin typeface="Arial" panose="020B0604020202020204" pitchFamily="34" charset="0"/>
                  <a:cs typeface="Arial" panose="020B0604020202020204" pitchFamily="34" charset="0"/>
                </a:rPr>
                <a:t>(Degrees Kelvin)</a:t>
              </a:r>
              <a:endParaRPr lang="en-US" sz="2400" dirty="0">
                <a:solidFill>
                  <a:srgbClr val="9DC3E6"/>
                </a:solidFill>
                <a:latin typeface="Arial" panose="020B0604020202020204" pitchFamily="34" charset="0"/>
                <a:cs typeface="Arial" panose="020B0604020202020204" pitchFamily="34" charset="0"/>
              </a:endParaRPr>
            </a:p>
          </p:txBody>
        </p:sp>
      </p:grpSp>
      <p:sp>
        <p:nvSpPr>
          <p:cNvPr id="12" name="Date Placeholder 11">
            <a:extLst>
              <a:ext uri="{FF2B5EF4-FFF2-40B4-BE49-F238E27FC236}">
                <a16:creationId xmlns:a16="http://schemas.microsoft.com/office/drawing/2014/main" id="{C361E206-750E-1549-B8A8-327A47A7B61C}"/>
              </a:ext>
            </a:extLst>
          </p:cNvPr>
          <p:cNvSpPr>
            <a:spLocks noGrp="1"/>
          </p:cNvSpPr>
          <p:nvPr>
            <p:ph type="dt" sz="half" idx="18"/>
          </p:nvPr>
        </p:nvSpPr>
        <p:spPr/>
        <p:txBody>
          <a:bodyPr/>
          <a:lstStyle/>
          <a:p>
            <a:fld id="{42382C21-A394-CC43-A4C5-57912D7C41A8}" type="datetime4">
              <a:rPr lang="en-US" smtClean="0"/>
              <a:t>December 1, 2021</a:t>
            </a:fld>
            <a:endParaRPr lang="en-US"/>
          </a:p>
        </p:txBody>
      </p:sp>
      <p:sp>
        <p:nvSpPr>
          <p:cNvPr id="13" name="Footer Placeholder 12">
            <a:extLst>
              <a:ext uri="{FF2B5EF4-FFF2-40B4-BE49-F238E27FC236}">
                <a16:creationId xmlns:a16="http://schemas.microsoft.com/office/drawing/2014/main" id="{EFD7A664-F559-F144-98A5-FB0DA88801D2}"/>
              </a:ext>
            </a:extLst>
          </p:cNvPr>
          <p:cNvSpPr>
            <a:spLocks noGrp="1"/>
          </p:cNvSpPr>
          <p:nvPr>
            <p:ph type="ftr" sz="quarter" idx="19"/>
          </p:nvPr>
        </p:nvSpPr>
        <p:spPr/>
        <p:txBody>
          <a:bodyPr/>
          <a:lstStyle/>
          <a:p>
            <a:r>
              <a:rPr lang="en-US"/>
              <a:t>This document has been reviewed and determined not to contain export controlled technical data.</a:t>
            </a:r>
          </a:p>
        </p:txBody>
      </p:sp>
      <p:sp>
        <p:nvSpPr>
          <p:cNvPr id="14" name="Slide Number Placeholder 13">
            <a:extLst>
              <a:ext uri="{FF2B5EF4-FFF2-40B4-BE49-F238E27FC236}">
                <a16:creationId xmlns:a16="http://schemas.microsoft.com/office/drawing/2014/main" id="{ADF16208-C5ED-9B4C-8362-B90BFBC417F1}"/>
              </a:ext>
            </a:extLst>
          </p:cNvPr>
          <p:cNvSpPr>
            <a:spLocks noGrp="1"/>
          </p:cNvSpPr>
          <p:nvPr>
            <p:ph type="sldNum" sz="quarter" idx="20"/>
          </p:nvPr>
        </p:nvSpPr>
        <p:spPr/>
        <p:txBody>
          <a:bodyPr/>
          <a:lstStyle/>
          <a:p>
            <a:fld id="{275C533D-D968-4A70-91E2-44C7FEDAA0E0}" type="slidenum">
              <a:rPr lang="en-US" smtClean="0"/>
              <a:pPr/>
              <a:t>8</a:t>
            </a:fld>
            <a:endParaRPr lang="en-US"/>
          </a:p>
        </p:txBody>
      </p:sp>
    </p:spTree>
    <p:extLst>
      <p:ext uri="{BB962C8B-B14F-4D97-AF65-F5344CB8AC3E}">
        <p14:creationId xmlns:p14="http://schemas.microsoft.com/office/powerpoint/2010/main" val="220776865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92"/>
                                        </p:tgtEl>
                                      </p:cBhvr>
                                    </p:animEffect>
                                    <p:set>
                                      <p:cBhvr>
                                        <p:cTn id="7" dur="1" fill="hold">
                                          <p:stCondLst>
                                            <p:cond delay="999"/>
                                          </p:stCondLst>
                                        </p:cTn>
                                        <p:tgtEl>
                                          <p:spTgt spid="59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90"/>
                                        </p:tgtEl>
                                      </p:cBhvr>
                                    </p:animEffect>
                                    <p:set>
                                      <p:cBhvr>
                                        <p:cTn id="10" dur="1" fill="hold">
                                          <p:stCondLst>
                                            <p:cond delay="499"/>
                                          </p:stCondLst>
                                        </p:cTn>
                                        <p:tgtEl>
                                          <p:spTgt spid="590"/>
                                        </p:tgtEl>
                                        <p:attrNameLst>
                                          <p:attrName>style.visibility</p:attrName>
                                        </p:attrNameLst>
                                      </p:cBhvr>
                                      <p:to>
                                        <p:strVal val="hidden"/>
                                      </p:to>
                                    </p:set>
                                  </p:childTnLst>
                                </p:cTn>
                              </p:par>
                              <p:par>
                                <p:cTn id="11" presetID="0" presetClass="path" presetSubtype="0" accel="50000" decel="50000" fill="hold" nodeType="withEffect">
                                  <p:stCondLst>
                                    <p:cond delay="0"/>
                                  </p:stCondLst>
                                  <p:childTnLst>
                                    <p:animMotion origin="layout" path="M 0.00018 4.81481E-6 L -0.14948 4.81481E-6 " pathEditMode="relative" rAng="0" ptsTypes="AA">
                                      <p:cBhvr>
                                        <p:cTn id="12" dur="2000" fill="hold"/>
                                        <p:tgtEl>
                                          <p:spTgt spid="7"/>
                                        </p:tgtEl>
                                        <p:attrNameLst>
                                          <p:attrName>ppt_x</p:attrName>
                                          <p:attrName>ppt_y</p:attrName>
                                        </p:attrNameLst>
                                      </p:cBhvr>
                                      <p:rCtr x="-7483" y="0"/>
                                    </p:animMotion>
                                  </p:childTnLst>
                                </p:cTn>
                              </p:par>
                              <p:par>
                                <p:cTn id="13" presetID="0" presetClass="path" presetSubtype="0" accel="50000" decel="50000" fill="hold" nodeType="withEffect">
                                  <p:stCondLst>
                                    <p:cond delay="0"/>
                                  </p:stCondLst>
                                  <p:childTnLst>
                                    <p:animMotion origin="layout" path="M -0.00017 -0.00031 L -0.34896 -0.00031 " pathEditMode="relative" rAng="0" ptsTypes="AA">
                                      <p:cBhvr>
                                        <p:cTn id="14" dur="2000" fill="hold"/>
                                        <p:tgtEl>
                                          <p:spTgt spid="11"/>
                                        </p:tgtEl>
                                        <p:attrNameLst>
                                          <p:attrName>ppt_x</p:attrName>
                                          <p:attrName>ppt_y</p:attrName>
                                        </p:attrNameLst>
                                      </p:cBhvr>
                                      <p:rCtr x="-17448" y="0"/>
                                    </p:animMotion>
                                  </p:childTnLst>
                                </p:cTn>
                              </p:par>
                              <p:par>
                                <p:cTn id="15" presetID="0" presetClass="path" presetSubtype="0" accel="50000" decel="50000" fill="hold" nodeType="withEffect">
                                  <p:stCondLst>
                                    <p:cond delay="0"/>
                                  </p:stCondLst>
                                  <p:childTnLst>
                                    <p:animMotion origin="layout" path="M -2.29167E-6 -0.00139 L -0.10195 -0.00139 " pathEditMode="relative" rAng="0" ptsTypes="AA">
                                      <p:cBhvr>
                                        <p:cTn id="16" dur="2000" fill="hold"/>
                                        <p:tgtEl>
                                          <p:spTgt spid="19"/>
                                        </p:tgtEl>
                                        <p:attrNameLst>
                                          <p:attrName>ppt_x</p:attrName>
                                          <p:attrName>ppt_y</p:attrName>
                                        </p:attrNameLst>
                                      </p:cBhvr>
                                      <p:rCtr x="-5104" y="0"/>
                                    </p:animMotion>
                                  </p:childTnLst>
                                </p:cTn>
                              </p:par>
                              <p:par>
                                <p:cTn id="17" presetID="0" presetClass="path" presetSubtype="0" accel="50000" decel="50000" fill="hold" nodeType="withEffect">
                                  <p:stCondLst>
                                    <p:cond delay="0"/>
                                  </p:stCondLst>
                                  <p:childTnLst>
                                    <p:animMotion origin="layout" path="M 0.00052 3.7037E-6 L 0.20625 3.7037E-6 " pathEditMode="relative" rAng="0" ptsTypes="AA">
                                      <p:cBhvr>
                                        <p:cTn id="18" dur="2000" fill="hold"/>
                                        <p:tgtEl>
                                          <p:spTgt spid="26"/>
                                        </p:tgtEl>
                                        <p:attrNameLst>
                                          <p:attrName>ppt_x</p:attrName>
                                          <p:attrName>ppt_y</p:attrName>
                                        </p:attrNameLst>
                                      </p:cBhvr>
                                      <p:rCtr x="10286" y="0"/>
                                    </p:animMotion>
                                  </p:childTnLst>
                                </p:cTn>
                              </p:par>
                              <p:par>
                                <p:cTn id="19" presetID="0" presetClass="path" presetSubtype="0" accel="50000" decel="50000" fill="hold" nodeType="withEffect">
                                  <p:stCondLst>
                                    <p:cond delay="0"/>
                                  </p:stCondLst>
                                  <p:childTnLst>
                                    <p:animMotion origin="layout" path="M 1.04167E-6 -0.0007 L 0.15586 -0.0007 " pathEditMode="relative" rAng="0" ptsTypes="AA">
                                      <p:cBhvr>
                                        <p:cTn id="20" dur="2000" fill="hold"/>
                                        <p:tgtEl>
                                          <p:spTgt spid="28"/>
                                        </p:tgtEl>
                                        <p:attrNameLst>
                                          <p:attrName>ppt_x</p:attrName>
                                          <p:attrName>ppt_y</p:attrName>
                                        </p:attrNameLst>
                                      </p:cBhvr>
                                      <p:rCtr x="7786" y="0"/>
                                    </p:animMotion>
                                  </p:childTnLst>
                                </p:cTn>
                              </p:par>
                              <p:par>
                                <p:cTn id="21" presetID="0" presetClass="path" presetSubtype="0" accel="50000" decel="50000" fill="hold" nodeType="withEffect">
                                  <p:stCondLst>
                                    <p:cond delay="0"/>
                                  </p:stCondLst>
                                  <p:childTnLst>
                                    <p:animMotion origin="layout" path="M 0.00013 -0.00069 L 0.04088 -0.00069 " pathEditMode="relative" rAng="0" ptsTypes="AA">
                                      <p:cBhvr>
                                        <p:cTn id="22" dur="2000" fill="hold"/>
                                        <p:tgtEl>
                                          <p:spTgt spid="24"/>
                                        </p:tgtEl>
                                        <p:attrNameLst>
                                          <p:attrName>ppt_x</p:attrName>
                                          <p:attrName>ppt_y</p:attrName>
                                        </p:attrNameLst>
                                      </p:cBhvr>
                                      <p:rCtr x="2031" y="0"/>
                                    </p:animMotion>
                                  </p:childTnLst>
                                </p:cTn>
                              </p:par>
                              <p:par>
                                <p:cTn id="23" presetID="10" presetClass="entr" presetSubtype="0" fill="hold" nodeType="withEffect">
                                  <p:stCondLst>
                                    <p:cond delay="750"/>
                                  </p:stCondLst>
                                  <p:childTnLst>
                                    <p:set>
                                      <p:cBhvr>
                                        <p:cTn id="24" dur="1" fill="hold">
                                          <p:stCondLst>
                                            <p:cond delay="0"/>
                                          </p:stCondLst>
                                        </p:cTn>
                                        <p:tgtEl>
                                          <p:spTgt spid="600"/>
                                        </p:tgtEl>
                                        <p:attrNameLst>
                                          <p:attrName>style.visibility</p:attrName>
                                        </p:attrNameLst>
                                      </p:cBhvr>
                                      <p:to>
                                        <p:strVal val="visible"/>
                                      </p:to>
                                    </p:set>
                                    <p:animEffect transition="in" filter="fade">
                                      <p:cBhvr>
                                        <p:cTn id="25" dur="1000"/>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
          <p:cNvSpPr/>
          <p:nvPr/>
        </p:nvSpPr>
        <p:spPr>
          <a:xfrm>
            <a:off x="-350520" y="815339"/>
            <a:ext cx="9494520" cy="1756411"/>
          </a:xfrm>
          <a:prstGeom prst="rect">
            <a:avLst/>
          </a:prstGeom>
          <a:gradFill>
            <a:gsLst>
              <a:gs pos="0">
                <a:srgbClr val="FF8C10"/>
              </a:gs>
              <a:gs pos="17000">
                <a:srgbClr val="FF5900"/>
              </a:gs>
              <a:gs pos="36000">
                <a:srgbClr val="FF2E00"/>
              </a:gs>
              <a:gs pos="62000">
                <a:srgbClr val="C00000"/>
              </a:gs>
              <a:gs pos="97000">
                <a:srgbClr val="0070C0"/>
              </a:gs>
              <a:gs pos="100000">
                <a:srgbClr val="0070C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409" name="Google Shape;409;p4"/>
          <p:cNvPicPr preferRelativeResize="0"/>
          <p:nvPr/>
        </p:nvPicPr>
        <p:blipFill rotWithShape="1">
          <a:blip r:embed="rId3">
            <a:alphaModFix/>
          </a:blip>
          <a:srcRect/>
          <a:stretch/>
        </p:blipFill>
        <p:spPr>
          <a:xfrm rot="-1625123">
            <a:off x="-3795404" y="-587654"/>
            <a:ext cx="4732020" cy="4732020"/>
          </a:xfrm>
          <a:prstGeom prst="rect">
            <a:avLst/>
          </a:prstGeom>
          <a:noFill/>
          <a:ln>
            <a:noFill/>
          </a:ln>
        </p:spPr>
      </p:pic>
      <p:pic>
        <p:nvPicPr>
          <p:cNvPr id="410" name="Google Shape;410;p4"/>
          <p:cNvPicPr preferRelativeResize="0"/>
          <p:nvPr/>
        </p:nvPicPr>
        <p:blipFill rotWithShape="1">
          <a:blip r:embed="rId4">
            <a:alphaModFix/>
          </a:blip>
          <a:srcRect/>
          <a:stretch/>
        </p:blipFill>
        <p:spPr>
          <a:xfrm>
            <a:off x="2000307" y="963293"/>
            <a:ext cx="905256" cy="905256"/>
          </a:xfrm>
          <a:prstGeom prst="rect">
            <a:avLst/>
          </a:prstGeom>
          <a:noFill/>
          <a:ln>
            <a:noFill/>
          </a:ln>
        </p:spPr>
      </p:pic>
      <p:pic>
        <p:nvPicPr>
          <p:cNvPr id="411" name="Google Shape;411;p4"/>
          <p:cNvPicPr preferRelativeResize="0"/>
          <p:nvPr/>
        </p:nvPicPr>
        <p:blipFill rotWithShape="1">
          <a:blip r:embed="rId5">
            <a:alphaModFix/>
          </a:blip>
          <a:srcRect/>
          <a:stretch/>
        </p:blipFill>
        <p:spPr>
          <a:xfrm>
            <a:off x="4095144" y="963293"/>
            <a:ext cx="905256" cy="905256"/>
          </a:xfrm>
          <a:prstGeom prst="rect">
            <a:avLst/>
          </a:prstGeom>
          <a:noFill/>
          <a:ln>
            <a:noFill/>
          </a:ln>
        </p:spPr>
      </p:pic>
      <p:pic>
        <p:nvPicPr>
          <p:cNvPr id="412" name="Google Shape;412;p4"/>
          <p:cNvPicPr preferRelativeResize="0"/>
          <p:nvPr/>
        </p:nvPicPr>
        <p:blipFill rotWithShape="1">
          <a:blip r:embed="rId6">
            <a:alphaModFix/>
          </a:blip>
          <a:srcRect/>
          <a:stretch/>
        </p:blipFill>
        <p:spPr>
          <a:xfrm>
            <a:off x="6189980" y="963293"/>
            <a:ext cx="905256" cy="905256"/>
          </a:xfrm>
          <a:prstGeom prst="rect">
            <a:avLst/>
          </a:prstGeom>
          <a:noFill/>
          <a:ln>
            <a:noFill/>
          </a:ln>
        </p:spPr>
      </p:pic>
      <p:sp>
        <p:nvSpPr>
          <p:cNvPr id="413" name="Google Shape;413;p4"/>
          <p:cNvSpPr txBox="1"/>
          <p:nvPr/>
        </p:nvSpPr>
        <p:spPr>
          <a:xfrm>
            <a:off x="1528749" y="1641536"/>
            <a:ext cx="184979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lt1"/>
                </a:solidFill>
                <a:latin typeface="Arial"/>
                <a:ea typeface="Arial"/>
                <a:cs typeface="Arial"/>
                <a:sym typeface="Arial"/>
              </a:rPr>
              <a:t> </a:t>
            </a:r>
            <a:endParaRPr sz="2000" dirty="0"/>
          </a:p>
          <a:p>
            <a:pPr marL="0" marR="0" lvl="0" indent="0" algn="ctr" rtl="0">
              <a:spcBef>
                <a:spcPts val="0"/>
              </a:spcBef>
              <a:spcAft>
                <a:spcPts val="0"/>
              </a:spcAft>
              <a:buNone/>
            </a:pPr>
            <a:r>
              <a:rPr lang="en-US" sz="2000" dirty="0">
                <a:solidFill>
                  <a:schemeClr val="lt1"/>
                </a:solidFill>
                <a:latin typeface="Arial"/>
                <a:ea typeface="Arial"/>
                <a:cs typeface="Arial"/>
                <a:sym typeface="Arial"/>
              </a:rPr>
              <a:t>2240° F</a:t>
            </a:r>
            <a:endParaRPr sz="2000" dirty="0"/>
          </a:p>
          <a:p>
            <a:pPr marL="0" marR="0" lvl="0" indent="0" algn="ctr" rtl="0">
              <a:spcBef>
                <a:spcPts val="0"/>
              </a:spcBef>
              <a:spcAft>
                <a:spcPts val="0"/>
              </a:spcAft>
              <a:buNone/>
            </a:pPr>
            <a:r>
              <a:rPr lang="en-US" sz="1500" dirty="0">
                <a:solidFill>
                  <a:srgbClr val="B7D2FF"/>
                </a:solidFill>
                <a:latin typeface="Arial"/>
                <a:ea typeface="Arial"/>
                <a:cs typeface="Arial"/>
                <a:sym typeface="Arial"/>
              </a:rPr>
              <a:t>(1227° C)</a:t>
            </a:r>
            <a:endParaRPr sz="1500" dirty="0">
              <a:solidFill>
                <a:schemeClr val="lt1"/>
              </a:solidFill>
              <a:latin typeface="Arial"/>
              <a:ea typeface="Arial"/>
              <a:cs typeface="Arial"/>
              <a:sym typeface="Arial"/>
            </a:endParaRPr>
          </a:p>
        </p:txBody>
      </p:sp>
      <p:sp>
        <p:nvSpPr>
          <p:cNvPr id="414" name="Google Shape;414;p4"/>
          <p:cNvSpPr txBox="1"/>
          <p:nvPr/>
        </p:nvSpPr>
        <p:spPr>
          <a:xfrm>
            <a:off x="3755678" y="1641536"/>
            <a:ext cx="161908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lt1"/>
                </a:solidFill>
                <a:latin typeface="Arial"/>
                <a:ea typeface="Arial"/>
                <a:cs typeface="Arial"/>
                <a:sym typeface="Arial"/>
              </a:rPr>
              <a:t> </a:t>
            </a:r>
            <a:endParaRPr sz="2000" dirty="0"/>
          </a:p>
          <a:p>
            <a:pPr marL="0" marR="0" lvl="0" indent="0" algn="ctr" rtl="0">
              <a:spcBef>
                <a:spcPts val="0"/>
              </a:spcBef>
              <a:spcAft>
                <a:spcPts val="0"/>
              </a:spcAft>
              <a:buNone/>
            </a:pPr>
            <a:r>
              <a:rPr lang="en-US" sz="2000" dirty="0">
                <a:solidFill>
                  <a:schemeClr val="lt1"/>
                </a:solidFill>
                <a:latin typeface="Arial"/>
                <a:ea typeface="Arial"/>
                <a:cs typeface="Arial"/>
                <a:sym typeface="Arial"/>
              </a:rPr>
              <a:t>980° F</a:t>
            </a:r>
            <a:endParaRPr sz="2000" dirty="0"/>
          </a:p>
          <a:p>
            <a:pPr marL="0" marR="0" lvl="0" indent="0" algn="ctr" rtl="0">
              <a:spcBef>
                <a:spcPts val="0"/>
              </a:spcBef>
              <a:spcAft>
                <a:spcPts val="0"/>
              </a:spcAft>
              <a:buNone/>
            </a:pPr>
            <a:r>
              <a:rPr lang="en-US" sz="1500" dirty="0">
                <a:solidFill>
                  <a:srgbClr val="9DC3E6"/>
                </a:solidFill>
                <a:latin typeface="Arial"/>
                <a:ea typeface="Arial"/>
                <a:cs typeface="Arial"/>
                <a:sym typeface="Arial"/>
              </a:rPr>
              <a:t>(527° C)</a:t>
            </a:r>
            <a:endParaRPr sz="1500" dirty="0">
              <a:solidFill>
                <a:schemeClr val="lt1"/>
              </a:solidFill>
              <a:latin typeface="Arial"/>
              <a:ea typeface="Arial"/>
              <a:cs typeface="Arial"/>
              <a:sym typeface="Arial"/>
            </a:endParaRPr>
          </a:p>
        </p:txBody>
      </p:sp>
      <p:sp>
        <p:nvSpPr>
          <p:cNvPr id="415" name="Google Shape;415;p4"/>
          <p:cNvSpPr txBox="1"/>
          <p:nvPr/>
        </p:nvSpPr>
        <p:spPr>
          <a:xfrm>
            <a:off x="5956839" y="1641536"/>
            <a:ext cx="1388382"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lt1"/>
                </a:solidFill>
                <a:latin typeface="Arial"/>
                <a:ea typeface="Arial"/>
                <a:cs typeface="Arial"/>
                <a:sym typeface="Arial"/>
              </a:rPr>
              <a:t> </a:t>
            </a:r>
            <a:endParaRPr sz="2000" dirty="0"/>
          </a:p>
          <a:p>
            <a:pPr marL="0" marR="0" lvl="0" indent="0" algn="ctr" rtl="0">
              <a:spcBef>
                <a:spcPts val="0"/>
              </a:spcBef>
              <a:spcAft>
                <a:spcPts val="0"/>
              </a:spcAft>
              <a:buNone/>
            </a:pPr>
            <a:r>
              <a:rPr lang="en-US" sz="2000" dirty="0">
                <a:solidFill>
                  <a:schemeClr val="lt1"/>
                </a:solidFill>
                <a:latin typeface="Arial"/>
                <a:ea typeface="Arial"/>
                <a:cs typeface="Arial"/>
                <a:sym typeface="Arial"/>
              </a:rPr>
              <a:t>80° F</a:t>
            </a:r>
            <a:endParaRPr sz="2000" dirty="0"/>
          </a:p>
          <a:p>
            <a:pPr marL="0" marR="0" lvl="0" indent="0" algn="ctr" rtl="0">
              <a:spcBef>
                <a:spcPts val="0"/>
              </a:spcBef>
              <a:spcAft>
                <a:spcPts val="0"/>
              </a:spcAft>
              <a:buNone/>
            </a:pPr>
            <a:r>
              <a:rPr lang="en-US" sz="1500" dirty="0">
                <a:solidFill>
                  <a:srgbClr val="9DC3E6"/>
                </a:solidFill>
                <a:latin typeface="Arial"/>
                <a:ea typeface="Arial"/>
                <a:cs typeface="Arial"/>
                <a:sym typeface="Arial"/>
              </a:rPr>
              <a:t>(27° C)</a:t>
            </a:r>
            <a:endParaRPr sz="1500" dirty="0">
              <a:solidFill>
                <a:schemeClr val="lt1"/>
              </a:solidFill>
              <a:latin typeface="Arial"/>
              <a:ea typeface="Arial"/>
              <a:cs typeface="Arial"/>
              <a:sym typeface="Arial"/>
            </a:endParaRPr>
          </a:p>
        </p:txBody>
      </p:sp>
      <p:sp>
        <p:nvSpPr>
          <p:cNvPr id="416" name="Google Shape;416;p4"/>
          <p:cNvSpPr txBox="1"/>
          <p:nvPr/>
        </p:nvSpPr>
        <p:spPr>
          <a:xfrm>
            <a:off x="6978316" y="821129"/>
            <a:ext cx="1811506" cy="451365"/>
          </a:xfrm>
          <a:prstGeom prst="rect">
            <a:avLst/>
          </a:prstGeom>
          <a:noFill/>
          <a:ln>
            <a:noFill/>
          </a:ln>
        </p:spPr>
        <p:txBody>
          <a:bodyPr spcFirstLastPara="1" wrap="square" lIns="91425" tIns="45700" rIns="91425" bIns="45700" anchor="t" anchorCtr="0">
            <a:spAutoFit/>
          </a:bodyPr>
          <a:lstStyle/>
          <a:p>
            <a:pPr marL="0" marR="0" lvl="0" indent="0" algn="r" rtl="0">
              <a:spcBef>
                <a:spcPts val="375"/>
              </a:spcBef>
              <a:spcAft>
                <a:spcPts val="0"/>
              </a:spcAft>
              <a:buNone/>
            </a:pPr>
            <a:r>
              <a:rPr lang="en-US" sz="2000" dirty="0">
                <a:solidFill>
                  <a:schemeClr val="lt1"/>
                </a:solidFill>
                <a:latin typeface="Arial"/>
                <a:ea typeface="Arial"/>
                <a:cs typeface="Arial"/>
                <a:sym typeface="Arial"/>
              </a:rPr>
              <a:t>Temperature</a:t>
            </a:r>
            <a:endParaRPr sz="2000" dirty="0">
              <a:solidFill>
                <a:srgbClr val="FFCE5E"/>
              </a:solidFill>
              <a:latin typeface="Arial"/>
              <a:ea typeface="Arial"/>
              <a:cs typeface="Arial"/>
              <a:sym typeface="Arial"/>
            </a:endParaRPr>
          </a:p>
        </p:txBody>
      </p:sp>
      <p:graphicFrame>
        <p:nvGraphicFramePr>
          <p:cNvPr id="426" name="Google Shape;426;p4"/>
          <p:cNvGraphicFramePr/>
          <p:nvPr/>
        </p:nvGraphicFramePr>
        <p:xfrm>
          <a:off x="254000" y="2749312"/>
          <a:ext cx="7430167" cy="2123092"/>
        </p:xfrm>
        <a:graphic>
          <a:graphicData uri="http://schemas.openxmlformats.org/drawingml/2006/table">
            <a:tbl>
              <a:tblPr firstRow="1" bandRow="1">
                <a:noFill/>
              </a:tblPr>
              <a:tblGrid>
                <a:gridCol w="1334168">
                  <a:extLst>
                    <a:ext uri="{9D8B030D-6E8A-4147-A177-3AD203B41FA5}">
                      <a16:colId xmlns:a16="http://schemas.microsoft.com/office/drawing/2014/main" val="20000"/>
                    </a:ext>
                  </a:extLst>
                </a:gridCol>
                <a:gridCol w="1957137">
                  <a:extLst>
                    <a:ext uri="{9D8B030D-6E8A-4147-A177-3AD203B41FA5}">
                      <a16:colId xmlns:a16="http://schemas.microsoft.com/office/drawing/2014/main" val="933420290"/>
                    </a:ext>
                  </a:extLst>
                </a:gridCol>
                <a:gridCol w="2045369">
                  <a:extLst>
                    <a:ext uri="{9D8B030D-6E8A-4147-A177-3AD203B41FA5}">
                      <a16:colId xmlns:a16="http://schemas.microsoft.com/office/drawing/2014/main" val="2883110650"/>
                    </a:ext>
                  </a:extLst>
                </a:gridCol>
                <a:gridCol w="2093493">
                  <a:extLst>
                    <a:ext uri="{9D8B030D-6E8A-4147-A177-3AD203B41FA5}">
                      <a16:colId xmlns:a16="http://schemas.microsoft.com/office/drawing/2014/main" val="3643887986"/>
                    </a:ext>
                  </a:extLst>
                </a:gridCol>
              </a:tblGrid>
              <a:tr h="530773">
                <a:tc>
                  <a:txBody>
                    <a:bodyPr/>
                    <a:lstStyle/>
                    <a:p>
                      <a:pPr marL="0" marR="0" lvl="0" indent="0" algn="l" rtl="0">
                        <a:spcBef>
                          <a:spcPts val="0"/>
                        </a:spcBef>
                        <a:spcAft>
                          <a:spcPts val="0"/>
                        </a:spcAft>
                        <a:buNone/>
                      </a:pPr>
                      <a:r>
                        <a:rPr lang="en-US" sz="2000" b="0" dirty="0">
                          <a:solidFill>
                            <a:schemeClr val="bg1"/>
                          </a:solidFill>
                          <a:latin typeface="Arial"/>
                          <a:ea typeface="Arial"/>
                          <a:cs typeface="Arial"/>
                          <a:sym typeface="Arial"/>
                        </a:rPr>
                        <a:t>Titanium</a:t>
                      </a:r>
                      <a:endParaRPr sz="2800" dirty="0">
                        <a:solidFill>
                          <a:schemeClr val="bg1"/>
                        </a:solidFill>
                      </a:endParaRPr>
                    </a:p>
                  </a:txBody>
                  <a:tcPr marL="68575" marR="6857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rtl="0">
                        <a:spcBef>
                          <a:spcPts val="0"/>
                        </a:spcBef>
                        <a:spcAft>
                          <a:spcPts val="0"/>
                        </a:spcAft>
                        <a:buNone/>
                      </a:pPr>
                      <a:endParaRPr sz="2800" dirty="0">
                        <a:solidFill>
                          <a:schemeClr val="bg1"/>
                        </a:solidFill>
                      </a:endParaRPr>
                    </a:p>
                  </a:txBody>
                  <a:tcPr marL="68575" marR="6857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3B00"/>
                    </a:solidFill>
                  </a:tcPr>
                </a:tc>
                <a:tc>
                  <a:txBody>
                    <a:bodyPr/>
                    <a:lstStyle/>
                    <a:p>
                      <a:pPr marL="0" marR="0" lvl="0" indent="0" algn="l" rtl="0">
                        <a:spcBef>
                          <a:spcPts val="0"/>
                        </a:spcBef>
                        <a:spcAft>
                          <a:spcPts val="0"/>
                        </a:spcAft>
                        <a:buNone/>
                      </a:pPr>
                      <a:endParaRPr sz="2800" dirty="0">
                        <a:solidFill>
                          <a:schemeClr val="bg1"/>
                        </a:solidFill>
                      </a:endParaRPr>
                    </a:p>
                  </a:txBody>
                  <a:tcPr marL="68575" marR="6857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0C00"/>
                    </a:solidFill>
                  </a:tcPr>
                </a:tc>
                <a:tc>
                  <a:txBody>
                    <a:bodyPr/>
                    <a:lstStyle/>
                    <a:p>
                      <a:pPr marL="0" marR="0" lvl="0" indent="0" algn="l" rtl="0">
                        <a:spcBef>
                          <a:spcPts val="0"/>
                        </a:spcBef>
                        <a:spcAft>
                          <a:spcPts val="0"/>
                        </a:spcAft>
                        <a:buNone/>
                      </a:pPr>
                      <a:endParaRPr sz="2800" dirty="0">
                        <a:solidFill>
                          <a:schemeClr val="bg1"/>
                        </a:solidFill>
                      </a:endParaRPr>
                    </a:p>
                  </a:txBody>
                  <a:tcPr marL="68575" marR="6857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802540"/>
                    </a:solidFill>
                  </a:tcPr>
                </a:tc>
                <a:extLst>
                  <a:ext uri="{0D108BD9-81ED-4DB2-BD59-A6C34878D82A}">
                    <a16:rowId xmlns:a16="http://schemas.microsoft.com/office/drawing/2014/main" val="10000"/>
                  </a:ext>
                </a:extLst>
              </a:tr>
              <a:tr h="530773">
                <a:tc>
                  <a:txBody>
                    <a:bodyPr/>
                    <a:lstStyle/>
                    <a:p>
                      <a:pPr marL="0" marR="0" lvl="0" indent="0" algn="l" rtl="0">
                        <a:spcBef>
                          <a:spcPts val="0"/>
                        </a:spcBef>
                        <a:spcAft>
                          <a:spcPts val="0"/>
                        </a:spcAft>
                        <a:buNone/>
                      </a:pPr>
                      <a:r>
                        <a:rPr lang="en-US" sz="2000" b="0" dirty="0">
                          <a:solidFill>
                            <a:schemeClr val="bg1"/>
                          </a:solidFill>
                          <a:latin typeface="Arial"/>
                          <a:ea typeface="Arial"/>
                          <a:cs typeface="Arial"/>
                          <a:sym typeface="Arial"/>
                        </a:rPr>
                        <a:t>Gold</a:t>
                      </a:r>
                      <a:endParaRPr sz="2800" dirty="0">
                        <a:solidFill>
                          <a:schemeClr val="bg1"/>
                        </a:solidFill>
                      </a:endParaRPr>
                    </a:p>
                  </a:txBody>
                  <a:tcPr marL="68575" marR="6857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rtl="0">
                        <a:spcBef>
                          <a:spcPts val="0"/>
                        </a:spcBef>
                        <a:spcAft>
                          <a:spcPts val="0"/>
                        </a:spcAft>
                        <a:buNone/>
                      </a:pPr>
                      <a:endParaRPr sz="2800" dirty="0">
                        <a:solidFill>
                          <a:schemeClr val="bg1"/>
                        </a:solidFill>
                      </a:endParaRPr>
                    </a:p>
                  </a:txBody>
                  <a:tcPr marL="68575" marR="6857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3B00"/>
                    </a:solidFill>
                  </a:tcPr>
                </a:tc>
                <a:tc>
                  <a:txBody>
                    <a:bodyPr/>
                    <a:lstStyle/>
                    <a:p>
                      <a:pPr marL="0" marR="0" lvl="0" indent="0" algn="l" rtl="0">
                        <a:spcBef>
                          <a:spcPts val="0"/>
                        </a:spcBef>
                        <a:spcAft>
                          <a:spcPts val="0"/>
                        </a:spcAft>
                        <a:buNone/>
                      </a:pPr>
                      <a:endParaRPr sz="2800" dirty="0">
                        <a:solidFill>
                          <a:schemeClr val="bg1"/>
                        </a:solidFill>
                      </a:endParaRPr>
                    </a:p>
                  </a:txBody>
                  <a:tcPr marL="68575" marR="6857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0C00"/>
                    </a:solidFill>
                  </a:tcPr>
                </a:tc>
                <a:tc>
                  <a:txBody>
                    <a:bodyPr/>
                    <a:lstStyle/>
                    <a:p>
                      <a:pPr marL="0" marR="0" lvl="0" indent="0" algn="l" rtl="0">
                        <a:spcBef>
                          <a:spcPts val="0"/>
                        </a:spcBef>
                        <a:spcAft>
                          <a:spcPts val="0"/>
                        </a:spcAft>
                        <a:buNone/>
                      </a:pPr>
                      <a:endParaRPr sz="2800" dirty="0">
                        <a:solidFill>
                          <a:schemeClr val="bg1"/>
                        </a:solidFill>
                      </a:endParaRPr>
                    </a:p>
                  </a:txBody>
                  <a:tcPr marL="68575" marR="6857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802540"/>
                    </a:solidFill>
                  </a:tcPr>
                </a:tc>
                <a:extLst>
                  <a:ext uri="{0D108BD9-81ED-4DB2-BD59-A6C34878D82A}">
                    <a16:rowId xmlns:a16="http://schemas.microsoft.com/office/drawing/2014/main" val="10003"/>
                  </a:ext>
                </a:extLst>
              </a:tr>
              <a:tr h="530773">
                <a:tc>
                  <a:txBody>
                    <a:bodyPr/>
                    <a:lstStyle/>
                    <a:p>
                      <a:pPr marL="0" marR="0" lvl="0" indent="0" algn="l" rtl="0">
                        <a:spcBef>
                          <a:spcPts val="0"/>
                        </a:spcBef>
                        <a:spcAft>
                          <a:spcPts val="0"/>
                        </a:spcAft>
                        <a:buNone/>
                      </a:pPr>
                      <a:r>
                        <a:rPr lang="en-US" sz="2000" b="0" dirty="0">
                          <a:solidFill>
                            <a:schemeClr val="bg1"/>
                          </a:solidFill>
                          <a:latin typeface="Arial"/>
                          <a:ea typeface="Arial"/>
                          <a:cs typeface="Arial"/>
                          <a:sym typeface="Arial"/>
                        </a:rPr>
                        <a:t>Lead</a:t>
                      </a:r>
                      <a:endParaRPr sz="2800" dirty="0">
                        <a:solidFill>
                          <a:schemeClr val="bg1"/>
                        </a:solidFill>
                      </a:endParaRPr>
                    </a:p>
                  </a:txBody>
                  <a:tcPr marL="68575" marR="6857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rtl="0">
                        <a:spcBef>
                          <a:spcPts val="0"/>
                        </a:spcBef>
                        <a:spcAft>
                          <a:spcPts val="0"/>
                        </a:spcAft>
                        <a:buNone/>
                      </a:pPr>
                      <a:endParaRPr sz="2800" dirty="0">
                        <a:solidFill>
                          <a:schemeClr val="bg1"/>
                        </a:solidFill>
                      </a:endParaRPr>
                    </a:p>
                  </a:txBody>
                  <a:tcPr marL="68575" marR="6857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3B00"/>
                    </a:solidFill>
                  </a:tcPr>
                </a:tc>
                <a:tc>
                  <a:txBody>
                    <a:bodyPr/>
                    <a:lstStyle/>
                    <a:p>
                      <a:pPr marL="0" marR="0" lvl="0" indent="0" algn="l" rtl="0">
                        <a:spcBef>
                          <a:spcPts val="0"/>
                        </a:spcBef>
                        <a:spcAft>
                          <a:spcPts val="0"/>
                        </a:spcAft>
                        <a:buNone/>
                      </a:pPr>
                      <a:endParaRPr sz="2800" dirty="0">
                        <a:solidFill>
                          <a:schemeClr val="bg1"/>
                        </a:solidFill>
                      </a:endParaRPr>
                    </a:p>
                  </a:txBody>
                  <a:tcPr marL="68575" marR="6857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0C00"/>
                    </a:solidFill>
                  </a:tcPr>
                </a:tc>
                <a:tc>
                  <a:txBody>
                    <a:bodyPr/>
                    <a:lstStyle/>
                    <a:p>
                      <a:pPr marL="0" marR="0" lvl="0" indent="0" algn="l" rtl="0">
                        <a:spcBef>
                          <a:spcPts val="0"/>
                        </a:spcBef>
                        <a:spcAft>
                          <a:spcPts val="0"/>
                        </a:spcAft>
                        <a:buNone/>
                      </a:pPr>
                      <a:endParaRPr sz="2800" dirty="0">
                        <a:solidFill>
                          <a:schemeClr val="bg1"/>
                        </a:solidFill>
                      </a:endParaRPr>
                    </a:p>
                  </a:txBody>
                  <a:tcPr marL="68575" marR="6857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802540"/>
                    </a:solidFill>
                  </a:tcPr>
                </a:tc>
                <a:extLst>
                  <a:ext uri="{0D108BD9-81ED-4DB2-BD59-A6C34878D82A}">
                    <a16:rowId xmlns:a16="http://schemas.microsoft.com/office/drawing/2014/main" val="10006"/>
                  </a:ext>
                </a:extLst>
              </a:tr>
              <a:tr h="530773">
                <a:tc>
                  <a:txBody>
                    <a:bodyPr/>
                    <a:lstStyle/>
                    <a:p>
                      <a:pPr marL="0" marR="0" lvl="0" indent="0" algn="l" rtl="0">
                        <a:spcBef>
                          <a:spcPts val="0"/>
                        </a:spcBef>
                        <a:spcAft>
                          <a:spcPts val="0"/>
                        </a:spcAft>
                        <a:buNone/>
                      </a:pPr>
                      <a:r>
                        <a:rPr lang="en-US" sz="2000" b="0" dirty="0">
                          <a:solidFill>
                            <a:schemeClr val="bg1"/>
                          </a:solidFill>
                          <a:latin typeface="Arial"/>
                          <a:ea typeface="Arial"/>
                          <a:cs typeface="Arial"/>
                          <a:sym typeface="Arial"/>
                        </a:rPr>
                        <a:t>Mercury</a:t>
                      </a:r>
                      <a:endParaRPr sz="2800" dirty="0">
                        <a:solidFill>
                          <a:schemeClr val="bg1"/>
                        </a:solidFill>
                      </a:endParaRPr>
                    </a:p>
                  </a:txBody>
                  <a:tcPr marL="68575" marR="6857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lvl="0" indent="0" algn="l" rtl="0">
                        <a:spcBef>
                          <a:spcPts val="0"/>
                        </a:spcBef>
                        <a:spcAft>
                          <a:spcPts val="0"/>
                        </a:spcAft>
                        <a:buNone/>
                      </a:pPr>
                      <a:endParaRPr sz="2800" dirty="0">
                        <a:solidFill>
                          <a:schemeClr val="bg1"/>
                        </a:solidFill>
                      </a:endParaRPr>
                    </a:p>
                  </a:txBody>
                  <a:tcPr marL="68575" marR="6857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3B00"/>
                    </a:solidFill>
                  </a:tcPr>
                </a:tc>
                <a:tc>
                  <a:txBody>
                    <a:bodyPr/>
                    <a:lstStyle/>
                    <a:p>
                      <a:pPr marL="0" marR="0" lvl="0" indent="0" algn="l" rtl="0">
                        <a:spcBef>
                          <a:spcPts val="0"/>
                        </a:spcBef>
                        <a:spcAft>
                          <a:spcPts val="0"/>
                        </a:spcAft>
                        <a:buNone/>
                      </a:pPr>
                      <a:endParaRPr sz="2800" dirty="0">
                        <a:solidFill>
                          <a:schemeClr val="bg1"/>
                        </a:solidFill>
                      </a:endParaRPr>
                    </a:p>
                  </a:txBody>
                  <a:tcPr marL="68575" marR="6857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0C00"/>
                    </a:solidFill>
                  </a:tcPr>
                </a:tc>
                <a:tc>
                  <a:txBody>
                    <a:bodyPr/>
                    <a:lstStyle/>
                    <a:p>
                      <a:pPr marL="0" marR="0" lvl="0" indent="0" algn="l" rtl="0">
                        <a:spcBef>
                          <a:spcPts val="0"/>
                        </a:spcBef>
                        <a:spcAft>
                          <a:spcPts val="0"/>
                        </a:spcAft>
                        <a:buNone/>
                      </a:pPr>
                      <a:endParaRPr sz="2800" dirty="0">
                        <a:solidFill>
                          <a:schemeClr val="bg1"/>
                        </a:solidFill>
                      </a:endParaRPr>
                    </a:p>
                  </a:txBody>
                  <a:tcPr marL="68575" marR="6857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802540"/>
                    </a:solidFill>
                  </a:tcPr>
                </a:tc>
                <a:extLst>
                  <a:ext uri="{0D108BD9-81ED-4DB2-BD59-A6C34878D82A}">
                    <a16:rowId xmlns:a16="http://schemas.microsoft.com/office/drawing/2014/main" val="10008"/>
                  </a:ext>
                </a:extLst>
              </a:tr>
            </a:tbl>
          </a:graphicData>
        </a:graphic>
      </p:graphicFrame>
      <p:sp>
        <p:nvSpPr>
          <p:cNvPr id="427" name="Google Shape;427;p4"/>
          <p:cNvSpPr>
            <a:spLocks noChangeAspect="1"/>
          </p:cNvSpPr>
          <p:nvPr/>
        </p:nvSpPr>
        <p:spPr>
          <a:xfrm>
            <a:off x="2239886" y="2808485"/>
            <a:ext cx="411480" cy="411480"/>
          </a:xfrm>
          <a:prstGeom prst="ellipse">
            <a:avLst/>
          </a:prstGeom>
          <a:solidFill>
            <a:srgbClr val="D7CA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9" name="Google Shape;429;p4"/>
          <p:cNvSpPr>
            <a:spLocks noChangeAspect="1"/>
          </p:cNvSpPr>
          <p:nvPr/>
        </p:nvSpPr>
        <p:spPr>
          <a:xfrm>
            <a:off x="4351460" y="2808485"/>
            <a:ext cx="411480" cy="411480"/>
          </a:xfrm>
          <a:prstGeom prst="ellipse">
            <a:avLst/>
          </a:prstGeom>
          <a:solidFill>
            <a:srgbClr val="D7CA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0" name="Google Shape;430;p4"/>
          <p:cNvSpPr>
            <a:spLocks noChangeAspect="1"/>
          </p:cNvSpPr>
          <p:nvPr/>
        </p:nvSpPr>
        <p:spPr>
          <a:xfrm>
            <a:off x="6437269" y="2808485"/>
            <a:ext cx="411480" cy="411480"/>
          </a:xfrm>
          <a:prstGeom prst="ellipse">
            <a:avLst/>
          </a:prstGeom>
          <a:solidFill>
            <a:srgbClr val="D7CA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3" name="Google Shape;433;p4"/>
          <p:cNvSpPr>
            <a:spLocks noChangeAspect="1"/>
          </p:cNvSpPr>
          <p:nvPr/>
        </p:nvSpPr>
        <p:spPr>
          <a:xfrm>
            <a:off x="4351460" y="3338787"/>
            <a:ext cx="411480" cy="411480"/>
          </a:xfrm>
          <a:prstGeom prst="ellipse">
            <a:avLst/>
          </a:prstGeom>
          <a:solidFill>
            <a:srgbClr val="D8A5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8" name="Google Shape;438;p4"/>
          <p:cNvSpPr>
            <a:spLocks noChangeAspect="1"/>
          </p:cNvSpPr>
          <p:nvPr/>
        </p:nvSpPr>
        <p:spPr>
          <a:xfrm>
            <a:off x="6437269" y="3338787"/>
            <a:ext cx="411480" cy="411480"/>
          </a:xfrm>
          <a:prstGeom prst="ellipse">
            <a:avLst/>
          </a:prstGeom>
          <a:solidFill>
            <a:srgbClr val="D8A5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2" name="Google Shape;442;p4"/>
          <p:cNvSpPr>
            <a:spLocks noChangeAspect="1"/>
          </p:cNvSpPr>
          <p:nvPr/>
        </p:nvSpPr>
        <p:spPr>
          <a:xfrm>
            <a:off x="6437269" y="3874491"/>
            <a:ext cx="411480" cy="411480"/>
          </a:xfrm>
          <a:prstGeom prst="ellipse">
            <a:avLst/>
          </a:prstGeom>
          <a:solidFill>
            <a:srgbClr val="A7A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4" name="Google Shape;454;p4"/>
          <p:cNvSpPr txBox="1">
            <a:spLocks noGrp="1"/>
          </p:cNvSpPr>
          <p:nvPr>
            <p:ph type="body" idx="1"/>
          </p:nvPr>
        </p:nvSpPr>
        <p:spPr>
          <a:xfrm>
            <a:off x="254000" y="132080"/>
            <a:ext cx="8514080" cy="20597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800"/>
              <a:buNone/>
            </a:pPr>
            <a:r>
              <a:rPr lang="en-US"/>
              <a:t>Exoplanet Communications</a:t>
            </a:r>
            <a:endParaRPr/>
          </a:p>
        </p:txBody>
      </p:sp>
      <p:sp>
        <p:nvSpPr>
          <p:cNvPr id="455" name="Google Shape;455;p4"/>
          <p:cNvSpPr txBox="1">
            <a:spLocks noGrp="1"/>
          </p:cNvSpPr>
          <p:nvPr>
            <p:ph type="title"/>
          </p:nvPr>
        </p:nvSpPr>
        <p:spPr>
          <a:xfrm>
            <a:off x="254000" y="327899"/>
            <a:ext cx="8514080" cy="43410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BFCDDC"/>
              </a:buClr>
              <a:buSzPts val="2400"/>
              <a:buFont typeface="Arial"/>
              <a:buNone/>
            </a:pPr>
            <a:r>
              <a:rPr lang="en-US" dirty="0">
                <a:solidFill>
                  <a:srgbClr val="BFCDDC"/>
                </a:solidFill>
              </a:rPr>
              <a:t>Comparison of Metal Phases on Exoplanets </a:t>
            </a:r>
            <a:r>
              <a:rPr lang="en-US" sz="1600" dirty="0">
                <a:solidFill>
                  <a:srgbClr val="BFCDDC"/>
                </a:solidFill>
              </a:rPr>
              <a:t>– Quiz </a:t>
            </a:r>
            <a:endParaRPr dirty="0"/>
          </a:p>
        </p:txBody>
      </p:sp>
      <p:sp>
        <p:nvSpPr>
          <p:cNvPr id="456" name="Google Shape;456;p4"/>
          <p:cNvSpPr txBox="1">
            <a:spLocks noGrp="1"/>
          </p:cNvSpPr>
          <p:nvPr>
            <p:ph type="dt" idx="10"/>
          </p:nvPr>
        </p:nvSpPr>
        <p:spPr>
          <a:xfrm>
            <a:off x="254000" y="4978312"/>
            <a:ext cx="1422400" cy="12321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May 4, 2021</a:t>
            </a:r>
            <a:endParaRPr/>
          </a:p>
        </p:txBody>
      </p:sp>
      <p:sp>
        <p:nvSpPr>
          <p:cNvPr id="457" name="Google Shape;457;p4"/>
          <p:cNvSpPr txBox="1">
            <a:spLocks noGrp="1"/>
          </p:cNvSpPr>
          <p:nvPr>
            <p:ph type="ftr" idx="11"/>
          </p:nvPr>
        </p:nvSpPr>
        <p:spPr>
          <a:xfrm>
            <a:off x="1676400" y="4978312"/>
            <a:ext cx="5775960" cy="12321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This document has been reviewed and determined not to contain export controlled technical data.</a:t>
            </a:r>
            <a:endParaRPr/>
          </a:p>
        </p:txBody>
      </p:sp>
      <p:sp>
        <p:nvSpPr>
          <p:cNvPr id="458" name="Google Shape;458;p4"/>
          <p:cNvSpPr txBox="1">
            <a:spLocks noGrp="1"/>
          </p:cNvSpPr>
          <p:nvPr>
            <p:ph type="sldNum" idx="12"/>
          </p:nvPr>
        </p:nvSpPr>
        <p:spPr>
          <a:xfrm>
            <a:off x="7452360" y="4976912"/>
            <a:ext cx="601370" cy="12207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dirty="0"/>
          </a:p>
        </p:txBody>
      </p:sp>
      <p:sp>
        <p:nvSpPr>
          <p:cNvPr id="54" name="Google Shape;396;p3">
            <a:extLst>
              <a:ext uri="{FF2B5EF4-FFF2-40B4-BE49-F238E27FC236}">
                <a16:creationId xmlns:a16="http://schemas.microsoft.com/office/drawing/2014/main" id="{A8A287B7-BD74-FD4C-A296-BF63DB9FCB7F}"/>
              </a:ext>
            </a:extLst>
          </p:cNvPr>
          <p:cNvSpPr>
            <a:spLocks noChangeAspect="1"/>
          </p:cNvSpPr>
          <p:nvPr/>
        </p:nvSpPr>
        <p:spPr>
          <a:xfrm>
            <a:off x="2239886" y="3855637"/>
            <a:ext cx="411480" cy="411480"/>
          </a:xfrm>
          <a:prstGeom prst="ellipse">
            <a:avLst/>
          </a:prstGeom>
          <a:solidFill>
            <a:srgbClr val="A7A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7" name="Google Shape;447;p4"/>
          <p:cNvSpPr>
            <a:spLocks noChangeAspect="1"/>
          </p:cNvSpPr>
          <p:nvPr/>
        </p:nvSpPr>
        <p:spPr>
          <a:xfrm>
            <a:off x="1713347" y="4188029"/>
            <a:ext cx="1464558" cy="94486"/>
          </a:xfrm>
          <a:custGeom>
            <a:avLst/>
            <a:gdLst/>
            <a:ahLst/>
            <a:cxnLst/>
            <a:rect l="l" t="t" r="r" b="b"/>
            <a:pathLst>
              <a:path w="850392" h="58039" extrusionOk="0">
                <a:moveTo>
                  <a:pt x="0" y="58039"/>
                </a:moveTo>
                <a:cubicBezTo>
                  <a:pt x="104775" y="29316"/>
                  <a:pt x="111760" y="0"/>
                  <a:pt x="431292" y="0"/>
                </a:cubicBezTo>
                <a:cubicBezTo>
                  <a:pt x="750824" y="0"/>
                  <a:pt x="779399" y="38841"/>
                  <a:pt x="850392" y="58039"/>
                </a:cubicBezTo>
                <a:lnTo>
                  <a:pt x="0" y="58039"/>
                </a:lnTo>
                <a:close/>
              </a:path>
            </a:pathLst>
          </a:custGeom>
          <a:solidFill>
            <a:srgbClr val="A7A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 name="Google Shape;396;p3">
            <a:extLst>
              <a:ext uri="{FF2B5EF4-FFF2-40B4-BE49-F238E27FC236}">
                <a16:creationId xmlns:a16="http://schemas.microsoft.com/office/drawing/2014/main" id="{B18064B3-F5C0-164B-AF4D-D6B72E939C7C}"/>
              </a:ext>
            </a:extLst>
          </p:cNvPr>
          <p:cNvSpPr>
            <a:spLocks noChangeAspect="1"/>
          </p:cNvSpPr>
          <p:nvPr/>
        </p:nvSpPr>
        <p:spPr>
          <a:xfrm>
            <a:off x="4333729" y="3855637"/>
            <a:ext cx="411480" cy="411480"/>
          </a:xfrm>
          <a:prstGeom prst="ellipse">
            <a:avLst/>
          </a:prstGeom>
          <a:solidFill>
            <a:srgbClr val="A7A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2" name="Google Shape;447;p4">
            <a:extLst>
              <a:ext uri="{FF2B5EF4-FFF2-40B4-BE49-F238E27FC236}">
                <a16:creationId xmlns:a16="http://schemas.microsoft.com/office/drawing/2014/main" id="{23CA98F2-77BD-D340-9BAC-1E8C7BC9B9EC}"/>
              </a:ext>
            </a:extLst>
          </p:cNvPr>
          <p:cNvSpPr>
            <a:spLocks noChangeAspect="1"/>
          </p:cNvSpPr>
          <p:nvPr/>
        </p:nvSpPr>
        <p:spPr>
          <a:xfrm>
            <a:off x="3807191" y="4188029"/>
            <a:ext cx="1464558" cy="94486"/>
          </a:xfrm>
          <a:custGeom>
            <a:avLst/>
            <a:gdLst/>
            <a:ahLst/>
            <a:cxnLst/>
            <a:rect l="l" t="t" r="r" b="b"/>
            <a:pathLst>
              <a:path w="850392" h="58039" extrusionOk="0">
                <a:moveTo>
                  <a:pt x="0" y="58039"/>
                </a:moveTo>
                <a:cubicBezTo>
                  <a:pt x="104775" y="29316"/>
                  <a:pt x="111760" y="0"/>
                  <a:pt x="431292" y="0"/>
                </a:cubicBezTo>
                <a:cubicBezTo>
                  <a:pt x="750824" y="0"/>
                  <a:pt x="779399" y="38841"/>
                  <a:pt x="850392" y="58039"/>
                </a:cubicBezTo>
                <a:lnTo>
                  <a:pt x="0" y="58039"/>
                </a:lnTo>
                <a:close/>
              </a:path>
            </a:pathLst>
          </a:custGeom>
          <a:solidFill>
            <a:srgbClr val="A7A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3" name="Google Shape;396;p3">
            <a:extLst>
              <a:ext uri="{FF2B5EF4-FFF2-40B4-BE49-F238E27FC236}">
                <a16:creationId xmlns:a16="http://schemas.microsoft.com/office/drawing/2014/main" id="{FE6F447D-61FA-0841-9748-7058C4D0CB2C}"/>
              </a:ext>
            </a:extLst>
          </p:cNvPr>
          <p:cNvSpPr>
            <a:spLocks noChangeAspect="1"/>
          </p:cNvSpPr>
          <p:nvPr/>
        </p:nvSpPr>
        <p:spPr>
          <a:xfrm>
            <a:off x="2239886" y="3324814"/>
            <a:ext cx="411480" cy="411480"/>
          </a:xfrm>
          <a:prstGeom prst="ellipse">
            <a:avLst/>
          </a:prstGeom>
          <a:solidFill>
            <a:srgbClr val="D8A54B"/>
          </a:solidFill>
          <a:ln>
            <a:noFill/>
          </a:ln>
        </p:spPr>
        <p:txBody>
          <a:bodyPr spcFirstLastPara="1" wrap="square" lIns="91425" tIns="45700" rIns="91425" bIns="45700" anchor="ctr" anchorCtr="0">
            <a:noAutofit/>
          </a:bodyPr>
          <a:lstStyle/>
          <a:p>
            <a:pPr algn="ctr"/>
            <a:endParaRPr sz="1350">
              <a:solidFill>
                <a:schemeClr val="lt1"/>
              </a:solidFill>
            </a:endParaRPr>
          </a:p>
        </p:txBody>
      </p:sp>
      <p:sp>
        <p:nvSpPr>
          <p:cNvPr id="64" name="Google Shape;447;p4">
            <a:extLst>
              <a:ext uri="{FF2B5EF4-FFF2-40B4-BE49-F238E27FC236}">
                <a16:creationId xmlns:a16="http://schemas.microsoft.com/office/drawing/2014/main" id="{D2E4C3E6-8215-C849-B78A-606C09C8F5DE}"/>
              </a:ext>
            </a:extLst>
          </p:cNvPr>
          <p:cNvSpPr>
            <a:spLocks noChangeAspect="1"/>
          </p:cNvSpPr>
          <p:nvPr/>
        </p:nvSpPr>
        <p:spPr>
          <a:xfrm>
            <a:off x="1713347" y="3657206"/>
            <a:ext cx="1464558" cy="94486"/>
          </a:xfrm>
          <a:custGeom>
            <a:avLst/>
            <a:gdLst/>
            <a:ahLst/>
            <a:cxnLst/>
            <a:rect l="l" t="t" r="r" b="b"/>
            <a:pathLst>
              <a:path w="850392" h="58039" extrusionOk="0">
                <a:moveTo>
                  <a:pt x="0" y="58039"/>
                </a:moveTo>
                <a:cubicBezTo>
                  <a:pt x="104775" y="29316"/>
                  <a:pt x="111760" y="0"/>
                  <a:pt x="431292" y="0"/>
                </a:cubicBezTo>
                <a:cubicBezTo>
                  <a:pt x="750824" y="0"/>
                  <a:pt x="779399" y="38841"/>
                  <a:pt x="850392" y="58039"/>
                </a:cubicBezTo>
                <a:lnTo>
                  <a:pt x="0" y="58039"/>
                </a:lnTo>
                <a:close/>
              </a:path>
            </a:pathLst>
          </a:custGeom>
          <a:solidFill>
            <a:srgbClr val="D8A54B"/>
          </a:solidFill>
          <a:ln>
            <a:noFill/>
          </a:ln>
        </p:spPr>
        <p:txBody>
          <a:bodyPr spcFirstLastPara="1" wrap="square" lIns="91425" tIns="45700" rIns="91425" bIns="45700" anchor="ctr" anchorCtr="0">
            <a:noAutofit/>
          </a:bodyPr>
          <a:lstStyle/>
          <a:p>
            <a:pPr algn="ctr"/>
            <a:endParaRPr sz="1350">
              <a:solidFill>
                <a:schemeClr val="lt1"/>
              </a:solidFill>
            </a:endParaRPr>
          </a:p>
        </p:txBody>
      </p:sp>
      <p:sp>
        <p:nvSpPr>
          <p:cNvPr id="65" name="Google Shape;396;p3">
            <a:extLst>
              <a:ext uri="{FF2B5EF4-FFF2-40B4-BE49-F238E27FC236}">
                <a16:creationId xmlns:a16="http://schemas.microsoft.com/office/drawing/2014/main" id="{C6A9D555-4CD3-6B48-9E0E-4F24DECD63FA}"/>
              </a:ext>
            </a:extLst>
          </p:cNvPr>
          <p:cNvSpPr>
            <a:spLocks noChangeAspect="1"/>
          </p:cNvSpPr>
          <p:nvPr/>
        </p:nvSpPr>
        <p:spPr>
          <a:xfrm>
            <a:off x="2239886" y="4381550"/>
            <a:ext cx="411480" cy="411480"/>
          </a:xfrm>
          <a:prstGeom prst="ellipse">
            <a:avLst/>
          </a:prstGeom>
          <a:solidFill>
            <a:srgbClr val="D5D5D5"/>
          </a:solidFill>
          <a:ln>
            <a:noFill/>
          </a:ln>
        </p:spPr>
        <p:txBody>
          <a:bodyPr spcFirstLastPara="1" wrap="square" lIns="91425" tIns="45700" rIns="91425" bIns="45700" anchor="ctr" anchorCtr="0">
            <a:noAutofit/>
          </a:bodyPr>
          <a:lstStyle/>
          <a:p>
            <a:pPr algn="ctr"/>
            <a:endParaRPr sz="1350">
              <a:solidFill>
                <a:schemeClr val="lt1"/>
              </a:solidFill>
            </a:endParaRPr>
          </a:p>
        </p:txBody>
      </p:sp>
      <p:sp>
        <p:nvSpPr>
          <p:cNvPr id="66" name="Google Shape;447;p4">
            <a:extLst>
              <a:ext uri="{FF2B5EF4-FFF2-40B4-BE49-F238E27FC236}">
                <a16:creationId xmlns:a16="http://schemas.microsoft.com/office/drawing/2014/main" id="{0C4C79FE-2832-344D-A4C0-A213B0F994B0}"/>
              </a:ext>
            </a:extLst>
          </p:cNvPr>
          <p:cNvSpPr>
            <a:spLocks noChangeAspect="1"/>
          </p:cNvSpPr>
          <p:nvPr/>
        </p:nvSpPr>
        <p:spPr>
          <a:xfrm>
            <a:off x="1713347" y="4713942"/>
            <a:ext cx="1464558" cy="94486"/>
          </a:xfrm>
          <a:custGeom>
            <a:avLst/>
            <a:gdLst/>
            <a:ahLst/>
            <a:cxnLst/>
            <a:rect l="l" t="t" r="r" b="b"/>
            <a:pathLst>
              <a:path w="850392" h="58039" extrusionOk="0">
                <a:moveTo>
                  <a:pt x="0" y="58039"/>
                </a:moveTo>
                <a:cubicBezTo>
                  <a:pt x="104775" y="29316"/>
                  <a:pt x="111760" y="0"/>
                  <a:pt x="431292" y="0"/>
                </a:cubicBezTo>
                <a:cubicBezTo>
                  <a:pt x="750824" y="0"/>
                  <a:pt x="779399" y="38841"/>
                  <a:pt x="850392" y="58039"/>
                </a:cubicBezTo>
                <a:lnTo>
                  <a:pt x="0" y="58039"/>
                </a:lnTo>
                <a:close/>
              </a:path>
            </a:pathLst>
          </a:custGeom>
          <a:solidFill>
            <a:srgbClr val="D5D5D5"/>
          </a:solidFill>
          <a:ln>
            <a:noFill/>
          </a:ln>
        </p:spPr>
        <p:txBody>
          <a:bodyPr spcFirstLastPara="1" wrap="square" lIns="91425" tIns="45700" rIns="91425" bIns="45700" anchor="ctr" anchorCtr="0">
            <a:noAutofit/>
          </a:bodyPr>
          <a:lstStyle/>
          <a:p>
            <a:pPr algn="ctr"/>
            <a:endParaRPr sz="1350">
              <a:solidFill>
                <a:schemeClr val="lt1"/>
              </a:solidFill>
            </a:endParaRPr>
          </a:p>
        </p:txBody>
      </p:sp>
      <p:sp>
        <p:nvSpPr>
          <p:cNvPr id="67" name="Google Shape;396;p3">
            <a:extLst>
              <a:ext uri="{FF2B5EF4-FFF2-40B4-BE49-F238E27FC236}">
                <a16:creationId xmlns:a16="http://schemas.microsoft.com/office/drawing/2014/main" id="{9285C6A0-3599-BD46-9062-08ACCA457143}"/>
              </a:ext>
            </a:extLst>
          </p:cNvPr>
          <p:cNvSpPr>
            <a:spLocks noChangeAspect="1"/>
          </p:cNvSpPr>
          <p:nvPr/>
        </p:nvSpPr>
        <p:spPr>
          <a:xfrm>
            <a:off x="4321905" y="4381550"/>
            <a:ext cx="411480" cy="411480"/>
          </a:xfrm>
          <a:prstGeom prst="ellipse">
            <a:avLst/>
          </a:prstGeom>
          <a:solidFill>
            <a:srgbClr val="D5D5D5"/>
          </a:solidFill>
          <a:ln>
            <a:noFill/>
          </a:ln>
        </p:spPr>
        <p:txBody>
          <a:bodyPr spcFirstLastPara="1" wrap="square" lIns="91425" tIns="45700" rIns="91425" bIns="45700" anchor="ctr" anchorCtr="0">
            <a:noAutofit/>
          </a:bodyPr>
          <a:lstStyle/>
          <a:p>
            <a:pPr algn="ctr"/>
            <a:endParaRPr sz="1350">
              <a:solidFill>
                <a:schemeClr val="lt1"/>
              </a:solidFill>
            </a:endParaRPr>
          </a:p>
        </p:txBody>
      </p:sp>
      <p:sp>
        <p:nvSpPr>
          <p:cNvPr id="68" name="Google Shape;447;p4">
            <a:extLst>
              <a:ext uri="{FF2B5EF4-FFF2-40B4-BE49-F238E27FC236}">
                <a16:creationId xmlns:a16="http://schemas.microsoft.com/office/drawing/2014/main" id="{B3FAF6DE-50E7-4540-AB18-AE15E8C867AB}"/>
              </a:ext>
            </a:extLst>
          </p:cNvPr>
          <p:cNvSpPr>
            <a:spLocks noChangeAspect="1"/>
          </p:cNvSpPr>
          <p:nvPr/>
        </p:nvSpPr>
        <p:spPr>
          <a:xfrm>
            <a:off x="3795367" y="4713942"/>
            <a:ext cx="1464558" cy="94486"/>
          </a:xfrm>
          <a:custGeom>
            <a:avLst/>
            <a:gdLst/>
            <a:ahLst/>
            <a:cxnLst/>
            <a:rect l="l" t="t" r="r" b="b"/>
            <a:pathLst>
              <a:path w="850392" h="58039" extrusionOk="0">
                <a:moveTo>
                  <a:pt x="0" y="58039"/>
                </a:moveTo>
                <a:cubicBezTo>
                  <a:pt x="104775" y="29316"/>
                  <a:pt x="111760" y="0"/>
                  <a:pt x="431292" y="0"/>
                </a:cubicBezTo>
                <a:cubicBezTo>
                  <a:pt x="750824" y="0"/>
                  <a:pt x="779399" y="38841"/>
                  <a:pt x="850392" y="58039"/>
                </a:cubicBezTo>
                <a:lnTo>
                  <a:pt x="0" y="58039"/>
                </a:lnTo>
                <a:close/>
              </a:path>
            </a:pathLst>
          </a:custGeom>
          <a:solidFill>
            <a:srgbClr val="D5D5D5"/>
          </a:solidFill>
          <a:ln>
            <a:noFill/>
          </a:ln>
        </p:spPr>
        <p:txBody>
          <a:bodyPr spcFirstLastPara="1" wrap="square" lIns="91425" tIns="45700" rIns="91425" bIns="45700" anchor="ctr" anchorCtr="0">
            <a:noAutofit/>
          </a:bodyPr>
          <a:lstStyle/>
          <a:p>
            <a:pPr algn="ctr"/>
            <a:endParaRPr sz="1350">
              <a:solidFill>
                <a:schemeClr val="lt1"/>
              </a:solidFill>
            </a:endParaRPr>
          </a:p>
        </p:txBody>
      </p:sp>
      <p:sp>
        <p:nvSpPr>
          <p:cNvPr id="69" name="Google Shape;396;p3">
            <a:extLst>
              <a:ext uri="{FF2B5EF4-FFF2-40B4-BE49-F238E27FC236}">
                <a16:creationId xmlns:a16="http://schemas.microsoft.com/office/drawing/2014/main" id="{2A617523-E6BC-FC48-9357-110077766408}"/>
              </a:ext>
            </a:extLst>
          </p:cNvPr>
          <p:cNvSpPr>
            <a:spLocks noChangeAspect="1"/>
          </p:cNvSpPr>
          <p:nvPr/>
        </p:nvSpPr>
        <p:spPr>
          <a:xfrm>
            <a:off x="6432059" y="4381550"/>
            <a:ext cx="411480" cy="411480"/>
          </a:xfrm>
          <a:prstGeom prst="ellipse">
            <a:avLst/>
          </a:prstGeom>
          <a:solidFill>
            <a:srgbClr val="D5D5D5"/>
          </a:solidFill>
          <a:ln>
            <a:noFill/>
          </a:ln>
        </p:spPr>
        <p:txBody>
          <a:bodyPr spcFirstLastPara="1" wrap="square" lIns="91425" tIns="45700" rIns="91425" bIns="45700" anchor="ctr" anchorCtr="0">
            <a:noAutofit/>
          </a:bodyPr>
          <a:lstStyle/>
          <a:p>
            <a:pPr algn="ctr"/>
            <a:endParaRPr sz="1350">
              <a:solidFill>
                <a:schemeClr val="lt1"/>
              </a:solidFill>
            </a:endParaRPr>
          </a:p>
        </p:txBody>
      </p:sp>
      <p:sp>
        <p:nvSpPr>
          <p:cNvPr id="70" name="Google Shape;447;p4">
            <a:extLst>
              <a:ext uri="{FF2B5EF4-FFF2-40B4-BE49-F238E27FC236}">
                <a16:creationId xmlns:a16="http://schemas.microsoft.com/office/drawing/2014/main" id="{6FB9608A-2EDE-2A42-A14F-134A2C216771}"/>
              </a:ext>
            </a:extLst>
          </p:cNvPr>
          <p:cNvSpPr>
            <a:spLocks noChangeAspect="1"/>
          </p:cNvSpPr>
          <p:nvPr/>
        </p:nvSpPr>
        <p:spPr>
          <a:xfrm>
            <a:off x="5905521" y="4713942"/>
            <a:ext cx="1464558" cy="94486"/>
          </a:xfrm>
          <a:custGeom>
            <a:avLst/>
            <a:gdLst/>
            <a:ahLst/>
            <a:cxnLst/>
            <a:rect l="l" t="t" r="r" b="b"/>
            <a:pathLst>
              <a:path w="850392" h="58039" extrusionOk="0">
                <a:moveTo>
                  <a:pt x="0" y="58039"/>
                </a:moveTo>
                <a:cubicBezTo>
                  <a:pt x="104775" y="29316"/>
                  <a:pt x="111760" y="0"/>
                  <a:pt x="431292" y="0"/>
                </a:cubicBezTo>
                <a:cubicBezTo>
                  <a:pt x="750824" y="0"/>
                  <a:pt x="779399" y="38841"/>
                  <a:pt x="850392" y="58039"/>
                </a:cubicBezTo>
                <a:lnTo>
                  <a:pt x="0" y="58039"/>
                </a:lnTo>
                <a:close/>
              </a:path>
            </a:pathLst>
          </a:custGeom>
          <a:solidFill>
            <a:srgbClr val="D5D5D5"/>
          </a:solidFill>
          <a:ln>
            <a:noFill/>
          </a:ln>
        </p:spPr>
        <p:txBody>
          <a:bodyPr spcFirstLastPara="1" wrap="square" lIns="91425" tIns="45700" rIns="91425" bIns="45700" anchor="ctr" anchorCtr="0">
            <a:noAutofit/>
          </a:bodyPr>
          <a:lstStyle/>
          <a:p>
            <a:pPr algn="ctr"/>
            <a:endParaRPr sz="1350">
              <a:solidFill>
                <a:schemeClr val="lt1"/>
              </a:solidFill>
            </a:endParaRPr>
          </a:p>
        </p:txBody>
      </p:sp>
      <p:graphicFrame>
        <p:nvGraphicFramePr>
          <p:cNvPr id="2" name="Table 1">
            <a:extLst>
              <a:ext uri="{FF2B5EF4-FFF2-40B4-BE49-F238E27FC236}">
                <a16:creationId xmlns:a16="http://schemas.microsoft.com/office/drawing/2014/main" id="{F7A8436C-771E-B94C-B874-95CB241A9869}"/>
              </a:ext>
            </a:extLst>
          </p:cNvPr>
          <p:cNvGraphicFramePr>
            <a:graphicFrameLocks noGrp="1"/>
          </p:cNvGraphicFramePr>
          <p:nvPr/>
        </p:nvGraphicFramePr>
        <p:xfrm>
          <a:off x="9328484" y="882316"/>
          <a:ext cx="208280" cy="365760"/>
        </p:xfrm>
        <a:graphic>
          <a:graphicData uri="http://schemas.openxmlformats.org/drawingml/2006/table">
            <a:tbl>
              <a:tblPr/>
              <a:tblGrid>
                <a:gridCol w="208280">
                  <a:extLst>
                    <a:ext uri="{9D8B030D-6E8A-4147-A177-3AD203B41FA5}">
                      <a16:colId xmlns:a16="http://schemas.microsoft.com/office/drawing/2014/main" val="1676672084"/>
                    </a:ext>
                  </a:extLst>
                </a:gridCol>
              </a:tblGrid>
              <a:tr h="184484">
                <a:tc>
                  <a:txBody>
                    <a:bodyPr/>
                    <a:lstStyle/>
                    <a:p>
                      <a:endParaRPr lang="en-US" dirty="0"/>
                    </a:p>
                  </a:txBody>
                  <a:tcPr>
                    <a:lnL w="12700" cmpd="sng">
                      <a:solidFill>
                        <a:schemeClr val="tx2"/>
                      </a:solidFill>
                      <a:prstDash val="solid"/>
                    </a:lnL>
                    <a:lnR w="12700" cmpd="sng">
                      <a:solidFill>
                        <a:schemeClr val="tx2"/>
                      </a:solidFill>
                      <a:prstDash val="solid"/>
                    </a:lnR>
                    <a:lnT w="12700" cmpd="sng">
                      <a:solidFill>
                        <a:schemeClr val="tx2"/>
                      </a:solidFill>
                      <a:prstDash val="solid"/>
                    </a:lnT>
                    <a:lnB w="12700" cmpd="sng">
                      <a:solidFill>
                        <a:schemeClr val="tx2"/>
                      </a:solidFill>
                      <a:prstDash val="solid"/>
                    </a:lnB>
                  </a:tcPr>
                </a:tc>
                <a:extLst>
                  <a:ext uri="{0D108BD9-81ED-4DB2-BD59-A6C34878D82A}">
                    <a16:rowId xmlns:a16="http://schemas.microsoft.com/office/drawing/2014/main" val="31640581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grpId="0" nodeType="clickEffect">
                                  <p:stCondLst>
                                    <p:cond delay="0"/>
                                  </p:stCondLst>
                                  <p:childTnLst>
                                    <p:animMotion origin="layout" path="M 8.33333E-7 -3.7037E-6 L -0.00052 0.03303 " pathEditMode="relative" rAng="0" ptsTypes="AA">
                                      <p:cBhvr>
                                        <p:cTn id="6" dur="2000" fill="hold"/>
                                        <p:tgtEl>
                                          <p:spTgt spid="54"/>
                                        </p:tgtEl>
                                        <p:attrNameLst>
                                          <p:attrName>ppt_x</p:attrName>
                                          <p:attrName>ppt_y</p:attrName>
                                        </p:attrNameLst>
                                      </p:cBhvr>
                                      <p:rCtr x="-35" y="1636"/>
                                    </p:animMotion>
                                  </p:childTnLst>
                                </p:cTn>
                              </p:par>
                              <p:par>
                                <p:cTn id="7" presetID="6" presetClass="emph" presetSubtype="0" fill="hold" grpId="1" nodeType="withEffect">
                                  <p:stCondLst>
                                    <p:cond delay="0"/>
                                  </p:stCondLst>
                                  <p:childTnLst>
                                    <p:animScale>
                                      <p:cBhvr>
                                        <p:cTn id="8" dur="2000" fill="hold"/>
                                        <p:tgtEl>
                                          <p:spTgt spid="54"/>
                                        </p:tgtEl>
                                      </p:cBhvr>
                                      <p:by x="250000" y="100000"/>
                                    </p:animScale>
                                  </p:childTnLst>
                                </p:cTn>
                              </p:par>
                              <p:par>
                                <p:cTn id="9" presetID="55" presetClass="entr" presetSubtype="0" fill="hold" grpId="0" nodeType="withEffect">
                                  <p:stCondLst>
                                    <p:cond delay="1000"/>
                                  </p:stCondLst>
                                  <p:childTnLst>
                                    <p:set>
                                      <p:cBhvr>
                                        <p:cTn id="10" dur="1" fill="hold">
                                          <p:stCondLst>
                                            <p:cond delay="0"/>
                                          </p:stCondLst>
                                        </p:cTn>
                                        <p:tgtEl>
                                          <p:spTgt spid="447"/>
                                        </p:tgtEl>
                                        <p:attrNameLst>
                                          <p:attrName>style.visibility</p:attrName>
                                        </p:attrNameLst>
                                      </p:cBhvr>
                                      <p:to>
                                        <p:strVal val="visible"/>
                                      </p:to>
                                    </p:set>
                                    <p:anim calcmode="lin" valueType="num">
                                      <p:cBhvr>
                                        <p:cTn id="11" dur="1000" fill="hold"/>
                                        <p:tgtEl>
                                          <p:spTgt spid="447"/>
                                        </p:tgtEl>
                                        <p:attrNameLst>
                                          <p:attrName>ppt_w</p:attrName>
                                        </p:attrNameLst>
                                      </p:cBhvr>
                                      <p:tavLst>
                                        <p:tav tm="0">
                                          <p:val>
                                            <p:strVal val="#ppt_w*0.70"/>
                                          </p:val>
                                        </p:tav>
                                        <p:tav tm="100000">
                                          <p:val>
                                            <p:strVal val="#ppt_w"/>
                                          </p:val>
                                        </p:tav>
                                      </p:tavLst>
                                    </p:anim>
                                    <p:anim calcmode="lin" valueType="num">
                                      <p:cBhvr>
                                        <p:cTn id="12" dur="1000" fill="hold"/>
                                        <p:tgtEl>
                                          <p:spTgt spid="447"/>
                                        </p:tgtEl>
                                        <p:attrNameLst>
                                          <p:attrName>ppt_h</p:attrName>
                                        </p:attrNameLst>
                                      </p:cBhvr>
                                      <p:tavLst>
                                        <p:tav tm="0">
                                          <p:val>
                                            <p:strVal val="#ppt_h"/>
                                          </p:val>
                                        </p:tav>
                                        <p:tav tm="100000">
                                          <p:val>
                                            <p:strVal val="#ppt_h"/>
                                          </p:val>
                                        </p:tav>
                                      </p:tavLst>
                                    </p:anim>
                                    <p:animEffect transition="in" filter="fade">
                                      <p:cBhvr>
                                        <p:cTn id="13" dur="1000"/>
                                        <p:tgtEl>
                                          <p:spTgt spid="447"/>
                                        </p:tgtEl>
                                      </p:cBhvr>
                                    </p:animEffect>
                                  </p:childTnLst>
                                </p:cTn>
                              </p:par>
                              <p:par>
                                <p:cTn id="14" presetID="10" presetClass="exit" presetSubtype="0" fill="hold" grpId="2" nodeType="withEffect">
                                  <p:stCondLst>
                                    <p:cond delay="1000"/>
                                  </p:stCondLst>
                                  <p:childTnLst>
                                    <p:animEffect transition="out" filter="fade">
                                      <p:cBhvr>
                                        <p:cTn id="15" dur="1000"/>
                                        <p:tgtEl>
                                          <p:spTgt spid="54"/>
                                        </p:tgtEl>
                                      </p:cBhvr>
                                    </p:animEffect>
                                    <p:set>
                                      <p:cBhvr>
                                        <p:cTn id="16" dur="1" fill="hold">
                                          <p:stCondLst>
                                            <p:cond delay="999"/>
                                          </p:stCondLst>
                                        </p:cTn>
                                        <p:tgtEl>
                                          <p:spTgt spid="54"/>
                                        </p:tgtEl>
                                        <p:attrNameLst>
                                          <p:attrName>style.visibility</p:attrName>
                                        </p:attrNameLst>
                                      </p:cBhvr>
                                      <p:to>
                                        <p:strVal val="hidden"/>
                                      </p:to>
                                    </p:set>
                                  </p:childTnLst>
                                </p:cTn>
                              </p:par>
                              <p:par>
                                <p:cTn id="17" presetID="6" presetClass="emph" presetSubtype="0" fill="hold" grpId="3" nodeType="withEffect">
                                  <p:stCondLst>
                                    <p:cond delay="0"/>
                                  </p:stCondLst>
                                  <p:childTnLst>
                                    <p:animScale>
                                      <p:cBhvr>
                                        <p:cTn id="18" dur="2000" fill="hold"/>
                                        <p:tgtEl>
                                          <p:spTgt spid="54"/>
                                        </p:tgtEl>
                                      </p:cBhvr>
                                      <p:by x="100000" y="10000"/>
                                    </p:animScale>
                                  </p:childTnLst>
                                </p:cTn>
                              </p:par>
                              <p:par>
                                <p:cTn id="19" presetID="42" presetClass="path" presetSubtype="0" fill="hold" grpId="0" nodeType="withEffect">
                                  <p:stCondLst>
                                    <p:cond delay="0"/>
                                  </p:stCondLst>
                                  <p:childTnLst>
                                    <p:animMotion origin="layout" path="M 8.33333E-7 -3.7037E-6 L -0.00052 0.03303 " pathEditMode="relative" rAng="0" ptsTypes="AA">
                                      <p:cBhvr>
                                        <p:cTn id="20" dur="2000" fill="hold"/>
                                        <p:tgtEl>
                                          <p:spTgt spid="61"/>
                                        </p:tgtEl>
                                        <p:attrNameLst>
                                          <p:attrName>ppt_x</p:attrName>
                                          <p:attrName>ppt_y</p:attrName>
                                        </p:attrNameLst>
                                      </p:cBhvr>
                                      <p:rCtr x="-35" y="1636"/>
                                    </p:animMotion>
                                  </p:childTnLst>
                                </p:cTn>
                              </p:par>
                              <p:par>
                                <p:cTn id="21" presetID="6" presetClass="emph" presetSubtype="0" fill="hold" grpId="1" nodeType="withEffect">
                                  <p:stCondLst>
                                    <p:cond delay="0"/>
                                  </p:stCondLst>
                                  <p:childTnLst>
                                    <p:animScale>
                                      <p:cBhvr>
                                        <p:cTn id="22" dur="2000" fill="hold"/>
                                        <p:tgtEl>
                                          <p:spTgt spid="61"/>
                                        </p:tgtEl>
                                      </p:cBhvr>
                                      <p:by x="250000" y="100000"/>
                                    </p:animScale>
                                  </p:childTnLst>
                                </p:cTn>
                              </p:par>
                              <p:par>
                                <p:cTn id="23" presetID="55" presetClass="entr" presetSubtype="0" fill="hold" grpId="0" nodeType="withEffect">
                                  <p:stCondLst>
                                    <p:cond delay="1000"/>
                                  </p:stCondLst>
                                  <p:childTnLst>
                                    <p:set>
                                      <p:cBhvr>
                                        <p:cTn id="24" dur="1" fill="hold">
                                          <p:stCondLst>
                                            <p:cond delay="0"/>
                                          </p:stCondLst>
                                        </p:cTn>
                                        <p:tgtEl>
                                          <p:spTgt spid="62"/>
                                        </p:tgtEl>
                                        <p:attrNameLst>
                                          <p:attrName>style.visibility</p:attrName>
                                        </p:attrNameLst>
                                      </p:cBhvr>
                                      <p:to>
                                        <p:strVal val="visible"/>
                                      </p:to>
                                    </p:set>
                                    <p:anim calcmode="lin" valueType="num">
                                      <p:cBhvr>
                                        <p:cTn id="25" dur="1000" fill="hold"/>
                                        <p:tgtEl>
                                          <p:spTgt spid="62"/>
                                        </p:tgtEl>
                                        <p:attrNameLst>
                                          <p:attrName>ppt_w</p:attrName>
                                        </p:attrNameLst>
                                      </p:cBhvr>
                                      <p:tavLst>
                                        <p:tav tm="0">
                                          <p:val>
                                            <p:strVal val="#ppt_w*0.70"/>
                                          </p:val>
                                        </p:tav>
                                        <p:tav tm="100000">
                                          <p:val>
                                            <p:strVal val="#ppt_w"/>
                                          </p:val>
                                        </p:tav>
                                      </p:tavLst>
                                    </p:anim>
                                    <p:anim calcmode="lin" valueType="num">
                                      <p:cBhvr>
                                        <p:cTn id="26" dur="1000" fill="hold"/>
                                        <p:tgtEl>
                                          <p:spTgt spid="62"/>
                                        </p:tgtEl>
                                        <p:attrNameLst>
                                          <p:attrName>ppt_h</p:attrName>
                                        </p:attrNameLst>
                                      </p:cBhvr>
                                      <p:tavLst>
                                        <p:tav tm="0">
                                          <p:val>
                                            <p:strVal val="#ppt_h"/>
                                          </p:val>
                                        </p:tav>
                                        <p:tav tm="100000">
                                          <p:val>
                                            <p:strVal val="#ppt_h"/>
                                          </p:val>
                                        </p:tav>
                                      </p:tavLst>
                                    </p:anim>
                                    <p:animEffect transition="in" filter="fade">
                                      <p:cBhvr>
                                        <p:cTn id="27" dur="1000"/>
                                        <p:tgtEl>
                                          <p:spTgt spid="62"/>
                                        </p:tgtEl>
                                      </p:cBhvr>
                                    </p:animEffect>
                                  </p:childTnLst>
                                </p:cTn>
                              </p:par>
                              <p:par>
                                <p:cTn id="28" presetID="10" presetClass="exit" presetSubtype="0" fill="hold" grpId="2" nodeType="withEffect">
                                  <p:stCondLst>
                                    <p:cond delay="1000"/>
                                  </p:stCondLst>
                                  <p:childTnLst>
                                    <p:animEffect transition="out" filter="fade">
                                      <p:cBhvr>
                                        <p:cTn id="29" dur="1000"/>
                                        <p:tgtEl>
                                          <p:spTgt spid="61"/>
                                        </p:tgtEl>
                                      </p:cBhvr>
                                    </p:animEffect>
                                    <p:set>
                                      <p:cBhvr>
                                        <p:cTn id="30" dur="1" fill="hold">
                                          <p:stCondLst>
                                            <p:cond delay="999"/>
                                          </p:stCondLst>
                                        </p:cTn>
                                        <p:tgtEl>
                                          <p:spTgt spid="61"/>
                                        </p:tgtEl>
                                        <p:attrNameLst>
                                          <p:attrName>style.visibility</p:attrName>
                                        </p:attrNameLst>
                                      </p:cBhvr>
                                      <p:to>
                                        <p:strVal val="hidden"/>
                                      </p:to>
                                    </p:set>
                                  </p:childTnLst>
                                </p:cTn>
                              </p:par>
                              <p:par>
                                <p:cTn id="31" presetID="6" presetClass="emph" presetSubtype="0" fill="hold" grpId="3" nodeType="withEffect">
                                  <p:stCondLst>
                                    <p:cond delay="0"/>
                                  </p:stCondLst>
                                  <p:childTnLst>
                                    <p:animScale>
                                      <p:cBhvr>
                                        <p:cTn id="32" dur="2000" fill="hold"/>
                                        <p:tgtEl>
                                          <p:spTgt spid="61"/>
                                        </p:tgtEl>
                                      </p:cBhvr>
                                      <p:by x="100000" y="10000"/>
                                    </p:animScale>
                                  </p:childTnLst>
                                </p:cTn>
                              </p:par>
                              <p:par>
                                <p:cTn id="33" presetID="42" presetClass="path" presetSubtype="0" fill="hold" grpId="0" nodeType="withEffect">
                                  <p:stCondLst>
                                    <p:cond delay="0"/>
                                  </p:stCondLst>
                                  <p:childTnLst>
                                    <p:animMotion origin="layout" path="M 8.33333E-7 1.35802E-6 L -0.00052 0.03302 " pathEditMode="relative" rAng="0" ptsTypes="AA">
                                      <p:cBhvr>
                                        <p:cTn id="34" dur="2000" fill="hold"/>
                                        <p:tgtEl>
                                          <p:spTgt spid="63"/>
                                        </p:tgtEl>
                                        <p:attrNameLst>
                                          <p:attrName>ppt_x</p:attrName>
                                          <p:attrName>ppt_y</p:attrName>
                                        </p:attrNameLst>
                                      </p:cBhvr>
                                      <p:rCtr x="-35" y="1636"/>
                                    </p:animMotion>
                                  </p:childTnLst>
                                </p:cTn>
                              </p:par>
                              <p:par>
                                <p:cTn id="35" presetID="6" presetClass="emph" presetSubtype="0" fill="hold" grpId="1" nodeType="withEffect">
                                  <p:stCondLst>
                                    <p:cond delay="0"/>
                                  </p:stCondLst>
                                  <p:childTnLst>
                                    <p:animScale>
                                      <p:cBhvr>
                                        <p:cTn id="36" dur="2000" fill="hold"/>
                                        <p:tgtEl>
                                          <p:spTgt spid="63"/>
                                        </p:tgtEl>
                                      </p:cBhvr>
                                      <p:by x="250000" y="100000"/>
                                    </p:animScale>
                                  </p:childTnLst>
                                </p:cTn>
                              </p:par>
                              <p:par>
                                <p:cTn id="37" presetID="55" presetClass="entr" presetSubtype="0" fill="hold" grpId="0" nodeType="withEffect">
                                  <p:stCondLst>
                                    <p:cond delay="1000"/>
                                  </p:stCondLst>
                                  <p:childTnLst>
                                    <p:set>
                                      <p:cBhvr>
                                        <p:cTn id="38" dur="1" fill="hold">
                                          <p:stCondLst>
                                            <p:cond delay="0"/>
                                          </p:stCondLst>
                                        </p:cTn>
                                        <p:tgtEl>
                                          <p:spTgt spid="64"/>
                                        </p:tgtEl>
                                        <p:attrNameLst>
                                          <p:attrName>style.visibility</p:attrName>
                                        </p:attrNameLst>
                                      </p:cBhvr>
                                      <p:to>
                                        <p:strVal val="visible"/>
                                      </p:to>
                                    </p:set>
                                    <p:anim calcmode="lin" valueType="num">
                                      <p:cBhvr>
                                        <p:cTn id="39" dur="1000" fill="hold"/>
                                        <p:tgtEl>
                                          <p:spTgt spid="64"/>
                                        </p:tgtEl>
                                        <p:attrNameLst>
                                          <p:attrName>ppt_w</p:attrName>
                                        </p:attrNameLst>
                                      </p:cBhvr>
                                      <p:tavLst>
                                        <p:tav tm="0">
                                          <p:val>
                                            <p:strVal val="#ppt_w*0.70"/>
                                          </p:val>
                                        </p:tav>
                                        <p:tav tm="100000">
                                          <p:val>
                                            <p:strVal val="#ppt_w"/>
                                          </p:val>
                                        </p:tav>
                                      </p:tavLst>
                                    </p:anim>
                                    <p:anim calcmode="lin" valueType="num">
                                      <p:cBhvr>
                                        <p:cTn id="40" dur="1000" fill="hold"/>
                                        <p:tgtEl>
                                          <p:spTgt spid="64"/>
                                        </p:tgtEl>
                                        <p:attrNameLst>
                                          <p:attrName>ppt_h</p:attrName>
                                        </p:attrNameLst>
                                      </p:cBhvr>
                                      <p:tavLst>
                                        <p:tav tm="0">
                                          <p:val>
                                            <p:strVal val="#ppt_h"/>
                                          </p:val>
                                        </p:tav>
                                        <p:tav tm="100000">
                                          <p:val>
                                            <p:strVal val="#ppt_h"/>
                                          </p:val>
                                        </p:tav>
                                      </p:tavLst>
                                    </p:anim>
                                    <p:animEffect transition="in" filter="fade">
                                      <p:cBhvr>
                                        <p:cTn id="41" dur="1000"/>
                                        <p:tgtEl>
                                          <p:spTgt spid="64"/>
                                        </p:tgtEl>
                                      </p:cBhvr>
                                    </p:animEffect>
                                  </p:childTnLst>
                                </p:cTn>
                              </p:par>
                              <p:par>
                                <p:cTn id="42" presetID="10" presetClass="exit" presetSubtype="0" fill="hold" grpId="2" nodeType="withEffect">
                                  <p:stCondLst>
                                    <p:cond delay="1000"/>
                                  </p:stCondLst>
                                  <p:childTnLst>
                                    <p:animEffect transition="out" filter="fade">
                                      <p:cBhvr>
                                        <p:cTn id="43" dur="1000"/>
                                        <p:tgtEl>
                                          <p:spTgt spid="63"/>
                                        </p:tgtEl>
                                      </p:cBhvr>
                                    </p:animEffect>
                                    <p:set>
                                      <p:cBhvr>
                                        <p:cTn id="44" dur="1" fill="hold">
                                          <p:stCondLst>
                                            <p:cond delay="999"/>
                                          </p:stCondLst>
                                        </p:cTn>
                                        <p:tgtEl>
                                          <p:spTgt spid="63"/>
                                        </p:tgtEl>
                                        <p:attrNameLst>
                                          <p:attrName>style.visibility</p:attrName>
                                        </p:attrNameLst>
                                      </p:cBhvr>
                                      <p:to>
                                        <p:strVal val="hidden"/>
                                      </p:to>
                                    </p:set>
                                  </p:childTnLst>
                                </p:cTn>
                              </p:par>
                              <p:par>
                                <p:cTn id="45" presetID="6" presetClass="emph" presetSubtype="0" fill="hold" grpId="3" nodeType="withEffect">
                                  <p:stCondLst>
                                    <p:cond delay="0"/>
                                  </p:stCondLst>
                                  <p:childTnLst>
                                    <p:animScale>
                                      <p:cBhvr>
                                        <p:cTn id="46" dur="2000" fill="hold"/>
                                        <p:tgtEl>
                                          <p:spTgt spid="63"/>
                                        </p:tgtEl>
                                      </p:cBhvr>
                                      <p:by x="100000" y="10000"/>
                                    </p:animScale>
                                  </p:childTnLst>
                                </p:cTn>
                              </p:par>
                              <p:par>
                                <p:cTn id="47" presetID="42" presetClass="path" presetSubtype="0" fill="hold" grpId="0" nodeType="withEffect">
                                  <p:stCondLst>
                                    <p:cond delay="0"/>
                                  </p:stCondLst>
                                  <p:childTnLst>
                                    <p:animMotion origin="layout" path="M 8.33333E-7 -4.19753E-6 L -0.00052 0.03303 " pathEditMode="relative" rAng="0" ptsTypes="AA">
                                      <p:cBhvr>
                                        <p:cTn id="48" dur="2000" fill="hold"/>
                                        <p:tgtEl>
                                          <p:spTgt spid="65"/>
                                        </p:tgtEl>
                                        <p:attrNameLst>
                                          <p:attrName>ppt_x</p:attrName>
                                          <p:attrName>ppt_y</p:attrName>
                                        </p:attrNameLst>
                                      </p:cBhvr>
                                      <p:rCtr x="-35" y="1636"/>
                                    </p:animMotion>
                                  </p:childTnLst>
                                </p:cTn>
                              </p:par>
                              <p:par>
                                <p:cTn id="49" presetID="6" presetClass="emph" presetSubtype="0" fill="hold" grpId="1" nodeType="withEffect">
                                  <p:stCondLst>
                                    <p:cond delay="0"/>
                                  </p:stCondLst>
                                  <p:childTnLst>
                                    <p:animScale>
                                      <p:cBhvr>
                                        <p:cTn id="50" dur="2000" fill="hold"/>
                                        <p:tgtEl>
                                          <p:spTgt spid="65"/>
                                        </p:tgtEl>
                                      </p:cBhvr>
                                      <p:by x="250000" y="100000"/>
                                    </p:animScale>
                                  </p:childTnLst>
                                </p:cTn>
                              </p:par>
                              <p:par>
                                <p:cTn id="51" presetID="55" presetClass="entr" presetSubtype="0" fill="hold" grpId="0" nodeType="withEffect">
                                  <p:stCondLst>
                                    <p:cond delay="1000"/>
                                  </p:stCondLst>
                                  <p:childTnLst>
                                    <p:set>
                                      <p:cBhvr>
                                        <p:cTn id="52" dur="1" fill="hold">
                                          <p:stCondLst>
                                            <p:cond delay="0"/>
                                          </p:stCondLst>
                                        </p:cTn>
                                        <p:tgtEl>
                                          <p:spTgt spid="66"/>
                                        </p:tgtEl>
                                        <p:attrNameLst>
                                          <p:attrName>style.visibility</p:attrName>
                                        </p:attrNameLst>
                                      </p:cBhvr>
                                      <p:to>
                                        <p:strVal val="visible"/>
                                      </p:to>
                                    </p:set>
                                    <p:anim calcmode="lin" valueType="num">
                                      <p:cBhvr>
                                        <p:cTn id="53" dur="1000" fill="hold"/>
                                        <p:tgtEl>
                                          <p:spTgt spid="66"/>
                                        </p:tgtEl>
                                        <p:attrNameLst>
                                          <p:attrName>ppt_w</p:attrName>
                                        </p:attrNameLst>
                                      </p:cBhvr>
                                      <p:tavLst>
                                        <p:tav tm="0">
                                          <p:val>
                                            <p:strVal val="#ppt_w*0.70"/>
                                          </p:val>
                                        </p:tav>
                                        <p:tav tm="100000">
                                          <p:val>
                                            <p:strVal val="#ppt_w"/>
                                          </p:val>
                                        </p:tav>
                                      </p:tavLst>
                                    </p:anim>
                                    <p:anim calcmode="lin" valueType="num">
                                      <p:cBhvr>
                                        <p:cTn id="54" dur="1000" fill="hold"/>
                                        <p:tgtEl>
                                          <p:spTgt spid="66"/>
                                        </p:tgtEl>
                                        <p:attrNameLst>
                                          <p:attrName>ppt_h</p:attrName>
                                        </p:attrNameLst>
                                      </p:cBhvr>
                                      <p:tavLst>
                                        <p:tav tm="0">
                                          <p:val>
                                            <p:strVal val="#ppt_h"/>
                                          </p:val>
                                        </p:tav>
                                        <p:tav tm="100000">
                                          <p:val>
                                            <p:strVal val="#ppt_h"/>
                                          </p:val>
                                        </p:tav>
                                      </p:tavLst>
                                    </p:anim>
                                    <p:animEffect transition="in" filter="fade">
                                      <p:cBhvr>
                                        <p:cTn id="55" dur="1000"/>
                                        <p:tgtEl>
                                          <p:spTgt spid="66"/>
                                        </p:tgtEl>
                                      </p:cBhvr>
                                    </p:animEffect>
                                  </p:childTnLst>
                                </p:cTn>
                              </p:par>
                              <p:par>
                                <p:cTn id="56" presetID="10" presetClass="exit" presetSubtype="0" fill="hold" grpId="2" nodeType="withEffect">
                                  <p:stCondLst>
                                    <p:cond delay="1000"/>
                                  </p:stCondLst>
                                  <p:childTnLst>
                                    <p:animEffect transition="out" filter="fade">
                                      <p:cBhvr>
                                        <p:cTn id="57" dur="1000"/>
                                        <p:tgtEl>
                                          <p:spTgt spid="65"/>
                                        </p:tgtEl>
                                      </p:cBhvr>
                                    </p:animEffect>
                                    <p:set>
                                      <p:cBhvr>
                                        <p:cTn id="58" dur="1" fill="hold">
                                          <p:stCondLst>
                                            <p:cond delay="999"/>
                                          </p:stCondLst>
                                        </p:cTn>
                                        <p:tgtEl>
                                          <p:spTgt spid="65"/>
                                        </p:tgtEl>
                                        <p:attrNameLst>
                                          <p:attrName>style.visibility</p:attrName>
                                        </p:attrNameLst>
                                      </p:cBhvr>
                                      <p:to>
                                        <p:strVal val="hidden"/>
                                      </p:to>
                                    </p:set>
                                  </p:childTnLst>
                                </p:cTn>
                              </p:par>
                              <p:par>
                                <p:cTn id="59" presetID="6" presetClass="emph" presetSubtype="0" fill="hold" grpId="3" nodeType="withEffect">
                                  <p:stCondLst>
                                    <p:cond delay="0"/>
                                  </p:stCondLst>
                                  <p:childTnLst>
                                    <p:animScale>
                                      <p:cBhvr>
                                        <p:cTn id="60" dur="2000" fill="hold"/>
                                        <p:tgtEl>
                                          <p:spTgt spid="65"/>
                                        </p:tgtEl>
                                      </p:cBhvr>
                                      <p:by x="100000" y="10000"/>
                                    </p:animScale>
                                  </p:childTnLst>
                                </p:cTn>
                              </p:par>
                              <p:par>
                                <p:cTn id="61" presetID="42" presetClass="path" presetSubtype="0" fill="hold" grpId="0" nodeType="withEffect">
                                  <p:stCondLst>
                                    <p:cond delay="0"/>
                                  </p:stCondLst>
                                  <p:childTnLst>
                                    <p:animMotion origin="layout" path="M 8.33333E-7 -4.19753E-6 L -0.00052 0.03303 " pathEditMode="relative" rAng="0" ptsTypes="AA">
                                      <p:cBhvr>
                                        <p:cTn id="62" dur="2000" fill="hold"/>
                                        <p:tgtEl>
                                          <p:spTgt spid="67"/>
                                        </p:tgtEl>
                                        <p:attrNameLst>
                                          <p:attrName>ppt_x</p:attrName>
                                          <p:attrName>ppt_y</p:attrName>
                                        </p:attrNameLst>
                                      </p:cBhvr>
                                      <p:rCtr x="-35" y="1636"/>
                                    </p:animMotion>
                                  </p:childTnLst>
                                </p:cTn>
                              </p:par>
                              <p:par>
                                <p:cTn id="63" presetID="6" presetClass="emph" presetSubtype="0" fill="hold" grpId="1" nodeType="withEffect">
                                  <p:stCondLst>
                                    <p:cond delay="0"/>
                                  </p:stCondLst>
                                  <p:childTnLst>
                                    <p:animScale>
                                      <p:cBhvr>
                                        <p:cTn id="64" dur="2000" fill="hold"/>
                                        <p:tgtEl>
                                          <p:spTgt spid="67"/>
                                        </p:tgtEl>
                                      </p:cBhvr>
                                      <p:by x="250000" y="100000"/>
                                    </p:animScale>
                                  </p:childTnLst>
                                </p:cTn>
                              </p:par>
                              <p:par>
                                <p:cTn id="65" presetID="55" presetClass="entr" presetSubtype="0" fill="hold" grpId="0" nodeType="withEffect">
                                  <p:stCondLst>
                                    <p:cond delay="1000"/>
                                  </p:stCondLst>
                                  <p:childTnLst>
                                    <p:set>
                                      <p:cBhvr>
                                        <p:cTn id="66" dur="1" fill="hold">
                                          <p:stCondLst>
                                            <p:cond delay="0"/>
                                          </p:stCondLst>
                                        </p:cTn>
                                        <p:tgtEl>
                                          <p:spTgt spid="68"/>
                                        </p:tgtEl>
                                        <p:attrNameLst>
                                          <p:attrName>style.visibility</p:attrName>
                                        </p:attrNameLst>
                                      </p:cBhvr>
                                      <p:to>
                                        <p:strVal val="visible"/>
                                      </p:to>
                                    </p:set>
                                    <p:anim calcmode="lin" valueType="num">
                                      <p:cBhvr>
                                        <p:cTn id="67" dur="1000" fill="hold"/>
                                        <p:tgtEl>
                                          <p:spTgt spid="68"/>
                                        </p:tgtEl>
                                        <p:attrNameLst>
                                          <p:attrName>ppt_w</p:attrName>
                                        </p:attrNameLst>
                                      </p:cBhvr>
                                      <p:tavLst>
                                        <p:tav tm="0">
                                          <p:val>
                                            <p:strVal val="#ppt_w*0.70"/>
                                          </p:val>
                                        </p:tav>
                                        <p:tav tm="100000">
                                          <p:val>
                                            <p:strVal val="#ppt_w"/>
                                          </p:val>
                                        </p:tav>
                                      </p:tavLst>
                                    </p:anim>
                                    <p:anim calcmode="lin" valueType="num">
                                      <p:cBhvr>
                                        <p:cTn id="68" dur="1000" fill="hold"/>
                                        <p:tgtEl>
                                          <p:spTgt spid="68"/>
                                        </p:tgtEl>
                                        <p:attrNameLst>
                                          <p:attrName>ppt_h</p:attrName>
                                        </p:attrNameLst>
                                      </p:cBhvr>
                                      <p:tavLst>
                                        <p:tav tm="0">
                                          <p:val>
                                            <p:strVal val="#ppt_h"/>
                                          </p:val>
                                        </p:tav>
                                        <p:tav tm="100000">
                                          <p:val>
                                            <p:strVal val="#ppt_h"/>
                                          </p:val>
                                        </p:tav>
                                      </p:tavLst>
                                    </p:anim>
                                    <p:animEffect transition="in" filter="fade">
                                      <p:cBhvr>
                                        <p:cTn id="69" dur="1000"/>
                                        <p:tgtEl>
                                          <p:spTgt spid="68"/>
                                        </p:tgtEl>
                                      </p:cBhvr>
                                    </p:animEffect>
                                  </p:childTnLst>
                                </p:cTn>
                              </p:par>
                              <p:par>
                                <p:cTn id="70" presetID="10" presetClass="exit" presetSubtype="0" fill="hold" grpId="2" nodeType="withEffect">
                                  <p:stCondLst>
                                    <p:cond delay="1000"/>
                                  </p:stCondLst>
                                  <p:childTnLst>
                                    <p:animEffect transition="out" filter="fade">
                                      <p:cBhvr>
                                        <p:cTn id="71" dur="1000"/>
                                        <p:tgtEl>
                                          <p:spTgt spid="67"/>
                                        </p:tgtEl>
                                      </p:cBhvr>
                                    </p:animEffect>
                                    <p:set>
                                      <p:cBhvr>
                                        <p:cTn id="72" dur="1" fill="hold">
                                          <p:stCondLst>
                                            <p:cond delay="999"/>
                                          </p:stCondLst>
                                        </p:cTn>
                                        <p:tgtEl>
                                          <p:spTgt spid="67"/>
                                        </p:tgtEl>
                                        <p:attrNameLst>
                                          <p:attrName>style.visibility</p:attrName>
                                        </p:attrNameLst>
                                      </p:cBhvr>
                                      <p:to>
                                        <p:strVal val="hidden"/>
                                      </p:to>
                                    </p:set>
                                  </p:childTnLst>
                                </p:cTn>
                              </p:par>
                              <p:par>
                                <p:cTn id="73" presetID="6" presetClass="emph" presetSubtype="0" fill="hold" grpId="3" nodeType="withEffect">
                                  <p:stCondLst>
                                    <p:cond delay="0"/>
                                  </p:stCondLst>
                                  <p:childTnLst>
                                    <p:animScale>
                                      <p:cBhvr>
                                        <p:cTn id="74" dur="2000" fill="hold"/>
                                        <p:tgtEl>
                                          <p:spTgt spid="67"/>
                                        </p:tgtEl>
                                      </p:cBhvr>
                                      <p:by x="100000" y="10000"/>
                                    </p:animScale>
                                  </p:childTnLst>
                                </p:cTn>
                              </p:par>
                              <p:par>
                                <p:cTn id="75" presetID="42" presetClass="path" presetSubtype="0" fill="hold" grpId="0" nodeType="withEffect">
                                  <p:stCondLst>
                                    <p:cond delay="0"/>
                                  </p:stCondLst>
                                  <p:childTnLst>
                                    <p:animMotion origin="layout" path="M 8.33333E-7 -4.19753E-6 L -0.00052 0.03303 " pathEditMode="relative" rAng="0" ptsTypes="AA">
                                      <p:cBhvr>
                                        <p:cTn id="76" dur="2000" fill="hold"/>
                                        <p:tgtEl>
                                          <p:spTgt spid="69"/>
                                        </p:tgtEl>
                                        <p:attrNameLst>
                                          <p:attrName>ppt_x</p:attrName>
                                          <p:attrName>ppt_y</p:attrName>
                                        </p:attrNameLst>
                                      </p:cBhvr>
                                      <p:rCtr x="-35" y="1636"/>
                                    </p:animMotion>
                                  </p:childTnLst>
                                </p:cTn>
                              </p:par>
                              <p:par>
                                <p:cTn id="77" presetID="6" presetClass="emph" presetSubtype="0" fill="hold" grpId="1" nodeType="withEffect">
                                  <p:stCondLst>
                                    <p:cond delay="0"/>
                                  </p:stCondLst>
                                  <p:childTnLst>
                                    <p:animScale>
                                      <p:cBhvr>
                                        <p:cTn id="78" dur="2000" fill="hold"/>
                                        <p:tgtEl>
                                          <p:spTgt spid="69"/>
                                        </p:tgtEl>
                                      </p:cBhvr>
                                      <p:by x="250000" y="100000"/>
                                    </p:animScale>
                                  </p:childTnLst>
                                </p:cTn>
                              </p:par>
                              <p:par>
                                <p:cTn id="79" presetID="55" presetClass="entr" presetSubtype="0" fill="hold" grpId="0" nodeType="withEffect">
                                  <p:stCondLst>
                                    <p:cond delay="1000"/>
                                  </p:stCondLst>
                                  <p:childTnLst>
                                    <p:set>
                                      <p:cBhvr>
                                        <p:cTn id="80" dur="1" fill="hold">
                                          <p:stCondLst>
                                            <p:cond delay="0"/>
                                          </p:stCondLst>
                                        </p:cTn>
                                        <p:tgtEl>
                                          <p:spTgt spid="70"/>
                                        </p:tgtEl>
                                        <p:attrNameLst>
                                          <p:attrName>style.visibility</p:attrName>
                                        </p:attrNameLst>
                                      </p:cBhvr>
                                      <p:to>
                                        <p:strVal val="visible"/>
                                      </p:to>
                                    </p:set>
                                    <p:anim calcmode="lin" valueType="num">
                                      <p:cBhvr>
                                        <p:cTn id="81" dur="1000" fill="hold"/>
                                        <p:tgtEl>
                                          <p:spTgt spid="70"/>
                                        </p:tgtEl>
                                        <p:attrNameLst>
                                          <p:attrName>ppt_w</p:attrName>
                                        </p:attrNameLst>
                                      </p:cBhvr>
                                      <p:tavLst>
                                        <p:tav tm="0">
                                          <p:val>
                                            <p:strVal val="#ppt_w*0.70"/>
                                          </p:val>
                                        </p:tav>
                                        <p:tav tm="100000">
                                          <p:val>
                                            <p:strVal val="#ppt_w"/>
                                          </p:val>
                                        </p:tav>
                                      </p:tavLst>
                                    </p:anim>
                                    <p:anim calcmode="lin" valueType="num">
                                      <p:cBhvr>
                                        <p:cTn id="82" dur="1000" fill="hold"/>
                                        <p:tgtEl>
                                          <p:spTgt spid="70"/>
                                        </p:tgtEl>
                                        <p:attrNameLst>
                                          <p:attrName>ppt_h</p:attrName>
                                        </p:attrNameLst>
                                      </p:cBhvr>
                                      <p:tavLst>
                                        <p:tav tm="0">
                                          <p:val>
                                            <p:strVal val="#ppt_h"/>
                                          </p:val>
                                        </p:tav>
                                        <p:tav tm="100000">
                                          <p:val>
                                            <p:strVal val="#ppt_h"/>
                                          </p:val>
                                        </p:tav>
                                      </p:tavLst>
                                    </p:anim>
                                    <p:animEffect transition="in" filter="fade">
                                      <p:cBhvr>
                                        <p:cTn id="83" dur="1000"/>
                                        <p:tgtEl>
                                          <p:spTgt spid="70"/>
                                        </p:tgtEl>
                                      </p:cBhvr>
                                    </p:animEffect>
                                  </p:childTnLst>
                                </p:cTn>
                              </p:par>
                              <p:par>
                                <p:cTn id="84" presetID="10" presetClass="exit" presetSubtype="0" fill="hold" grpId="2" nodeType="withEffect">
                                  <p:stCondLst>
                                    <p:cond delay="1000"/>
                                  </p:stCondLst>
                                  <p:childTnLst>
                                    <p:animEffect transition="out" filter="fade">
                                      <p:cBhvr>
                                        <p:cTn id="85" dur="1000"/>
                                        <p:tgtEl>
                                          <p:spTgt spid="69"/>
                                        </p:tgtEl>
                                      </p:cBhvr>
                                    </p:animEffect>
                                    <p:set>
                                      <p:cBhvr>
                                        <p:cTn id="86" dur="1" fill="hold">
                                          <p:stCondLst>
                                            <p:cond delay="999"/>
                                          </p:stCondLst>
                                        </p:cTn>
                                        <p:tgtEl>
                                          <p:spTgt spid="69"/>
                                        </p:tgtEl>
                                        <p:attrNameLst>
                                          <p:attrName>style.visibility</p:attrName>
                                        </p:attrNameLst>
                                      </p:cBhvr>
                                      <p:to>
                                        <p:strVal val="hidden"/>
                                      </p:to>
                                    </p:set>
                                  </p:childTnLst>
                                </p:cTn>
                              </p:par>
                              <p:par>
                                <p:cTn id="87" presetID="6" presetClass="emph" presetSubtype="0" fill="hold" grpId="3" nodeType="withEffect">
                                  <p:stCondLst>
                                    <p:cond delay="0"/>
                                  </p:stCondLst>
                                  <p:childTnLst>
                                    <p:animScale>
                                      <p:cBhvr>
                                        <p:cTn id="88" dur="2000" fill="hold"/>
                                        <p:tgtEl>
                                          <p:spTgt spid="69"/>
                                        </p:tgtEl>
                                      </p:cBhvr>
                                      <p:by x="100000" y="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54" grpId="2" animBg="1"/>
      <p:bldP spid="54" grpId="3" animBg="1"/>
      <p:bldP spid="447" grpId="0" animBg="1"/>
      <p:bldP spid="61" grpId="0" animBg="1"/>
      <p:bldP spid="61" grpId="1" animBg="1"/>
      <p:bldP spid="61" grpId="2" animBg="1"/>
      <p:bldP spid="61" grpId="3" animBg="1"/>
      <p:bldP spid="62" grpId="0" animBg="1"/>
      <p:bldP spid="63" grpId="0" animBg="1"/>
      <p:bldP spid="63" grpId="1" animBg="1"/>
      <p:bldP spid="63" grpId="2" animBg="1"/>
      <p:bldP spid="63" grpId="3" animBg="1"/>
      <p:bldP spid="64" grpId="0" animBg="1"/>
      <p:bldP spid="65" grpId="0" animBg="1"/>
      <p:bldP spid="65" grpId="1" animBg="1"/>
      <p:bldP spid="65" grpId="2" animBg="1"/>
      <p:bldP spid="65" grpId="3" animBg="1"/>
      <p:bldP spid="66" grpId="0" animBg="1"/>
      <p:bldP spid="67" grpId="0" animBg="1"/>
      <p:bldP spid="67" grpId="1" animBg="1"/>
      <p:bldP spid="67" grpId="2" animBg="1"/>
      <p:bldP spid="67" grpId="3" animBg="1"/>
      <p:bldP spid="68" grpId="0" animBg="1"/>
      <p:bldP spid="69" grpId="0" animBg="1"/>
      <p:bldP spid="69" grpId="1" animBg="1"/>
      <p:bldP spid="69" grpId="2" animBg="1"/>
      <p:bldP spid="69" grpId="3" animBg="1"/>
      <p:bldP spid="7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heme/theme1.xml><?xml version="1.0" encoding="utf-8"?>
<a:theme xmlns:a="http://schemas.openxmlformats.org/drawingml/2006/main" name="NASAjpl-Black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50000"/>
          </a:schemeClr>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2"/>
          </a:solidFill>
          <a:headEnd type="arrow"/>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16035</TotalTime>
  <Words>5290</Words>
  <Application>Microsoft Macintosh PowerPoint</Application>
  <PresentationFormat>On-screen Show (16:9)</PresentationFormat>
  <Paragraphs>857</Paragraphs>
  <Slides>28</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55 Helvetica Roman</vt:lpstr>
      <vt:lpstr>Arial</vt:lpstr>
      <vt:lpstr>Arial Narrow</vt:lpstr>
      <vt:lpstr>Calibri</vt:lpstr>
      <vt:lpstr>Helvetica</vt:lpstr>
      <vt:lpstr>NASAjpl-BlackTheme-16x9-vA6</vt:lpstr>
      <vt:lpstr>Interactive PowerPoint Slides to be  Used in Public Engagement</vt:lpstr>
      <vt:lpstr>PowerPoint Presentation</vt:lpstr>
      <vt:lpstr>PowerPoint Presentation</vt:lpstr>
      <vt:lpstr>PowerPoint Presentation</vt:lpstr>
      <vt:lpstr>Comparison of Exoplanets’ Locations – with Solar System Planets  </vt:lpstr>
      <vt:lpstr>Comparison of Exoplanets’ Locations – with Solar System Planets  </vt:lpstr>
      <vt:lpstr>Comparison of Host stars – with Solar System Planets  </vt:lpstr>
      <vt:lpstr>Comparison of Exoplanets’ Locations – with Solar System Planets  </vt:lpstr>
      <vt:lpstr>Comparison of Metal Phases on Exoplanets – Quiz </vt:lpstr>
      <vt:lpstr>Comparison of Planet Sizes – Exoplanets </vt:lpstr>
      <vt:lpstr>Comparison of Planet Sizes – Solar System </vt:lpstr>
      <vt:lpstr>Comparison of Space Telescopes</vt:lpstr>
      <vt:lpstr>Comparison of TRAPPIST-1 – with Inner Solar System</vt:lpstr>
      <vt:lpstr>Comparison of Habitable Zones – With Different Types of Stars</vt:lpstr>
      <vt:lpstr>The Habitable Zone  </vt:lpstr>
      <vt:lpstr>Planet Formation – from Dust to Planets</vt:lpstr>
      <vt:lpstr>Stars vs. Planets – </vt:lpstr>
      <vt:lpstr>Stars vs. Planets – Brightness</vt:lpstr>
      <vt:lpstr>Stars vs. Planets – Brightness</vt:lpstr>
      <vt:lpstr>Stars vs. Planets – Size</vt:lpstr>
      <vt:lpstr>Stars vs. Planets – Size</vt:lpstr>
      <vt:lpstr>Stars vs. Planets – Weight (Mass)</vt:lpstr>
      <vt:lpstr>Stars vs. Planets – Weight (Mass)</vt:lpstr>
      <vt:lpstr>Spectroscopy – Detection of Biosignatures</vt:lpstr>
      <vt:lpstr>Spectroscopy – Detection of Biosignatures</vt:lpstr>
      <vt:lpstr>Speed Comparison – Jet Airliner vs. Small Astronomical Bodies  </vt:lpstr>
      <vt:lpstr>Speed Comparison – Jet Airliner vs. Small Astronomical Bodies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Microsoft Office User</cp:lastModifiedBy>
  <cp:revision>276</cp:revision>
  <dcterms:created xsi:type="dcterms:W3CDTF">2016-09-08T21:41:17Z</dcterms:created>
  <dcterms:modified xsi:type="dcterms:W3CDTF">2021-12-01T19:38:35Z</dcterms:modified>
</cp:coreProperties>
</file>