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5"/>
  </p:notesMasterIdLst>
  <p:handoutMasterIdLst>
    <p:handoutMasterId r:id="rId6"/>
  </p:handoutMasterIdLst>
  <p:sldIdLst>
    <p:sldId id="258" r:id="rId3"/>
    <p:sldId id="260" r:id="rId4"/>
  </p:sldIdLst>
  <p:sldSz cx="9144000" cy="5143500" type="screen16x9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FF0"/>
    <a:srgbClr val="95B7F4"/>
    <a:srgbClr val="9DC3E6"/>
    <a:srgbClr val="244078"/>
    <a:srgbClr val="486396"/>
    <a:srgbClr val="889ABC"/>
    <a:srgbClr val="3175A5"/>
    <a:srgbClr val="CFE4F8"/>
    <a:srgbClr val="C7C2BB"/>
    <a:srgbClr val="7F7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4"/>
    <p:restoredTop sz="53395" autoAdjust="0"/>
  </p:normalViewPr>
  <p:slideViewPr>
    <p:cSldViewPr snapToGrid="0" snapToObjects="1">
      <p:cViewPr varScale="1">
        <p:scale>
          <a:sx n="83" d="100"/>
          <a:sy n="83" d="100"/>
        </p:scale>
        <p:origin x="2760" y="176"/>
      </p:cViewPr>
      <p:guideLst>
        <p:guide orient="horz" pos="1620"/>
        <p:guide pos="5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5/11/22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5/11/22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click: fills in discoveries by year</a:t>
            </a:r>
          </a:p>
          <a:p>
            <a:r>
              <a:rPr lang="en-US" dirty="0"/>
              <a:t>Second click: transitions to next slide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Audience:</a:t>
            </a:r>
            <a:r>
              <a:rPr lang="en-US" dirty="0"/>
              <a:t> </a:t>
            </a:r>
          </a:p>
          <a:p>
            <a:pPr marL="0" indent="0">
              <a:buFontTx/>
              <a:buNone/>
            </a:pPr>
            <a:r>
              <a:rPr lang="en-US" dirty="0"/>
              <a:t>4th Grade and older.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Description:</a:t>
            </a:r>
          </a:p>
          <a:p>
            <a:pPr marL="0" indent="0">
              <a:buFontTx/>
              <a:buNone/>
            </a:pPr>
            <a:r>
              <a:rPr lang="en-US" dirty="0"/>
              <a:t>This slide explains and illustrates how rapidly exoplanets have been discovered.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User's notes: </a:t>
            </a:r>
          </a:p>
          <a:p>
            <a:pPr marL="0" indent="0">
              <a:buFontTx/>
              <a:buNone/>
            </a:pPr>
            <a:r>
              <a:rPr lang="en-US" dirty="0"/>
              <a:t>The color od symbols denote detection methods:</a:t>
            </a:r>
          </a:p>
          <a:p>
            <a:pPr marL="0" indent="0">
              <a:buFontTx/>
              <a:buNone/>
            </a:pPr>
            <a:r>
              <a:rPr lang="en-US" dirty="0"/>
              <a:t>Yellow = transit; blue = radial velocity; brown = microlensing; red = direct imagining; dark red = pulsar timing; gray = others</a:t>
            </a:r>
          </a:p>
          <a:p>
            <a:pPr marL="0" indent="0">
              <a:buFontTx/>
              <a:buNone/>
            </a:pPr>
            <a:r>
              <a:rPr lang="en-US" dirty="0"/>
              <a:t>The additional information can be available at e.g., https://</a:t>
            </a:r>
            <a:r>
              <a:rPr lang="en-US" dirty="0" err="1"/>
              <a:t>exoplanets.nasa.gov</a:t>
            </a:r>
            <a:r>
              <a:rPr lang="en-US" dirty="0"/>
              <a:t>/what-is-an-exoplanet/in-depth/</a:t>
            </a:r>
          </a:p>
          <a:p>
            <a:pPr marL="0" indent="0">
              <a:buFontTx/>
              <a:buNone/>
            </a:pPr>
            <a:endParaRPr lang="en-US" b="0" dirty="0"/>
          </a:p>
          <a:p>
            <a:pPr marL="0" indent="0">
              <a:buFontTx/>
              <a:buNone/>
            </a:pPr>
            <a:r>
              <a:rPr lang="en-US" b="1" dirty="0"/>
              <a:t>NOTE: </a:t>
            </a:r>
          </a:p>
          <a:p>
            <a:pPr marL="0" indent="0">
              <a:buFontTx/>
              <a:buNone/>
            </a:pPr>
            <a:r>
              <a:rPr lang="en-US" dirty="0"/>
              <a:t>This PowerPoint file has built-in interactive elements. </a:t>
            </a:r>
          </a:p>
          <a:p>
            <a:pPr marL="0" indent="0">
              <a:buFontTx/>
              <a:buNone/>
            </a:pPr>
            <a:r>
              <a:rPr lang="en-US" dirty="0"/>
              <a:t>To view them, you must be in "Slide Show" mode; you can then move to the next view either by clicking your mouse, the spacebar, or the arrow keys. </a:t>
            </a:r>
          </a:p>
          <a:p>
            <a:pPr marL="0" indent="0">
              <a:buFontTx/>
              <a:buNone/>
            </a:pPr>
            <a:r>
              <a:rPr lang="en-US" dirty="0"/>
              <a:t>This slide will not work in "regular viewing mode."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Credit:</a:t>
            </a:r>
          </a:p>
          <a:p>
            <a:pPr marL="0" indent="0">
              <a:buFontTx/>
              <a:buNone/>
            </a:pPr>
            <a:r>
              <a:rPr lang="en-US" dirty="0"/>
              <a:t>NASA/JPL-Caltech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4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requires 2 clicks: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First click transitions from the early years (1989-2000) to the full 30+ years of exoplanet discovery</a:t>
            </a:r>
          </a:p>
          <a:p>
            <a:pPr marL="228600" indent="-228600">
              <a:buAutoNum type="arabicParenR"/>
            </a:pPr>
            <a:r>
              <a:rPr lang="en-US" dirty="0"/>
              <a:t>Second click introduces a comparison with cell phone development of the last 30+ years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Third click transitions to next slide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Description:</a:t>
            </a:r>
          </a:p>
          <a:p>
            <a:pPr marL="0" indent="0">
              <a:buFontTx/>
              <a:buNone/>
            </a:pPr>
            <a:r>
              <a:rPr lang="en-US" dirty="0"/>
              <a:t>This slide explains and illustrates how rapidly exoplanets have been discovered, using commonplace examples.</a:t>
            </a:r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User's notes: </a:t>
            </a:r>
          </a:p>
          <a:p>
            <a:pPr marL="0" indent="0">
              <a:buNone/>
            </a:pPr>
            <a:r>
              <a:rPr lang="en-US" dirty="0"/>
              <a:t>Adopted colors may not be color-blind friendly.</a:t>
            </a:r>
          </a:p>
          <a:p>
            <a:pPr marL="0" indent="0">
              <a:buNone/>
            </a:pPr>
            <a:r>
              <a:rPr lang="en-US" dirty="0"/>
              <a:t>The mindful usage is highly recommended.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4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F7BED6E-8BF2-AA4E-9E08-8FB1C9655BB1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607D4CB-C25A-8E42-B2D3-6E370A42B76F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9E4DC6E-9D85-3C4A-A781-2874828201CC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F5C3F1D-71E8-5A47-88ED-50E3495C21D3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501770B-5A38-6D41-BC4D-14D9D98FBA9A}" type="datetime4">
              <a:rPr lang="en-US" smtClean="0"/>
              <a:t>May 11, 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CD46-810F-CB4A-9B49-52B2FB53930A}" type="datetime4">
              <a:rPr lang="en-US" smtClean="0"/>
              <a:t>May 11, 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4055E9-DD3C-1148-9E7E-CA03599676C5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08BBF0-6641-7043-AE06-788C07073F99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2B7A-134C-1747-A5B6-4AF14F3ABB46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B188-FFF5-1248-9628-C443F92BF3B6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AC3-0C26-8645-A80B-69C8D12FE8B8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8924B-9AD8-5B4A-A5FC-FC3362E4C3A0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203FD2F-0C17-2C45-9FAD-5C7FD1726BB2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9BF95E-569C-504D-B0AD-26D53D894B03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254000" y="4957653"/>
            <a:ext cx="1422400" cy="123211"/>
          </a:xfrm>
        </p:spPr>
        <p:txBody>
          <a:bodyPr/>
          <a:lstStyle/>
          <a:p>
            <a:fld id="{6BB32E72-57E9-904F-BDF4-4D153324A4A0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2148840" y="4955113"/>
            <a:ext cx="4846320" cy="125751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929730" y="4952848"/>
            <a:ext cx="457200" cy="128016"/>
          </a:xfrm>
        </p:spPr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D163A-80AE-7F4F-ACB6-268BE4AC4EDB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988700B-4B93-6E45-BB0D-ED32E3874A97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8F773-8C50-5E42-8089-02D113FCB5C6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49C04D-0BAE-D44F-B701-D686311A5E87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FF99F-CB2C-3A43-999F-CC2AD777D9C0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B873CA-9406-6242-928F-D9BDDA5D96AE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F381E-0907-1140-B76B-09F3E4E424A6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DBD88FE-2F9C-AD40-A196-20D47F6A627C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3E864-789A-BD44-9D3F-7020684E62EA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3488F6E-D5B0-8F4D-AECE-EFF21D976E28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A68A2B-2CFA-F645-A685-022E012D75A5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713CE4C-465A-BA42-8EAE-49AAA36C4803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97957-6A8C-A943-9331-5ED63D3F6E73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FE71C32-122E-ED4B-BAB2-7BE1310DDB75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42A5AA-628C-7440-8574-B6B5006B30CE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FF86D5-D9E4-E642-85CF-BB4EDA6D4655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066264-7DA7-DA4C-BF50-C494F2495631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7B6173-F701-E84E-867F-99E1CE874144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560E-FD7C-D74D-AAFF-7D62B21FEC9F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40C58-21E7-4547-94C7-15BAE9081405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360B8B-BA8D-E847-8BA8-7C40F61EB756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39937-511A-4741-8F43-FBD2FF3B1EE8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F06D9B-51D2-AB4D-AC62-E1945DC995AA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3D9B7-D354-2448-AA1F-E0E20EA60FA4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BFC-720D-FE4A-A276-6AA8A4CE775C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2E193-00C9-C74F-B138-346105E77CE3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9C8-EF51-1949-832F-F267BACE0BFD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A111507-B672-374D-98F3-FA5D17E5A61A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2D30-55AD-2640-9D6F-5E4AC53ED996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F01EBEF-DF64-4A44-98AB-714D2F4ED88E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54232B-FDB3-4540-AC0B-619D296AEA23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CB780C-4595-F543-A264-C45E8D504E6A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4A98C58-F1E4-5141-9A70-39686268F850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57312A6-FE98-614E-B908-923B05A81BB3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C5D6AD-A46D-9E4C-BD0C-C8261FDE7AB3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1B2408-D871-8643-8F9E-85C3C1890EC4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5800" y="4954249"/>
            <a:ext cx="5232400" cy="125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560" y="4952849"/>
            <a:ext cx="601370" cy="12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g"/><Relationship Id="rId18" Type="http://schemas.openxmlformats.org/officeDocument/2006/relationships/image" Target="../media/image20.jpg"/><Relationship Id="rId26" Type="http://schemas.openxmlformats.org/officeDocument/2006/relationships/image" Target="../media/image28.jpg"/><Relationship Id="rId21" Type="http://schemas.openxmlformats.org/officeDocument/2006/relationships/image" Target="../media/image23.jpg"/><Relationship Id="rId34" Type="http://schemas.openxmlformats.org/officeDocument/2006/relationships/image" Target="../media/image36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jpg"/><Relationship Id="rId25" Type="http://schemas.openxmlformats.org/officeDocument/2006/relationships/image" Target="../media/image27.jpg"/><Relationship Id="rId33" Type="http://schemas.openxmlformats.org/officeDocument/2006/relationships/image" Target="../media/image35.jpg"/><Relationship Id="rId38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g"/><Relationship Id="rId20" Type="http://schemas.openxmlformats.org/officeDocument/2006/relationships/image" Target="../media/image22.jpg"/><Relationship Id="rId29" Type="http://schemas.openxmlformats.org/officeDocument/2006/relationships/image" Target="../media/image3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24" Type="http://schemas.openxmlformats.org/officeDocument/2006/relationships/image" Target="../media/image26.jpg"/><Relationship Id="rId32" Type="http://schemas.openxmlformats.org/officeDocument/2006/relationships/image" Target="../media/image34.jpg"/><Relationship Id="rId37" Type="http://schemas.openxmlformats.org/officeDocument/2006/relationships/image" Target="../media/image39.pn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23" Type="http://schemas.openxmlformats.org/officeDocument/2006/relationships/image" Target="../media/image25.jpg"/><Relationship Id="rId28" Type="http://schemas.openxmlformats.org/officeDocument/2006/relationships/image" Target="../media/image30.jpg"/><Relationship Id="rId36" Type="http://schemas.openxmlformats.org/officeDocument/2006/relationships/image" Target="../media/image38.jpg"/><Relationship Id="rId10" Type="http://schemas.openxmlformats.org/officeDocument/2006/relationships/image" Target="../media/image12.jpg"/><Relationship Id="rId19" Type="http://schemas.openxmlformats.org/officeDocument/2006/relationships/image" Target="../media/image21.jpg"/><Relationship Id="rId31" Type="http://schemas.openxmlformats.org/officeDocument/2006/relationships/image" Target="../media/image33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Relationship Id="rId22" Type="http://schemas.openxmlformats.org/officeDocument/2006/relationships/image" Target="../media/image24.jpg"/><Relationship Id="rId27" Type="http://schemas.openxmlformats.org/officeDocument/2006/relationships/image" Target="../media/image29.jpg"/><Relationship Id="rId30" Type="http://schemas.openxmlformats.org/officeDocument/2006/relationships/image" Target="../media/image32.jpg"/><Relationship Id="rId35" Type="http://schemas.openxmlformats.org/officeDocument/2006/relationships/image" Target="../media/image37.jpg"/><Relationship Id="rId8" Type="http://schemas.openxmlformats.org/officeDocument/2006/relationships/image" Target="../media/image10.jp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/>
              <a:t>Exoplanet Communications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95B8F3"/>
                </a:solidFill>
              </a:rPr>
              <a:t>Exoplanet Discoveries </a:t>
            </a:r>
            <a:r>
              <a:rPr lang="en-US" sz="1600" dirty="0">
                <a:solidFill>
                  <a:srgbClr val="95B8F3"/>
                </a:solidFill>
              </a:rPr>
              <a:t>– 30+ Years of History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88B3B-88B9-C440-8DF2-4389D57B4A78}" type="datetime4">
              <a:rPr lang="en-US" smtClean="0"/>
              <a:t>May 11, 2022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2849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7AAC82-3B58-F84E-8B60-441A922D57F5}"/>
              </a:ext>
            </a:extLst>
          </p:cNvPr>
          <p:cNvSpPr txBox="1"/>
          <p:nvPr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  <p:pic>
        <p:nvPicPr>
          <p:cNvPr id="8" name="Picture 2022">
            <a:extLst>
              <a:ext uri="{FF2B5EF4-FFF2-40B4-BE49-F238E27FC236}">
                <a16:creationId xmlns:a16="http://schemas.microsoft.com/office/drawing/2014/main" id="{B4F40C26-98B2-1348-A963-80547F3CBB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286" y="786272"/>
            <a:ext cx="6672648" cy="4114800"/>
          </a:xfrm>
          <a:prstGeom prst="rect">
            <a:avLst/>
          </a:prstGeom>
        </p:spPr>
      </p:pic>
      <p:pic>
        <p:nvPicPr>
          <p:cNvPr id="9" name="Picture 2021">
            <a:extLst>
              <a:ext uri="{FF2B5EF4-FFF2-40B4-BE49-F238E27FC236}">
                <a16:creationId xmlns:a16="http://schemas.microsoft.com/office/drawing/2014/main" id="{3031B8FA-616C-E74F-876B-C17717AF9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10" name="Picture 2020">
            <a:extLst>
              <a:ext uri="{FF2B5EF4-FFF2-40B4-BE49-F238E27FC236}">
                <a16:creationId xmlns:a16="http://schemas.microsoft.com/office/drawing/2014/main" id="{A716DDDF-C0E2-7848-A43C-82750CF5E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11" name="Picture 2019">
            <a:extLst>
              <a:ext uri="{FF2B5EF4-FFF2-40B4-BE49-F238E27FC236}">
                <a16:creationId xmlns:a16="http://schemas.microsoft.com/office/drawing/2014/main" id="{90AC0B1B-B64D-7E4D-B13B-9AC1DD3D3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12" name="Picture 2018">
            <a:extLst>
              <a:ext uri="{FF2B5EF4-FFF2-40B4-BE49-F238E27FC236}">
                <a16:creationId xmlns:a16="http://schemas.microsoft.com/office/drawing/2014/main" id="{AC02087C-6F9B-D645-B3E8-2E820800CB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13" name="Picture 2017">
            <a:extLst>
              <a:ext uri="{FF2B5EF4-FFF2-40B4-BE49-F238E27FC236}">
                <a16:creationId xmlns:a16="http://schemas.microsoft.com/office/drawing/2014/main" id="{5AE6C034-6515-BB40-93FC-907246167C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17" name="Picture 2016">
            <a:extLst>
              <a:ext uri="{FF2B5EF4-FFF2-40B4-BE49-F238E27FC236}">
                <a16:creationId xmlns:a16="http://schemas.microsoft.com/office/drawing/2014/main" id="{326886C3-44E6-F944-8601-022A398800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18" name="Picture 2015">
            <a:extLst>
              <a:ext uri="{FF2B5EF4-FFF2-40B4-BE49-F238E27FC236}">
                <a16:creationId xmlns:a16="http://schemas.microsoft.com/office/drawing/2014/main" id="{E748D829-E442-D34C-917E-3A69D35C04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19" name="Picture 2014">
            <a:extLst>
              <a:ext uri="{FF2B5EF4-FFF2-40B4-BE49-F238E27FC236}">
                <a16:creationId xmlns:a16="http://schemas.microsoft.com/office/drawing/2014/main" id="{24738568-1289-BE4B-A582-C4AB7A0B05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20" name="Picture 2013">
            <a:extLst>
              <a:ext uri="{FF2B5EF4-FFF2-40B4-BE49-F238E27FC236}">
                <a16:creationId xmlns:a16="http://schemas.microsoft.com/office/drawing/2014/main" id="{06DFDB4D-8A0A-B54E-90D3-0E5DB71D0D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21" name="Picture 2012">
            <a:extLst>
              <a:ext uri="{FF2B5EF4-FFF2-40B4-BE49-F238E27FC236}">
                <a16:creationId xmlns:a16="http://schemas.microsoft.com/office/drawing/2014/main" id="{C4A66117-7CF7-8145-846D-88054BAA57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22" name="Picture 2011">
            <a:extLst>
              <a:ext uri="{FF2B5EF4-FFF2-40B4-BE49-F238E27FC236}">
                <a16:creationId xmlns:a16="http://schemas.microsoft.com/office/drawing/2014/main" id="{AE2120A6-04A6-284A-B7D6-F3B646C691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23" name="Picture 2010">
            <a:extLst>
              <a:ext uri="{FF2B5EF4-FFF2-40B4-BE49-F238E27FC236}">
                <a16:creationId xmlns:a16="http://schemas.microsoft.com/office/drawing/2014/main" id="{D924A1E3-8ECF-8447-8769-64F74B275D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24" name="Picture 2009">
            <a:extLst>
              <a:ext uri="{FF2B5EF4-FFF2-40B4-BE49-F238E27FC236}">
                <a16:creationId xmlns:a16="http://schemas.microsoft.com/office/drawing/2014/main" id="{DC0955FE-0148-3448-9063-879F58A7B3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25" name="Picture 2008">
            <a:extLst>
              <a:ext uri="{FF2B5EF4-FFF2-40B4-BE49-F238E27FC236}">
                <a16:creationId xmlns:a16="http://schemas.microsoft.com/office/drawing/2014/main" id="{02C974C7-CDD1-AF43-BABA-8D11B53E7E7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26" name="Picture 2007">
            <a:extLst>
              <a:ext uri="{FF2B5EF4-FFF2-40B4-BE49-F238E27FC236}">
                <a16:creationId xmlns:a16="http://schemas.microsoft.com/office/drawing/2014/main" id="{15022A0E-99A2-8343-A120-8BBD08D152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27" name="Picture 2006">
            <a:extLst>
              <a:ext uri="{FF2B5EF4-FFF2-40B4-BE49-F238E27FC236}">
                <a16:creationId xmlns:a16="http://schemas.microsoft.com/office/drawing/2014/main" id="{E805DA9D-12C5-F343-B4D1-190DAC40839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28" name="Picture 2005">
            <a:extLst>
              <a:ext uri="{FF2B5EF4-FFF2-40B4-BE49-F238E27FC236}">
                <a16:creationId xmlns:a16="http://schemas.microsoft.com/office/drawing/2014/main" id="{E1B38635-D5D9-B54B-B201-C00E1C43A8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29" name="Picture 2004">
            <a:extLst>
              <a:ext uri="{FF2B5EF4-FFF2-40B4-BE49-F238E27FC236}">
                <a16:creationId xmlns:a16="http://schemas.microsoft.com/office/drawing/2014/main" id="{163AD1CE-DEAF-3940-97D1-6E921B4AF56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30" name="Picture 2003">
            <a:extLst>
              <a:ext uri="{FF2B5EF4-FFF2-40B4-BE49-F238E27FC236}">
                <a16:creationId xmlns:a16="http://schemas.microsoft.com/office/drawing/2014/main" id="{F241B498-18A0-D04B-8D5C-3ED8811A3D0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31" name="Picture 2002">
            <a:extLst>
              <a:ext uri="{FF2B5EF4-FFF2-40B4-BE49-F238E27FC236}">
                <a16:creationId xmlns:a16="http://schemas.microsoft.com/office/drawing/2014/main" id="{35F081F3-6772-1A45-B119-E1919740A71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32" name="Picture 2001">
            <a:extLst>
              <a:ext uri="{FF2B5EF4-FFF2-40B4-BE49-F238E27FC236}">
                <a16:creationId xmlns:a16="http://schemas.microsoft.com/office/drawing/2014/main" id="{51FDDDDC-D41B-9D49-8DB8-3BE618382B1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33" name="Picture 2000">
            <a:extLst>
              <a:ext uri="{FF2B5EF4-FFF2-40B4-BE49-F238E27FC236}">
                <a16:creationId xmlns:a16="http://schemas.microsoft.com/office/drawing/2014/main" id="{B9003215-3F30-2641-AE3E-0B0B5DE03F5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34" name="Picture 1999">
            <a:extLst>
              <a:ext uri="{FF2B5EF4-FFF2-40B4-BE49-F238E27FC236}">
                <a16:creationId xmlns:a16="http://schemas.microsoft.com/office/drawing/2014/main" id="{761FF3B3-F2A4-6544-9875-5DC170CDCAC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35" name="Picture 1998">
            <a:extLst>
              <a:ext uri="{FF2B5EF4-FFF2-40B4-BE49-F238E27FC236}">
                <a16:creationId xmlns:a16="http://schemas.microsoft.com/office/drawing/2014/main" id="{2CF4702B-E757-C44E-8210-0F9C0B5218E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36" name="Picture 1997">
            <a:extLst>
              <a:ext uri="{FF2B5EF4-FFF2-40B4-BE49-F238E27FC236}">
                <a16:creationId xmlns:a16="http://schemas.microsoft.com/office/drawing/2014/main" id="{A0492A46-EE64-EF4F-BBB0-43358228E71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37" name="Picture 1996">
            <a:extLst>
              <a:ext uri="{FF2B5EF4-FFF2-40B4-BE49-F238E27FC236}">
                <a16:creationId xmlns:a16="http://schemas.microsoft.com/office/drawing/2014/main" id="{43D8A5C2-43E2-0B47-A99B-4C93B305938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38" name="Picture 1995">
            <a:extLst>
              <a:ext uri="{FF2B5EF4-FFF2-40B4-BE49-F238E27FC236}">
                <a16:creationId xmlns:a16="http://schemas.microsoft.com/office/drawing/2014/main" id="{2107406E-FE54-2849-B673-6EB5B8DC12C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39" name="Picture 1994">
            <a:extLst>
              <a:ext uri="{FF2B5EF4-FFF2-40B4-BE49-F238E27FC236}">
                <a16:creationId xmlns:a16="http://schemas.microsoft.com/office/drawing/2014/main" id="{3E45AF87-8EA8-954A-837E-BDD0D190587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40" name="Picture 1993">
            <a:extLst>
              <a:ext uri="{FF2B5EF4-FFF2-40B4-BE49-F238E27FC236}">
                <a16:creationId xmlns:a16="http://schemas.microsoft.com/office/drawing/2014/main" id="{58800F28-27DE-B749-AB3D-F6D1163B30B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41" name="Picture 1992">
            <a:extLst>
              <a:ext uri="{FF2B5EF4-FFF2-40B4-BE49-F238E27FC236}">
                <a16:creationId xmlns:a16="http://schemas.microsoft.com/office/drawing/2014/main" id="{0F5D8C1A-F0F8-374B-A5ED-D99EBA5CECC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42" name="Picture 1991">
            <a:extLst>
              <a:ext uri="{FF2B5EF4-FFF2-40B4-BE49-F238E27FC236}">
                <a16:creationId xmlns:a16="http://schemas.microsoft.com/office/drawing/2014/main" id="{27B28BC7-F003-CC4D-9D66-CFB5D17EA88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43" name="Picture 1990">
            <a:extLst>
              <a:ext uri="{FF2B5EF4-FFF2-40B4-BE49-F238E27FC236}">
                <a16:creationId xmlns:a16="http://schemas.microsoft.com/office/drawing/2014/main" id="{E7B7280A-8D05-B746-8F4B-E2F5C01D876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pic>
        <p:nvPicPr>
          <p:cNvPr id="44" name="Picture 1989">
            <a:extLst>
              <a:ext uri="{FF2B5EF4-FFF2-40B4-BE49-F238E27FC236}">
                <a16:creationId xmlns:a16="http://schemas.microsoft.com/office/drawing/2014/main" id="{7969E33C-834E-A14D-B4F9-E90ACC2CD23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95286" y="786272"/>
            <a:ext cx="6672649" cy="41148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EA2F87-4811-5046-9926-35C750D67935}"/>
              </a:ext>
            </a:extLst>
          </p:cNvPr>
          <p:cNvCxnSpPr>
            <a:cxnSpLocks/>
          </p:cNvCxnSpPr>
          <p:nvPr/>
        </p:nvCxnSpPr>
        <p:spPr>
          <a:xfrm>
            <a:off x="1991170" y="1324598"/>
            <a:ext cx="0" cy="2879934"/>
          </a:xfrm>
          <a:prstGeom prst="line">
            <a:avLst/>
          </a:prstGeom>
          <a:ln w="15875" cmpd="sng">
            <a:solidFill>
              <a:schemeClr val="bg1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FDF0D1B-D00B-5C4F-8065-4A6DFDBA95C6}"/>
              </a:ext>
            </a:extLst>
          </p:cNvPr>
          <p:cNvCxnSpPr>
            <a:cxnSpLocks/>
          </p:cNvCxnSpPr>
          <p:nvPr/>
        </p:nvCxnSpPr>
        <p:spPr>
          <a:xfrm>
            <a:off x="1991170" y="4201357"/>
            <a:ext cx="5383852" cy="0"/>
          </a:xfrm>
          <a:prstGeom prst="line">
            <a:avLst/>
          </a:prstGeom>
          <a:ln w="15875" cmpd="sng">
            <a:solidFill>
              <a:schemeClr val="bg1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Axis label overlay">
            <a:extLst>
              <a:ext uri="{FF2B5EF4-FFF2-40B4-BE49-F238E27FC236}">
                <a16:creationId xmlns:a16="http://schemas.microsoft.com/office/drawing/2014/main" id="{9324188F-7705-9F62-81F7-6F9C7983852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rightnessContrast bright="-54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95286" y="786273"/>
            <a:ext cx="6672648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- blue extension">
            <a:extLst>
              <a:ext uri="{FF2B5EF4-FFF2-40B4-BE49-F238E27FC236}">
                <a16:creationId xmlns:a16="http://schemas.microsoft.com/office/drawing/2014/main" id="{57E46220-6149-F142-AA3D-902FC21CB7EB}"/>
              </a:ext>
            </a:extLst>
          </p:cNvPr>
          <p:cNvSpPr/>
          <p:nvPr/>
        </p:nvSpPr>
        <p:spPr>
          <a:xfrm>
            <a:off x="0" y="4461920"/>
            <a:ext cx="9143999" cy="681580"/>
          </a:xfrm>
          <a:prstGeom prst="rect">
            <a:avLst/>
          </a:prstGeom>
          <a:solidFill>
            <a:srgbClr val="09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>
                <a:solidFill>
                  <a:srgbClr val="566F99"/>
                </a:solidFill>
              </a:rPr>
              <a:t>Exoplanet Communications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95B8F3"/>
                </a:solidFill>
              </a:rPr>
              <a:t>Exoplanet Discoveries </a:t>
            </a:r>
            <a:r>
              <a:rPr lang="en-US" sz="1600" dirty="0">
                <a:solidFill>
                  <a:srgbClr val="95B8F3"/>
                </a:solidFill>
              </a:rPr>
              <a:t>– 30+ Years of History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2492"/>
            <a:ext cx="1422400" cy="123211"/>
          </a:xfrm>
        </p:spPr>
        <p:txBody>
          <a:bodyPr/>
          <a:lstStyle/>
          <a:p>
            <a:fld id="{1D888B3B-88B9-C440-8DF2-4389D57B4A78}" type="datetime4">
              <a:rPr lang="en-US" smtClean="0">
                <a:solidFill>
                  <a:srgbClr val="3F5274"/>
                </a:solidFill>
              </a:rPr>
              <a:t>May 11, 2022</a:t>
            </a:fld>
            <a:endParaRPr lang="en-US" dirty="0">
              <a:solidFill>
                <a:srgbClr val="3F5274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138597" y="4951092"/>
            <a:ext cx="4866807" cy="124611"/>
          </a:xfrm>
        </p:spPr>
        <p:txBody>
          <a:bodyPr/>
          <a:lstStyle/>
          <a:p>
            <a:r>
              <a:rPr lang="en-US" dirty="0">
                <a:solidFill>
                  <a:srgbClr val="3F5274"/>
                </a:solidFill>
              </a:rPr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1092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>
                <a:solidFill>
                  <a:srgbClr val="3F5274"/>
                </a:solidFill>
              </a:rPr>
              <a:pPr/>
              <a:t>2</a:t>
            </a:fld>
            <a:endParaRPr lang="en-US" dirty="0">
              <a:solidFill>
                <a:srgbClr val="3F5274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7AAC82-3B58-F84E-8B60-441A922D57F5}"/>
              </a:ext>
            </a:extLst>
          </p:cNvPr>
          <p:cNvSpPr txBox="1"/>
          <p:nvPr/>
        </p:nvSpPr>
        <p:spPr>
          <a:xfrm>
            <a:off x="7417658" y="4870046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F5274"/>
                </a:solidFill>
              </a:rPr>
              <a:t>exoplanets.nasa.gov</a:t>
            </a:r>
            <a:endParaRPr lang="en-US" sz="1000" b="1" kern="0" spc="70" dirty="0">
              <a:solidFill>
                <a:srgbClr val="3F5274"/>
              </a:solidFill>
            </a:endParaRPr>
          </a:p>
        </p:txBody>
      </p:sp>
      <p:pic>
        <p:nvPicPr>
          <p:cNvPr id="4" name="Picture - gradient">
            <a:extLst>
              <a:ext uri="{FF2B5EF4-FFF2-40B4-BE49-F238E27FC236}">
                <a16:creationId xmlns:a16="http://schemas.microsoft.com/office/drawing/2014/main" id="{CE447F4F-8114-D348-A90D-C1F95FD7B0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77322"/>
            <a:ext cx="9144000" cy="4025900"/>
          </a:xfrm>
          <a:prstGeom prst="rect">
            <a:avLst/>
          </a:prstGeom>
        </p:spPr>
      </p:pic>
      <p:pic>
        <p:nvPicPr>
          <p:cNvPr id="6" name="Picture - cell phones">
            <a:extLst>
              <a:ext uri="{FF2B5EF4-FFF2-40B4-BE49-F238E27FC236}">
                <a16:creationId xmlns:a16="http://schemas.microsoft.com/office/drawing/2014/main" id="{0933F5E3-BC0F-404A-A7EF-1D1306DDF8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2252" y="674229"/>
            <a:ext cx="8641080" cy="1327506"/>
          </a:xfrm>
          <a:prstGeom prst="rect">
            <a:avLst/>
          </a:prstGeom>
        </p:spPr>
      </p:pic>
      <p:pic>
        <p:nvPicPr>
          <p:cNvPr id="23" name="Picture - Full - all layers">
            <a:extLst>
              <a:ext uri="{FF2B5EF4-FFF2-40B4-BE49-F238E27FC236}">
                <a16:creationId xmlns:a16="http://schemas.microsoft.com/office/drawing/2014/main" id="{ECB1B732-453F-0D44-B6F7-7CFAF4594E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60"/>
          <a:stretch/>
        </p:blipFill>
        <p:spPr>
          <a:xfrm>
            <a:off x="-1" y="1307592"/>
            <a:ext cx="9143997" cy="3705445"/>
          </a:xfrm>
          <a:prstGeom prst="rect">
            <a:avLst/>
          </a:prstGeom>
        </p:spPr>
      </p:pic>
      <p:pic>
        <p:nvPicPr>
          <p:cNvPr id="20" name="Picture - gradient - dupe for full" hidden="1">
            <a:extLst>
              <a:ext uri="{FF2B5EF4-FFF2-40B4-BE49-F238E27FC236}">
                <a16:creationId xmlns:a16="http://schemas.microsoft.com/office/drawing/2014/main" id="{E94B4136-0040-E34D-B894-4FC305038A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77322"/>
            <a:ext cx="9144000" cy="4025900"/>
          </a:xfrm>
          <a:prstGeom prst="rect">
            <a:avLst/>
          </a:prstGeom>
        </p:spPr>
      </p:pic>
      <p:pic>
        <p:nvPicPr>
          <p:cNvPr id="8" name="Picture - Full baseline">
            <a:extLst>
              <a:ext uri="{FF2B5EF4-FFF2-40B4-BE49-F238E27FC236}">
                <a16:creationId xmlns:a16="http://schemas.microsoft.com/office/drawing/2014/main" id="{F1D32D2A-D729-DB4F-B541-6D962FA8D88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-1" y="987138"/>
            <a:ext cx="9143999" cy="4025899"/>
          </a:xfrm>
          <a:prstGeom prst="rect">
            <a:avLst/>
          </a:prstGeom>
        </p:spPr>
      </p:pic>
      <p:pic>
        <p:nvPicPr>
          <p:cNvPr id="19" name="Picture - Full histogram">
            <a:extLst>
              <a:ext uri="{FF2B5EF4-FFF2-40B4-BE49-F238E27FC236}">
                <a16:creationId xmlns:a16="http://schemas.microsoft.com/office/drawing/2014/main" id="{7540DF02-E21F-6A41-B1CE-1DFC9264C54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-1" y="987138"/>
            <a:ext cx="9143999" cy="4025899"/>
          </a:xfrm>
          <a:prstGeom prst="rect">
            <a:avLst/>
          </a:prstGeom>
        </p:spPr>
      </p:pic>
      <p:pic>
        <p:nvPicPr>
          <p:cNvPr id="18" name="Picture - CU chart histogram">
            <a:extLst>
              <a:ext uri="{FF2B5EF4-FFF2-40B4-BE49-F238E27FC236}">
                <a16:creationId xmlns:a16="http://schemas.microsoft.com/office/drawing/2014/main" id="{D29874CC-70D0-BB4B-AF3E-2FA61D1CECB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64643" y="952725"/>
            <a:ext cx="7214714" cy="4983239"/>
          </a:xfrm>
          <a:prstGeom prst="rect">
            <a:avLst/>
          </a:prstGeom>
        </p:spPr>
      </p:pic>
      <p:pic>
        <p:nvPicPr>
          <p:cNvPr id="10" name="Picture - CU chart base-years">
            <a:extLst>
              <a:ext uri="{FF2B5EF4-FFF2-40B4-BE49-F238E27FC236}">
                <a16:creationId xmlns:a16="http://schemas.microsoft.com/office/drawing/2014/main" id="{EC191BB7-1217-934D-AC6C-E08B8717F12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64643" y="952725"/>
            <a:ext cx="7214714" cy="4983239"/>
          </a:xfrm>
          <a:prstGeom prst="rect">
            <a:avLst/>
          </a:prstGeom>
        </p:spPr>
      </p:pic>
      <p:sp>
        <p:nvSpPr>
          <p:cNvPr id="26" name="TextBox - Discovery Year">
            <a:extLst>
              <a:ext uri="{FF2B5EF4-FFF2-40B4-BE49-F238E27FC236}">
                <a16:creationId xmlns:a16="http://schemas.microsoft.com/office/drawing/2014/main" id="{255EF80F-A68E-004F-81A0-A7F739869D34}"/>
              </a:ext>
            </a:extLst>
          </p:cNvPr>
          <p:cNvSpPr txBox="1"/>
          <p:nvPr/>
        </p:nvSpPr>
        <p:spPr>
          <a:xfrm>
            <a:off x="4099810" y="4498131"/>
            <a:ext cx="172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95B8F3"/>
                </a:solidFill>
              </a:rPr>
              <a:t>Discovery Year</a:t>
            </a:r>
          </a:p>
        </p:txBody>
      </p:sp>
      <p:sp>
        <p:nvSpPr>
          <p:cNvPr id="9" name="TextBox - rapid progress...">
            <a:extLst>
              <a:ext uri="{FF2B5EF4-FFF2-40B4-BE49-F238E27FC236}">
                <a16:creationId xmlns:a16="http://schemas.microsoft.com/office/drawing/2014/main" id="{0E5397E5-1ED2-E04F-9756-72CDEC2F57D5}"/>
              </a:ext>
            </a:extLst>
          </p:cNvPr>
          <p:cNvSpPr txBox="1"/>
          <p:nvPr/>
        </p:nvSpPr>
        <p:spPr>
          <a:xfrm>
            <a:off x="2568888" y="2353756"/>
            <a:ext cx="4006225" cy="646331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92153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98BBF6"/>
                </a:solidFill>
              </a:rPr>
              <a:t>Such rapid progress is comparable to</a:t>
            </a:r>
            <a:br>
              <a:rPr lang="en-US" dirty="0">
                <a:solidFill>
                  <a:srgbClr val="98BBF6"/>
                </a:solidFill>
              </a:rPr>
            </a:br>
            <a:r>
              <a:rPr lang="en-US" dirty="0">
                <a:solidFill>
                  <a:srgbClr val="98BBF6"/>
                </a:solidFill>
              </a:rPr>
              <a:t>(or even faster than)…</a:t>
            </a:r>
          </a:p>
        </p:txBody>
      </p:sp>
      <p:sp>
        <p:nvSpPr>
          <p:cNvPr id="22" name="TextBox - evol of cell phones">
            <a:extLst>
              <a:ext uri="{FF2B5EF4-FFF2-40B4-BE49-F238E27FC236}">
                <a16:creationId xmlns:a16="http://schemas.microsoft.com/office/drawing/2014/main" id="{81745248-4404-0247-9A86-E57094CA8E77}"/>
              </a:ext>
            </a:extLst>
          </p:cNvPr>
          <p:cNvSpPr txBox="1"/>
          <p:nvPr/>
        </p:nvSpPr>
        <p:spPr>
          <a:xfrm>
            <a:off x="1619917" y="2338545"/>
            <a:ext cx="5904180" cy="1200329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92153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98BBF6"/>
                </a:solidFill>
              </a:rPr>
              <a:t>  </a:t>
            </a:r>
            <a:br>
              <a:rPr lang="en-US" sz="3600" dirty="0">
                <a:solidFill>
                  <a:srgbClr val="98BBF6"/>
                </a:solidFill>
              </a:rPr>
            </a:br>
            <a:r>
              <a:rPr lang="en-US" sz="3600" dirty="0">
                <a:solidFill>
                  <a:srgbClr val="98BBF6"/>
                </a:solidFill>
              </a:rPr>
              <a:t>the evolution of cell phones!</a:t>
            </a:r>
          </a:p>
        </p:txBody>
      </p:sp>
      <p:sp>
        <p:nvSpPr>
          <p:cNvPr id="21" name="TextBox - Discovery Year">
            <a:extLst>
              <a:ext uri="{FF2B5EF4-FFF2-40B4-BE49-F238E27FC236}">
                <a16:creationId xmlns:a16="http://schemas.microsoft.com/office/drawing/2014/main" id="{F2FB51A7-D249-D74A-A2E9-D2A719B010A2}"/>
              </a:ext>
            </a:extLst>
          </p:cNvPr>
          <p:cNvSpPr txBox="1"/>
          <p:nvPr/>
        </p:nvSpPr>
        <p:spPr>
          <a:xfrm rot="16200000">
            <a:off x="-130624" y="211802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95B8F3"/>
                </a:solidFill>
              </a:rPr>
              <a:t>New Planets</a:t>
            </a:r>
          </a:p>
        </p:txBody>
      </p:sp>
      <p:grpSp>
        <p:nvGrpSpPr>
          <p:cNvPr id="12" name="2022 add-on bar and base">
            <a:extLst>
              <a:ext uri="{FF2B5EF4-FFF2-40B4-BE49-F238E27FC236}">
                <a16:creationId xmlns:a16="http://schemas.microsoft.com/office/drawing/2014/main" id="{8792C3A0-0543-FE0E-512B-DBD45793C3F6}"/>
              </a:ext>
            </a:extLst>
          </p:cNvPr>
          <p:cNvGrpSpPr/>
          <p:nvPr/>
        </p:nvGrpSpPr>
        <p:grpSpPr>
          <a:xfrm>
            <a:off x="8768080" y="1170602"/>
            <a:ext cx="322981" cy="3012638"/>
            <a:chOff x="8768080" y="1177129"/>
            <a:chExt cx="322981" cy="30126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EBDD95-9724-8FD0-7CA0-86FD7EF4DA5D}"/>
                </a:ext>
              </a:extLst>
            </p:cNvPr>
            <p:cNvSpPr/>
            <p:nvPr/>
          </p:nvSpPr>
          <p:spPr>
            <a:xfrm>
              <a:off x="8852629" y="1177129"/>
              <a:ext cx="153883" cy="2916085"/>
            </a:xfrm>
            <a:prstGeom prst="rect">
              <a:avLst/>
            </a:prstGeom>
            <a:solidFill>
              <a:srgbClr val="397F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39E499-936F-29D1-CA67-B3A0E5420E3B}"/>
                </a:ext>
              </a:extLst>
            </p:cNvPr>
            <p:cNvSpPr/>
            <p:nvPr/>
          </p:nvSpPr>
          <p:spPr>
            <a:xfrm>
              <a:off x="8768080" y="4098027"/>
              <a:ext cx="322981" cy="45719"/>
            </a:xfrm>
            <a:prstGeom prst="rect">
              <a:avLst/>
            </a:prstGeom>
            <a:solidFill>
              <a:srgbClr val="244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053251-3505-D484-A11C-682A2016447D}"/>
                </a:ext>
              </a:extLst>
            </p:cNvPr>
            <p:cNvSpPr/>
            <p:nvPr/>
          </p:nvSpPr>
          <p:spPr>
            <a:xfrm>
              <a:off x="8920426" y="4116615"/>
              <a:ext cx="18288" cy="73152"/>
            </a:xfrm>
            <a:prstGeom prst="rect">
              <a:avLst/>
            </a:prstGeom>
            <a:solidFill>
              <a:srgbClr val="244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TextBox - 5,000+">
            <a:extLst>
              <a:ext uri="{FF2B5EF4-FFF2-40B4-BE49-F238E27FC236}">
                <a16:creationId xmlns:a16="http://schemas.microsoft.com/office/drawing/2014/main" id="{04E50AA1-0E45-DF74-2FC3-4D9C8EAE4EC4}"/>
              </a:ext>
            </a:extLst>
          </p:cNvPr>
          <p:cNvSpPr txBox="1"/>
          <p:nvPr/>
        </p:nvSpPr>
        <p:spPr>
          <a:xfrm>
            <a:off x="8251422" y="798864"/>
            <a:ext cx="870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pc="-100" dirty="0">
                <a:solidFill>
                  <a:srgbClr val="95B7F4"/>
                </a:solidFill>
              </a:rPr>
              <a:t>5,</a:t>
            </a:r>
            <a:r>
              <a:rPr lang="en-US" dirty="0">
                <a:solidFill>
                  <a:srgbClr val="95B7F4"/>
                </a:solidFill>
              </a:rPr>
              <a:t>000+</a:t>
            </a:r>
          </a:p>
        </p:txBody>
      </p:sp>
    </p:spTree>
    <p:extLst>
      <p:ext uri="{BB962C8B-B14F-4D97-AF65-F5344CB8AC3E}">
        <p14:creationId xmlns:p14="http://schemas.microsoft.com/office/powerpoint/2010/main" val="28802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23889 0.12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64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23889 0.12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64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9000" y="49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9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1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ac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9000" y="109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3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3.33333E-6 L 0 0.07469 " pathEditMode="relative" rAng="0" ptsTypes="AA">
                                      <p:cBhvr>
                                        <p:cTn id="6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3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3.7037E-7 L -2.5E-6 0.07469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9" grpId="0"/>
      <p:bldP spid="22" grpId="0"/>
      <p:bldP spid="22" grpId="1"/>
      <p:bldP spid="21" grpId="0"/>
      <p:bldP spid="17" grpId="0" animBg="1"/>
      <p:bldP spid="17" grpId="1" animBg="1"/>
      <p:bldP spid="17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19048</TotalTime>
  <Words>334</Words>
  <Application>Microsoft Macintosh PowerPoint</Application>
  <PresentationFormat>On-screen Show (16:9)</PresentationFormat>
  <Paragraphs>54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NASAjpl-WhiteTheme-16x9-vA6</vt:lpstr>
      <vt:lpstr>NASAjpl-BlackTheme-16x9-vA6</vt:lpstr>
      <vt:lpstr>Exoplanet Discoveries – 30+ Years of History</vt:lpstr>
      <vt:lpstr>Exoplanet Discoveries – 30+ Years of History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Microsoft Office User</cp:lastModifiedBy>
  <cp:revision>268</cp:revision>
  <dcterms:created xsi:type="dcterms:W3CDTF">2016-09-08T21:41:17Z</dcterms:created>
  <dcterms:modified xsi:type="dcterms:W3CDTF">2022-05-12T03:44:42Z</dcterms:modified>
</cp:coreProperties>
</file>