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1"/>
    <p:sldMasterId id="2147483673" r:id="rId2"/>
  </p:sldMasterIdLst>
  <p:notesMasterIdLst>
    <p:notesMasterId r:id="rId5"/>
  </p:notesMasterIdLst>
  <p:handoutMasterIdLst>
    <p:handoutMasterId r:id="rId6"/>
  </p:handoutMasterIdLst>
  <p:sldIdLst>
    <p:sldId id="258" r:id="rId3"/>
    <p:sldId id="260" r:id="rId4"/>
  </p:sldIdLst>
  <p:sldSz cx="9144000" cy="5143500" type="screen16x9"/>
  <p:notesSz cx="6858000" cy="9144000"/>
  <p:custDataLst>
    <p:tags r:id="rId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5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7FF0"/>
    <a:srgbClr val="95B7F4"/>
    <a:srgbClr val="9DC3E6"/>
    <a:srgbClr val="244078"/>
    <a:srgbClr val="486396"/>
    <a:srgbClr val="889ABC"/>
    <a:srgbClr val="3175A5"/>
    <a:srgbClr val="CFE4F8"/>
    <a:srgbClr val="C7C2BB"/>
    <a:srgbClr val="7F7B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94"/>
    <p:restoredTop sz="53395" autoAdjust="0"/>
  </p:normalViewPr>
  <p:slideViewPr>
    <p:cSldViewPr snapToGrid="0" snapToObjects="1">
      <p:cViewPr varScale="1">
        <p:scale>
          <a:sx n="83" d="100"/>
          <a:sy n="83" d="100"/>
        </p:scale>
        <p:origin x="2760" y="176"/>
      </p:cViewPr>
      <p:guideLst>
        <p:guide orient="horz" pos="1620"/>
        <p:guide pos="5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767AB6-DDEA-CF4E-A74B-19A554508643}" type="datetimeFigureOut">
              <a:rPr lang="en-US" smtClean="0">
                <a:latin typeface="Arial"/>
              </a:rPr>
              <a:t>5/11/22</a:t>
            </a:fld>
            <a:endParaRPr lang="en-US"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00F83-E232-AF4B-BEC0-F9D716239A3F}" type="slidenum">
              <a:rPr lang="en-US" smtClean="0">
                <a:latin typeface="Arial"/>
              </a:rPr>
              <a:t>‹#›</a:t>
            </a:fld>
            <a:endParaRPr lang="en-US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52301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/>
              </a:defRPr>
            </a:lvl1pPr>
          </a:lstStyle>
          <a:p>
            <a:fld id="{72DD8AEC-B96B-2C4C-86B3-8483D80B216B}" type="datetimeFigureOut">
              <a:rPr lang="en-US" smtClean="0"/>
              <a:pPr/>
              <a:t>5/11/22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/>
              </a:defRPr>
            </a:lvl1pPr>
          </a:lstStyle>
          <a:p>
            <a:fld id="{4180AB40-CF9C-CB44-AF47-E5E5B00AC3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717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First click: fills in discoveries by year</a:t>
            </a:r>
          </a:p>
          <a:p>
            <a:r>
              <a:rPr lang="en-US" dirty="0"/>
              <a:t>Second click: transitions to next slide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Audience:</a:t>
            </a:r>
            <a:r>
              <a:rPr lang="en-US" dirty="0"/>
              <a:t> </a:t>
            </a:r>
          </a:p>
          <a:p>
            <a:pPr marL="0" indent="0">
              <a:buFontTx/>
              <a:buNone/>
            </a:pPr>
            <a:r>
              <a:rPr lang="en-US" dirty="0"/>
              <a:t>4th Grade and older.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Description:</a:t>
            </a:r>
          </a:p>
          <a:p>
            <a:pPr marL="0" indent="0">
              <a:buFontTx/>
              <a:buNone/>
            </a:pPr>
            <a:r>
              <a:rPr lang="en-US" dirty="0"/>
              <a:t>This slide explains and illustrates how rapidly exoplanets have been discovered.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User's notes: </a:t>
            </a:r>
          </a:p>
          <a:p>
            <a:pPr marL="0" indent="0">
              <a:buFontTx/>
              <a:buNone/>
            </a:pPr>
            <a:r>
              <a:rPr lang="en-US" dirty="0"/>
              <a:t>The color od symbols denote detection methods:</a:t>
            </a:r>
          </a:p>
          <a:p>
            <a:pPr marL="0" indent="0">
              <a:buFontTx/>
              <a:buNone/>
            </a:pPr>
            <a:r>
              <a:rPr lang="en-US" dirty="0"/>
              <a:t>Yellow = transit; blue = radial velocity; brown = microlensing; red = direct imagining; dark red = pulsar timing; gray = others</a:t>
            </a:r>
          </a:p>
          <a:p>
            <a:pPr marL="0" indent="0">
              <a:buFontTx/>
              <a:buNone/>
            </a:pPr>
            <a:r>
              <a:rPr lang="en-US" dirty="0"/>
              <a:t>The additional information can be available at e.g., https://</a:t>
            </a:r>
            <a:r>
              <a:rPr lang="en-US" dirty="0" err="1"/>
              <a:t>exoplanets.nasa.gov</a:t>
            </a:r>
            <a:r>
              <a:rPr lang="en-US" dirty="0"/>
              <a:t>/what-is-an-exoplanet/in-depth/</a:t>
            </a:r>
          </a:p>
          <a:p>
            <a:pPr marL="0" indent="0">
              <a:buFontTx/>
              <a:buNone/>
            </a:pPr>
            <a:endParaRPr lang="en-US" b="0" dirty="0"/>
          </a:p>
          <a:p>
            <a:pPr marL="0" indent="0">
              <a:buFontTx/>
              <a:buNone/>
            </a:pPr>
            <a:r>
              <a:rPr lang="en-US" b="1" dirty="0"/>
              <a:t>NOTE: </a:t>
            </a:r>
          </a:p>
          <a:p>
            <a:pPr marL="0" indent="0">
              <a:buFontTx/>
              <a:buNone/>
            </a:pPr>
            <a:r>
              <a:rPr lang="en-US" dirty="0"/>
              <a:t>This PowerPoint file has built-in interactive elements. </a:t>
            </a:r>
          </a:p>
          <a:p>
            <a:pPr marL="0" indent="0">
              <a:buFontTx/>
              <a:buNone/>
            </a:pPr>
            <a:r>
              <a:rPr lang="en-US" dirty="0"/>
              <a:t>To view them, you must be in "Slide Show" mode; you can then move to the next view either by clicking your mouse, the spacebar, or the arrow keys. </a:t>
            </a:r>
          </a:p>
          <a:p>
            <a:pPr marL="0" indent="0">
              <a:buFontTx/>
              <a:buNone/>
            </a:pPr>
            <a:r>
              <a:rPr lang="en-US" dirty="0"/>
              <a:t>This slide will not work in "regular viewing mode."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Credit:</a:t>
            </a:r>
          </a:p>
          <a:p>
            <a:pPr marL="0" indent="0">
              <a:buFontTx/>
              <a:buNone/>
            </a:pPr>
            <a:r>
              <a:rPr lang="en-US" dirty="0"/>
              <a:t>NASA/JPL-Caltech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E2C2CA-A0ED-D449-BD82-67EA63EA309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743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requires 2 clicks:</a:t>
            </a:r>
          </a:p>
          <a:p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First click transitions from the early years (1989-2000) to the full 30+ years of exoplanet discovery</a:t>
            </a:r>
          </a:p>
          <a:p>
            <a:pPr marL="228600" indent="-228600">
              <a:buAutoNum type="arabicParenR"/>
            </a:pPr>
            <a:r>
              <a:rPr lang="en-US" dirty="0"/>
              <a:t>Second click introduces a comparison with cell phone development of the last 30+ years</a:t>
            </a:r>
          </a:p>
          <a:p>
            <a:pPr marL="228600" indent="-228600">
              <a:buAutoNum type="arabicParenR"/>
            </a:pPr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Third click transitions to next slide</a:t>
            </a:r>
          </a:p>
          <a:p>
            <a:pPr marL="228600" indent="-228600">
              <a:buAutoNum type="arabicParenR"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Description:</a:t>
            </a:r>
          </a:p>
          <a:p>
            <a:pPr marL="0" indent="0">
              <a:buFontTx/>
              <a:buNone/>
            </a:pPr>
            <a:r>
              <a:rPr lang="en-US" dirty="0"/>
              <a:t>This slide explains and illustrates how rapidly exoplanets have been discovered, using commonplace examples.</a:t>
            </a:r>
          </a:p>
          <a:p>
            <a:pPr marL="0" indent="0">
              <a:buNone/>
            </a:pPr>
            <a:endParaRPr lang="en-US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User's notes: </a:t>
            </a:r>
          </a:p>
          <a:p>
            <a:pPr marL="0" indent="0">
              <a:buNone/>
            </a:pPr>
            <a:r>
              <a:rPr lang="en-US" dirty="0"/>
              <a:t>Adopted colors may not be color-blind friendly.</a:t>
            </a:r>
          </a:p>
          <a:p>
            <a:pPr marL="0" indent="0">
              <a:buNone/>
            </a:pPr>
            <a:r>
              <a:rPr lang="en-US" dirty="0"/>
              <a:t>The mindful usage is highly recommended.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E2C2CA-A0ED-D449-BD82-67EA63EA309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447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925513" y="1956377"/>
            <a:ext cx="7483464" cy="294801"/>
          </a:xfr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915352" y="2251179"/>
            <a:ext cx="7493625" cy="419202"/>
          </a:xfrm>
        </p:spPr>
        <p:txBody>
          <a:bodyPr>
            <a:no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925512" y="2668678"/>
            <a:ext cx="7483465" cy="826362"/>
          </a:xfrm>
        </p:spPr>
        <p:txBody>
          <a:bodyPr>
            <a:noAutofit/>
          </a:bodyPr>
          <a:lstStyle>
            <a:lvl1pPr marL="0" indent="0">
              <a:buNone/>
              <a:defRPr sz="2000" b="0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Presentation Subtitle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915352" y="4246880"/>
            <a:ext cx="7493625" cy="497840"/>
          </a:xfrm>
        </p:spPr>
        <p:txBody>
          <a:bodyPr anchor="b">
            <a:noAutofit/>
          </a:bodyPr>
          <a:lstStyle>
            <a:lvl1pPr marL="0" indent="0">
              <a:buNone/>
              <a:defRPr sz="1000" b="0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95" y="1184383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915353" y="4802823"/>
            <a:ext cx="7493624" cy="274637"/>
          </a:xfrm>
        </p:spPr>
        <p:txBody>
          <a:bodyPr/>
          <a:lstStyle/>
          <a:p>
            <a:pPr algn="l"/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2565551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4216400" cy="23841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2137092"/>
            <a:ext cx="4216400" cy="23841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254000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5164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4F7BED6E-8BF2-AA4E-9E08-8FB1C9655BB1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70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254000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3" name="Content Placeholder 11"/>
          <p:cNvSpPr>
            <a:spLocks noGrp="1"/>
          </p:cNvSpPr>
          <p:nvPr>
            <p:ph sz="quarter" idx="20"/>
          </p:nvPr>
        </p:nvSpPr>
        <p:spPr>
          <a:xfrm>
            <a:off x="3638844" y="1497329"/>
            <a:ext cx="5129236" cy="30238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7607D4CB-C25A-8E42-B2D3-6E370A42B76F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5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"/>
          </p:nvPr>
        </p:nvSpPr>
        <p:spPr>
          <a:xfrm>
            <a:off x="254000" y="1497330"/>
            <a:ext cx="5129236" cy="30238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quarter" idx="19"/>
          </p:nvPr>
        </p:nvSpPr>
        <p:spPr>
          <a:xfrm>
            <a:off x="5556567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5556567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79E4DC6E-9D85-3C4A-A781-2874828201CC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11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Black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7F5C3F1D-71E8-5A47-88ED-50E3495C21D3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4554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Light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9501770B-5A38-6D41-BC4D-14D9D98FBA9A}" type="datetime4">
              <a:rPr lang="en-US" smtClean="0"/>
              <a:t>May 11, 2022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832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4CD46-810F-CB4A-9B49-52B2FB53930A}" type="datetime4">
              <a:rPr lang="en-US" smtClean="0"/>
              <a:t>May 11, 2022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1939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/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54055E9-DD3C-1148-9E7E-CA03599676C5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1171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Gray"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708BBF0-6641-7043-AE06-788C07073F99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6902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42B7A-134C-1747-A5B6-4AF14F3ABB46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7249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2538518" y="2571750"/>
            <a:ext cx="4057288" cy="0"/>
          </a:xfrm>
          <a:prstGeom prst="line">
            <a:avLst/>
          </a:prstGeom>
          <a:ln w="6350" cmpd="sng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1" y="2790066"/>
            <a:ext cx="9144000" cy="40015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kern="0" spc="70">
                <a:solidFill>
                  <a:schemeClr val="accent1"/>
                </a:solidFill>
              </a:rPr>
              <a:t>jpl.nasa.gov</a:t>
            </a:r>
          </a:p>
        </p:txBody>
      </p:sp>
      <p:pic>
        <p:nvPicPr>
          <p:cNvPr id="6" name="Picture 5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1381408"/>
            <a:ext cx="4057288" cy="112702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B188-FFF5-1248-9628-C443F92BF3B6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053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Sq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5687785" y="508000"/>
            <a:ext cx="3347357" cy="826391"/>
          </a:xfrm>
        </p:spPr>
        <p:txBody>
          <a:bodyPr anchor="b">
            <a:noAutofit/>
          </a:bodyPr>
          <a:lstStyle>
            <a:lvl1pPr marL="0" indent="0" algn="ctr">
              <a:buNone/>
              <a:defRPr sz="1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5687785" y="1354711"/>
            <a:ext cx="3347357" cy="728089"/>
          </a:xfrm>
        </p:spPr>
        <p:txBody>
          <a:bodyPr anchor="t">
            <a:noAutofit/>
          </a:bodyPr>
          <a:lstStyle>
            <a:lvl1pPr marL="0" indent="0" algn="ctr">
              <a:buNone/>
              <a:defRPr sz="2200" b="1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546725" cy="5143500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687785" y="2164080"/>
            <a:ext cx="3347357" cy="833120"/>
          </a:xfr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0339" y="3918225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7"/>
          </p:nvPr>
        </p:nvSpPr>
        <p:spPr>
          <a:xfrm>
            <a:off x="5687785" y="4802823"/>
            <a:ext cx="3347357" cy="274637"/>
          </a:xfr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2079114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3356" y="2008238"/>
            <a:ext cx="4057288" cy="112702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DAC3-0C26-8645-A80B-69C8D12FE8B8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670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925513" y="1956377"/>
            <a:ext cx="7483464" cy="294801"/>
          </a:xfr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915352" y="2251179"/>
            <a:ext cx="7493625" cy="419202"/>
          </a:xfrm>
        </p:spPr>
        <p:txBody>
          <a:bodyPr>
            <a:noAutofit/>
          </a:bodyPr>
          <a:lstStyle>
            <a:lvl1pPr marL="0" indent="0">
              <a:buNone/>
              <a:defRPr sz="2400" b="1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925512" y="2668678"/>
            <a:ext cx="7483465" cy="826362"/>
          </a:xfrm>
        </p:spPr>
        <p:txBody>
          <a:bodyPr>
            <a:noAutofit/>
          </a:bodyPr>
          <a:lstStyle>
            <a:lvl1pPr marL="0" indent="0">
              <a:buNone/>
              <a:defRPr sz="2000" b="0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Presentation Subtitle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915352" y="4246880"/>
            <a:ext cx="7493625" cy="497840"/>
          </a:xfrm>
        </p:spPr>
        <p:txBody>
          <a:bodyPr anchor="b">
            <a:noAutofit/>
          </a:bodyPr>
          <a:lstStyle>
            <a:lvl1pPr marL="0" indent="0">
              <a:buNone/>
              <a:defRPr sz="1000" b="0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39" y="1184382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915351" y="4802823"/>
            <a:ext cx="7493625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6809551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Sq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5687785" y="508000"/>
            <a:ext cx="3347357" cy="826391"/>
          </a:xfrm>
        </p:spPr>
        <p:txBody>
          <a:bodyPr anchor="b">
            <a:noAutofit/>
          </a:bodyPr>
          <a:lstStyle>
            <a:lvl1pPr marL="0" indent="0" algn="ctr">
              <a:buNone/>
              <a:defRPr sz="1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5687785" y="1354711"/>
            <a:ext cx="3347357" cy="728089"/>
          </a:xfrm>
        </p:spPr>
        <p:txBody>
          <a:bodyPr anchor="t">
            <a:noAutofit/>
          </a:bodyPr>
          <a:lstStyle>
            <a:lvl1pPr marL="0" indent="0" algn="ctr">
              <a:buNone/>
              <a:defRPr sz="2200" b="1" baseline="0">
                <a:solidFill>
                  <a:srgbClr val="FFFFFF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546725" cy="51435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687785" y="2164080"/>
            <a:ext cx="3347357" cy="833120"/>
          </a:xfr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rgbClr val="FFFFFF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8534" y="3921596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7"/>
          </p:nvPr>
        </p:nvSpPr>
        <p:spPr>
          <a:xfrm>
            <a:off x="5687784" y="4802823"/>
            <a:ext cx="3347357" cy="274637"/>
          </a:xfr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6427032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Horz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3417503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69198" y="3773210"/>
            <a:ext cx="7139042" cy="430183"/>
          </a:xfrm>
        </p:spPr>
        <p:txBody>
          <a:bodyPr>
            <a:noAutofit/>
          </a:bodyPr>
          <a:lstStyle>
            <a:lvl1pPr marL="0" indent="0">
              <a:buNone/>
              <a:defRPr sz="2200" b="1">
                <a:latin typeface="+mj-lt"/>
              </a:defRPr>
            </a:lvl1pPr>
            <a:lvl2pPr marL="457200" indent="0">
              <a:buNone/>
              <a:defRPr sz="2200" b="1">
                <a:latin typeface="+mj-lt"/>
              </a:defRPr>
            </a:lvl2pPr>
            <a:lvl3pPr marL="914400" indent="0">
              <a:buNone/>
              <a:defRPr sz="2200" b="1">
                <a:latin typeface="+mj-lt"/>
              </a:defRPr>
            </a:lvl3pPr>
            <a:lvl4pPr marL="1371600" indent="0">
              <a:buNone/>
              <a:defRPr sz="2200" b="1">
                <a:latin typeface="+mj-lt"/>
              </a:defRPr>
            </a:lvl4pPr>
            <a:lvl5pPr marL="1828800" indent="0">
              <a:buNone/>
              <a:defRPr sz="2200" b="1">
                <a:latin typeface="+mj-lt"/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369198" y="4479716"/>
            <a:ext cx="5605049" cy="355600"/>
          </a:xfrm>
        </p:spPr>
        <p:txBody>
          <a:bodyPr anchor="b">
            <a:noAutofit/>
          </a:bodyPr>
          <a:lstStyle>
            <a:lvl1pPr marL="0" indent="0">
              <a:buNone/>
              <a:defRPr sz="1000" baseline="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 hasCustomPrompt="1"/>
          </p:nvPr>
        </p:nvSpPr>
        <p:spPr>
          <a:xfrm>
            <a:off x="369196" y="3488175"/>
            <a:ext cx="7139043" cy="28503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400">
                <a:solidFill>
                  <a:schemeClr val="accent1"/>
                </a:solidFill>
              </a:defRPr>
            </a:lvl2pPr>
            <a:lvl3pPr marL="914400" indent="0">
              <a:buNone/>
              <a:defRPr sz="1400">
                <a:solidFill>
                  <a:schemeClr val="accent1"/>
                </a:solidFill>
              </a:defRPr>
            </a:lvl3pPr>
            <a:lvl4pPr marL="1371600" indent="0">
              <a:buNone/>
              <a:defRPr sz="1400">
                <a:solidFill>
                  <a:schemeClr val="accent1"/>
                </a:solidFill>
              </a:defRPr>
            </a:lvl4pPr>
            <a:lvl5pPr marL="1828800" indent="0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pic>
        <p:nvPicPr>
          <p:cNvPr id="9" name="Picture 8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4246" y="4219781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369198" y="4802823"/>
            <a:ext cx="5605049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E8924B-9AD8-5B4A-A5FC-FC3362E4C3A0}"/>
              </a:ext>
            </a:extLst>
          </p:cNvPr>
          <p:cNvSpPr txBox="1"/>
          <p:nvPr userDrawn="1"/>
        </p:nvSpPr>
        <p:spPr>
          <a:xfrm>
            <a:off x="7417658" y="4871803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3E556E"/>
                </a:solidFill>
              </a:rPr>
              <a:t>exoplanets.nasa.gov</a:t>
            </a:r>
            <a:endParaRPr lang="en-US" sz="1000" b="1" kern="0" spc="70" dirty="0">
              <a:solidFill>
                <a:srgbClr val="3E55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292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E203FD2F-0C17-2C45-9FAD-5C7FD1726BB2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8C68ADBD-3616-4318-B5FF-7C1BB362CA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9BF95E-569C-504D-B0AD-26D53D894B03}"/>
              </a:ext>
            </a:extLst>
          </p:cNvPr>
          <p:cNvSpPr txBox="1"/>
          <p:nvPr userDrawn="1"/>
        </p:nvSpPr>
        <p:spPr>
          <a:xfrm>
            <a:off x="7417658" y="4871803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3E556E"/>
                </a:solidFill>
              </a:rPr>
              <a:t>exoplanets.nasa.gov</a:t>
            </a:r>
            <a:endParaRPr lang="en-US" sz="1000" b="1" kern="0" spc="70" dirty="0">
              <a:solidFill>
                <a:srgbClr val="3E55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323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>
          <a:xfrm>
            <a:off x="254000" y="4957653"/>
            <a:ext cx="1422400" cy="123211"/>
          </a:xfrm>
        </p:spPr>
        <p:txBody>
          <a:bodyPr/>
          <a:lstStyle/>
          <a:p>
            <a:fld id="{6BB32E72-57E9-904F-BDF4-4D153324A4A0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>
          <a:xfrm>
            <a:off x="2148840" y="4955113"/>
            <a:ext cx="4846320" cy="125751"/>
          </a:xfr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>
          <a:xfrm>
            <a:off x="6929730" y="4952848"/>
            <a:ext cx="457200" cy="128016"/>
          </a:xfrm>
        </p:spPr>
        <p:txBody>
          <a:bodyPr/>
          <a:lstStyle/>
          <a:p>
            <a:fld id="{275C533D-D968-4A70-91E2-44C7FEDAA0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FD163A-80AE-7F4F-ACB6-268BE4AC4EDB}"/>
              </a:ext>
            </a:extLst>
          </p:cNvPr>
          <p:cNvSpPr txBox="1"/>
          <p:nvPr userDrawn="1"/>
        </p:nvSpPr>
        <p:spPr>
          <a:xfrm>
            <a:off x="7417658" y="4871803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3E556E"/>
                </a:solidFill>
              </a:rPr>
              <a:t>exoplanets.nasa.gov</a:t>
            </a:r>
            <a:endParaRPr lang="en-US" sz="1000" b="1" kern="0" spc="70" dirty="0">
              <a:solidFill>
                <a:srgbClr val="3E55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874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6988700B-4B93-6E45-BB0D-ED32E3874A97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F9DDD08E-B43C-483A-B1DD-9BEB0BDDDD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88F773-8C50-5E42-8089-02D113FCB5C6}"/>
              </a:ext>
            </a:extLst>
          </p:cNvPr>
          <p:cNvSpPr txBox="1"/>
          <p:nvPr userDrawn="1"/>
        </p:nvSpPr>
        <p:spPr>
          <a:xfrm>
            <a:off x="7417658" y="4871803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3E556E"/>
                </a:solidFill>
              </a:rPr>
              <a:t>exoplanets.nasa.gov</a:t>
            </a:r>
            <a:endParaRPr lang="en-US" sz="1000" b="1" kern="0" spc="70" dirty="0">
              <a:solidFill>
                <a:srgbClr val="3E55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6584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6949C04D-0BAE-D44F-B701-D686311A5E87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C20F9084-C4B8-47CC-A340-731237DBDB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4FF99F-CB2C-3A43-999F-CC2AD777D9C0}"/>
              </a:ext>
            </a:extLst>
          </p:cNvPr>
          <p:cNvSpPr txBox="1"/>
          <p:nvPr userDrawn="1"/>
        </p:nvSpPr>
        <p:spPr>
          <a:xfrm>
            <a:off x="7417658" y="4871803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3E556E"/>
                </a:solidFill>
              </a:rPr>
              <a:t>exoplanets.nasa.gov</a:t>
            </a:r>
            <a:endParaRPr lang="en-US" sz="1000" b="1" kern="0" spc="70" dirty="0">
              <a:solidFill>
                <a:srgbClr val="3E55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573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EB873CA-9406-6242-928F-D9BDDA5D96AE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D53CE28F-B0E6-4C63-A7B8-EB4157A070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8F381E-0907-1140-B76B-09F3E4E424A6}"/>
              </a:ext>
            </a:extLst>
          </p:cNvPr>
          <p:cNvSpPr txBox="1"/>
          <p:nvPr userDrawn="1"/>
        </p:nvSpPr>
        <p:spPr>
          <a:xfrm>
            <a:off x="7417658" y="4871803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3E556E"/>
                </a:solidFill>
              </a:rPr>
              <a:t>exoplanets.nasa.gov</a:t>
            </a:r>
            <a:endParaRPr lang="en-US" sz="1000" b="1" kern="0" spc="70" dirty="0">
              <a:solidFill>
                <a:srgbClr val="3E55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5813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1598613"/>
            <a:ext cx="4216400" cy="2719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1598612"/>
            <a:ext cx="4216400" cy="27193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6DBD88FE-2F9C-AD40-A196-20D47F6A627C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6D81F743-FBF4-4AAB-BF1E-09D0097B96F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F3E864-789A-BD44-9D3F-7020684E62EA}"/>
              </a:ext>
            </a:extLst>
          </p:cNvPr>
          <p:cNvSpPr txBox="1"/>
          <p:nvPr userDrawn="1"/>
        </p:nvSpPr>
        <p:spPr>
          <a:xfrm>
            <a:off x="7417658" y="4871803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3E556E"/>
                </a:solidFill>
              </a:rPr>
              <a:t>exoplanets.nasa.gov</a:t>
            </a:r>
            <a:endParaRPr lang="en-US" sz="1000" b="1" kern="0" spc="70" dirty="0">
              <a:solidFill>
                <a:srgbClr val="3E55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199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Horz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3417503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69198" y="3773210"/>
            <a:ext cx="8530529" cy="430183"/>
          </a:xfrm>
        </p:spPr>
        <p:txBody>
          <a:bodyPr>
            <a:noAutofit/>
          </a:bodyPr>
          <a:lstStyle>
            <a:lvl1pPr marL="0" indent="0">
              <a:buNone/>
              <a:defRPr sz="2200" b="1">
                <a:latin typeface="+mj-lt"/>
              </a:defRPr>
            </a:lvl1pPr>
            <a:lvl2pPr marL="457200" indent="0">
              <a:buNone/>
              <a:defRPr sz="2200" b="1">
                <a:latin typeface="+mj-lt"/>
              </a:defRPr>
            </a:lvl2pPr>
            <a:lvl3pPr marL="914400" indent="0">
              <a:buNone/>
              <a:defRPr sz="2200" b="1">
                <a:latin typeface="+mj-lt"/>
              </a:defRPr>
            </a:lvl3pPr>
            <a:lvl4pPr marL="1371600" indent="0">
              <a:buNone/>
              <a:defRPr sz="2200" b="1">
                <a:latin typeface="+mj-lt"/>
              </a:defRPr>
            </a:lvl4pPr>
            <a:lvl5pPr marL="1828800" indent="0">
              <a:buNone/>
              <a:defRPr sz="2200" b="1">
                <a:latin typeface="+mj-lt"/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369198" y="4479716"/>
            <a:ext cx="5605047" cy="355600"/>
          </a:xfrm>
        </p:spPr>
        <p:txBody>
          <a:bodyPr anchor="b">
            <a:noAutofit/>
          </a:bodyPr>
          <a:lstStyle>
            <a:lvl1pPr marL="0" indent="0">
              <a:buNone/>
              <a:defRPr sz="1000" baseline="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 hasCustomPrompt="1"/>
          </p:nvPr>
        </p:nvSpPr>
        <p:spPr>
          <a:xfrm>
            <a:off x="369197" y="3488175"/>
            <a:ext cx="8530530" cy="28503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400">
                <a:solidFill>
                  <a:schemeClr val="accent1"/>
                </a:solidFill>
              </a:defRPr>
            </a:lvl2pPr>
            <a:lvl3pPr marL="914400" indent="0">
              <a:buNone/>
              <a:defRPr sz="1400">
                <a:solidFill>
                  <a:schemeClr val="accent1"/>
                </a:solidFill>
              </a:defRPr>
            </a:lvl3pPr>
            <a:lvl4pPr marL="1371600" indent="0">
              <a:buNone/>
              <a:defRPr sz="1400">
                <a:solidFill>
                  <a:schemeClr val="accent1"/>
                </a:solidFill>
              </a:defRPr>
            </a:lvl4pPr>
            <a:lvl5pPr marL="1828800" indent="0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pic>
        <p:nvPicPr>
          <p:cNvPr id="9" name="Picture 8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4244" y="4219782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369199" y="4802823"/>
            <a:ext cx="5605046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2079114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4216400" cy="23841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2137092"/>
            <a:ext cx="4216400" cy="23841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254000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5164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C3488F6E-D5B0-8F4D-AECE-EFF21D976E28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16356448-7EEE-4D0D-AE32-557A239281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A68A2B-2CFA-F645-A685-022E012D75A5}"/>
              </a:ext>
            </a:extLst>
          </p:cNvPr>
          <p:cNvSpPr txBox="1"/>
          <p:nvPr userDrawn="1"/>
        </p:nvSpPr>
        <p:spPr>
          <a:xfrm>
            <a:off x="7417658" y="4871803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3E556E"/>
                </a:solidFill>
              </a:rPr>
              <a:t>exoplanets.nasa.gov</a:t>
            </a:r>
            <a:endParaRPr lang="en-US" sz="1000" b="1" kern="0" spc="70" dirty="0">
              <a:solidFill>
                <a:srgbClr val="3E55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2145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254000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3" name="Content Placeholder 11"/>
          <p:cNvSpPr>
            <a:spLocks noGrp="1"/>
          </p:cNvSpPr>
          <p:nvPr>
            <p:ph sz="quarter" idx="20"/>
          </p:nvPr>
        </p:nvSpPr>
        <p:spPr>
          <a:xfrm>
            <a:off x="3638844" y="1497329"/>
            <a:ext cx="5129236" cy="30238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3713CE4C-465A-BA42-8EAE-49AAA36C4803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A79206F-C929-453C-B7BF-19A540401E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097957-6A8C-A943-9331-5ED63D3F6E73}"/>
              </a:ext>
            </a:extLst>
          </p:cNvPr>
          <p:cNvSpPr txBox="1"/>
          <p:nvPr userDrawn="1"/>
        </p:nvSpPr>
        <p:spPr>
          <a:xfrm>
            <a:off x="7417658" y="4871803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3E556E"/>
                </a:solidFill>
              </a:rPr>
              <a:t>exoplanets.nasa.gov</a:t>
            </a:r>
            <a:endParaRPr lang="en-US" sz="1000" b="1" kern="0" spc="70" dirty="0">
              <a:solidFill>
                <a:srgbClr val="3E55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1241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"/>
          </p:nvPr>
        </p:nvSpPr>
        <p:spPr>
          <a:xfrm>
            <a:off x="254000" y="1497330"/>
            <a:ext cx="5129236" cy="30238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quarter" idx="19"/>
          </p:nvPr>
        </p:nvSpPr>
        <p:spPr>
          <a:xfrm>
            <a:off x="5556567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5556567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2FE71C32-122E-ED4B-BAB2-7BE1310DDB75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7C3E947D-4126-44FB-8EC6-F80A3BAA18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C42A5AA-628C-7440-8574-B6B5006B30CE}"/>
              </a:ext>
            </a:extLst>
          </p:cNvPr>
          <p:cNvSpPr txBox="1"/>
          <p:nvPr userDrawn="1"/>
        </p:nvSpPr>
        <p:spPr>
          <a:xfrm>
            <a:off x="7417658" y="4871803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3E556E"/>
                </a:solidFill>
              </a:rPr>
              <a:t>exoplanets.nasa.gov</a:t>
            </a:r>
            <a:endParaRPr lang="en-US" sz="1000" b="1" kern="0" spc="70" dirty="0">
              <a:solidFill>
                <a:srgbClr val="3E55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1129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White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AFFF86D5-D9E4-E642-85CF-BB4EDA6D4655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F45B3F8F-DC85-41EB-9D22-D06541A0AC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3406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Dark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FE066264-7DA7-DA4C-BF50-C494F2495631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7F015878-4578-4C49-BC72-FE830FC5A6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7B6173-F701-E84E-867F-99E1CE874144}"/>
              </a:ext>
            </a:extLst>
          </p:cNvPr>
          <p:cNvSpPr txBox="1"/>
          <p:nvPr userDrawn="1"/>
        </p:nvSpPr>
        <p:spPr>
          <a:xfrm>
            <a:off x="7417658" y="4871803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3E556E"/>
                </a:solidFill>
              </a:rPr>
              <a:t>exoplanets.nasa.gov</a:t>
            </a:r>
            <a:endParaRPr lang="en-US" sz="1000" b="1" kern="0" spc="70" dirty="0">
              <a:solidFill>
                <a:srgbClr val="3E55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053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B560E-FD7C-D74D-AAFF-7D62B21FEC9F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06A69-C78D-46AD-9B4E-1E66EF195C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F40C58-21E7-4547-94C7-15BAE9081405}"/>
              </a:ext>
            </a:extLst>
          </p:cNvPr>
          <p:cNvSpPr txBox="1"/>
          <p:nvPr userDrawn="1"/>
        </p:nvSpPr>
        <p:spPr>
          <a:xfrm>
            <a:off x="7417658" y="4871803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3E556E"/>
                </a:solidFill>
              </a:rPr>
              <a:t>exoplanets.nasa.gov</a:t>
            </a:r>
            <a:endParaRPr lang="en-US" sz="1000" b="1" kern="0" spc="70" dirty="0">
              <a:solidFill>
                <a:srgbClr val="3E55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2782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/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3360B8B-BA8D-E847-8BA8-7C40F61EB756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439937-511A-4741-8F43-FBD2FF3B1EE8}"/>
              </a:ext>
            </a:extLst>
          </p:cNvPr>
          <p:cNvSpPr txBox="1"/>
          <p:nvPr userDrawn="1"/>
        </p:nvSpPr>
        <p:spPr>
          <a:xfrm>
            <a:off x="7417658" y="4871803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3E556E"/>
                </a:solidFill>
              </a:rPr>
              <a:t>exoplanets.nasa.gov</a:t>
            </a:r>
            <a:endParaRPr lang="en-US" sz="1000" b="1" kern="0" spc="70" dirty="0">
              <a:solidFill>
                <a:srgbClr val="3E55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5828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Dark Gray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FF06D9B-51D2-AB4D-AC62-E1945DC995AA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C3D9B7-D354-2448-AA1F-E0E20EA60FA4}"/>
              </a:ext>
            </a:extLst>
          </p:cNvPr>
          <p:cNvSpPr txBox="1"/>
          <p:nvPr userDrawn="1"/>
        </p:nvSpPr>
        <p:spPr>
          <a:xfrm>
            <a:off x="7417658" y="4871803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3E556E"/>
                </a:solidFill>
              </a:rPr>
              <a:t>exoplanets.nasa.gov</a:t>
            </a:r>
            <a:endParaRPr lang="en-US" sz="1000" b="1" kern="0" spc="70" dirty="0">
              <a:solidFill>
                <a:srgbClr val="3E55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7511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6FBFC-720D-FE4A-A276-6AA8A4CE775C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32E193-00C9-C74F-B138-346105E77CE3}"/>
              </a:ext>
            </a:extLst>
          </p:cNvPr>
          <p:cNvSpPr txBox="1"/>
          <p:nvPr userDrawn="1"/>
        </p:nvSpPr>
        <p:spPr>
          <a:xfrm>
            <a:off x="7417658" y="4871803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3E556E"/>
                </a:solidFill>
              </a:rPr>
              <a:t>exoplanets.nasa.gov</a:t>
            </a:r>
            <a:endParaRPr lang="en-US" sz="1000" b="1" kern="0" spc="70" dirty="0">
              <a:solidFill>
                <a:srgbClr val="3E55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4141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2538518" y="2571750"/>
            <a:ext cx="4057288" cy="0"/>
          </a:xfrm>
          <a:prstGeom prst="line">
            <a:avLst/>
          </a:prstGeom>
          <a:ln w="635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1" y="2790066"/>
            <a:ext cx="9144000" cy="40015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kern="0" spc="70">
                <a:solidFill>
                  <a:schemeClr val="accent1"/>
                </a:solidFill>
              </a:rPr>
              <a:t>jpl.nasa.gov</a:t>
            </a:r>
          </a:p>
        </p:txBody>
      </p:sp>
      <p:pic>
        <p:nvPicPr>
          <p:cNvPr id="6" name="Picture 5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1381408"/>
            <a:ext cx="4057288" cy="112702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4D9C8-EF51-1949-832F-F267BACE0BFD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731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4A111507-B672-374D-98F3-FA5D17E5A61A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9248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2008238"/>
            <a:ext cx="4057288" cy="112702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2D30-55AD-2640-9D6F-5E4AC53ED996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233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8F01EBEF-DF64-4A44-98AB-714D2F4ED88E}" type="datetime4">
              <a:rPr lang="en-US" smtClean="0"/>
              <a:t>May 11,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70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154232B-FDB3-4540-AC0B-619D296AEA23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70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84CB780C-4595-F543-A264-C45E8D504E6A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767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4A98C58-F1E4-5141-9A70-39686268F850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395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1598613"/>
            <a:ext cx="4216400" cy="2719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1598612"/>
            <a:ext cx="4216400" cy="27193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D57312A6-FE98-614E-B908-923B05A81BB3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275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4000" y="1200150"/>
            <a:ext cx="8432800" cy="3394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3999" y="4802823"/>
            <a:ext cx="1422401" cy="274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3C5D6AD-A46D-9E4C-BD0C-C8261FDE7AB3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1" y="4802823"/>
            <a:ext cx="5791199" cy="274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800">
                <a:solidFill>
                  <a:schemeClr val="accent4"/>
                </a:solidFill>
              </a:defRPr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67600" y="4802823"/>
            <a:ext cx="586130" cy="2720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91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1" r:id="rId5"/>
    <p:sldLayoutId id="2147483662" r:id="rId6"/>
    <p:sldLayoutId id="2147483664" r:id="rId7"/>
    <p:sldLayoutId id="2147483663" r:id="rId8"/>
    <p:sldLayoutId id="2147483669" r:id="rId9"/>
    <p:sldLayoutId id="2147483670" r:id="rId10"/>
    <p:sldLayoutId id="2147483671" r:id="rId11"/>
    <p:sldLayoutId id="2147483672" r:id="rId12"/>
    <p:sldLayoutId id="2147483653" r:id="rId13"/>
    <p:sldLayoutId id="2147483654" r:id="rId14"/>
    <p:sldLayoutId id="2147483656" r:id="rId15"/>
    <p:sldLayoutId id="2147483657" r:id="rId16"/>
    <p:sldLayoutId id="2147483658" r:id="rId17"/>
    <p:sldLayoutId id="2147483659" r:id="rId18"/>
    <p:sldLayoutId id="2147483660" r:id="rId19"/>
    <p:sldLayoutId id="2147483693" r:id="rId20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3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905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77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621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4000" y="1200150"/>
            <a:ext cx="8432800" cy="3394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11B2408-D871-8643-8F9E-85C3C1890EC4}" type="datetime4">
              <a:rPr lang="en-US" smtClean="0"/>
              <a:t>May 11,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55800" y="4954249"/>
            <a:ext cx="5232400" cy="1257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20560" y="4952849"/>
            <a:ext cx="601370" cy="1220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072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4" r:id="rId20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333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tabLst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6905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77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16049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20621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jpg"/><Relationship Id="rId18" Type="http://schemas.openxmlformats.org/officeDocument/2006/relationships/image" Target="../media/image20.jpg"/><Relationship Id="rId26" Type="http://schemas.openxmlformats.org/officeDocument/2006/relationships/image" Target="../media/image28.jpg"/><Relationship Id="rId21" Type="http://schemas.openxmlformats.org/officeDocument/2006/relationships/image" Target="../media/image23.jpg"/><Relationship Id="rId34" Type="http://schemas.openxmlformats.org/officeDocument/2006/relationships/image" Target="../media/image36.jpg"/><Relationship Id="rId7" Type="http://schemas.openxmlformats.org/officeDocument/2006/relationships/image" Target="../media/image9.jpg"/><Relationship Id="rId12" Type="http://schemas.openxmlformats.org/officeDocument/2006/relationships/image" Target="../media/image14.jpg"/><Relationship Id="rId17" Type="http://schemas.openxmlformats.org/officeDocument/2006/relationships/image" Target="../media/image19.jpg"/><Relationship Id="rId25" Type="http://schemas.openxmlformats.org/officeDocument/2006/relationships/image" Target="../media/image27.jpg"/><Relationship Id="rId33" Type="http://schemas.openxmlformats.org/officeDocument/2006/relationships/image" Target="../media/image35.jpg"/><Relationship Id="rId38" Type="http://schemas.microsoft.com/office/2007/relationships/hdphoto" Target="../media/hdphoto1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8.jpg"/><Relationship Id="rId20" Type="http://schemas.openxmlformats.org/officeDocument/2006/relationships/image" Target="../media/image22.jpg"/><Relationship Id="rId29" Type="http://schemas.openxmlformats.org/officeDocument/2006/relationships/image" Target="../media/image31.jp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8.jpg"/><Relationship Id="rId11" Type="http://schemas.openxmlformats.org/officeDocument/2006/relationships/image" Target="../media/image13.jpg"/><Relationship Id="rId24" Type="http://schemas.openxmlformats.org/officeDocument/2006/relationships/image" Target="../media/image26.jpg"/><Relationship Id="rId32" Type="http://schemas.openxmlformats.org/officeDocument/2006/relationships/image" Target="../media/image34.jpg"/><Relationship Id="rId37" Type="http://schemas.openxmlformats.org/officeDocument/2006/relationships/image" Target="../media/image39.png"/><Relationship Id="rId5" Type="http://schemas.openxmlformats.org/officeDocument/2006/relationships/image" Target="../media/image7.jpg"/><Relationship Id="rId15" Type="http://schemas.openxmlformats.org/officeDocument/2006/relationships/image" Target="../media/image17.jpg"/><Relationship Id="rId23" Type="http://schemas.openxmlformats.org/officeDocument/2006/relationships/image" Target="../media/image25.jpg"/><Relationship Id="rId28" Type="http://schemas.openxmlformats.org/officeDocument/2006/relationships/image" Target="../media/image30.jpg"/><Relationship Id="rId36" Type="http://schemas.openxmlformats.org/officeDocument/2006/relationships/image" Target="../media/image38.jpg"/><Relationship Id="rId10" Type="http://schemas.openxmlformats.org/officeDocument/2006/relationships/image" Target="../media/image12.jpg"/><Relationship Id="rId19" Type="http://schemas.openxmlformats.org/officeDocument/2006/relationships/image" Target="../media/image21.jpg"/><Relationship Id="rId31" Type="http://schemas.openxmlformats.org/officeDocument/2006/relationships/image" Target="../media/image33.jpg"/><Relationship Id="rId4" Type="http://schemas.openxmlformats.org/officeDocument/2006/relationships/image" Target="../media/image6.jpg"/><Relationship Id="rId9" Type="http://schemas.openxmlformats.org/officeDocument/2006/relationships/image" Target="../media/image11.jpg"/><Relationship Id="rId14" Type="http://schemas.openxmlformats.org/officeDocument/2006/relationships/image" Target="../media/image16.jpg"/><Relationship Id="rId22" Type="http://schemas.openxmlformats.org/officeDocument/2006/relationships/image" Target="../media/image24.jpg"/><Relationship Id="rId27" Type="http://schemas.openxmlformats.org/officeDocument/2006/relationships/image" Target="../media/image29.jpg"/><Relationship Id="rId30" Type="http://schemas.openxmlformats.org/officeDocument/2006/relationships/image" Target="../media/image32.jpg"/><Relationship Id="rId35" Type="http://schemas.openxmlformats.org/officeDocument/2006/relationships/image" Target="../media/image37.jpg"/><Relationship Id="rId8" Type="http://schemas.openxmlformats.org/officeDocument/2006/relationships/image" Target="../media/image10.jpg"/><Relationship Id="rId3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A06119-92B9-A545-93AC-A2954A81995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4000" y="132080"/>
            <a:ext cx="8514080" cy="205979"/>
          </a:xfrm>
        </p:spPr>
        <p:txBody>
          <a:bodyPr/>
          <a:lstStyle/>
          <a:p>
            <a:r>
              <a:rPr lang="en-US" dirty="0"/>
              <a:t>Exoplanet Communications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89BD44-5872-BE46-8AC6-75926DA7E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</p:spPr>
        <p:txBody>
          <a:bodyPr/>
          <a:lstStyle/>
          <a:p>
            <a:r>
              <a:rPr lang="en-US" dirty="0">
                <a:solidFill>
                  <a:srgbClr val="95B8F3"/>
                </a:solidFill>
              </a:rPr>
              <a:t>Exoplanet Discoveries </a:t>
            </a:r>
            <a:r>
              <a:rPr lang="en-US" sz="1600" dirty="0">
                <a:solidFill>
                  <a:srgbClr val="95B8F3"/>
                </a:solidFill>
              </a:rPr>
              <a:t>– 30+ Years of History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30C59DF-F678-154D-A55E-A94C1E1BAA4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1D888B3B-88B9-C440-8DF2-4389D57B4A78}" type="datetime4">
              <a:rPr lang="en-US" smtClean="0"/>
              <a:t>May 11, 2022</a:t>
            </a:fld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81ABF5F-EE76-584D-92DA-72F79761305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dirty="0"/>
              <a:t>This document has been reviewed and determined not to contain export controlled technical data.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DF12D92B-78D8-9D4A-8BCB-B216E9524D9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913025" y="4952849"/>
            <a:ext cx="601370" cy="122071"/>
          </a:xfrm>
        </p:spPr>
        <p:txBody>
          <a:bodyPr/>
          <a:lstStyle/>
          <a:p>
            <a:fld id="{275C533D-D968-4A70-91E2-44C7FEDAA0E0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77AAC82-3B58-F84E-8B60-441A922D57F5}"/>
              </a:ext>
            </a:extLst>
          </p:cNvPr>
          <p:cNvSpPr txBox="1"/>
          <p:nvPr/>
        </p:nvSpPr>
        <p:spPr>
          <a:xfrm>
            <a:off x="7417658" y="4871803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3E556E"/>
                </a:solidFill>
              </a:rPr>
              <a:t>exoplanets.nasa.gov</a:t>
            </a:r>
            <a:endParaRPr lang="en-US" sz="1000" b="1" kern="0" spc="70" dirty="0">
              <a:solidFill>
                <a:srgbClr val="3E556E"/>
              </a:solidFill>
            </a:endParaRPr>
          </a:p>
        </p:txBody>
      </p:sp>
      <p:pic>
        <p:nvPicPr>
          <p:cNvPr id="8" name="Picture 2022">
            <a:extLst>
              <a:ext uri="{FF2B5EF4-FFF2-40B4-BE49-F238E27FC236}">
                <a16:creationId xmlns:a16="http://schemas.microsoft.com/office/drawing/2014/main" id="{B4F40C26-98B2-1348-A963-80547F3CBB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286" y="786272"/>
            <a:ext cx="6672648" cy="4114800"/>
          </a:xfrm>
          <a:prstGeom prst="rect">
            <a:avLst/>
          </a:prstGeom>
        </p:spPr>
      </p:pic>
      <p:pic>
        <p:nvPicPr>
          <p:cNvPr id="9" name="Picture 2021">
            <a:extLst>
              <a:ext uri="{FF2B5EF4-FFF2-40B4-BE49-F238E27FC236}">
                <a16:creationId xmlns:a16="http://schemas.microsoft.com/office/drawing/2014/main" id="{3031B8FA-616C-E74F-876B-C17717AF9E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pic>
        <p:nvPicPr>
          <p:cNvPr id="10" name="Picture 2020">
            <a:extLst>
              <a:ext uri="{FF2B5EF4-FFF2-40B4-BE49-F238E27FC236}">
                <a16:creationId xmlns:a16="http://schemas.microsoft.com/office/drawing/2014/main" id="{A716DDDF-C0E2-7848-A43C-82750CF5E0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pic>
        <p:nvPicPr>
          <p:cNvPr id="11" name="Picture 2019">
            <a:extLst>
              <a:ext uri="{FF2B5EF4-FFF2-40B4-BE49-F238E27FC236}">
                <a16:creationId xmlns:a16="http://schemas.microsoft.com/office/drawing/2014/main" id="{90AC0B1B-B64D-7E4D-B13B-9AC1DD3D3C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pic>
        <p:nvPicPr>
          <p:cNvPr id="12" name="Picture 2018">
            <a:extLst>
              <a:ext uri="{FF2B5EF4-FFF2-40B4-BE49-F238E27FC236}">
                <a16:creationId xmlns:a16="http://schemas.microsoft.com/office/drawing/2014/main" id="{AC02087C-6F9B-D645-B3E8-2E820800CB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pic>
        <p:nvPicPr>
          <p:cNvPr id="13" name="Picture 2017">
            <a:extLst>
              <a:ext uri="{FF2B5EF4-FFF2-40B4-BE49-F238E27FC236}">
                <a16:creationId xmlns:a16="http://schemas.microsoft.com/office/drawing/2014/main" id="{5AE6C034-6515-BB40-93FC-907246167C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pic>
        <p:nvPicPr>
          <p:cNvPr id="17" name="Picture 2016">
            <a:extLst>
              <a:ext uri="{FF2B5EF4-FFF2-40B4-BE49-F238E27FC236}">
                <a16:creationId xmlns:a16="http://schemas.microsoft.com/office/drawing/2014/main" id="{326886C3-44E6-F944-8601-022A3988004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pic>
        <p:nvPicPr>
          <p:cNvPr id="18" name="Picture 2015">
            <a:extLst>
              <a:ext uri="{FF2B5EF4-FFF2-40B4-BE49-F238E27FC236}">
                <a16:creationId xmlns:a16="http://schemas.microsoft.com/office/drawing/2014/main" id="{E748D829-E442-D34C-917E-3A69D35C04E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pic>
        <p:nvPicPr>
          <p:cNvPr id="19" name="Picture 2014">
            <a:extLst>
              <a:ext uri="{FF2B5EF4-FFF2-40B4-BE49-F238E27FC236}">
                <a16:creationId xmlns:a16="http://schemas.microsoft.com/office/drawing/2014/main" id="{24738568-1289-BE4B-A582-C4AB7A0B05B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pic>
        <p:nvPicPr>
          <p:cNvPr id="20" name="Picture 2013">
            <a:extLst>
              <a:ext uri="{FF2B5EF4-FFF2-40B4-BE49-F238E27FC236}">
                <a16:creationId xmlns:a16="http://schemas.microsoft.com/office/drawing/2014/main" id="{06DFDB4D-8A0A-B54E-90D3-0E5DB71D0D2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pic>
        <p:nvPicPr>
          <p:cNvPr id="21" name="Picture 2012">
            <a:extLst>
              <a:ext uri="{FF2B5EF4-FFF2-40B4-BE49-F238E27FC236}">
                <a16:creationId xmlns:a16="http://schemas.microsoft.com/office/drawing/2014/main" id="{C4A66117-7CF7-8145-846D-88054BAA57B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pic>
        <p:nvPicPr>
          <p:cNvPr id="22" name="Picture 2011">
            <a:extLst>
              <a:ext uri="{FF2B5EF4-FFF2-40B4-BE49-F238E27FC236}">
                <a16:creationId xmlns:a16="http://schemas.microsoft.com/office/drawing/2014/main" id="{AE2120A6-04A6-284A-B7D6-F3B646C6916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pic>
        <p:nvPicPr>
          <p:cNvPr id="23" name="Picture 2010">
            <a:extLst>
              <a:ext uri="{FF2B5EF4-FFF2-40B4-BE49-F238E27FC236}">
                <a16:creationId xmlns:a16="http://schemas.microsoft.com/office/drawing/2014/main" id="{D924A1E3-8ECF-8447-8769-64F74B275DE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pic>
        <p:nvPicPr>
          <p:cNvPr id="24" name="Picture 2009">
            <a:extLst>
              <a:ext uri="{FF2B5EF4-FFF2-40B4-BE49-F238E27FC236}">
                <a16:creationId xmlns:a16="http://schemas.microsoft.com/office/drawing/2014/main" id="{DC0955FE-0148-3448-9063-879F58A7B32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pic>
        <p:nvPicPr>
          <p:cNvPr id="25" name="Picture 2008">
            <a:extLst>
              <a:ext uri="{FF2B5EF4-FFF2-40B4-BE49-F238E27FC236}">
                <a16:creationId xmlns:a16="http://schemas.microsoft.com/office/drawing/2014/main" id="{02C974C7-CDD1-AF43-BABA-8D11B53E7E7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pic>
        <p:nvPicPr>
          <p:cNvPr id="26" name="Picture 2007">
            <a:extLst>
              <a:ext uri="{FF2B5EF4-FFF2-40B4-BE49-F238E27FC236}">
                <a16:creationId xmlns:a16="http://schemas.microsoft.com/office/drawing/2014/main" id="{15022A0E-99A2-8343-A120-8BBD08D152F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pic>
        <p:nvPicPr>
          <p:cNvPr id="27" name="Picture 2006">
            <a:extLst>
              <a:ext uri="{FF2B5EF4-FFF2-40B4-BE49-F238E27FC236}">
                <a16:creationId xmlns:a16="http://schemas.microsoft.com/office/drawing/2014/main" id="{E805DA9D-12C5-F343-B4D1-190DAC40839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pic>
        <p:nvPicPr>
          <p:cNvPr id="28" name="Picture 2005">
            <a:extLst>
              <a:ext uri="{FF2B5EF4-FFF2-40B4-BE49-F238E27FC236}">
                <a16:creationId xmlns:a16="http://schemas.microsoft.com/office/drawing/2014/main" id="{E1B38635-D5D9-B54B-B201-C00E1C43A84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pic>
        <p:nvPicPr>
          <p:cNvPr id="29" name="Picture 2004">
            <a:extLst>
              <a:ext uri="{FF2B5EF4-FFF2-40B4-BE49-F238E27FC236}">
                <a16:creationId xmlns:a16="http://schemas.microsoft.com/office/drawing/2014/main" id="{163AD1CE-DEAF-3940-97D1-6E921B4AF56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pic>
        <p:nvPicPr>
          <p:cNvPr id="30" name="Picture 2003">
            <a:extLst>
              <a:ext uri="{FF2B5EF4-FFF2-40B4-BE49-F238E27FC236}">
                <a16:creationId xmlns:a16="http://schemas.microsoft.com/office/drawing/2014/main" id="{F241B498-18A0-D04B-8D5C-3ED8811A3D0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pic>
        <p:nvPicPr>
          <p:cNvPr id="31" name="Picture 2002">
            <a:extLst>
              <a:ext uri="{FF2B5EF4-FFF2-40B4-BE49-F238E27FC236}">
                <a16:creationId xmlns:a16="http://schemas.microsoft.com/office/drawing/2014/main" id="{35F081F3-6772-1A45-B119-E1919740A71F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pic>
        <p:nvPicPr>
          <p:cNvPr id="32" name="Picture 2001">
            <a:extLst>
              <a:ext uri="{FF2B5EF4-FFF2-40B4-BE49-F238E27FC236}">
                <a16:creationId xmlns:a16="http://schemas.microsoft.com/office/drawing/2014/main" id="{51FDDDDC-D41B-9D49-8DB8-3BE618382B18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pic>
        <p:nvPicPr>
          <p:cNvPr id="33" name="Picture 2000">
            <a:extLst>
              <a:ext uri="{FF2B5EF4-FFF2-40B4-BE49-F238E27FC236}">
                <a16:creationId xmlns:a16="http://schemas.microsoft.com/office/drawing/2014/main" id="{B9003215-3F30-2641-AE3E-0B0B5DE03F5D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pic>
        <p:nvPicPr>
          <p:cNvPr id="34" name="Picture 1999">
            <a:extLst>
              <a:ext uri="{FF2B5EF4-FFF2-40B4-BE49-F238E27FC236}">
                <a16:creationId xmlns:a16="http://schemas.microsoft.com/office/drawing/2014/main" id="{761FF3B3-F2A4-6544-9875-5DC170CDCAC7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pic>
        <p:nvPicPr>
          <p:cNvPr id="35" name="Picture 1998">
            <a:extLst>
              <a:ext uri="{FF2B5EF4-FFF2-40B4-BE49-F238E27FC236}">
                <a16:creationId xmlns:a16="http://schemas.microsoft.com/office/drawing/2014/main" id="{2CF4702B-E757-C44E-8210-0F9C0B5218E1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pic>
        <p:nvPicPr>
          <p:cNvPr id="36" name="Picture 1997">
            <a:extLst>
              <a:ext uri="{FF2B5EF4-FFF2-40B4-BE49-F238E27FC236}">
                <a16:creationId xmlns:a16="http://schemas.microsoft.com/office/drawing/2014/main" id="{A0492A46-EE64-EF4F-BBB0-43358228E714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pic>
        <p:nvPicPr>
          <p:cNvPr id="37" name="Picture 1996">
            <a:extLst>
              <a:ext uri="{FF2B5EF4-FFF2-40B4-BE49-F238E27FC236}">
                <a16:creationId xmlns:a16="http://schemas.microsoft.com/office/drawing/2014/main" id="{43D8A5C2-43E2-0B47-A99B-4C93B3059381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pic>
        <p:nvPicPr>
          <p:cNvPr id="38" name="Picture 1995">
            <a:extLst>
              <a:ext uri="{FF2B5EF4-FFF2-40B4-BE49-F238E27FC236}">
                <a16:creationId xmlns:a16="http://schemas.microsoft.com/office/drawing/2014/main" id="{2107406E-FE54-2849-B673-6EB5B8DC12C0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pic>
        <p:nvPicPr>
          <p:cNvPr id="39" name="Picture 1994">
            <a:extLst>
              <a:ext uri="{FF2B5EF4-FFF2-40B4-BE49-F238E27FC236}">
                <a16:creationId xmlns:a16="http://schemas.microsoft.com/office/drawing/2014/main" id="{3E45AF87-8EA8-954A-837E-BDD0D1905876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pic>
        <p:nvPicPr>
          <p:cNvPr id="40" name="Picture 1993">
            <a:extLst>
              <a:ext uri="{FF2B5EF4-FFF2-40B4-BE49-F238E27FC236}">
                <a16:creationId xmlns:a16="http://schemas.microsoft.com/office/drawing/2014/main" id="{58800F28-27DE-B749-AB3D-F6D1163B30BF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pic>
        <p:nvPicPr>
          <p:cNvPr id="41" name="Picture 1992">
            <a:extLst>
              <a:ext uri="{FF2B5EF4-FFF2-40B4-BE49-F238E27FC236}">
                <a16:creationId xmlns:a16="http://schemas.microsoft.com/office/drawing/2014/main" id="{0F5D8C1A-F0F8-374B-A5ED-D99EBA5CECC6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pic>
        <p:nvPicPr>
          <p:cNvPr id="42" name="Picture 1991">
            <a:extLst>
              <a:ext uri="{FF2B5EF4-FFF2-40B4-BE49-F238E27FC236}">
                <a16:creationId xmlns:a16="http://schemas.microsoft.com/office/drawing/2014/main" id="{27B28BC7-F003-CC4D-9D66-CFB5D17EA880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pic>
        <p:nvPicPr>
          <p:cNvPr id="43" name="Picture 1990">
            <a:extLst>
              <a:ext uri="{FF2B5EF4-FFF2-40B4-BE49-F238E27FC236}">
                <a16:creationId xmlns:a16="http://schemas.microsoft.com/office/drawing/2014/main" id="{E7B7280A-8D05-B746-8F4B-E2F5C01D8761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pic>
        <p:nvPicPr>
          <p:cNvPr id="44" name="Picture 1989">
            <a:extLst>
              <a:ext uri="{FF2B5EF4-FFF2-40B4-BE49-F238E27FC236}">
                <a16:creationId xmlns:a16="http://schemas.microsoft.com/office/drawing/2014/main" id="{7969E33C-834E-A14D-B4F9-E90ACC2CD230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095286" y="786272"/>
            <a:ext cx="6672649" cy="41148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7EA2F87-4811-5046-9926-35C750D67935}"/>
              </a:ext>
            </a:extLst>
          </p:cNvPr>
          <p:cNvCxnSpPr>
            <a:cxnSpLocks/>
          </p:cNvCxnSpPr>
          <p:nvPr/>
        </p:nvCxnSpPr>
        <p:spPr>
          <a:xfrm>
            <a:off x="1991170" y="1324598"/>
            <a:ext cx="0" cy="2879934"/>
          </a:xfrm>
          <a:prstGeom prst="line">
            <a:avLst/>
          </a:prstGeom>
          <a:ln w="15875" cmpd="sng">
            <a:solidFill>
              <a:schemeClr val="bg1">
                <a:lumMod val="75000"/>
              </a:schemeClr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FFDF0D1B-D00B-5C4F-8065-4A6DFDBA95C6}"/>
              </a:ext>
            </a:extLst>
          </p:cNvPr>
          <p:cNvCxnSpPr>
            <a:cxnSpLocks/>
          </p:cNvCxnSpPr>
          <p:nvPr/>
        </p:nvCxnSpPr>
        <p:spPr>
          <a:xfrm>
            <a:off x="1991170" y="4201357"/>
            <a:ext cx="5383852" cy="0"/>
          </a:xfrm>
          <a:prstGeom prst="line">
            <a:avLst/>
          </a:prstGeom>
          <a:ln w="15875" cmpd="sng">
            <a:solidFill>
              <a:schemeClr val="bg1">
                <a:lumMod val="75000"/>
              </a:schemeClr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6" name="Axis label overlay">
            <a:extLst>
              <a:ext uri="{FF2B5EF4-FFF2-40B4-BE49-F238E27FC236}">
                <a16:creationId xmlns:a16="http://schemas.microsoft.com/office/drawing/2014/main" id="{9324188F-7705-9F62-81F7-6F9C7983852B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rightnessContrast bright="-54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1095286" y="786273"/>
            <a:ext cx="6672648" cy="411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73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"/>
                            </p:stCondLst>
                            <p:childTnLst>
                              <p:par>
                                <p:cTn id="5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"/>
                            </p:stCondLst>
                            <p:childTnLst>
                              <p:par>
                                <p:cTn id="5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"/>
                            </p:stCondLst>
                            <p:childTnLst>
                              <p:par>
                                <p:cTn id="6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700"/>
                            </p:stCondLst>
                            <p:childTnLst>
                              <p:par>
                                <p:cTn id="7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800"/>
                            </p:stCondLst>
                            <p:childTnLst>
                              <p:par>
                                <p:cTn id="7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900"/>
                            </p:stCondLst>
                            <p:childTnLst>
                              <p:par>
                                <p:cTn id="8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100"/>
                            </p:stCondLst>
                            <p:childTnLst>
                              <p:par>
                                <p:cTn id="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200"/>
                            </p:stCondLst>
                            <p:childTnLst>
                              <p:par>
                                <p:cTn id="9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300"/>
                            </p:stCondLst>
                            <p:childTnLst>
                              <p:par>
                                <p:cTn id="9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400"/>
                            </p:stCondLst>
                            <p:childTnLst>
                              <p:par>
                                <p:cTn id="10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500"/>
                            </p:stCondLst>
                            <p:childTnLst>
                              <p:par>
                                <p:cTn id="10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600"/>
                            </p:stCondLst>
                            <p:childTnLst>
                              <p:par>
                                <p:cTn id="10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700"/>
                            </p:stCondLst>
                            <p:childTnLst>
                              <p:par>
                                <p:cTn id="1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8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900"/>
                            </p:stCondLst>
                            <p:childTnLst>
                              <p:par>
                                <p:cTn id="1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000"/>
                            </p:stCondLst>
                            <p:childTnLst>
                              <p:par>
                                <p:cTn id="1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100"/>
                            </p:stCondLst>
                            <p:childTnLst>
                              <p:par>
                                <p:cTn id="1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200"/>
                            </p:stCondLst>
                            <p:childTnLst>
                              <p:par>
                                <p:cTn id="13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- blue extension">
            <a:extLst>
              <a:ext uri="{FF2B5EF4-FFF2-40B4-BE49-F238E27FC236}">
                <a16:creationId xmlns:a16="http://schemas.microsoft.com/office/drawing/2014/main" id="{57E46220-6149-F142-AA3D-902FC21CB7EB}"/>
              </a:ext>
            </a:extLst>
          </p:cNvPr>
          <p:cNvSpPr/>
          <p:nvPr/>
        </p:nvSpPr>
        <p:spPr>
          <a:xfrm>
            <a:off x="0" y="4461920"/>
            <a:ext cx="9143999" cy="681580"/>
          </a:xfrm>
          <a:prstGeom prst="rect">
            <a:avLst/>
          </a:prstGeom>
          <a:solidFill>
            <a:srgbClr val="0921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A06119-92B9-A545-93AC-A2954A81995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4000" y="132080"/>
            <a:ext cx="8514080" cy="205979"/>
          </a:xfrm>
        </p:spPr>
        <p:txBody>
          <a:bodyPr/>
          <a:lstStyle/>
          <a:p>
            <a:r>
              <a:rPr lang="en-US" dirty="0">
                <a:solidFill>
                  <a:srgbClr val="566F99"/>
                </a:solidFill>
              </a:rPr>
              <a:t>Exoplanet Communications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89BD44-5872-BE46-8AC6-75926DA7E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</p:spPr>
        <p:txBody>
          <a:bodyPr/>
          <a:lstStyle/>
          <a:p>
            <a:r>
              <a:rPr lang="en-US" dirty="0">
                <a:solidFill>
                  <a:srgbClr val="95B8F3"/>
                </a:solidFill>
              </a:rPr>
              <a:t>Exoplanet Discoveries </a:t>
            </a:r>
            <a:r>
              <a:rPr lang="en-US" sz="1600" dirty="0">
                <a:solidFill>
                  <a:srgbClr val="95B8F3"/>
                </a:solidFill>
              </a:rPr>
              <a:t>– 30+ Years of History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30C59DF-F678-154D-A55E-A94C1E1BAA4C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254000" y="4952492"/>
            <a:ext cx="1422400" cy="123211"/>
          </a:xfrm>
        </p:spPr>
        <p:txBody>
          <a:bodyPr/>
          <a:lstStyle/>
          <a:p>
            <a:fld id="{1D888B3B-88B9-C440-8DF2-4389D57B4A78}" type="datetime4">
              <a:rPr lang="en-US" smtClean="0">
                <a:solidFill>
                  <a:srgbClr val="3F5274"/>
                </a:solidFill>
              </a:rPr>
              <a:t>May 11, 2022</a:t>
            </a:fld>
            <a:endParaRPr lang="en-US" dirty="0">
              <a:solidFill>
                <a:srgbClr val="3F5274"/>
              </a:solidFill>
            </a:endParaRP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81ABF5F-EE76-584D-92DA-72F79761305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2138597" y="4951092"/>
            <a:ext cx="4866807" cy="124611"/>
          </a:xfrm>
        </p:spPr>
        <p:txBody>
          <a:bodyPr/>
          <a:lstStyle/>
          <a:p>
            <a:r>
              <a:rPr lang="en-US" dirty="0">
                <a:solidFill>
                  <a:srgbClr val="3F5274"/>
                </a:solidFill>
              </a:rPr>
              <a:t>This document has been reviewed and determined not to contain export controlled technical data.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DF12D92B-78D8-9D4A-8BCB-B216E9524D9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913025" y="4951092"/>
            <a:ext cx="601370" cy="122071"/>
          </a:xfrm>
        </p:spPr>
        <p:txBody>
          <a:bodyPr/>
          <a:lstStyle/>
          <a:p>
            <a:fld id="{275C533D-D968-4A70-91E2-44C7FEDAA0E0}" type="slidenum">
              <a:rPr lang="en-US" smtClean="0">
                <a:solidFill>
                  <a:srgbClr val="3F5274"/>
                </a:solidFill>
              </a:rPr>
              <a:pPr/>
              <a:t>2</a:t>
            </a:fld>
            <a:endParaRPr lang="en-US" dirty="0">
              <a:solidFill>
                <a:srgbClr val="3F5274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77AAC82-3B58-F84E-8B60-441A922D57F5}"/>
              </a:ext>
            </a:extLst>
          </p:cNvPr>
          <p:cNvSpPr txBox="1"/>
          <p:nvPr/>
        </p:nvSpPr>
        <p:spPr>
          <a:xfrm>
            <a:off x="7417658" y="4870046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3F5274"/>
                </a:solidFill>
              </a:rPr>
              <a:t>exoplanets.nasa.gov</a:t>
            </a:r>
            <a:endParaRPr lang="en-US" sz="1000" b="1" kern="0" spc="70" dirty="0">
              <a:solidFill>
                <a:srgbClr val="3F5274"/>
              </a:solidFill>
            </a:endParaRPr>
          </a:p>
        </p:txBody>
      </p:sp>
      <p:pic>
        <p:nvPicPr>
          <p:cNvPr id="4" name="Picture - gradient">
            <a:extLst>
              <a:ext uri="{FF2B5EF4-FFF2-40B4-BE49-F238E27FC236}">
                <a16:creationId xmlns:a16="http://schemas.microsoft.com/office/drawing/2014/main" id="{CE447F4F-8114-D348-A90D-C1F95FD7B0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777322"/>
            <a:ext cx="9144000" cy="4025900"/>
          </a:xfrm>
          <a:prstGeom prst="rect">
            <a:avLst/>
          </a:prstGeom>
        </p:spPr>
      </p:pic>
      <p:pic>
        <p:nvPicPr>
          <p:cNvPr id="6" name="Picture - cell phones">
            <a:extLst>
              <a:ext uri="{FF2B5EF4-FFF2-40B4-BE49-F238E27FC236}">
                <a16:creationId xmlns:a16="http://schemas.microsoft.com/office/drawing/2014/main" id="{0933F5E3-BC0F-404A-A7EF-1D1306DDF82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92252" y="674229"/>
            <a:ext cx="8641080" cy="1327506"/>
          </a:xfrm>
          <a:prstGeom prst="rect">
            <a:avLst/>
          </a:prstGeom>
        </p:spPr>
      </p:pic>
      <p:pic>
        <p:nvPicPr>
          <p:cNvPr id="23" name="Picture - Full - all layers">
            <a:extLst>
              <a:ext uri="{FF2B5EF4-FFF2-40B4-BE49-F238E27FC236}">
                <a16:creationId xmlns:a16="http://schemas.microsoft.com/office/drawing/2014/main" id="{ECB1B732-453F-0D44-B6F7-7CFAF4594E2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960"/>
          <a:stretch/>
        </p:blipFill>
        <p:spPr>
          <a:xfrm>
            <a:off x="-1" y="1307592"/>
            <a:ext cx="9143997" cy="3705445"/>
          </a:xfrm>
          <a:prstGeom prst="rect">
            <a:avLst/>
          </a:prstGeom>
        </p:spPr>
      </p:pic>
      <p:pic>
        <p:nvPicPr>
          <p:cNvPr id="20" name="Picture - gradient - dupe for full" hidden="1">
            <a:extLst>
              <a:ext uri="{FF2B5EF4-FFF2-40B4-BE49-F238E27FC236}">
                <a16:creationId xmlns:a16="http://schemas.microsoft.com/office/drawing/2014/main" id="{E94B4136-0040-E34D-B894-4FC305038A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777322"/>
            <a:ext cx="9144000" cy="4025900"/>
          </a:xfrm>
          <a:prstGeom prst="rect">
            <a:avLst/>
          </a:prstGeom>
        </p:spPr>
      </p:pic>
      <p:pic>
        <p:nvPicPr>
          <p:cNvPr id="8" name="Picture - Full baseline">
            <a:extLst>
              <a:ext uri="{FF2B5EF4-FFF2-40B4-BE49-F238E27FC236}">
                <a16:creationId xmlns:a16="http://schemas.microsoft.com/office/drawing/2014/main" id="{F1D32D2A-D729-DB4F-B541-6D962FA8D88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-1" y="987138"/>
            <a:ext cx="9143999" cy="4025899"/>
          </a:xfrm>
          <a:prstGeom prst="rect">
            <a:avLst/>
          </a:prstGeom>
        </p:spPr>
      </p:pic>
      <p:pic>
        <p:nvPicPr>
          <p:cNvPr id="19" name="Picture - Full histogram">
            <a:extLst>
              <a:ext uri="{FF2B5EF4-FFF2-40B4-BE49-F238E27FC236}">
                <a16:creationId xmlns:a16="http://schemas.microsoft.com/office/drawing/2014/main" id="{7540DF02-E21F-6A41-B1CE-1DFC9264C54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-1" y="987138"/>
            <a:ext cx="9143999" cy="4025899"/>
          </a:xfrm>
          <a:prstGeom prst="rect">
            <a:avLst/>
          </a:prstGeom>
        </p:spPr>
      </p:pic>
      <p:pic>
        <p:nvPicPr>
          <p:cNvPr id="18" name="Picture - CU chart histogram">
            <a:extLst>
              <a:ext uri="{FF2B5EF4-FFF2-40B4-BE49-F238E27FC236}">
                <a16:creationId xmlns:a16="http://schemas.microsoft.com/office/drawing/2014/main" id="{D29874CC-70D0-BB4B-AF3E-2FA61D1CECB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64643" y="952725"/>
            <a:ext cx="7214714" cy="4983239"/>
          </a:xfrm>
          <a:prstGeom prst="rect">
            <a:avLst/>
          </a:prstGeom>
        </p:spPr>
      </p:pic>
      <p:pic>
        <p:nvPicPr>
          <p:cNvPr id="10" name="Picture - CU chart base-years">
            <a:extLst>
              <a:ext uri="{FF2B5EF4-FFF2-40B4-BE49-F238E27FC236}">
                <a16:creationId xmlns:a16="http://schemas.microsoft.com/office/drawing/2014/main" id="{EC191BB7-1217-934D-AC6C-E08B8717F12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964643" y="952725"/>
            <a:ext cx="7214714" cy="4983239"/>
          </a:xfrm>
          <a:prstGeom prst="rect">
            <a:avLst/>
          </a:prstGeom>
        </p:spPr>
      </p:pic>
      <p:sp>
        <p:nvSpPr>
          <p:cNvPr id="26" name="TextBox - Discovery Year">
            <a:extLst>
              <a:ext uri="{FF2B5EF4-FFF2-40B4-BE49-F238E27FC236}">
                <a16:creationId xmlns:a16="http://schemas.microsoft.com/office/drawing/2014/main" id="{255EF80F-A68E-004F-81A0-A7F739869D34}"/>
              </a:ext>
            </a:extLst>
          </p:cNvPr>
          <p:cNvSpPr txBox="1"/>
          <p:nvPr/>
        </p:nvSpPr>
        <p:spPr>
          <a:xfrm>
            <a:off x="4099810" y="4498131"/>
            <a:ext cx="1723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95B8F3"/>
                </a:solidFill>
              </a:rPr>
              <a:t>Discovery Year</a:t>
            </a:r>
          </a:p>
        </p:txBody>
      </p:sp>
      <p:sp>
        <p:nvSpPr>
          <p:cNvPr id="9" name="TextBox - rapid progress...">
            <a:extLst>
              <a:ext uri="{FF2B5EF4-FFF2-40B4-BE49-F238E27FC236}">
                <a16:creationId xmlns:a16="http://schemas.microsoft.com/office/drawing/2014/main" id="{0E5397E5-1ED2-E04F-9756-72CDEC2F57D5}"/>
              </a:ext>
            </a:extLst>
          </p:cNvPr>
          <p:cNvSpPr txBox="1"/>
          <p:nvPr/>
        </p:nvSpPr>
        <p:spPr>
          <a:xfrm>
            <a:off x="2568888" y="2353756"/>
            <a:ext cx="4006225" cy="646331"/>
          </a:xfrm>
          <a:prstGeom prst="rect">
            <a:avLst/>
          </a:prstGeom>
          <a:noFill/>
          <a:effectLst>
            <a:outerShdw blurRad="50800" dist="12700" dir="5400000" algn="ctr" rotWithShape="0">
              <a:srgbClr val="092153"/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98BBF6"/>
                </a:solidFill>
              </a:rPr>
              <a:t>Such rapid progress is comparable to</a:t>
            </a:r>
            <a:br>
              <a:rPr lang="en-US" dirty="0">
                <a:solidFill>
                  <a:srgbClr val="98BBF6"/>
                </a:solidFill>
              </a:rPr>
            </a:br>
            <a:r>
              <a:rPr lang="en-US" dirty="0">
                <a:solidFill>
                  <a:srgbClr val="98BBF6"/>
                </a:solidFill>
              </a:rPr>
              <a:t>(or even faster than)…</a:t>
            </a:r>
          </a:p>
        </p:txBody>
      </p:sp>
      <p:sp>
        <p:nvSpPr>
          <p:cNvPr id="22" name="TextBox - evol of cell phones">
            <a:extLst>
              <a:ext uri="{FF2B5EF4-FFF2-40B4-BE49-F238E27FC236}">
                <a16:creationId xmlns:a16="http://schemas.microsoft.com/office/drawing/2014/main" id="{81745248-4404-0247-9A86-E57094CA8E77}"/>
              </a:ext>
            </a:extLst>
          </p:cNvPr>
          <p:cNvSpPr txBox="1"/>
          <p:nvPr/>
        </p:nvSpPr>
        <p:spPr>
          <a:xfrm>
            <a:off x="1619917" y="2338545"/>
            <a:ext cx="5904180" cy="1200329"/>
          </a:xfrm>
          <a:prstGeom prst="rect">
            <a:avLst/>
          </a:prstGeom>
          <a:noFill/>
          <a:effectLst>
            <a:outerShdw blurRad="50800" dist="12700" dir="5400000" algn="ctr" rotWithShape="0">
              <a:srgbClr val="092153"/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rgbClr val="98BBF6"/>
                </a:solidFill>
              </a:rPr>
              <a:t>  </a:t>
            </a:r>
            <a:br>
              <a:rPr lang="en-US" sz="3600" dirty="0">
                <a:solidFill>
                  <a:srgbClr val="98BBF6"/>
                </a:solidFill>
              </a:rPr>
            </a:br>
            <a:r>
              <a:rPr lang="en-US" sz="3600" dirty="0">
                <a:solidFill>
                  <a:srgbClr val="98BBF6"/>
                </a:solidFill>
              </a:rPr>
              <a:t>the evolution of cell phones!</a:t>
            </a:r>
          </a:p>
        </p:txBody>
      </p:sp>
      <p:sp>
        <p:nvSpPr>
          <p:cNvPr id="21" name="TextBox - Discovery Year">
            <a:extLst>
              <a:ext uri="{FF2B5EF4-FFF2-40B4-BE49-F238E27FC236}">
                <a16:creationId xmlns:a16="http://schemas.microsoft.com/office/drawing/2014/main" id="{F2FB51A7-D249-D74A-A2E9-D2A719B010A2}"/>
              </a:ext>
            </a:extLst>
          </p:cNvPr>
          <p:cNvSpPr txBox="1"/>
          <p:nvPr/>
        </p:nvSpPr>
        <p:spPr>
          <a:xfrm rot="16200000">
            <a:off x="-130624" y="2118026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95B8F3"/>
                </a:solidFill>
              </a:rPr>
              <a:t>New Planets</a:t>
            </a:r>
          </a:p>
        </p:txBody>
      </p:sp>
      <p:grpSp>
        <p:nvGrpSpPr>
          <p:cNvPr id="12" name="2022 add-on bar and base">
            <a:extLst>
              <a:ext uri="{FF2B5EF4-FFF2-40B4-BE49-F238E27FC236}">
                <a16:creationId xmlns:a16="http://schemas.microsoft.com/office/drawing/2014/main" id="{8792C3A0-0543-FE0E-512B-DBD45793C3F6}"/>
              </a:ext>
            </a:extLst>
          </p:cNvPr>
          <p:cNvGrpSpPr/>
          <p:nvPr/>
        </p:nvGrpSpPr>
        <p:grpSpPr>
          <a:xfrm>
            <a:off x="8768080" y="1170602"/>
            <a:ext cx="322981" cy="3012638"/>
            <a:chOff x="8768080" y="1177129"/>
            <a:chExt cx="322981" cy="301263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6EBDD95-9724-8FD0-7CA0-86FD7EF4DA5D}"/>
                </a:ext>
              </a:extLst>
            </p:cNvPr>
            <p:cNvSpPr/>
            <p:nvPr/>
          </p:nvSpPr>
          <p:spPr>
            <a:xfrm>
              <a:off x="8852629" y="1177129"/>
              <a:ext cx="153883" cy="2916085"/>
            </a:xfrm>
            <a:prstGeom prst="rect">
              <a:avLst/>
            </a:prstGeom>
            <a:solidFill>
              <a:srgbClr val="397FF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339E499-936F-29D1-CA67-B3A0E5420E3B}"/>
                </a:ext>
              </a:extLst>
            </p:cNvPr>
            <p:cNvSpPr/>
            <p:nvPr/>
          </p:nvSpPr>
          <p:spPr>
            <a:xfrm>
              <a:off x="8768080" y="4098027"/>
              <a:ext cx="322981" cy="45719"/>
            </a:xfrm>
            <a:prstGeom prst="rect">
              <a:avLst/>
            </a:prstGeom>
            <a:solidFill>
              <a:srgbClr val="24407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B053251-3505-D484-A11C-682A2016447D}"/>
                </a:ext>
              </a:extLst>
            </p:cNvPr>
            <p:cNvSpPr/>
            <p:nvPr/>
          </p:nvSpPr>
          <p:spPr>
            <a:xfrm>
              <a:off x="8920426" y="4116615"/>
              <a:ext cx="18288" cy="73152"/>
            </a:xfrm>
            <a:prstGeom prst="rect">
              <a:avLst/>
            </a:prstGeom>
            <a:solidFill>
              <a:srgbClr val="24407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" name="TextBox - 5,000+">
            <a:extLst>
              <a:ext uri="{FF2B5EF4-FFF2-40B4-BE49-F238E27FC236}">
                <a16:creationId xmlns:a16="http://schemas.microsoft.com/office/drawing/2014/main" id="{04E50AA1-0E45-DF74-2FC3-4D9C8EAE4EC4}"/>
              </a:ext>
            </a:extLst>
          </p:cNvPr>
          <p:cNvSpPr txBox="1"/>
          <p:nvPr/>
        </p:nvSpPr>
        <p:spPr>
          <a:xfrm>
            <a:off x="8251422" y="798864"/>
            <a:ext cx="8707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pc="-100" dirty="0">
                <a:solidFill>
                  <a:srgbClr val="95B7F4"/>
                </a:solidFill>
              </a:rPr>
              <a:t>5,</a:t>
            </a:r>
            <a:r>
              <a:rPr lang="en-US" dirty="0">
                <a:solidFill>
                  <a:srgbClr val="95B7F4"/>
                </a:solidFill>
              </a:rPr>
              <a:t>000+</a:t>
            </a:r>
          </a:p>
        </p:txBody>
      </p:sp>
    </p:spTree>
    <p:extLst>
      <p:ext uri="{BB962C8B-B14F-4D97-AF65-F5344CB8AC3E}">
        <p14:creationId xmlns:p14="http://schemas.microsoft.com/office/powerpoint/2010/main" val="288020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0.23889 0.128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44" y="642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0.23889 0.128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44" y="642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49000" y="49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6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49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00000" y="1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1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3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mph" presetSubtype="0" ac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</p:cBhvr>
                                      <p:by x="109000" y="109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3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3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8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42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-3.33333E-6 L 0 0.07469 " pathEditMode="relative" rAng="0" ptsTypes="AA">
                                      <p:cBhvr>
                                        <p:cTn id="65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735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2.5E-6 -3.7037E-7 L -2.5E-6 0.07469 " pathEditMode="relative" rAng="0" ptsTypes="AA">
                                      <p:cBhvr>
                                        <p:cTn id="67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735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0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0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6" presetClass="emp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26" grpId="2"/>
      <p:bldP spid="9" grpId="0"/>
      <p:bldP spid="22" grpId="0"/>
      <p:bldP spid="22" grpId="1"/>
      <p:bldP spid="21" grpId="0"/>
      <p:bldP spid="17" grpId="0" animBg="1"/>
      <p:bldP spid="17" grpId="1" animBg="1"/>
      <p:bldP spid="17" grpId="2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522&quot;&gt;&lt;object type=&quot;3&quot; unique_id=&quot;10523&quot;&gt;&lt;property id=&quot;20148&quot; value=&quot;5&quot;/&gt;&lt;property id=&quot;20300&quot; value=&quot;Slide 1&quot;/&gt;&lt;property id=&quot;20307&quot; value=&quot;277&quot;/&gt;&lt;/object&gt;&lt;object type=&quot;3&quot; unique_id=&quot;10524&quot;&gt;&lt;property id=&quot;20148&quot; value=&quot;5&quot;/&gt;&lt;property id=&quot;20300&quot; value=&quot;Slide 2&quot;/&gt;&lt;property id=&quot;20307&quot; value=&quot;281&quot;/&gt;&lt;/object&gt;&lt;object type=&quot;3&quot; unique_id=&quot;10525&quot;&gt;&lt;property id=&quot;20148&quot; value=&quot;5&quot;/&gt;&lt;property id=&quot;20300&quot; value=&quot;Slide 3&quot;/&gt;&lt;property id=&quot;20307&quot; value=&quot;280&quot;/&gt;&lt;/object&gt;&lt;object type=&quot;3&quot; unique_id=&quot;10526&quot;&gt;&lt;property id=&quot;20148&quot; value=&quot;5&quot;/&gt;&lt;property id=&quot;20300&quot; value=&quot;Slide 4&quot;/&gt;&lt;property id=&quot;20307&quot; value=&quot;278&quot;/&gt;&lt;/object&gt;&lt;/object&gt;&lt;object type=&quot;8&quot; unique_id=&quot;10532&quot;&gt;&lt;/object&gt;&lt;/object&gt;&lt;/database&gt;"/>
  <p:tag name="MMPROD_NEXTUNIQUEID" val="10010"/>
  <p:tag name="SECTOMILLISECCONVERTED" val="1"/>
</p:tagLst>
</file>

<file path=ppt/theme/theme1.xml><?xml version="1.0" encoding="utf-8"?>
<a:theme xmlns:a="http://schemas.openxmlformats.org/drawingml/2006/main" name="NASAjpl-WhiteTheme-16x9-vA6">
  <a:themeElements>
    <a:clrScheme name="NASA-JPL - Jan 2017">
      <a:dk1>
        <a:sysClr val="windowText" lastClr="000000"/>
      </a:dk1>
      <a:lt1>
        <a:sysClr val="window" lastClr="FFFFFF"/>
      </a:lt1>
      <a:dk2>
        <a:srgbClr val="5D5D60"/>
      </a:dk2>
      <a:lt2>
        <a:srgbClr val="E4E9EF"/>
      </a:lt2>
      <a:accent1>
        <a:srgbClr val="6083AA"/>
      </a:accent1>
      <a:accent2>
        <a:srgbClr val="94A8C2"/>
      </a:accent2>
      <a:accent3>
        <a:srgbClr val="0B3D91"/>
      </a:accent3>
      <a:accent4>
        <a:srgbClr val="E31937"/>
      </a:accent4>
      <a:accent5>
        <a:srgbClr val="F2A900"/>
      </a:accent5>
      <a:accent6>
        <a:srgbClr val="A4B34C"/>
      </a:accent6>
      <a:hlink>
        <a:srgbClr val="0E7EE0"/>
      </a:hlink>
      <a:folHlink>
        <a:srgbClr val="0E7E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/>
      </a:spPr>
      <a:bodyPr rtlCol="0" anchor="ctr"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bg1">
              <a:lumMod val="65000"/>
            </a:schemeClr>
          </a:solidFill>
          <a:tailEnd type="arrow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ASAjpl-BlackTheme-16x9-vA6">
  <a:themeElements>
    <a:clrScheme name="NASA-JPL - Jan 2017">
      <a:dk1>
        <a:sysClr val="windowText" lastClr="000000"/>
      </a:dk1>
      <a:lt1>
        <a:sysClr val="window" lastClr="FFFFFF"/>
      </a:lt1>
      <a:dk2>
        <a:srgbClr val="5D5D60"/>
      </a:dk2>
      <a:lt2>
        <a:srgbClr val="E4E9EF"/>
      </a:lt2>
      <a:accent1>
        <a:srgbClr val="6083AA"/>
      </a:accent1>
      <a:accent2>
        <a:srgbClr val="94A8C2"/>
      </a:accent2>
      <a:accent3>
        <a:srgbClr val="0B3D91"/>
      </a:accent3>
      <a:accent4>
        <a:srgbClr val="E31937"/>
      </a:accent4>
      <a:accent5>
        <a:srgbClr val="F2A900"/>
      </a:accent5>
      <a:accent6>
        <a:srgbClr val="A4B34C"/>
      </a:accent6>
      <a:hlink>
        <a:srgbClr val="0E7EE0"/>
      </a:hlink>
      <a:folHlink>
        <a:srgbClr val="0E7E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>
            <a:lumMod val="50000"/>
          </a:schemeClr>
        </a:solidFill>
        <a:ln>
          <a:noFill/>
        </a:ln>
        <a:effectLst/>
      </a:spPr>
      <a:bodyPr rtlCol="0" anchor="ctr"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tx2"/>
          </a:solidFill>
          <a:headEnd type="arrow"/>
          <a:tailEnd type="arrow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 smtClean="0">
            <a:solidFill>
              <a:schemeClr val="bg1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19048</TotalTime>
  <Words>334</Words>
  <Application>Microsoft Macintosh PowerPoint</Application>
  <PresentationFormat>On-screen Show (16:9)</PresentationFormat>
  <Paragraphs>54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NASAjpl-WhiteTheme-16x9-vA6</vt:lpstr>
      <vt:lpstr>NASAjpl-BlackTheme-16x9-vA6</vt:lpstr>
      <vt:lpstr>Exoplanet Discoveries – 30+ Years of History</vt:lpstr>
      <vt:lpstr>Exoplanet Discoveries – 30+ Years of History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Carolyn M Stolze</dc:creator>
  <cp:lastModifiedBy>Microsoft Office User</cp:lastModifiedBy>
  <cp:revision>268</cp:revision>
  <dcterms:created xsi:type="dcterms:W3CDTF">2016-09-08T21:41:17Z</dcterms:created>
  <dcterms:modified xsi:type="dcterms:W3CDTF">2022-05-12T03:44:42Z</dcterms:modified>
</cp:coreProperties>
</file>