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7"/>
  </p:notesMasterIdLst>
  <p:handoutMasterIdLst>
    <p:handoutMasterId r:id="rId8"/>
  </p:handoutMasterIdLst>
  <p:sldIdLst>
    <p:sldId id="265" r:id="rId3"/>
    <p:sldId id="277" r:id="rId4"/>
    <p:sldId id="278" r:id="rId5"/>
    <p:sldId id="279" r:id="rId6"/>
  </p:sldIdLst>
  <p:sldSz cx="9144000" cy="5143500" type="screen16x9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4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88BF"/>
    <a:srgbClr val="9488BD"/>
    <a:srgbClr val="4B4170"/>
    <a:srgbClr val="FFF0C8"/>
    <a:srgbClr val="7F759D"/>
    <a:srgbClr val="5A507F"/>
    <a:srgbClr val="534978"/>
    <a:srgbClr val="504B60"/>
    <a:srgbClr val="6F668B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91"/>
    <p:restoredTop sz="48269" autoAdjust="0"/>
  </p:normalViewPr>
  <p:slideViewPr>
    <p:cSldViewPr snapToGrid="0" snapToObjects="1">
      <p:cViewPr varScale="1">
        <p:scale>
          <a:sx n="73" d="100"/>
          <a:sy n="73" d="100"/>
        </p:scale>
        <p:origin x="3328" y="184"/>
      </p:cViewPr>
      <p:guideLst>
        <p:guide orient="horz" pos="2772"/>
        <p:guide pos="42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5/11/22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automatically, then requires 6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= first appearance of the truck and bicycle</a:t>
            </a:r>
          </a:p>
          <a:p>
            <a:pPr marL="228600" indent="-228600">
              <a:buAutoNum type="arabicParenR"/>
            </a:pPr>
            <a:r>
              <a:rPr lang="en-US" dirty="0"/>
              <a:t>Second click = statement about light curves</a:t>
            </a:r>
          </a:p>
          <a:p>
            <a:pPr marL="228600" indent="-228600">
              <a:buAutoNum type="arabicParenR"/>
            </a:pPr>
            <a:r>
              <a:rPr lang="en-US" dirty="0"/>
              <a:t>Third click = example of light curve (empty)</a:t>
            </a:r>
          </a:p>
          <a:p>
            <a:pPr marL="228600" indent="-228600">
              <a:buAutoNum type="arabicParenR"/>
            </a:pPr>
            <a:r>
              <a:rPr lang="en-US" dirty="0"/>
              <a:t>Forth click = completion of  light curve with example of truck</a:t>
            </a:r>
          </a:p>
          <a:p>
            <a:pPr marL="228600" indent="-228600">
              <a:buAutoNum type="arabicParenR"/>
            </a:pPr>
            <a:r>
              <a:rPr lang="en-US" dirty="0"/>
              <a:t>Fifth click = example of light curve with bicycle</a:t>
            </a:r>
          </a:p>
          <a:p>
            <a:pPr marL="228600" indent="-228600">
              <a:buAutoNum type="arabicParenR"/>
            </a:pPr>
            <a:r>
              <a:rPr lang="en-US" dirty="0"/>
              <a:t>Sixth click = statement regarding astronomers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Seventh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4th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 phenomenon called transit is used to detect exoplanets.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This is a commonplace analogy of transit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shapes (and depths) of light curves for the truck and bicycle are approximate.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NASA Kepler space telescope and TESS use this method.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exoplanets.nasa.gov</a:t>
            </a:r>
            <a:r>
              <a:rPr lang="en-US" dirty="0"/>
              <a:t>/what-is-an-exoplanet/in-depth/</a:t>
            </a:r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01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3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starts = demonstration of Jupiter-size planet light curve</a:t>
            </a:r>
          </a:p>
          <a:p>
            <a:pPr marL="228600" indent="-228600">
              <a:buAutoNum type="arabicParenR"/>
            </a:pPr>
            <a:r>
              <a:rPr lang="en-US" dirty="0"/>
              <a:t>Second click = demonstration of Earth-size planet light curve</a:t>
            </a:r>
          </a:p>
          <a:p>
            <a:pPr marL="228600" indent="-228600">
              <a:buAutoNum type="arabicParenR"/>
            </a:pPr>
            <a:r>
              <a:rPr lang="en-US" dirty="0"/>
              <a:t>Third click = discussion of the scale of light curves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Forth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 phenomenon called transit is used to detect exoplanets.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0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animation automatically after the slide change, then requires 1 click: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= discussion of the Earth-size planet light curve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Second click transitions to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23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3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= starts a comparison between the light curve depths and the scooping of ice cream (stops at container dimensions)</a:t>
            </a:r>
          </a:p>
          <a:p>
            <a:pPr marL="228600" indent="-228600">
              <a:buAutoNum type="arabicParenR"/>
            </a:pPr>
            <a:r>
              <a:rPr lang="en-US" dirty="0"/>
              <a:t>Second click = continues comparison of light curve with scooping ice cream (stops after cell phone depth)</a:t>
            </a:r>
          </a:p>
          <a:p>
            <a:pPr marL="228600" indent="-228600">
              <a:buAutoNum type="arabicParenR"/>
            </a:pPr>
            <a:r>
              <a:rPr lang="en-US" dirty="0"/>
              <a:t>Third click = compares light curve depth of 0.01% to a postage stamp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Forth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tiny transit depths are to discover exoplanets, using commonplace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6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11,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11,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1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504B60"/>
                </a:solidFill>
              </a:rPr>
              <a:t>May 11, 2022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504B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504B60"/>
                </a:solidFill>
              </a:rPr>
              <a:pPr/>
              <a:t>1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504B60"/>
                </a:solidFill>
              </a:rPr>
              <a:t>exoplanets.nasa.gov</a:t>
            </a:r>
            <a:endParaRPr lang="en-US" sz="1000" b="1" kern="0" spc="70" dirty="0">
              <a:solidFill>
                <a:srgbClr val="504B60"/>
              </a:solidFill>
            </a:endParaRPr>
          </a:p>
        </p:txBody>
      </p:sp>
      <p:pic>
        <p:nvPicPr>
          <p:cNvPr id="61" name="Light Curve - bicycle">
            <a:extLst>
              <a:ext uri="{FF2B5EF4-FFF2-40B4-BE49-F238E27FC236}">
                <a16:creationId xmlns:a16="http://schemas.microsoft.com/office/drawing/2014/main" id="{1747A3E7-AAB4-5F44-A837-DAFCE7941A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58490" y="820790"/>
            <a:ext cx="4000500" cy="2006600"/>
          </a:xfrm>
          <a:prstGeom prst="rect">
            <a:avLst/>
          </a:prstGeom>
        </p:spPr>
      </p:pic>
      <p:sp>
        <p:nvSpPr>
          <p:cNvPr id="64" name="Black cover rectangle for Bicycle Curve">
            <a:extLst>
              <a:ext uri="{FF2B5EF4-FFF2-40B4-BE49-F238E27FC236}">
                <a16:creationId xmlns:a16="http://schemas.microsoft.com/office/drawing/2014/main" id="{C387BB0C-C033-C849-8159-8E504251023A}"/>
              </a:ext>
            </a:extLst>
          </p:cNvPr>
          <p:cNvSpPr/>
          <p:nvPr/>
        </p:nvSpPr>
        <p:spPr>
          <a:xfrm>
            <a:off x="4820244" y="820789"/>
            <a:ext cx="4038746" cy="2124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2" name="Light Curve Axis for bicycle">
            <a:extLst>
              <a:ext uri="{FF2B5EF4-FFF2-40B4-BE49-F238E27FC236}">
                <a16:creationId xmlns:a16="http://schemas.microsoft.com/office/drawing/2014/main" id="{A843F73D-B70D-A34F-895A-C26979FDDD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58490" y="820790"/>
            <a:ext cx="4000500" cy="2006600"/>
          </a:xfrm>
          <a:prstGeom prst="rect">
            <a:avLst/>
          </a:prstGeom>
        </p:spPr>
      </p:pic>
      <p:pic>
        <p:nvPicPr>
          <p:cNvPr id="67" name="Cyclist color icon">
            <a:extLst>
              <a:ext uri="{FF2B5EF4-FFF2-40B4-BE49-F238E27FC236}">
                <a16:creationId xmlns:a16="http://schemas.microsoft.com/office/drawing/2014/main" id="{B1B90737-A9EA-6B4B-BC70-1D00773AC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208" y="1884949"/>
            <a:ext cx="384235" cy="361961"/>
          </a:xfrm>
          <a:prstGeom prst="rect">
            <a:avLst/>
          </a:prstGeom>
        </p:spPr>
      </p:pic>
      <p:sp>
        <p:nvSpPr>
          <p:cNvPr id="65" name="Reveal Black Rectangle">
            <a:extLst>
              <a:ext uri="{FF2B5EF4-FFF2-40B4-BE49-F238E27FC236}">
                <a16:creationId xmlns:a16="http://schemas.microsoft.com/office/drawing/2014/main" id="{C1AF7A83-91B3-A041-A730-D585DE4B75E0}"/>
              </a:ext>
            </a:extLst>
          </p:cNvPr>
          <p:cNvSpPr/>
          <p:nvPr/>
        </p:nvSpPr>
        <p:spPr>
          <a:xfrm>
            <a:off x="4351020" y="762000"/>
            <a:ext cx="4483100" cy="214093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9" name="Light Curve - Truck">
            <a:extLst>
              <a:ext uri="{FF2B5EF4-FFF2-40B4-BE49-F238E27FC236}">
                <a16:creationId xmlns:a16="http://schemas.microsoft.com/office/drawing/2014/main" id="{C642D500-57F9-5C42-AF97-BC0348B82B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892968" y="820790"/>
            <a:ext cx="4000500" cy="2006600"/>
          </a:xfrm>
          <a:prstGeom prst="rect">
            <a:avLst/>
          </a:prstGeom>
        </p:spPr>
      </p:pic>
      <p:sp>
        <p:nvSpPr>
          <p:cNvPr id="53" name="Black cover rectangle for Truck Curve">
            <a:extLst>
              <a:ext uri="{FF2B5EF4-FFF2-40B4-BE49-F238E27FC236}">
                <a16:creationId xmlns:a16="http://schemas.microsoft.com/office/drawing/2014/main" id="{F1E033DA-9DE6-4044-BC85-7EB001B55CA0}"/>
              </a:ext>
            </a:extLst>
          </p:cNvPr>
          <p:cNvSpPr/>
          <p:nvPr/>
        </p:nvSpPr>
        <p:spPr>
          <a:xfrm>
            <a:off x="1809538" y="820789"/>
            <a:ext cx="4187905" cy="21247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2" name="Light Curve Axis for truck">
            <a:extLst>
              <a:ext uri="{FF2B5EF4-FFF2-40B4-BE49-F238E27FC236}">
                <a16:creationId xmlns:a16="http://schemas.microsoft.com/office/drawing/2014/main" id="{04A6A8E9-8BA9-6747-869D-2898938D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92968" y="820790"/>
            <a:ext cx="4000500" cy="2006600"/>
          </a:xfrm>
          <a:prstGeom prst="rect">
            <a:avLst/>
          </a:prstGeom>
        </p:spPr>
      </p:pic>
      <p:pic>
        <p:nvPicPr>
          <p:cNvPr id="71" name="Truck color icon">
            <a:extLst>
              <a:ext uri="{FF2B5EF4-FFF2-40B4-BE49-F238E27FC236}">
                <a16:creationId xmlns:a16="http://schemas.microsoft.com/office/drawing/2014/main" id="{DFC610B2-74CD-5943-A08B-8AC79D8B01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078" y="1824090"/>
            <a:ext cx="676708" cy="389195"/>
          </a:xfrm>
          <a:prstGeom prst="rect">
            <a:avLst/>
          </a:prstGeom>
        </p:spPr>
      </p:pic>
      <p:pic>
        <p:nvPicPr>
          <p:cNvPr id="11" name="Intersection with headlights - all">
            <a:extLst>
              <a:ext uri="{FF2B5EF4-FFF2-40B4-BE49-F238E27FC236}">
                <a16:creationId xmlns:a16="http://schemas.microsoft.com/office/drawing/2014/main" id="{1D93B27B-E042-454C-BFB0-A7FF75854A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908050"/>
            <a:ext cx="9144000" cy="3327400"/>
          </a:xfrm>
          <a:prstGeom prst="rect">
            <a:avLst/>
          </a:prstGeom>
        </p:spPr>
      </p:pic>
      <p:pic>
        <p:nvPicPr>
          <p:cNvPr id="45" name="Truck #2 w shadow">
            <a:extLst>
              <a:ext uri="{FF2B5EF4-FFF2-40B4-BE49-F238E27FC236}">
                <a16:creationId xmlns:a16="http://schemas.microsoft.com/office/drawing/2014/main" id="{1F50C79D-0FA4-AD45-B157-18F3924476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022600" y="3300161"/>
            <a:ext cx="3022600" cy="2311400"/>
          </a:xfrm>
          <a:prstGeom prst="rect">
            <a:avLst/>
          </a:prstGeom>
        </p:spPr>
      </p:pic>
      <p:pic>
        <p:nvPicPr>
          <p:cNvPr id="42" name="Truck #1 w shadow">
            <a:extLst>
              <a:ext uri="{FF2B5EF4-FFF2-40B4-BE49-F238E27FC236}">
                <a16:creationId xmlns:a16="http://schemas.microsoft.com/office/drawing/2014/main" id="{531582F2-C0D5-314D-B7FE-A6703FD27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022600" y="1349984"/>
            <a:ext cx="3022600" cy="2311400"/>
          </a:xfrm>
          <a:prstGeom prst="rect">
            <a:avLst/>
          </a:prstGeom>
        </p:spPr>
      </p:pic>
      <p:pic>
        <p:nvPicPr>
          <p:cNvPr id="44" name="Cyclist #2 w shadow">
            <a:extLst>
              <a:ext uri="{FF2B5EF4-FFF2-40B4-BE49-F238E27FC236}">
                <a16:creationId xmlns:a16="http://schemas.microsoft.com/office/drawing/2014/main" id="{E6281546-E283-B248-915A-17D08179ED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129632" y="3854046"/>
            <a:ext cx="876300" cy="1016000"/>
          </a:xfrm>
          <a:prstGeom prst="rect">
            <a:avLst/>
          </a:prstGeom>
        </p:spPr>
      </p:pic>
      <p:pic>
        <p:nvPicPr>
          <p:cNvPr id="40" name="Cyclist #1 w shadow">
            <a:extLst>
              <a:ext uri="{FF2B5EF4-FFF2-40B4-BE49-F238E27FC236}">
                <a16:creationId xmlns:a16="http://schemas.microsoft.com/office/drawing/2014/main" id="{ADD99B38-3951-6847-82AD-2600800623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129632" y="1886934"/>
            <a:ext cx="876300" cy="1016000"/>
          </a:xfrm>
          <a:prstGeom prst="rect">
            <a:avLst/>
          </a:prstGeom>
        </p:spPr>
      </p:pic>
      <p:sp>
        <p:nvSpPr>
          <p:cNvPr id="13" name="Rectangle cleanup">
            <a:extLst>
              <a:ext uri="{FF2B5EF4-FFF2-40B4-BE49-F238E27FC236}">
                <a16:creationId xmlns:a16="http://schemas.microsoft.com/office/drawing/2014/main" id="{B9440F46-178E-814A-B94F-03186A90956C}"/>
              </a:ext>
            </a:extLst>
          </p:cNvPr>
          <p:cNvSpPr/>
          <p:nvPr/>
        </p:nvSpPr>
        <p:spPr>
          <a:xfrm>
            <a:off x="-3325091" y="-249382"/>
            <a:ext cx="3325091" cy="599703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4" name="Intersection with headlights - front curbs">
            <a:extLst>
              <a:ext uri="{FF2B5EF4-FFF2-40B4-BE49-F238E27FC236}">
                <a16:creationId xmlns:a16="http://schemas.microsoft.com/office/drawing/2014/main" id="{894638E9-EF9F-8745-A4B9-BB5135DE901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908050"/>
            <a:ext cx="9144000" cy="3327400"/>
          </a:xfrm>
          <a:prstGeom prst="rect">
            <a:avLst/>
          </a:prstGeom>
        </p:spPr>
      </p:pic>
      <p:sp>
        <p:nvSpPr>
          <p:cNvPr id="54" name="TextBox - &quot;The presense and motion...&quot;">
            <a:extLst>
              <a:ext uri="{FF2B5EF4-FFF2-40B4-BE49-F238E27FC236}">
                <a16:creationId xmlns:a16="http://schemas.microsoft.com/office/drawing/2014/main" id="{6FB6CE49-175A-7D46-ABDA-16D848E7DD35}"/>
              </a:ext>
            </a:extLst>
          </p:cNvPr>
          <p:cNvSpPr txBox="1"/>
          <p:nvPr/>
        </p:nvSpPr>
        <p:spPr>
          <a:xfrm>
            <a:off x="990600" y="362903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The presence (and motion) of objects far too small to be seen</a:t>
            </a:r>
            <a:br>
              <a:rPr lang="en-US" dirty="0">
                <a:solidFill>
                  <a:srgbClr val="FFF0C8"/>
                </a:solidFill>
              </a:rPr>
            </a:br>
            <a:r>
              <a:rPr lang="en-US" dirty="0">
                <a:solidFill>
                  <a:srgbClr val="FFF0C8"/>
                </a:solidFill>
              </a:rPr>
              <a:t>can be revealed by observing changes in a star’s brightness.</a:t>
            </a:r>
          </a:p>
        </p:txBody>
      </p:sp>
      <p:sp>
        <p:nvSpPr>
          <p:cNvPr id="50" name="TextBox - &quot;Astronomers...&quot;">
            <a:extLst>
              <a:ext uri="{FF2B5EF4-FFF2-40B4-BE49-F238E27FC236}">
                <a16:creationId xmlns:a16="http://schemas.microsoft.com/office/drawing/2014/main" id="{E4FCC510-F6F8-EE42-B7F3-9C88120B1376}"/>
              </a:ext>
            </a:extLst>
          </p:cNvPr>
          <p:cNvSpPr txBox="1"/>
          <p:nvPr/>
        </p:nvSpPr>
        <p:spPr>
          <a:xfrm>
            <a:off x="1520655" y="3115683"/>
            <a:ext cx="610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Astronomers use this same trick to discover exoplanets. </a:t>
            </a:r>
          </a:p>
        </p:txBody>
      </p:sp>
      <p:sp>
        <p:nvSpPr>
          <p:cNvPr id="48" name="TextBox - &quot;brightness documented...&quot;">
            <a:extLst>
              <a:ext uri="{FF2B5EF4-FFF2-40B4-BE49-F238E27FC236}">
                <a16:creationId xmlns:a16="http://schemas.microsoft.com/office/drawing/2014/main" id="{6F68F47C-B88B-754C-BF01-84AC6DCF91F5}"/>
              </a:ext>
            </a:extLst>
          </p:cNvPr>
          <p:cNvSpPr txBox="1"/>
          <p:nvPr/>
        </p:nvSpPr>
        <p:spPr>
          <a:xfrm>
            <a:off x="1208217" y="3379393"/>
            <a:ext cx="5706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Any amount of decrease in the light’s brightness, </a:t>
            </a:r>
          </a:p>
          <a:p>
            <a:pPr algn="ctr"/>
            <a:r>
              <a:rPr lang="en-US" dirty="0">
                <a:solidFill>
                  <a:srgbClr val="FFF0C8"/>
                </a:solidFill>
              </a:rPr>
              <a:t>brought about by the passing object, </a:t>
            </a:r>
          </a:p>
          <a:p>
            <a:pPr algn="ctr"/>
            <a:r>
              <a:rPr lang="en-US" dirty="0">
                <a:solidFill>
                  <a:srgbClr val="FFF0C8"/>
                </a:solidFill>
              </a:rPr>
              <a:t>can be documented using a “light curve.”</a:t>
            </a:r>
          </a:p>
        </p:txBody>
      </p:sp>
      <p:sp>
        <p:nvSpPr>
          <p:cNvPr id="17" name="TextBox - &quot;Unseen objects...&quot;">
            <a:extLst>
              <a:ext uri="{FF2B5EF4-FFF2-40B4-BE49-F238E27FC236}">
                <a16:creationId xmlns:a16="http://schemas.microsoft.com/office/drawing/2014/main" id="{523CADA3-C3A1-BB4B-AE42-66FAC8308F5F}"/>
              </a:ext>
            </a:extLst>
          </p:cNvPr>
          <p:cNvSpPr txBox="1"/>
          <p:nvPr/>
        </p:nvSpPr>
        <p:spPr>
          <a:xfrm>
            <a:off x="1639636" y="3379393"/>
            <a:ext cx="4844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0C8"/>
                </a:solidFill>
              </a:rPr>
              <a:t>Unseen objects may reveal themselves</a:t>
            </a:r>
            <a:br>
              <a:rPr lang="en-US" dirty="0">
                <a:solidFill>
                  <a:srgbClr val="FFF0C8"/>
                </a:solidFill>
              </a:rPr>
            </a:br>
            <a:r>
              <a:rPr lang="en-US" dirty="0">
                <a:solidFill>
                  <a:srgbClr val="FFF0C8"/>
                </a:solidFill>
              </a:rPr>
              <a:t>when passing in front of a light source.</a:t>
            </a:r>
          </a:p>
        </p:txBody>
      </p:sp>
      <p:pic>
        <p:nvPicPr>
          <p:cNvPr id="23" name="Intersection with NO headlights">
            <a:extLst>
              <a:ext uri="{FF2B5EF4-FFF2-40B4-BE49-F238E27FC236}">
                <a16:creationId xmlns:a16="http://schemas.microsoft.com/office/drawing/2014/main" id="{25423460-DA28-9641-8B62-56F193ECC7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08050"/>
            <a:ext cx="9144000" cy="3327400"/>
          </a:xfrm>
          <a:prstGeom prst="rect">
            <a:avLst/>
          </a:prstGeom>
        </p:spPr>
      </p:pic>
      <p:pic>
        <p:nvPicPr>
          <p:cNvPr id="19" name="Approaching Intersection">
            <a:extLst>
              <a:ext uri="{FF2B5EF4-FFF2-40B4-BE49-F238E27FC236}">
                <a16:creationId xmlns:a16="http://schemas.microsoft.com/office/drawing/2014/main" id="{6469D368-C04C-9249-A638-F208EB2B2B5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908050"/>
            <a:ext cx="9144000" cy="3327400"/>
          </a:xfrm>
          <a:prstGeom prst="rect">
            <a:avLst/>
          </a:prstGeom>
        </p:spPr>
      </p:pic>
      <p:pic>
        <p:nvPicPr>
          <p:cNvPr id="47" name="Approaching headlights">
            <a:extLst>
              <a:ext uri="{FF2B5EF4-FFF2-40B4-BE49-F238E27FC236}">
                <a16:creationId xmlns:a16="http://schemas.microsoft.com/office/drawing/2014/main" id="{1204B748-B80F-634A-B015-95E3A2EF8D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07166" y="1485266"/>
            <a:ext cx="2178050" cy="166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488BD"/>
                </a:solidFill>
              </a:rPr>
              <a:t>Exoplanet Detection </a:t>
            </a:r>
            <a:r>
              <a:rPr lang="en-US" sz="1600" dirty="0">
                <a:solidFill>
                  <a:srgbClr val="9488BD"/>
                </a:solidFill>
              </a:rPr>
              <a:t>– Transit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BBB4D3"/>
                </a:solidFill>
              </a:rPr>
              <a:t>Exoplanet Communications</a:t>
            </a:r>
          </a:p>
        </p:txBody>
      </p:sp>
      <p:sp>
        <p:nvSpPr>
          <p:cNvPr id="32" name="TextBox - &quot;A car's headlights...&quot;">
            <a:extLst>
              <a:ext uri="{FF2B5EF4-FFF2-40B4-BE49-F238E27FC236}">
                <a16:creationId xmlns:a16="http://schemas.microsoft.com/office/drawing/2014/main" id="{ECE94849-73C1-9F43-999B-8129F81B89A1}"/>
              </a:ext>
            </a:extLst>
          </p:cNvPr>
          <p:cNvSpPr txBox="1"/>
          <p:nvPr/>
        </p:nvSpPr>
        <p:spPr>
          <a:xfrm>
            <a:off x="1639636" y="2975436"/>
            <a:ext cx="484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9488BD"/>
                </a:solidFill>
              </a:rPr>
              <a:t>A car’s headlights on a dark street.</a:t>
            </a:r>
          </a:p>
        </p:txBody>
      </p:sp>
    </p:spTree>
    <p:extLst>
      <p:ext uri="{BB962C8B-B14F-4D97-AF65-F5344CB8AC3E}">
        <p14:creationId xmlns:p14="http://schemas.microsoft.com/office/powerpoint/2010/main" val="33737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71605E-6 L -0.0217 0.04938 " pathEditMode="relative" rAng="0" ptsTypes="AA">
                                      <p:cBhvr>
                                        <p:cTn id="6" dur="5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24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500" fill="hold"/>
                                        <p:tgtEl>
                                          <p:spTgt spid="4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4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96296E-6 L 1.3257 -0.00371 " pathEditMode="relative" rAng="0" ptsTypes="AA">
                                      <p:cBhvr>
                                        <p:cTn id="31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285" y="-18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4.44444E-6 -7.40741E-7 L 1.23628 0.00062 " pathEditMode="relative" rAng="0" ptsTypes="AA">
                                      <p:cBhvr>
                                        <p:cTn id="33" dur="7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06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799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98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796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97531E-6 L 1.32639 -0.0034 " pathEditMode="relative" rAng="0" ptsTypes="AA">
                                      <p:cBhvr>
                                        <p:cTn id="59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19" y="-18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7 6.17284E-7 L 0.44774 6.17284E-7 " pathEditMode="relative" rAng="0" ptsTypes="AA">
                                      <p:cBhvr>
                                        <p:cTn id="61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-0.1684 3.7037E-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185E-6 L 1.2368 -0.00124 " pathEditMode="relative" rAng="0" ptsTypes="AA">
                                      <p:cBhvr>
                                        <p:cTn id="83" dur="7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40" y="-62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3.33333E-6 6.17284E-7 L 0.45 0.00031 " pathEditMode="relative" rAng="0" ptsTypes="AA">
                                      <p:cBhvr>
                                        <p:cTn id="85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5" grpId="1" animBg="1"/>
      <p:bldP spid="53" grpId="0" animBg="1"/>
      <p:bldP spid="53" grpId="1" animBg="1"/>
      <p:bldP spid="54" grpId="0"/>
      <p:bldP spid="50" grpId="0"/>
      <p:bldP spid="48" grpId="0"/>
      <p:bldP spid="48" grpId="1"/>
      <p:bldP spid="17" grpId="0"/>
      <p:bldP spid="17" grpId="1"/>
      <p:bldP spid="3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504B60"/>
                </a:solidFill>
              </a:rPr>
              <a:t>May 11, 2022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504B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504B60"/>
                </a:solidFill>
              </a:rPr>
              <a:pPr/>
              <a:t>2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504B60"/>
                </a:solidFill>
              </a:rPr>
              <a:t>exoplanets.nasa.gov</a:t>
            </a:r>
            <a:endParaRPr lang="en-US" sz="1000" b="1" kern="0" spc="70" dirty="0">
              <a:solidFill>
                <a:srgbClr val="504B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488BD"/>
                </a:solidFill>
              </a:rPr>
              <a:t>Exoplanet Detection </a:t>
            </a:r>
            <a:r>
              <a:rPr lang="en-US" sz="1600" dirty="0">
                <a:solidFill>
                  <a:srgbClr val="9488BD"/>
                </a:solidFill>
              </a:rPr>
              <a:t>– Transit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BBB4D3"/>
                </a:solidFill>
              </a:rPr>
              <a:t>Exoplanet Communications</a:t>
            </a:r>
          </a:p>
        </p:txBody>
      </p:sp>
      <p:pic>
        <p:nvPicPr>
          <p:cNvPr id="33" name="Light Curve - Jupiter-like">
            <a:extLst>
              <a:ext uri="{FF2B5EF4-FFF2-40B4-BE49-F238E27FC236}">
                <a16:creationId xmlns:a16="http://schemas.microsoft.com/office/drawing/2014/main" id="{315DACC4-5E94-634A-94CE-A040F8C1B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476" y="814471"/>
            <a:ext cx="4000500" cy="2006600"/>
          </a:xfrm>
          <a:prstGeom prst="rect">
            <a:avLst/>
          </a:prstGeom>
        </p:spPr>
      </p:pic>
      <p:sp>
        <p:nvSpPr>
          <p:cNvPr id="34" name="Black Rectangle - Jupiter light curve">
            <a:extLst>
              <a:ext uri="{FF2B5EF4-FFF2-40B4-BE49-F238E27FC236}">
                <a16:creationId xmlns:a16="http://schemas.microsoft.com/office/drawing/2014/main" id="{379308FC-204C-BA4B-9B18-8994EA2B6935}"/>
              </a:ext>
            </a:extLst>
          </p:cNvPr>
          <p:cNvSpPr/>
          <p:nvPr/>
        </p:nvSpPr>
        <p:spPr>
          <a:xfrm>
            <a:off x="392894" y="821559"/>
            <a:ext cx="3958082" cy="19995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5" name="Light Curve - Earth-like">
            <a:extLst>
              <a:ext uri="{FF2B5EF4-FFF2-40B4-BE49-F238E27FC236}">
                <a16:creationId xmlns:a16="http://schemas.microsoft.com/office/drawing/2014/main" id="{1C4D5BC6-1BF5-6848-942B-EC04123E21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56817" y="821559"/>
            <a:ext cx="4000500" cy="2006600"/>
          </a:xfrm>
          <a:prstGeom prst="rect">
            <a:avLst/>
          </a:prstGeom>
        </p:spPr>
      </p:pic>
      <p:sp>
        <p:nvSpPr>
          <p:cNvPr id="36" name="Black Rectangle - Jupiter light curve">
            <a:extLst>
              <a:ext uri="{FF2B5EF4-FFF2-40B4-BE49-F238E27FC236}">
                <a16:creationId xmlns:a16="http://schemas.microsoft.com/office/drawing/2014/main" id="{4B3B46F2-D29B-EC48-9301-2E795EB9FBCC}"/>
              </a:ext>
            </a:extLst>
          </p:cNvPr>
          <p:cNvSpPr/>
          <p:nvPr/>
        </p:nvSpPr>
        <p:spPr>
          <a:xfrm>
            <a:off x="4872297" y="821559"/>
            <a:ext cx="3958082" cy="19995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7" name="Star with orbit ellipse - Earth">
            <a:extLst>
              <a:ext uri="{FF2B5EF4-FFF2-40B4-BE49-F238E27FC236}">
                <a16:creationId xmlns:a16="http://schemas.microsoft.com/office/drawing/2014/main" id="{935AE9A3-6E99-844C-A7FA-7B4AEBB0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738913" y="3067561"/>
            <a:ext cx="4572000" cy="1879600"/>
          </a:xfrm>
          <a:prstGeom prst="rect">
            <a:avLst/>
          </a:prstGeom>
        </p:spPr>
      </p:pic>
      <p:pic>
        <p:nvPicPr>
          <p:cNvPr id="38" name="Star with orbit ellipse - Jupiter">
            <a:extLst>
              <a:ext uri="{FF2B5EF4-FFF2-40B4-BE49-F238E27FC236}">
                <a16:creationId xmlns:a16="http://schemas.microsoft.com/office/drawing/2014/main" id="{40358E75-2D05-4B4E-9EA3-09EA8C7E57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54000" y="3067561"/>
            <a:ext cx="4572000" cy="1879600"/>
          </a:xfrm>
          <a:prstGeom prst="rect">
            <a:avLst/>
          </a:prstGeom>
        </p:spPr>
      </p:pic>
      <p:pic>
        <p:nvPicPr>
          <p:cNvPr id="39" name="Light Curve Axes - Earth-sized">
            <a:extLst>
              <a:ext uri="{FF2B5EF4-FFF2-40B4-BE49-F238E27FC236}">
                <a16:creationId xmlns:a16="http://schemas.microsoft.com/office/drawing/2014/main" id="{5FFCCA6B-9A2B-9145-BCD0-154C52270F2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56817" y="821559"/>
            <a:ext cx="4000500" cy="2006600"/>
          </a:xfrm>
          <a:prstGeom prst="rect">
            <a:avLst/>
          </a:prstGeom>
        </p:spPr>
      </p:pic>
      <p:pic>
        <p:nvPicPr>
          <p:cNvPr id="41" name="Light Curve Axes - Jupiter-sized">
            <a:extLst>
              <a:ext uri="{FF2B5EF4-FFF2-40B4-BE49-F238E27FC236}">
                <a16:creationId xmlns:a16="http://schemas.microsoft.com/office/drawing/2014/main" id="{D5D13865-E0C3-EF47-96E6-917C7CD76C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50476" y="814471"/>
            <a:ext cx="4000500" cy="2006600"/>
          </a:xfrm>
          <a:prstGeom prst="rect">
            <a:avLst/>
          </a:prstGeom>
        </p:spPr>
      </p:pic>
      <p:pic>
        <p:nvPicPr>
          <p:cNvPr id="43" name="Jupiter icon w Light Curve">
            <a:extLst>
              <a:ext uri="{FF2B5EF4-FFF2-40B4-BE49-F238E27FC236}">
                <a16:creationId xmlns:a16="http://schemas.microsoft.com/office/drawing/2014/main" id="{A380E046-517D-5B4C-AC55-CD82F943474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50476" y="814471"/>
            <a:ext cx="4000500" cy="2006600"/>
          </a:xfrm>
          <a:prstGeom prst="rect">
            <a:avLst/>
          </a:prstGeom>
        </p:spPr>
      </p:pic>
      <p:pic>
        <p:nvPicPr>
          <p:cNvPr id="46" name="Earth icon w Light Curve">
            <a:extLst>
              <a:ext uri="{FF2B5EF4-FFF2-40B4-BE49-F238E27FC236}">
                <a16:creationId xmlns:a16="http://schemas.microsoft.com/office/drawing/2014/main" id="{E0373C74-9266-8547-8709-8AF3FC625B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856817" y="821559"/>
            <a:ext cx="4000500" cy="2006600"/>
          </a:xfrm>
          <a:prstGeom prst="rect">
            <a:avLst/>
          </a:prstGeom>
        </p:spPr>
      </p:pic>
      <p:pic>
        <p:nvPicPr>
          <p:cNvPr id="55" name="Earth-like planet w callout">
            <a:extLst>
              <a:ext uri="{FF2B5EF4-FFF2-40B4-BE49-F238E27FC236}">
                <a16:creationId xmlns:a16="http://schemas.microsoft.com/office/drawing/2014/main" id="{ED7360AD-EFD9-5F4C-A13D-D8ED14B213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880194" y="2794043"/>
            <a:ext cx="660087" cy="1327198"/>
          </a:xfrm>
          <a:prstGeom prst="rect">
            <a:avLst/>
          </a:prstGeom>
        </p:spPr>
      </p:pic>
      <p:pic>
        <p:nvPicPr>
          <p:cNvPr id="56" name="Jupiter-like planet w callout">
            <a:extLst>
              <a:ext uri="{FF2B5EF4-FFF2-40B4-BE49-F238E27FC236}">
                <a16:creationId xmlns:a16="http://schemas.microsoft.com/office/drawing/2014/main" id="{919558DE-DD34-9048-AE45-7C4700448F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95281" y="2794043"/>
            <a:ext cx="660087" cy="1327198"/>
          </a:xfrm>
          <a:prstGeom prst="rect">
            <a:avLst/>
          </a:prstGeom>
        </p:spPr>
      </p:pic>
      <p:pic>
        <p:nvPicPr>
          <p:cNvPr id="57" name="Jupiter only">
            <a:extLst>
              <a:ext uri="{FF2B5EF4-FFF2-40B4-BE49-F238E27FC236}">
                <a16:creationId xmlns:a16="http://schemas.microsoft.com/office/drawing/2014/main" id="{284BB177-CA57-8C4E-8E26-F91D6FF728C8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7205" y="2766226"/>
            <a:ext cx="718312" cy="718312"/>
          </a:xfrm>
          <a:prstGeom prst="rect">
            <a:avLst/>
          </a:prstGeom>
        </p:spPr>
      </p:pic>
      <p:pic>
        <p:nvPicPr>
          <p:cNvPr id="58" name="Earth only">
            <a:extLst>
              <a:ext uri="{FF2B5EF4-FFF2-40B4-BE49-F238E27FC236}">
                <a16:creationId xmlns:a16="http://schemas.microsoft.com/office/drawing/2014/main" id="{D4AAFDD9-C32B-3E45-B91E-B8B39B0C62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7528" y="3037459"/>
            <a:ext cx="185420" cy="182880"/>
          </a:xfrm>
          <a:prstGeom prst="rect">
            <a:avLst/>
          </a:prstGeom>
        </p:spPr>
      </p:pic>
      <p:sp>
        <p:nvSpPr>
          <p:cNvPr id="59" name="TextBox - &quot;However measuing...&quot;">
            <a:extLst>
              <a:ext uri="{FF2B5EF4-FFF2-40B4-BE49-F238E27FC236}">
                <a16:creationId xmlns:a16="http://schemas.microsoft.com/office/drawing/2014/main" id="{5C9D0B31-2C47-154A-9794-202943498466}"/>
              </a:ext>
            </a:extLst>
          </p:cNvPr>
          <p:cNvSpPr txBox="1"/>
          <p:nvPr/>
        </p:nvSpPr>
        <p:spPr>
          <a:xfrm>
            <a:off x="4572000" y="2020986"/>
            <a:ext cx="4000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0C8"/>
                </a:solidFill>
              </a:rPr>
              <a:t>However, these observed changes to a star’s brightness are incredibly tiny, making the study of them very challenging.</a:t>
            </a:r>
          </a:p>
        </p:txBody>
      </p:sp>
      <p:sp>
        <p:nvSpPr>
          <p:cNvPr id="60" name="TextBox - Jupiter-size planet">
            <a:extLst>
              <a:ext uri="{FF2B5EF4-FFF2-40B4-BE49-F238E27FC236}">
                <a16:creationId xmlns:a16="http://schemas.microsoft.com/office/drawing/2014/main" id="{5DC92E65-F76C-A347-8328-83E1EB376E90}"/>
              </a:ext>
            </a:extLst>
          </p:cNvPr>
          <p:cNvSpPr txBox="1"/>
          <p:nvPr/>
        </p:nvSpPr>
        <p:spPr>
          <a:xfrm>
            <a:off x="1094187" y="2832995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9488BF"/>
                </a:solidFill>
              </a:rPr>
              <a:t>Jupiter-size</a:t>
            </a:r>
          </a:p>
          <a:p>
            <a:r>
              <a:rPr lang="en-US" sz="1600" dirty="0">
                <a:solidFill>
                  <a:srgbClr val="9488BF"/>
                </a:solidFill>
              </a:rPr>
              <a:t>planet</a:t>
            </a:r>
          </a:p>
        </p:txBody>
      </p:sp>
      <p:sp>
        <p:nvSpPr>
          <p:cNvPr id="63" name="TextBox - Earth-size planet">
            <a:extLst>
              <a:ext uri="{FF2B5EF4-FFF2-40B4-BE49-F238E27FC236}">
                <a16:creationId xmlns:a16="http://schemas.microsoft.com/office/drawing/2014/main" id="{C76FEDBF-C5B1-1D48-AB00-1B450FFE9FEB}"/>
              </a:ext>
            </a:extLst>
          </p:cNvPr>
          <p:cNvSpPr txBox="1"/>
          <p:nvPr/>
        </p:nvSpPr>
        <p:spPr>
          <a:xfrm>
            <a:off x="5331841" y="2832995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9488BF"/>
                </a:solidFill>
              </a:rPr>
              <a:t>Ea</a:t>
            </a:r>
            <a:r>
              <a:rPr lang="en-US" sz="1600" spc="60" dirty="0">
                <a:solidFill>
                  <a:srgbClr val="9488BF"/>
                </a:solidFill>
              </a:rPr>
              <a:t>r</a:t>
            </a:r>
            <a:r>
              <a:rPr lang="en-US" sz="1600" dirty="0">
                <a:solidFill>
                  <a:srgbClr val="9488BF"/>
                </a:solidFill>
              </a:rPr>
              <a:t>th-size</a:t>
            </a:r>
          </a:p>
          <a:p>
            <a:r>
              <a:rPr lang="en-US" sz="1600" dirty="0">
                <a:solidFill>
                  <a:srgbClr val="9488BF"/>
                </a:solidFill>
              </a:rPr>
              <a:t>planet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AE4BD1-3BE2-B44D-A988-5A9C44841DAE}"/>
              </a:ext>
            </a:extLst>
          </p:cNvPr>
          <p:cNvSpPr txBox="1"/>
          <p:nvPr/>
        </p:nvSpPr>
        <p:spPr>
          <a:xfrm>
            <a:off x="1393643" y="83502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9488BD"/>
                </a:solidFill>
              </a:rPr>
              <a:t>(Depth exaggerated for clarity)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982F400-CF85-AF44-80D7-0602AFE94CBC}"/>
              </a:ext>
            </a:extLst>
          </p:cNvPr>
          <p:cNvSpPr txBox="1"/>
          <p:nvPr/>
        </p:nvSpPr>
        <p:spPr>
          <a:xfrm>
            <a:off x="5897911" y="83502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9488BD"/>
                </a:solidFill>
              </a:rPr>
              <a:t>(Depth exaggerated for clarity)</a:t>
            </a:r>
          </a:p>
        </p:txBody>
      </p:sp>
    </p:spTree>
    <p:extLst>
      <p:ext uri="{BB962C8B-B14F-4D97-AF65-F5344CB8AC3E}">
        <p14:creationId xmlns:p14="http://schemas.microsoft.com/office/powerpoint/2010/main" val="37354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800" fill="hold"/>
                                        <p:tgtEl>
                                          <p:spTgt spid="5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C 0.0066 0.03735 0.14132 0.04692 0.20087 0.04506 C 0.25747 0.0463 0.39219 0.03642 0.39809 -2.22222E-6 " pathEditMode="relative" rAng="0" ptsTypes="AAA">
                                      <p:cBhvr>
                                        <p:cTn id="1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225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E-6 -2.34568E-6 L 0.43282 -2.34568E-6 " pathEditMode="relative" rAng="0" ptsTypes="AA">
                                      <p:cBhvr>
                                        <p:cTn id="18" dur="37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1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1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1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1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ac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C 0.0066 0.03735 0.14132 0.04692 0.20087 0.04506 C 0.25747 0.0463 0.39219 0.03642 0.39809 -2.22222E-6 " pathEditMode="relative" rAng="0" ptsTypes="AAA">
                                      <p:cBhvr>
                                        <p:cTn id="62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225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-2.34568E-6 L 0.43282 -2.34568E-6 " pathEditMode="relative" rAng="0" ptsTypes="AA">
                                      <p:cBhvr>
                                        <p:cTn id="64" dur="27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1.7284E-6 C -0.00035 0.03765 0.00017 0.09815 -0.00018 0.19321 C -0.00035 0.35926 -0.13646 0.39012 -0.24688 0.39012 L -0.49289 0.39012 " pathEditMode="relative" rAng="0" ptsTypes="AAAA">
                                      <p:cBhvr>
                                        <p:cTn id="93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35" y="19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59" grpId="0"/>
      <p:bldP spid="60" grpId="0"/>
      <p:bldP spid="63" grpId="0"/>
      <p:bldP spid="63" grpId="1"/>
      <p:bldP spid="3" grpId="0"/>
      <p:bldP spid="3" grpId="1"/>
      <p:bldP spid="66" grpId="0"/>
      <p:bldP spid="6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504B60"/>
                </a:solidFill>
              </a:rPr>
              <a:t>May 11, 2022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504B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504B60"/>
                </a:solidFill>
              </a:rPr>
              <a:pPr/>
              <a:t>3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504B60"/>
                </a:solidFill>
              </a:rPr>
              <a:t>exoplanets.nasa.gov</a:t>
            </a:r>
            <a:endParaRPr lang="en-US" sz="1000" b="1" kern="0" spc="70" dirty="0">
              <a:solidFill>
                <a:srgbClr val="504B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488BD"/>
                </a:solidFill>
              </a:rPr>
              <a:t>Exoplanet Detection </a:t>
            </a:r>
            <a:r>
              <a:rPr lang="en-US" sz="1600" dirty="0">
                <a:solidFill>
                  <a:srgbClr val="9488BD"/>
                </a:solidFill>
              </a:rPr>
              <a:t>– Transit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BBB4D3"/>
                </a:solidFill>
              </a:rPr>
              <a:t>Exoplanet Communications</a:t>
            </a:r>
          </a:p>
        </p:txBody>
      </p:sp>
      <p:pic>
        <p:nvPicPr>
          <p:cNvPr id="8" name="Jupiter icon w Light Curve">
            <a:extLst>
              <a:ext uri="{FF2B5EF4-FFF2-40B4-BE49-F238E27FC236}">
                <a16:creationId xmlns:a16="http://schemas.microsoft.com/office/drawing/2014/main" id="{A942B5B8-43E2-3444-841E-AF242880CA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476" y="814471"/>
            <a:ext cx="4000500" cy="2006600"/>
          </a:xfrm>
          <a:prstGeom prst="rect">
            <a:avLst/>
          </a:prstGeom>
        </p:spPr>
      </p:pic>
      <p:pic>
        <p:nvPicPr>
          <p:cNvPr id="9" name="TEMP">
            <a:extLst>
              <a:ext uri="{FF2B5EF4-FFF2-40B4-BE49-F238E27FC236}">
                <a16:creationId xmlns:a16="http://schemas.microsoft.com/office/drawing/2014/main" id="{F0D049DD-4A14-BF44-9B83-882F6211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0477" y="2826872"/>
            <a:ext cx="4000500" cy="2006600"/>
          </a:xfrm>
          <a:prstGeom prst="rect">
            <a:avLst/>
          </a:prstGeom>
        </p:spPr>
      </p:pic>
      <p:sp>
        <p:nvSpPr>
          <p:cNvPr id="10" name="Up-Down Arrow 9">
            <a:extLst>
              <a:ext uri="{FF2B5EF4-FFF2-40B4-BE49-F238E27FC236}">
                <a16:creationId xmlns:a16="http://schemas.microsoft.com/office/drawing/2014/main" id="{BB2218A4-62D5-5246-98AE-2B68C2178719}"/>
              </a:ext>
            </a:extLst>
          </p:cNvPr>
          <p:cNvSpPr/>
          <p:nvPr/>
        </p:nvSpPr>
        <p:spPr>
          <a:xfrm>
            <a:off x="3503019" y="1219201"/>
            <a:ext cx="273527" cy="1033271"/>
          </a:xfrm>
          <a:prstGeom prst="upDownArrow">
            <a:avLst>
              <a:gd name="adj1" fmla="val 50000"/>
              <a:gd name="adj2" fmla="val 67502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D65D3E-83C8-924A-90BD-3CCEE406E224}"/>
              </a:ext>
            </a:extLst>
          </p:cNvPr>
          <p:cNvCxnSpPr>
            <a:cxnSpLocks/>
          </p:cNvCxnSpPr>
          <p:nvPr/>
        </p:nvCxnSpPr>
        <p:spPr>
          <a:xfrm>
            <a:off x="2879517" y="2269522"/>
            <a:ext cx="1261872" cy="0"/>
          </a:xfrm>
          <a:prstGeom prst="line">
            <a:avLst/>
          </a:prstGeom>
          <a:ln w="15875" cmpd="sng">
            <a:solidFill>
              <a:srgbClr val="9488BF"/>
            </a:solidFill>
            <a:prstDash val="sys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own Arrow 11">
            <a:extLst>
              <a:ext uri="{FF2B5EF4-FFF2-40B4-BE49-F238E27FC236}">
                <a16:creationId xmlns:a16="http://schemas.microsoft.com/office/drawing/2014/main" id="{6FB97CA3-E5CE-6142-A174-96927CE95EB2}"/>
              </a:ext>
            </a:extLst>
          </p:cNvPr>
          <p:cNvSpPr/>
          <p:nvPr/>
        </p:nvSpPr>
        <p:spPr>
          <a:xfrm>
            <a:off x="3503019" y="2783372"/>
            <a:ext cx="273527" cy="408788"/>
          </a:xfrm>
          <a:prstGeom prst="downArrow">
            <a:avLst>
              <a:gd name="adj1" fmla="val 50000"/>
              <a:gd name="adj2" fmla="val 71743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8E30BE-6405-A545-B02F-E544CB2D1B55}"/>
              </a:ext>
            </a:extLst>
          </p:cNvPr>
          <p:cNvCxnSpPr>
            <a:cxnSpLocks/>
          </p:cNvCxnSpPr>
          <p:nvPr/>
        </p:nvCxnSpPr>
        <p:spPr>
          <a:xfrm>
            <a:off x="3062868" y="3384644"/>
            <a:ext cx="1078521" cy="0"/>
          </a:xfrm>
          <a:prstGeom prst="line">
            <a:avLst/>
          </a:prstGeom>
          <a:ln w="15875" cmpd="sng">
            <a:solidFill>
              <a:srgbClr val="9488BF"/>
            </a:solidFill>
            <a:prstDash val="sys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own Arrow 16">
            <a:extLst>
              <a:ext uri="{FF2B5EF4-FFF2-40B4-BE49-F238E27FC236}">
                <a16:creationId xmlns:a16="http://schemas.microsoft.com/office/drawing/2014/main" id="{98A08907-6855-CC49-9DAC-7161D9FDF068}"/>
              </a:ext>
            </a:extLst>
          </p:cNvPr>
          <p:cNvSpPr/>
          <p:nvPr/>
        </p:nvSpPr>
        <p:spPr>
          <a:xfrm rot="10800000">
            <a:off x="3503019" y="3413950"/>
            <a:ext cx="273527" cy="408788"/>
          </a:xfrm>
          <a:prstGeom prst="downArrow">
            <a:avLst>
              <a:gd name="adj1" fmla="val 50000"/>
              <a:gd name="adj2" fmla="val 71743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- &quot;The depth (Jupiter)">
            <a:extLst>
              <a:ext uri="{FF2B5EF4-FFF2-40B4-BE49-F238E27FC236}">
                <a16:creationId xmlns:a16="http://schemas.microsoft.com/office/drawing/2014/main" id="{57E27EDE-AD11-264C-A048-9864DA5DAF7A}"/>
              </a:ext>
            </a:extLst>
          </p:cNvPr>
          <p:cNvSpPr txBox="1"/>
          <p:nvPr/>
        </p:nvSpPr>
        <p:spPr>
          <a:xfrm>
            <a:off x="4141389" y="1421795"/>
            <a:ext cx="144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The depth of this curve</a:t>
            </a:r>
          </a:p>
        </p:txBody>
      </p:sp>
      <p:sp>
        <p:nvSpPr>
          <p:cNvPr id="19" name="TextBox - &quot;= (Jupiter)&quot;">
            <a:extLst>
              <a:ext uri="{FF2B5EF4-FFF2-40B4-BE49-F238E27FC236}">
                <a16:creationId xmlns:a16="http://schemas.microsoft.com/office/drawing/2014/main" id="{7B88A60B-42F3-B240-981D-566E25AB9045}"/>
              </a:ext>
            </a:extLst>
          </p:cNvPr>
          <p:cNvSpPr txBox="1"/>
          <p:nvPr/>
        </p:nvSpPr>
        <p:spPr>
          <a:xfrm>
            <a:off x="5933019" y="1452573"/>
            <a:ext cx="415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488BF"/>
                </a:solidFill>
              </a:rPr>
              <a:t>=</a:t>
            </a:r>
          </a:p>
        </p:txBody>
      </p:sp>
      <p:sp>
        <p:nvSpPr>
          <p:cNvPr id="20" name="TextBox - &quot;Only 1%...&quot;">
            <a:extLst>
              <a:ext uri="{FF2B5EF4-FFF2-40B4-BE49-F238E27FC236}">
                <a16:creationId xmlns:a16="http://schemas.microsoft.com/office/drawing/2014/main" id="{03AA30F2-DFA4-6546-A341-39B68631E9F7}"/>
              </a:ext>
            </a:extLst>
          </p:cNvPr>
          <p:cNvSpPr txBox="1"/>
          <p:nvPr/>
        </p:nvSpPr>
        <p:spPr>
          <a:xfrm>
            <a:off x="6731533" y="1283295"/>
            <a:ext cx="1441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Only a small </a:t>
            </a:r>
            <a:r>
              <a:rPr lang="en-US" dirty="0">
                <a:solidFill>
                  <a:srgbClr val="FFF0C8"/>
                </a:solidFill>
              </a:rPr>
              <a:t>1%</a:t>
            </a:r>
            <a:br>
              <a:rPr lang="en-US" dirty="0">
                <a:solidFill>
                  <a:srgbClr val="9488BF"/>
                </a:solidFill>
              </a:rPr>
            </a:br>
            <a:r>
              <a:rPr lang="en-US" dirty="0">
                <a:solidFill>
                  <a:srgbClr val="9488BF"/>
                </a:solidFill>
              </a:rPr>
              <a:t>decrease in brightness</a:t>
            </a:r>
          </a:p>
        </p:txBody>
      </p:sp>
      <p:sp>
        <p:nvSpPr>
          <p:cNvPr id="21" name="TextBox - &quot;The depth (Earth)&quot;">
            <a:extLst>
              <a:ext uri="{FF2B5EF4-FFF2-40B4-BE49-F238E27FC236}">
                <a16:creationId xmlns:a16="http://schemas.microsoft.com/office/drawing/2014/main" id="{D334148D-7C01-884B-8925-A3628EA2BD2A}"/>
              </a:ext>
            </a:extLst>
          </p:cNvPr>
          <p:cNvSpPr txBox="1"/>
          <p:nvPr/>
        </p:nvSpPr>
        <p:spPr>
          <a:xfrm>
            <a:off x="4141389" y="2990400"/>
            <a:ext cx="144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The depth of this curve</a:t>
            </a:r>
          </a:p>
        </p:txBody>
      </p:sp>
      <p:sp>
        <p:nvSpPr>
          <p:cNvPr id="22" name="TextBox - &quot;= (Earth)...&quot;">
            <a:extLst>
              <a:ext uri="{FF2B5EF4-FFF2-40B4-BE49-F238E27FC236}">
                <a16:creationId xmlns:a16="http://schemas.microsoft.com/office/drawing/2014/main" id="{B167BBE7-3D8F-A14D-8938-F78834AF8057}"/>
              </a:ext>
            </a:extLst>
          </p:cNvPr>
          <p:cNvSpPr txBox="1"/>
          <p:nvPr/>
        </p:nvSpPr>
        <p:spPr>
          <a:xfrm>
            <a:off x="5933019" y="3021178"/>
            <a:ext cx="415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488BF"/>
                </a:solidFill>
              </a:rPr>
              <a:t>=</a:t>
            </a:r>
          </a:p>
        </p:txBody>
      </p:sp>
      <p:sp>
        <p:nvSpPr>
          <p:cNvPr id="23" name="TextBox - &quot;incredibly 0.01%...&quot;">
            <a:extLst>
              <a:ext uri="{FF2B5EF4-FFF2-40B4-BE49-F238E27FC236}">
                <a16:creationId xmlns:a16="http://schemas.microsoft.com/office/drawing/2014/main" id="{DA20908E-7055-4E41-8FDF-97B6EEFC8429}"/>
              </a:ext>
            </a:extLst>
          </p:cNvPr>
          <p:cNvSpPr txBox="1"/>
          <p:nvPr/>
        </p:nvSpPr>
        <p:spPr>
          <a:xfrm>
            <a:off x="6404967" y="2713400"/>
            <a:ext cx="2094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An incredibly tiny </a:t>
            </a:r>
            <a:r>
              <a:rPr lang="en-US" dirty="0">
                <a:solidFill>
                  <a:srgbClr val="FFF0C8"/>
                </a:solidFill>
              </a:rPr>
              <a:t>0.01%</a:t>
            </a:r>
            <a:r>
              <a:rPr lang="en-US" dirty="0">
                <a:solidFill>
                  <a:srgbClr val="9488BF"/>
                </a:solidFill>
              </a:rPr>
              <a:t> </a:t>
            </a:r>
            <a:br>
              <a:rPr lang="en-US" dirty="0">
                <a:solidFill>
                  <a:srgbClr val="9488BF"/>
                </a:solidFill>
              </a:rPr>
            </a:br>
            <a:r>
              <a:rPr lang="en-US" dirty="0">
                <a:solidFill>
                  <a:srgbClr val="9488BF"/>
                </a:solidFill>
              </a:rPr>
              <a:t>decrease in brightness</a:t>
            </a:r>
          </a:p>
        </p:txBody>
      </p:sp>
    </p:spTree>
    <p:extLst>
      <p:ext uri="{BB962C8B-B14F-4D97-AF65-F5344CB8AC3E}">
        <p14:creationId xmlns:p14="http://schemas.microsoft.com/office/powerpoint/2010/main" val="55363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19753E-6 L -2.77778E-7 -0.03981 " pathEditMode="relative" rAng="0" ptsTypes="AA">
                                      <p:cBhvr>
                                        <p:cTn id="31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0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93827E-6 L -2.77778E-7 0.03981 " pathEditMode="relative" rAng="0" ptsTypes="AA">
                                      <p:cBhvr>
                                        <p:cTn id="36" dur="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7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9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2" grpId="1" animBg="1"/>
      <p:bldP spid="17" grpId="0" animBg="1"/>
      <p:bldP spid="17" grpId="1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504B60"/>
                </a:solidFill>
              </a:rPr>
              <a:t>May 11, 2022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504B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504B60"/>
                </a:solidFill>
              </a:rPr>
              <a:pPr/>
              <a:t>4</a:t>
            </a:fld>
            <a:endParaRPr lang="en-US" dirty="0">
              <a:solidFill>
                <a:srgbClr val="504B60"/>
              </a:solidFill>
            </a:endParaRPr>
          </a:p>
        </p:txBody>
      </p:sp>
      <p:sp>
        <p:nvSpPr>
          <p:cNvPr id="51" name="exoplanet footer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504B60"/>
                </a:solidFill>
              </a:rPr>
              <a:t>exoplanets.nasa.gov</a:t>
            </a:r>
            <a:endParaRPr lang="en-US" sz="1000" b="1" kern="0" spc="70" dirty="0">
              <a:solidFill>
                <a:srgbClr val="504B60"/>
              </a:solidFill>
            </a:endParaRPr>
          </a:p>
        </p:txBody>
      </p:sp>
      <p:pic>
        <p:nvPicPr>
          <p:cNvPr id="8" name="Jupiter icon w Light Curve">
            <a:extLst>
              <a:ext uri="{FF2B5EF4-FFF2-40B4-BE49-F238E27FC236}">
                <a16:creationId xmlns:a16="http://schemas.microsoft.com/office/drawing/2014/main" id="{F9377208-62C5-234A-9F4F-2C9072BA3F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476" y="814471"/>
            <a:ext cx="4000500" cy="2006600"/>
          </a:xfrm>
          <a:prstGeom prst="rect">
            <a:avLst/>
          </a:prstGeom>
        </p:spPr>
      </p:pic>
      <p:pic>
        <p:nvPicPr>
          <p:cNvPr id="9" name="Picture - repositioned 0.01%  light curve">
            <a:extLst>
              <a:ext uri="{FF2B5EF4-FFF2-40B4-BE49-F238E27FC236}">
                <a16:creationId xmlns:a16="http://schemas.microsoft.com/office/drawing/2014/main" id="{B765823B-910C-D24D-B795-2E26FED09E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0477" y="2826872"/>
            <a:ext cx="4000500" cy="2006600"/>
          </a:xfrm>
          <a:prstGeom prst="rect">
            <a:avLst/>
          </a:prstGeom>
        </p:spPr>
      </p:pic>
      <p:sp>
        <p:nvSpPr>
          <p:cNvPr id="10" name="Double Arrow - 1%">
            <a:extLst>
              <a:ext uri="{FF2B5EF4-FFF2-40B4-BE49-F238E27FC236}">
                <a16:creationId xmlns:a16="http://schemas.microsoft.com/office/drawing/2014/main" id="{48CC1167-AFF5-FF4A-AA7C-A3B1CEE05144}"/>
              </a:ext>
            </a:extLst>
          </p:cNvPr>
          <p:cNvSpPr/>
          <p:nvPr/>
        </p:nvSpPr>
        <p:spPr>
          <a:xfrm>
            <a:off x="3503019" y="1219201"/>
            <a:ext cx="273527" cy="1033271"/>
          </a:xfrm>
          <a:prstGeom prst="upDownArrow">
            <a:avLst>
              <a:gd name="adj1" fmla="val 50000"/>
              <a:gd name="adj2" fmla="val 67502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955036-8C6D-4A40-B4BA-5E44157E3BEB}"/>
              </a:ext>
            </a:extLst>
          </p:cNvPr>
          <p:cNvCxnSpPr>
            <a:cxnSpLocks/>
          </p:cNvCxnSpPr>
          <p:nvPr/>
        </p:nvCxnSpPr>
        <p:spPr>
          <a:xfrm>
            <a:off x="2879517" y="2269522"/>
            <a:ext cx="1261872" cy="0"/>
          </a:xfrm>
          <a:prstGeom prst="line">
            <a:avLst/>
          </a:prstGeom>
          <a:ln w="15875" cmpd="sng">
            <a:solidFill>
              <a:srgbClr val="9488BF"/>
            </a:solidFill>
            <a:prstDash val="sys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own Arrow - 0.01% upper">
            <a:extLst>
              <a:ext uri="{FF2B5EF4-FFF2-40B4-BE49-F238E27FC236}">
                <a16:creationId xmlns:a16="http://schemas.microsoft.com/office/drawing/2014/main" id="{4EE8E55B-42BB-934B-BD6E-86C7E195D103}"/>
              </a:ext>
            </a:extLst>
          </p:cNvPr>
          <p:cNvSpPr/>
          <p:nvPr/>
        </p:nvSpPr>
        <p:spPr>
          <a:xfrm>
            <a:off x="3503019" y="2783372"/>
            <a:ext cx="273527" cy="408788"/>
          </a:xfrm>
          <a:prstGeom prst="downArrow">
            <a:avLst>
              <a:gd name="adj1" fmla="val 50000"/>
              <a:gd name="adj2" fmla="val 71743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EE8D68-5B1D-1D49-A6BA-C00FBF312F64}"/>
              </a:ext>
            </a:extLst>
          </p:cNvPr>
          <p:cNvCxnSpPr>
            <a:cxnSpLocks/>
          </p:cNvCxnSpPr>
          <p:nvPr/>
        </p:nvCxnSpPr>
        <p:spPr>
          <a:xfrm>
            <a:off x="3062868" y="3384644"/>
            <a:ext cx="1078521" cy="0"/>
          </a:xfrm>
          <a:prstGeom prst="line">
            <a:avLst/>
          </a:prstGeom>
          <a:ln w="15875" cmpd="sng">
            <a:solidFill>
              <a:srgbClr val="9488BF"/>
            </a:solidFill>
            <a:prstDash val="sys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own Arrow - 0.01% lower">
            <a:extLst>
              <a:ext uri="{FF2B5EF4-FFF2-40B4-BE49-F238E27FC236}">
                <a16:creationId xmlns:a16="http://schemas.microsoft.com/office/drawing/2014/main" id="{28EFA1A0-C863-C54A-ABD9-7C1CAD940D06}"/>
              </a:ext>
            </a:extLst>
          </p:cNvPr>
          <p:cNvSpPr/>
          <p:nvPr/>
        </p:nvSpPr>
        <p:spPr>
          <a:xfrm rot="10800000">
            <a:off x="3503019" y="3413950"/>
            <a:ext cx="273527" cy="408788"/>
          </a:xfrm>
          <a:prstGeom prst="downArrow">
            <a:avLst>
              <a:gd name="adj1" fmla="val 50000"/>
              <a:gd name="adj2" fmla="val 71743"/>
            </a:avLst>
          </a:prstGeom>
          <a:solidFill>
            <a:srgbClr val="9488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Child - 1st tilt appearance group">
            <a:extLst>
              <a:ext uri="{FF2B5EF4-FFF2-40B4-BE49-F238E27FC236}">
                <a16:creationId xmlns:a16="http://schemas.microsoft.com/office/drawing/2014/main" id="{6BD3195C-2CAE-8C49-AFB9-728CD2ED1F07}"/>
              </a:ext>
            </a:extLst>
          </p:cNvPr>
          <p:cNvGrpSpPr/>
          <p:nvPr/>
        </p:nvGrpSpPr>
        <p:grpSpPr>
          <a:xfrm>
            <a:off x="6316930" y="1908667"/>
            <a:ext cx="1545336" cy="4844066"/>
            <a:chOff x="6316930" y="1908667"/>
            <a:chExt cx="1545336" cy="4844066"/>
          </a:xfrm>
        </p:grpSpPr>
        <p:pic>
          <p:nvPicPr>
            <p:cNvPr id="19" name="Child - tilt">
              <a:extLst>
                <a:ext uri="{FF2B5EF4-FFF2-40B4-BE49-F238E27FC236}">
                  <a16:creationId xmlns:a16="http://schemas.microsoft.com/office/drawing/2014/main" id="{51552D17-2A52-B540-86AB-6991F111D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16931" y="1908667"/>
              <a:ext cx="1541272" cy="241528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F91B86-E061-5941-B746-5CD4E20270D8}"/>
                </a:ext>
              </a:extLst>
            </p:cNvPr>
            <p:cNvSpPr/>
            <p:nvPr/>
          </p:nvSpPr>
          <p:spPr>
            <a:xfrm>
              <a:off x="6316930" y="6534004"/>
              <a:ext cx="1545336" cy="218729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21" name="Child - center">
            <a:extLst>
              <a:ext uri="{FF2B5EF4-FFF2-40B4-BE49-F238E27FC236}">
                <a16:creationId xmlns:a16="http://schemas.microsoft.com/office/drawing/2014/main" id="{A920F1C7-E8BC-7346-961D-2CBD5B7E0C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10827" y="1896937"/>
            <a:ext cx="1541533" cy="2415695"/>
          </a:xfrm>
          <a:prstGeom prst="rect">
            <a:avLst/>
          </a:prstGeom>
        </p:spPr>
      </p:pic>
      <p:pic>
        <p:nvPicPr>
          <p:cNvPr id="22" name="Small ice cream - center">
            <a:extLst>
              <a:ext uri="{FF2B5EF4-FFF2-40B4-BE49-F238E27FC236}">
                <a16:creationId xmlns:a16="http://schemas.microsoft.com/office/drawing/2014/main" id="{DE15ADEB-99C2-9344-ADF3-0D909A19872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16200000">
            <a:off x="4037174" y="3902392"/>
            <a:ext cx="495300" cy="596900"/>
          </a:xfrm>
          <a:prstGeom prst="rect">
            <a:avLst/>
          </a:prstGeom>
        </p:spPr>
      </p:pic>
      <p:grpSp>
        <p:nvGrpSpPr>
          <p:cNvPr id="47" name="Child - 2nd tilt appearance group">
            <a:extLst>
              <a:ext uri="{FF2B5EF4-FFF2-40B4-BE49-F238E27FC236}">
                <a16:creationId xmlns:a16="http://schemas.microsoft.com/office/drawing/2014/main" id="{89C31EB3-E8FC-A845-B07B-AFDA0B7BA70B}"/>
              </a:ext>
            </a:extLst>
          </p:cNvPr>
          <p:cNvGrpSpPr/>
          <p:nvPr/>
        </p:nvGrpSpPr>
        <p:grpSpPr>
          <a:xfrm>
            <a:off x="5858529" y="3104784"/>
            <a:ext cx="1559129" cy="4844066"/>
            <a:chOff x="6321630" y="1908667"/>
            <a:chExt cx="1559129" cy="4844066"/>
          </a:xfrm>
        </p:grpSpPr>
        <p:pic>
          <p:nvPicPr>
            <p:cNvPr id="48" name="Child - tilt eyes to side">
              <a:extLst>
                <a:ext uri="{FF2B5EF4-FFF2-40B4-BE49-F238E27FC236}">
                  <a16:creationId xmlns:a16="http://schemas.microsoft.com/office/drawing/2014/main" id="{3146E7AB-6CA9-E446-9923-9DEE1F0BD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321630" y="1908667"/>
              <a:ext cx="1531874" cy="2415286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F96D0B7-9104-6C44-A709-D08FF6EE9C09}"/>
                </a:ext>
              </a:extLst>
            </p:cNvPr>
            <p:cNvSpPr/>
            <p:nvPr/>
          </p:nvSpPr>
          <p:spPr>
            <a:xfrm>
              <a:off x="6335423" y="6534004"/>
              <a:ext cx="1545336" cy="218729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" name="Tabletop">
            <a:extLst>
              <a:ext uri="{FF2B5EF4-FFF2-40B4-BE49-F238E27FC236}">
                <a16:creationId xmlns:a16="http://schemas.microsoft.com/office/drawing/2014/main" id="{7711A786-0299-7B41-B781-CEB26452637E}"/>
              </a:ext>
            </a:extLst>
          </p:cNvPr>
          <p:cNvGrpSpPr/>
          <p:nvPr/>
        </p:nvGrpSpPr>
        <p:grpSpPr>
          <a:xfrm>
            <a:off x="4418437" y="4035626"/>
            <a:ext cx="4627666" cy="687079"/>
            <a:chOff x="4418437" y="4035626"/>
            <a:chExt cx="4627666" cy="687079"/>
          </a:xfrm>
        </p:grpSpPr>
        <p:sp>
          <p:nvSpPr>
            <p:cNvPr id="23" name="Tabletop">
              <a:extLst>
                <a:ext uri="{FF2B5EF4-FFF2-40B4-BE49-F238E27FC236}">
                  <a16:creationId xmlns:a16="http://schemas.microsoft.com/office/drawing/2014/main" id="{D4F54993-8CB0-8046-8111-ADCBD73EFCC2}"/>
                </a:ext>
              </a:extLst>
            </p:cNvPr>
            <p:cNvSpPr/>
            <p:nvPr/>
          </p:nvSpPr>
          <p:spPr>
            <a:xfrm>
              <a:off x="4418437" y="4035626"/>
              <a:ext cx="4627666" cy="551041"/>
            </a:xfrm>
            <a:prstGeom prst="trapezoid">
              <a:avLst>
                <a:gd name="adj" fmla="val 98091"/>
              </a:avLst>
            </a:prstGeom>
            <a:solidFill>
              <a:srgbClr val="5A5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Rectangle - Table front edge">
              <a:extLst>
                <a:ext uri="{FF2B5EF4-FFF2-40B4-BE49-F238E27FC236}">
                  <a16:creationId xmlns:a16="http://schemas.microsoft.com/office/drawing/2014/main" id="{30C955A2-B178-174B-95CF-24C8A8B5E49E}"/>
                </a:ext>
              </a:extLst>
            </p:cNvPr>
            <p:cNvSpPr/>
            <p:nvPr/>
          </p:nvSpPr>
          <p:spPr>
            <a:xfrm>
              <a:off x="4420374" y="4586181"/>
              <a:ext cx="4625729" cy="136524"/>
            </a:xfrm>
            <a:prstGeom prst="rect">
              <a:avLst/>
            </a:prstGeom>
            <a:solidFill>
              <a:srgbClr val="9488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26" name="Giant ice cream - cutaway whole">
            <a:extLst>
              <a:ext uri="{FF2B5EF4-FFF2-40B4-BE49-F238E27FC236}">
                <a16:creationId xmlns:a16="http://schemas.microsoft.com/office/drawing/2014/main" id="{62D027CC-874E-CD4D-89B1-A0DE4E43B98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322570" y="1267460"/>
            <a:ext cx="2819400" cy="3263900"/>
          </a:xfrm>
          <a:prstGeom prst="rect">
            <a:avLst/>
          </a:prstGeom>
        </p:spPr>
      </p:pic>
      <p:pic>
        <p:nvPicPr>
          <p:cNvPr id="27" name="Giant ice cream - outer container">
            <a:extLst>
              <a:ext uri="{FF2B5EF4-FFF2-40B4-BE49-F238E27FC236}">
                <a16:creationId xmlns:a16="http://schemas.microsoft.com/office/drawing/2014/main" id="{258B99DD-AFFD-6547-AB6C-C16C5EA766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2570" y="1267460"/>
            <a:ext cx="2819400" cy="3263900"/>
          </a:xfrm>
          <a:prstGeom prst="rect">
            <a:avLst/>
          </a:prstGeom>
        </p:spPr>
      </p:pic>
      <p:pic>
        <p:nvPicPr>
          <p:cNvPr id="28" name="Small ice cream - tip-over">
            <a:extLst>
              <a:ext uri="{FF2B5EF4-FFF2-40B4-BE49-F238E27FC236}">
                <a16:creationId xmlns:a16="http://schemas.microsoft.com/office/drawing/2014/main" id="{0211D48E-02A0-2F42-BFEB-8F85914D74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6931" y="3846502"/>
            <a:ext cx="901700" cy="1143000"/>
          </a:xfrm>
          <a:prstGeom prst="rect">
            <a:avLst/>
          </a:prstGeom>
        </p:spPr>
      </p:pic>
      <p:pic>
        <p:nvPicPr>
          <p:cNvPr id="46" name="Picture - scooped region">
            <a:extLst>
              <a:ext uri="{FF2B5EF4-FFF2-40B4-BE49-F238E27FC236}">
                <a16:creationId xmlns:a16="http://schemas.microsoft.com/office/drawing/2014/main" id="{839A5788-9908-134A-A833-C250E6C81A05}"/>
              </a:ext>
            </a:extLst>
          </p:cNvPr>
          <p:cNvPicPr>
            <a:picLocks/>
          </p:cNvPicPr>
          <p:nvPr/>
        </p:nvPicPr>
        <p:blipFill>
          <a:blip r:embed="rId12"/>
          <a:srcRect/>
          <a:stretch/>
        </p:blipFill>
        <p:spPr>
          <a:xfrm>
            <a:off x="5880598" y="842434"/>
            <a:ext cx="1407398" cy="419100"/>
          </a:xfrm>
          <a:prstGeom prst="rect">
            <a:avLst/>
          </a:prstGeom>
        </p:spPr>
      </p:pic>
      <p:pic>
        <p:nvPicPr>
          <p:cNvPr id="29" name="ice cream scooper - empty">
            <a:extLst>
              <a:ext uri="{FF2B5EF4-FFF2-40B4-BE49-F238E27FC236}">
                <a16:creationId xmlns:a16="http://schemas.microsoft.com/office/drawing/2014/main" id="{71D455CB-913E-0344-BE78-A96B73E5438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720806" y="557086"/>
            <a:ext cx="800100" cy="406400"/>
          </a:xfrm>
          <a:prstGeom prst="rect">
            <a:avLst/>
          </a:prstGeom>
        </p:spPr>
      </p:pic>
      <p:pic>
        <p:nvPicPr>
          <p:cNvPr id="30" name="ice cream scooper - full">
            <a:extLst>
              <a:ext uri="{FF2B5EF4-FFF2-40B4-BE49-F238E27FC236}">
                <a16:creationId xmlns:a16="http://schemas.microsoft.com/office/drawing/2014/main" id="{12152E29-A84A-8E49-9E82-E3F6B75AB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720806" y="557086"/>
            <a:ext cx="800100" cy="406400"/>
          </a:xfrm>
          <a:prstGeom prst="rect">
            <a:avLst/>
          </a:prstGeom>
        </p:spPr>
      </p:pic>
      <p:sp>
        <p:nvSpPr>
          <p:cNvPr id="31" name="Double Arrow - IC container">
            <a:extLst>
              <a:ext uri="{FF2B5EF4-FFF2-40B4-BE49-F238E27FC236}">
                <a16:creationId xmlns:a16="http://schemas.microsoft.com/office/drawing/2014/main" id="{443ACA82-F8F9-D845-AC3C-6A55E186CD8C}"/>
              </a:ext>
            </a:extLst>
          </p:cNvPr>
          <p:cNvSpPr/>
          <p:nvPr/>
        </p:nvSpPr>
        <p:spPr>
          <a:xfrm>
            <a:off x="8046978" y="2171135"/>
            <a:ext cx="201167" cy="1371600"/>
          </a:xfrm>
          <a:prstGeom prst="upDownArrow">
            <a:avLst>
              <a:gd name="adj1" fmla="val 21404"/>
              <a:gd name="adj2" fmla="val 60298"/>
            </a:avLst>
          </a:prstGeom>
          <a:solidFill>
            <a:srgbClr val="9488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- 1m">
            <a:extLst>
              <a:ext uri="{FF2B5EF4-FFF2-40B4-BE49-F238E27FC236}">
                <a16:creationId xmlns:a16="http://schemas.microsoft.com/office/drawing/2014/main" id="{92EE16BD-713F-694A-A857-B965691F097A}"/>
              </a:ext>
            </a:extLst>
          </p:cNvPr>
          <p:cNvSpPr txBox="1"/>
          <p:nvPr/>
        </p:nvSpPr>
        <p:spPr>
          <a:xfrm>
            <a:off x="8136372" y="272216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488BD"/>
                </a:solidFill>
              </a:rPr>
              <a:t>1 meter</a:t>
            </a:r>
          </a:p>
        </p:txBody>
      </p:sp>
      <p:sp>
        <p:nvSpPr>
          <p:cNvPr id="33" name="TextBox - 39 inches">
            <a:extLst>
              <a:ext uri="{FF2B5EF4-FFF2-40B4-BE49-F238E27FC236}">
                <a16:creationId xmlns:a16="http://schemas.microsoft.com/office/drawing/2014/main" id="{55D3F1D9-1D66-4746-82CD-0606E234B84F}"/>
              </a:ext>
            </a:extLst>
          </p:cNvPr>
          <p:cNvSpPr txBox="1"/>
          <p:nvPr/>
        </p:nvSpPr>
        <p:spPr>
          <a:xfrm>
            <a:off x="8136372" y="2977810"/>
            <a:ext cx="9941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100" dirty="0">
                <a:solidFill>
                  <a:srgbClr val="9488BD"/>
                </a:solidFill>
              </a:rPr>
              <a:t>(</a:t>
            </a:r>
            <a:r>
              <a:rPr lang="en-US" sz="1200" dirty="0">
                <a:solidFill>
                  <a:srgbClr val="9488BD"/>
                </a:solidFill>
              </a:rPr>
              <a:t>39 inche</a:t>
            </a:r>
            <a:r>
              <a:rPr lang="en-US" sz="1200" spc="100" dirty="0">
                <a:solidFill>
                  <a:srgbClr val="9488BD"/>
                </a:solidFill>
              </a:rPr>
              <a:t>s</a:t>
            </a:r>
            <a:r>
              <a:rPr lang="en-US" sz="1200" dirty="0">
                <a:solidFill>
                  <a:srgbClr val="9488BD"/>
                </a:solidFill>
              </a:rPr>
              <a:t>)</a:t>
            </a:r>
          </a:p>
        </p:txBody>
      </p:sp>
      <p:grpSp>
        <p:nvGrpSpPr>
          <p:cNvPr id="7" name="Dashed marker lines">
            <a:extLst>
              <a:ext uri="{FF2B5EF4-FFF2-40B4-BE49-F238E27FC236}">
                <a16:creationId xmlns:a16="http://schemas.microsoft.com/office/drawing/2014/main" id="{6DEEA230-36FF-DB4C-BBE3-00E3F5AF1CB4}"/>
              </a:ext>
            </a:extLst>
          </p:cNvPr>
          <p:cNvGrpSpPr/>
          <p:nvPr/>
        </p:nvGrpSpPr>
        <p:grpSpPr>
          <a:xfrm>
            <a:off x="7814074" y="1547561"/>
            <a:ext cx="411480" cy="2614246"/>
            <a:chOff x="7814074" y="1547561"/>
            <a:chExt cx="411480" cy="261424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4A2F6B0-0EC3-8B4E-B64F-33182EC06802}"/>
                </a:ext>
              </a:extLst>
            </p:cNvPr>
            <p:cNvCxnSpPr>
              <a:cxnSpLocks/>
            </p:cNvCxnSpPr>
            <p:nvPr/>
          </p:nvCxnSpPr>
          <p:spPr>
            <a:xfrm>
              <a:off x="8024386" y="1547561"/>
              <a:ext cx="201168" cy="0"/>
            </a:xfrm>
            <a:prstGeom prst="line">
              <a:avLst/>
            </a:prstGeom>
            <a:ln w="12700" cmpd="sng">
              <a:solidFill>
                <a:srgbClr val="9488BF"/>
              </a:solidFill>
              <a:prstDash val="sysDash"/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D4D9FAD-0A4D-674E-8CB4-5F90EB3D680F}"/>
                </a:ext>
              </a:extLst>
            </p:cNvPr>
            <p:cNvCxnSpPr>
              <a:cxnSpLocks/>
            </p:cNvCxnSpPr>
            <p:nvPr/>
          </p:nvCxnSpPr>
          <p:spPr>
            <a:xfrm>
              <a:off x="7814074" y="4161807"/>
              <a:ext cx="411480" cy="0"/>
            </a:xfrm>
            <a:prstGeom prst="line">
              <a:avLst/>
            </a:prstGeom>
            <a:ln w="12700" cmpd="sng">
              <a:solidFill>
                <a:srgbClr val="9488BF"/>
              </a:solidFill>
              <a:prstDash val="sysDash"/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" name="Picture - cell phone on table">
            <a:extLst>
              <a:ext uri="{FF2B5EF4-FFF2-40B4-BE49-F238E27FC236}">
                <a16:creationId xmlns:a16="http://schemas.microsoft.com/office/drawing/2014/main" id="{A40F4FE6-68D1-C449-9C1A-A80D0E7A7A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1967" y="3132608"/>
            <a:ext cx="2364740" cy="906780"/>
          </a:xfrm>
          <a:prstGeom prst="rect">
            <a:avLst/>
          </a:prstGeom>
        </p:spPr>
      </p:pic>
      <p:pic>
        <p:nvPicPr>
          <p:cNvPr id="53" name="Picture - postage stamp on table">
            <a:extLst>
              <a:ext uri="{FF2B5EF4-FFF2-40B4-BE49-F238E27FC236}">
                <a16:creationId xmlns:a16="http://schemas.microsoft.com/office/drawing/2014/main" id="{88B9068F-0200-B146-ACB5-F60A19745A8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 rot="5400000">
            <a:off x="6048045" y="3231379"/>
            <a:ext cx="1342390" cy="1697990"/>
          </a:xfrm>
          <a:prstGeom prst="rect">
            <a:avLst/>
          </a:prstGeom>
        </p:spPr>
      </p:pic>
      <p:sp>
        <p:nvSpPr>
          <p:cNvPr id="35" name="Rectangle - Reveal ice cream">
            <a:extLst>
              <a:ext uri="{FF2B5EF4-FFF2-40B4-BE49-F238E27FC236}">
                <a16:creationId xmlns:a16="http://schemas.microsoft.com/office/drawing/2014/main" id="{ED1A1AB4-189A-534C-BE38-7361E0A605F2}"/>
              </a:ext>
            </a:extLst>
          </p:cNvPr>
          <p:cNvSpPr/>
          <p:nvPr/>
        </p:nvSpPr>
        <p:spPr>
          <a:xfrm>
            <a:off x="4337003" y="1039912"/>
            <a:ext cx="4790533" cy="41018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- Imagine ice cream">
            <a:extLst>
              <a:ext uri="{FF2B5EF4-FFF2-40B4-BE49-F238E27FC236}">
                <a16:creationId xmlns:a16="http://schemas.microsoft.com/office/drawing/2014/main" id="{0EDC2A7B-8DF1-4A47-8D4B-DAE208C22518}"/>
              </a:ext>
            </a:extLst>
          </p:cNvPr>
          <p:cNvSpPr txBox="1"/>
          <p:nvPr/>
        </p:nvSpPr>
        <p:spPr>
          <a:xfrm>
            <a:off x="5409960" y="1303982"/>
            <a:ext cx="2679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Imagine</a:t>
            </a:r>
            <a:br>
              <a:rPr lang="en-US" dirty="0">
                <a:solidFill>
                  <a:srgbClr val="9488BF"/>
                </a:solidFill>
              </a:rPr>
            </a:br>
            <a:r>
              <a:rPr lang="en-US" dirty="0">
                <a:solidFill>
                  <a:srgbClr val="9488BF"/>
                </a:solidFill>
              </a:rPr>
              <a:t>an impossibly large container of ice cream.</a:t>
            </a:r>
          </a:p>
        </p:txBody>
      </p:sp>
      <p:sp>
        <p:nvSpPr>
          <p:cNvPr id="37" name="TextBox - No, larger">
            <a:extLst>
              <a:ext uri="{FF2B5EF4-FFF2-40B4-BE49-F238E27FC236}">
                <a16:creationId xmlns:a16="http://schemas.microsoft.com/office/drawing/2014/main" id="{8B92F7BD-76E8-A744-AC00-24CDF7FB1641}"/>
              </a:ext>
            </a:extLst>
          </p:cNvPr>
          <p:cNvSpPr txBox="1"/>
          <p:nvPr/>
        </p:nvSpPr>
        <p:spPr>
          <a:xfrm>
            <a:off x="5409960" y="1303982"/>
            <a:ext cx="267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488BF"/>
                </a:solidFill>
              </a:rPr>
              <a:t>No, no,</a:t>
            </a:r>
            <a:br>
              <a:rPr lang="en-US" dirty="0">
                <a:solidFill>
                  <a:srgbClr val="9488BF"/>
                </a:solidFill>
              </a:rPr>
            </a:br>
            <a:r>
              <a:rPr lang="en-US" i="1" dirty="0">
                <a:solidFill>
                  <a:srgbClr val="9488BF"/>
                </a:solidFill>
              </a:rPr>
              <a:t>much</a:t>
            </a:r>
            <a:r>
              <a:rPr lang="en-US" dirty="0">
                <a:solidFill>
                  <a:srgbClr val="9488BF"/>
                </a:solidFill>
              </a:rPr>
              <a:t> larger.</a:t>
            </a:r>
          </a:p>
        </p:txBody>
      </p:sp>
      <p:sp>
        <p:nvSpPr>
          <p:cNvPr id="38" name="TextBox = 1%">
            <a:extLst>
              <a:ext uri="{FF2B5EF4-FFF2-40B4-BE49-F238E27FC236}">
                <a16:creationId xmlns:a16="http://schemas.microsoft.com/office/drawing/2014/main" id="{0FE1A3E1-4BB4-4A46-927C-9FD3BCFC0236}"/>
              </a:ext>
            </a:extLst>
          </p:cNvPr>
          <p:cNvSpPr txBox="1"/>
          <p:nvPr/>
        </p:nvSpPr>
        <p:spPr>
          <a:xfrm>
            <a:off x="3958235" y="157100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0C8"/>
                </a:solidFill>
              </a:rPr>
              <a:t>1%</a:t>
            </a:r>
          </a:p>
        </p:txBody>
      </p:sp>
      <p:sp>
        <p:nvSpPr>
          <p:cNvPr id="39" name="TextBox = 0.01%">
            <a:extLst>
              <a:ext uri="{FF2B5EF4-FFF2-40B4-BE49-F238E27FC236}">
                <a16:creationId xmlns:a16="http://schemas.microsoft.com/office/drawing/2014/main" id="{32A7A2BD-90D9-AF41-B054-3A61CB761353}"/>
              </a:ext>
            </a:extLst>
          </p:cNvPr>
          <p:cNvSpPr txBox="1"/>
          <p:nvPr/>
        </p:nvSpPr>
        <p:spPr>
          <a:xfrm>
            <a:off x="3797935" y="343790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0C8"/>
                </a:solidFill>
              </a:rPr>
              <a:t>0.01%</a:t>
            </a:r>
          </a:p>
        </p:txBody>
      </p:sp>
      <p:sp>
        <p:nvSpPr>
          <p:cNvPr id="40" name="TextBox - scooping 1cm">
            <a:extLst>
              <a:ext uri="{FF2B5EF4-FFF2-40B4-BE49-F238E27FC236}">
                <a16:creationId xmlns:a16="http://schemas.microsoft.com/office/drawing/2014/main" id="{63CEB6D7-CA64-6D4F-84CF-100C3E37E66E}"/>
              </a:ext>
            </a:extLst>
          </p:cNvPr>
          <p:cNvSpPr txBox="1"/>
          <p:nvPr/>
        </p:nvSpPr>
        <p:spPr>
          <a:xfrm>
            <a:off x="5379480" y="2170522"/>
            <a:ext cx="2679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6000"/>
              </a:lnSpc>
            </a:pPr>
            <a:r>
              <a:rPr lang="en-US" dirty="0">
                <a:solidFill>
                  <a:srgbClr val="4B4170"/>
                </a:solidFill>
              </a:rPr>
              <a:t>1% would be about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equal to scooping </a:t>
            </a:r>
          </a:p>
          <a:p>
            <a:pPr algn="ctr">
              <a:lnSpc>
                <a:spcPct val="96000"/>
              </a:lnSpc>
            </a:pPr>
            <a:r>
              <a:rPr lang="en-US" dirty="0">
                <a:solidFill>
                  <a:srgbClr val="4B4170"/>
                </a:solidFill>
              </a:rPr>
              <a:t>1cm deep.</a:t>
            </a:r>
          </a:p>
        </p:txBody>
      </p:sp>
      <p:sp>
        <p:nvSpPr>
          <p:cNvPr id="41" name="TextBox - thickness of cell phones">
            <a:extLst>
              <a:ext uri="{FF2B5EF4-FFF2-40B4-BE49-F238E27FC236}">
                <a16:creationId xmlns:a16="http://schemas.microsoft.com/office/drawing/2014/main" id="{7F36D2E1-E704-AA4B-B863-A923CB8B79B4}"/>
              </a:ext>
            </a:extLst>
          </p:cNvPr>
          <p:cNvSpPr txBox="1"/>
          <p:nvPr/>
        </p:nvSpPr>
        <p:spPr>
          <a:xfrm>
            <a:off x="5379480" y="2170522"/>
            <a:ext cx="2679520" cy="890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6000"/>
              </a:lnSpc>
            </a:pPr>
            <a:r>
              <a:rPr lang="en-US" dirty="0">
                <a:solidFill>
                  <a:srgbClr val="4B4170"/>
                </a:solidFill>
              </a:rPr>
              <a:t>That’s about the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thickness of a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cell phone.</a:t>
            </a:r>
          </a:p>
        </p:txBody>
      </p:sp>
      <p:sp>
        <p:nvSpPr>
          <p:cNvPr id="42" name="TextBox - thickness of postage stamp">
            <a:extLst>
              <a:ext uri="{FF2B5EF4-FFF2-40B4-BE49-F238E27FC236}">
                <a16:creationId xmlns:a16="http://schemas.microsoft.com/office/drawing/2014/main" id="{90E81076-847D-C947-AD7E-40DDD6014A1F}"/>
              </a:ext>
            </a:extLst>
          </p:cNvPr>
          <p:cNvSpPr txBox="1"/>
          <p:nvPr/>
        </p:nvSpPr>
        <p:spPr>
          <a:xfrm>
            <a:off x="5379480" y="2170522"/>
            <a:ext cx="2679520" cy="1421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6000"/>
              </a:lnSpc>
            </a:pPr>
            <a:r>
              <a:rPr lang="en-US" dirty="0">
                <a:solidFill>
                  <a:srgbClr val="4B4170"/>
                </a:solidFill>
              </a:rPr>
              <a:t>Whereas </a:t>
            </a:r>
            <a:r>
              <a:rPr lang="en-US" spc="-100" dirty="0">
                <a:solidFill>
                  <a:srgbClr val="4B4170"/>
                </a:solidFill>
              </a:rPr>
              <a:t>0</a:t>
            </a:r>
            <a:r>
              <a:rPr lang="en-US" dirty="0">
                <a:solidFill>
                  <a:srgbClr val="4B4170"/>
                </a:solidFill>
              </a:rPr>
              <a:t>.01%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would be like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scooping only the thickness of a</a:t>
            </a:r>
            <a:br>
              <a:rPr lang="en-US" dirty="0">
                <a:solidFill>
                  <a:srgbClr val="4B4170"/>
                </a:solidFill>
              </a:rPr>
            </a:br>
            <a:r>
              <a:rPr lang="en-US" dirty="0">
                <a:solidFill>
                  <a:srgbClr val="4B4170"/>
                </a:solidFill>
              </a:rPr>
              <a:t>postage stamp!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488BD"/>
                </a:solidFill>
              </a:rPr>
              <a:t>Exoplanet Detection </a:t>
            </a:r>
            <a:r>
              <a:rPr lang="en-US" sz="1600" dirty="0">
                <a:solidFill>
                  <a:srgbClr val="9488BD"/>
                </a:solidFill>
              </a:rPr>
              <a:t>– Transit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BBB4D3"/>
                </a:solidFill>
              </a:rPr>
              <a:t>Exoplanet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10478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72222E-6 -2.46914E-7 L 0.44306 -2.46914E-7 " pathEditMode="relative" rAng="0" ptsTypes="AA">
                                      <p:cBhvr>
                                        <p:cTn id="26" dur="65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53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4.16667E-6 -6.17284E-7 L -0.24149 -0.00401 " pathEditMode="relative" rAng="0" ptsTypes="AA">
                                      <p:cBhvr>
                                        <p:cTn id="28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21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ac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30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3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4800000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03855 0.31234 " pathEditMode="relative" rAng="0" ptsTypes="AA">
                                      <p:cBhvr>
                                        <p:cTn id="42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1561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300"/>
                            </p:stCondLst>
                            <p:childTnLst>
                              <p:par>
                                <p:cTn id="48" presetID="42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69136E-6 L 0.04913 -0.00124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8" y="-6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500000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ac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-3600000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0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100000" y="18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46914E-7 L -4.72222E-6 0.0879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8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65000" y="16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100" fill="hold"/>
                                        <p:tgtEl>
                                          <p:spTgt spid="47"/>
                                        </p:tgtEl>
                                      </p:cBhvr>
                                      <p:by x="165000" y="1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42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71605E-6 L 0.08906 -2.71605E-6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4" y="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500000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12" presetID="6" presetClass="emph" presetSubtype="0" ac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6" presetClass="emph" presetSubtype="0" ac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1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8" presetClass="emph" presetSubtype="0" ac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-5400000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ac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-5400000">
                                      <p:cBhvr>
                                        <p:cTn id="1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2" presetClass="path" presetSubtype="0" ac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4.44444E-6 4.93827E-7 L 0.08664 -0.00617 " pathEditMode="relative" rAng="0" ptsTypes="AA">
                                      <p:cBhvr>
                                        <p:cTn id="135" dur="18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309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4.44444E-6 4.93827E-7 L 0.08664 -0.00617 " pathEditMode="relative" rAng="0" ptsTypes="AA">
                                      <p:cBhvr>
                                        <p:cTn id="137" dur="1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309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8" presetClass="emph" presetSubtype="0" accel="50000" decel="50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Rot by="-5400000">
                                      <p:cBhvr>
                                        <p:cTn id="1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8" presetClass="emph" presetSubtype="0" accel="50000" decel="50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Rot by="-5400000">
                                      <p:cBhvr>
                                        <p:cTn id="1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400"/>
                            </p:stCondLst>
                            <p:childTnLst>
                              <p:par>
                                <p:cTn id="143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4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42" presetClass="path" presetSubtype="0" ac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19753E-6 L -2.77778E-7 -0.03981 " pathEditMode="relative" rAng="0" ptsTypes="AA">
                                      <p:cBhvr>
                                        <p:cTn id="1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06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42" presetClass="path" presetSubtype="0" ac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93827E-6 L -2.77778E-7 0.03981 " pathEditMode="relative" rAng="0" ptsTypes="AA">
                                      <p:cBhvr>
                                        <p:cTn id="1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75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6" presetClass="emph" presetSubtype="0" ac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7" grpId="0" animBg="1"/>
      <p:bldP spid="31" grpId="0" animBg="1"/>
      <p:bldP spid="31" grpId="1" animBg="1"/>
      <p:bldP spid="31" grpId="2" animBg="1"/>
      <p:bldP spid="32" grpId="0"/>
      <p:bldP spid="32" grpId="1"/>
      <p:bldP spid="33" grpId="0"/>
      <p:bldP spid="33" grpId="1"/>
      <p:bldP spid="35" grpId="0" animBg="1"/>
      <p:bldP spid="36" grpId="0"/>
      <p:bldP spid="36" grpId="1"/>
      <p:bldP spid="37" grpId="0"/>
      <p:bldP spid="37" grpId="1"/>
      <p:bldP spid="38" grpId="0"/>
      <p:bldP spid="39" grpId="0"/>
      <p:bldP spid="40" grpId="0"/>
      <p:bldP spid="40" grpId="1"/>
      <p:bldP spid="41" grpId="0"/>
      <p:bldP spid="41" grpId="1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24413</TotalTime>
  <Words>733</Words>
  <Application>Microsoft Macintosh PowerPoint</Application>
  <PresentationFormat>On-screen Show (16:9)</PresentationFormat>
  <Paragraphs>115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NASAjpl-WhiteTheme-16x9-vA6</vt:lpstr>
      <vt:lpstr>NASAjpl-BlackTheme-16x9-vA6</vt:lpstr>
      <vt:lpstr>Exoplanet Detection – Transit Method</vt:lpstr>
      <vt:lpstr>Exoplanet Detection – Transit Method</vt:lpstr>
      <vt:lpstr>Exoplanet Detection – Transit Method</vt:lpstr>
      <vt:lpstr>Exoplanet Detection – Transit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509</cp:revision>
  <dcterms:created xsi:type="dcterms:W3CDTF">2016-09-08T21:41:17Z</dcterms:created>
  <dcterms:modified xsi:type="dcterms:W3CDTF">2022-05-12T03:44:12Z</dcterms:modified>
</cp:coreProperties>
</file>