
<file path=[Content_Types].xml><?xml version="1.0" encoding="utf-8"?>
<Types xmlns="http://schemas.openxmlformats.org/package/2006/content-types">
  <Default Extension="jpe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6"/>
  </p:notesMasterIdLst>
  <p:handoutMasterIdLst>
    <p:handoutMasterId r:id="rId7"/>
  </p:handoutMasterIdLst>
  <p:sldIdLst>
    <p:sldId id="290" r:id="rId3"/>
    <p:sldId id="285" r:id="rId4"/>
    <p:sldId id="284" r:id="rId5"/>
  </p:sldIdLst>
  <p:sldSz cx="9144000" cy="5143500" type="screen16x9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04" userDrawn="1">
          <p15:clr>
            <a:srgbClr val="A4A3A4"/>
          </p15:clr>
        </p15:guide>
        <p15:guide id="2" pos="45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CCE"/>
    <a:srgbClr val="17779C"/>
    <a:srgbClr val="E0F0F5"/>
    <a:srgbClr val="93C6D9"/>
    <a:srgbClr val="2B4651"/>
    <a:srgbClr val="1F647F"/>
    <a:srgbClr val="02324B"/>
    <a:srgbClr val="93C7D9"/>
    <a:srgbClr val="033C5B"/>
    <a:srgbClr val="FFD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2"/>
    <p:restoredTop sz="45606" autoAdjust="0"/>
  </p:normalViewPr>
  <p:slideViewPr>
    <p:cSldViewPr snapToGrid="0" snapToObjects="1">
      <p:cViewPr varScale="1">
        <p:scale>
          <a:sx n="68" d="100"/>
          <a:sy n="68" d="100"/>
        </p:scale>
        <p:origin x="3104" y="192"/>
      </p:cViewPr>
      <p:guideLst>
        <p:guide orient="horz" pos="1404"/>
        <p:guide pos="45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5/2/22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begins automatically, then requires 0 clicks: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First click transitions to next slide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NOTE: clicking the left or up arrow on the keyboard, followed by the right or down arrow, will replay/restart the animation sequence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Audience:</a:t>
            </a:r>
            <a:r>
              <a:rPr lang="en-US" dirty="0"/>
              <a:t> </a:t>
            </a:r>
          </a:p>
          <a:p>
            <a:pPr marL="0" indent="0">
              <a:buFontTx/>
              <a:buNone/>
            </a:pPr>
            <a:r>
              <a:rPr lang="en-US" dirty="0"/>
              <a:t>9th Grade and older.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Description:</a:t>
            </a:r>
          </a:p>
          <a:p>
            <a:pPr marL="0" indent="0">
              <a:buFontTx/>
              <a:buNone/>
            </a:pPr>
            <a:r>
              <a:rPr lang="en-US" dirty="0"/>
              <a:t>This slide explains and illustrates how a phenomenon called doppler effects is used to detect exoplanets.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This is </a:t>
            </a:r>
            <a:r>
              <a:rPr lang="en-US"/>
              <a:t>a commonplace </a:t>
            </a:r>
            <a:r>
              <a:rPr lang="en-US" dirty="0"/>
              <a:t>analogy of the doppler effect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User's notes: </a:t>
            </a:r>
          </a:p>
          <a:p>
            <a:pPr marL="0" indent="0">
              <a:buFontTx/>
              <a:buNone/>
            </a:pPr>
            <a:r>
              <a:rPr lang="en-US" dirty="0"/>
              <a:t>The first exoplanet orbiting around a sun-like star was discovered by this method (https://</a:t>
            </a:r>
            <a:r>
              <a:rPr lang="en-US" dirty="0" err="1"/>
              <a:t>www.nature.com</a:t>
            </a:r>
            <a:r>
              <a:rPr lang="en-US" dirty="0"/>
              <a:t>/articles/378355a0).</a:t>
            </a:r>
          </a:p>
          <a:p>
            <a:pPr marL="0" indent="0">
              <a:buFontTx/>
              <a:buNone/>
            </a:pPr>
            <a:r>
              <a:rPr lang="en-US" dirty="0"/>
              <a:t>Astronomers who made this discovery won the Nobel prize in 2019.</a:t>
            </a:r>
          </a:p>
          <a:p>
            <a:pPr marL="0" indent="0">
              <a:buFontTx/>
              <a:buNone/>
            </a:pPr>
            <a:r>
              <a:rPr lang="en-US" dirty="0"/>
              <a:t>The additional information can be available at e.g., https://</a:t>
            </a:r>
            <a:r>
              <a:rPr lang="en-US" dirty="0" err="1"/>
              <a:t>exoplanets.nasa.gov</a:t>
            </a:r>
            <a:r>
              <a:rPr lang="en-US" dirty="0"/>
              <a:t>/what-is-an-exoplanet/in-depth/</a:t>
            </a:r>
          </a:p>
          <a:p>
            <a:pPr marL="0" indent="0">
              <a:buFontTx/>
              <a:buNone/>
            </a:pPr>
            <a:endParaRPr lang="en-US" b="0" dirty="0"/>
          </a:p>
          <a:p>
            <a:pPr marL="0" indent="0">
              <a:buFontTx/>
              <a:buNone/>
            </a:pPr>
            <a:r>
              <a:rPr lang="en-US" b="1" dirty="0"/>
              <a:t>NOTE: </a:t>
            </a:r>
          </a:p>
          <a:p>
            <a:pPr marL="0" indent="0">
              <a:buFontTx/>
              <a:buNone/>
            </a:pPr>
            <a:r>
              <a:rPr lang="en-US" dirty="0"/>
              <a:t>This PowerPoint file has built-in interactive elements. </a:t>
            </a:r>
          </a:p>
          <a:p>
            <a:pPr marL="0" indent="0">
              <a:buFontTx/>
              <a:buNone/>
            </a:pPr>
            <a:r>
              <a:rPr lang="en-US" dirty="0"/>
              <a:t>To view them, you must be in "Slide Show" mode; you can then move to the next view either by clicking your mouse, the spacebar, or the arrow keys. </a:t>
            </a:r>
          </a:p>
          <a:p>
            <a:pPr marL="0" indent="0">
              <a:buFontTx/>
              <a:buNone/>
            </a:pPr>
            <a:r>
              <a:rPr lang="en-US" dirty="0"/>
              <a:t>This slide will not work in "regular viewing mode."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Credit:</a:t>
            </a:r>
          </a:p>
          <a:p>
            <a:pPr marL="0" indent="0">
              <a:buFontTx/>
              <a:buNone/>
            </a:pPr>
            <a:r>
              <a:rPr lang="en-US" dirty="0"/>
              <a:t>NASA/JPL-Caltech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begins automatically, then requires 2 clicks: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First click = change to a star with 1 orbiting planet</a:t>
            </a:r>
          </a:p>
          <a:p>
            <a:pPr marL="228600" indent="-228600">
              <a:buAutoNum type="arabicParenR"/>
            </a:pPr>
            <a:r>
              <a:rPr lang="en-US" dirty="0"/>
              <a:t>Second click = measurements of the star with 1 orbiting planet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Third click transitions to next slide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Description:</a:t>
            </a:r>
          </a:p>
          <a:p>
            <a:pPr marL="0" indent="0">
              <a:buFontTx/>
              <a:buNone/>
            </a:pPr>
            <a:r>
              <a:rPr lang="en-US" dirty="0"/>
              <a:t>This slide explains and illustrates how a phenomenon called doppler effects is used to detect exoplanets.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6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starts automatically, then requires 6 clicks: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First click = animation of planet’s orbit and star’s wobble, followed by example of Jupiter-size planet</a:t>
            </a:r>
          </a:p>
          <a:p>
            <a:pPr marL="228600" indent="-228600">
              <a:buAutoNum type="arabicParenR"/>
            </a:pPr>
            <a:r>
              <a:rPr lang="en-US" dirty="0"/>
              <a:t>Second click = analogy to fastest human</a:t>
            </a:r>
          </a:p>
          <a:p>
            <a:pPr marL="228600" indent="-228600">
              <a:buAutoNum type="arabicParenR"/>
            </a:pPr>
            <a:r>
              <a:rPr lang="en-US" dirty="0"/>
              <a:t>Third click = example of Earth-size planet</a:t>
            </a:r>
          </a:p>
          <a:p>
            <a:pPr marL="228600" indent="-228600">
              <a:buAutoNum type="arabicParenR"/>
            </a:pPr>
            <a:r>
              <a:rPr lang="en-US" dirty="0"/>
              <a:t>Forth click = animation of the effect of Earth-size planet</a:t>
            </a:r>
          </a:p>
          <a:p>
            <a:pPr marL="228600" indent="-228600">
              <a:buAutoNum type="arabicParenR"/>
            </a:pPr>
            <a:r>
              <a:rPr lang="en-US" dirty="0"/>
              <a:t>Fifth click = analogy to baby’s crawl</a:t>
            </a:r>
          </a:p>
          <a:p>
            <a:pPr marL="228600" indent="-228600">
              <a:buAutoNum type="arabicParenR"/>
            </a:pPr>
            <a:r>
              <a:rPr lang="en-US" dirty="0"/>
              <a:t>Sixth click = challenge to astronomers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Seventh click transitions to next slide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Description:</a:t>
            </a:r>
          </a:p>
          <a:p>
            <a:pPr marL="0" indent="0">
              <a:buFontTx/>
              <a:buNone/>
            </a:pPr>
            <a:r>
              <a:rPr lang="en-US" dirty="0"/>
              <a:t>This slide explains and illustrates how the mass and orbital period of exoplanets affect the </a:t>
            </a:r>
            <a:r>
              <a:rPr lang="en-US"/>
              <a:t>radial velocity.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1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F7BED6E-8BF2-AA4E-9E08-8FB1C9655BB1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607D4CB-C25A-8E42-B2D3-6E370A42B76F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9E4DC6E-9D85-3C4A-A781-2874828201CC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F5C3F1D-71E8-5A47-88ED-50E3495C21D3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501770B-5A38-6D41-BC4D-14D9D98FBA9A}" type="datetime4">
              <a:rPr lang="en-US" smtClean="0"/>
              <a:t>May 2, 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CD46-810F-CB4A-9B49-52B2FB53930A}" type="datetime4">
              <a:rPr lang="en-US" smtClean="0"/>
              <a:t>May 2, 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4055E9-DD3C-1148-9E7E-CA03599676C5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08BBF0-6641-7043-AE06-788C07073F99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2B7A-134C-1747-A5B6-4AF14F3ABB46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B188-FFF5-1248-9628-C443F92BF3B6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AC3-0C26-8645-A80B-69C8D12FE8B8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203FD2F-0C17-2C45-9FAD-5C7FD1726BB2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8AF26-85AC-AC49-ADD6-D8A4EEFC108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B32E72-57E9-904F-BDF4-4D153324A4A0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2138597" y="4952849"/>
            <a:ext cx="4866807" cy="124611"/>
          </a:xfrm>
        </p:spPr>
        <p:txBody>
          <a:bodyPr/>
          <a:lstStyle/>
          <a:p>
            <a:r>
              <a:rPr lang="en-US" dirty="0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866231" y="4952849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FE6FD-5AFE-B143-9A97-AAA05F67D408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988700B-4B93-6E45-BB0D-ED32E3874A97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E1F44-AAA6-AF40-A279-341106F7A5C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49C04D-0BAE-D44F-B701-D686311A5E87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51A59-8029-7544-98E9-3C34B04DD47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B873CA-9406-6242-928F-D9BDDA5D96AE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DBD88FE-2F9C-AD40-A196-20D47F6A627C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27338-BBBB-F84C-AE4C-AF436D29F738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3488F6E-D5B0-8F4D-AECE-EFF21D976E28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7F9A79-BD96-CE4C-B5B1-E62062691F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713CE4C-465A-BA42-8EAE-49AAA36C4803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B01F5-E2D5-BE4C-84A8-76FAAC75F573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FE71C32-122E-ED4B-BAB2-7BE1310DDB75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A9D93F-D571-3A49-AC59-764791EAA1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FF86D5-D9E4-E642-85CF-BB4EDA6D4655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066264-7DA7-DA4C-BF50-C494F2495631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560E-FD7C-D74D-AAFF-7D62B21FEC9F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955F3-B473-7245-9FCE-DAD54EA01D06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360B8B-BA8D-E847-8BA8-7C40F61EB756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25018-5CD0-954D-9C36-5B32DE9AF52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F06D9B-51D2-AB4D-AC62-E1945DC995AA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BFC-720D-FE4A-A276-6AA8A4CE775C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9C8-EF51-1949-832F-F267BACE0BFD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A111507-B672-374D-98F3-FA5D17E5A61A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2D30-55AD-2640-9D6F-5E4AC53ED996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F01EBEF-DF64-4A44-98AB-714D2F4ED88E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54232B-FDB3-4540-AC0B-619D296AEA23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CB780C-4595-F543-A264-C45E8D504E6A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4A98C58-F1E4-5141-9A70-39686268F850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57312A6-FE98-614E-B908-923B05A81BB3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C5D6AD-A46D-9E4C-BD0C-C8261FDE7AB3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1B2408-D871-8643-8F9E-85C3C1890EC4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4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5.xml"/><Relationship Id="rId4" Type="http://schemas.openxmlformats.org/officeDocument/2006/relationships/video" Target="../media/media3.mp4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-1-d_Wave_0406a.m4v" descr="S-1-d_Wave_0406a.m4v">
            <a:hlinkClick r:id="" action="ppaction://media"/>
            <a:extLst>
              <a:ext uri="{FF2B5EF4-FFF2-40B4-BE49-F238E27FC236}">
                <a16:creationId xmlns:a16="http://schemas.microsoft.com/office/drawing/2014/main" id="{266ADFCA-A748-C140-A0B6-FA21E1F78B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236"/>
            <a:ext cx="9144000" cy="51435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2492"/>
            <a:ext cx="1422400" cy="123211"/>
          </a:xfrm>
        </p:spPr>
        <p:txBody>
          <a:bodyPr/>
          <a:lstStyle/>
          <a:p>
            <a:fld id="{1D888B3B-88B9-C440-8DF2-4389D57B4A78}" type="datetime4">
              <a:rPr lang="en-US" smtClean="0">
                <a:solidFill>
                  <a:srgbClr val="8ABCCE"/>
                </a:solidFill>
              </a:rPr>
              <a:t>May 2, 2022</a:t>
            </a:fld>
            <a:endParaRPr lang="en-US" dirty="0">
              <a:solidFill>
                <a:srgbClr val="8ABCCE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138597" y="4951092"/>
            <a:ext cx="4866807" cy="124611"/>
          </a:xfrm>
        </p:spPr>
        <p:txBody>
          <a:bodyPr/>
          <a:lstStyle/>
          <a:p>
            <a:r>
              <a:rPr lang="en-US" dirty="0">
                <a:solidFill>
                  <a:srgbClr val="8ABCCE"/>
                </a:solidFill>
              </a:rPr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1092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>
                <a:solidFill>
                  <a:srgbClr val="8ABCCE"/>
                </a:solidFill>
              </a:rPr>
              <a:pPr/>
              <a:t>1</a:t>
            </a:fld>
            <a:endParaRPr lang="en-US" dirty="0">
              <a:solidFill>
                <a:srgbClr val="8ABCCE"/>
              </a:solidFill>
            </a:endParaRPr>
          </a:p>
        </p:txBody>
      </p:sp>
      <p:sp>
        <p:nvSpPr>
          <p:cNvPr id="51" name="exoplanet footer">
            <a:extLst>
              <a:ext uri="{FF2B5EF4-FFF2-40B4-BE49-F238E27FC236}">
                <a16:creationId xmlns:a16="http://schemas.microsoft.com/office/drawing/2014/main" id="{577AAC82-3B58-F84E-8B60-441A922D57F5}"/>
              </a:ext>
            </a:extLst>
          </p:cNvPr>
          <p:cNvSpPr txBox="1"/>
          <p:nvPr/>
        </p:nvSpPr>
        <p:spPr>
          <a:xfrm>
            <a:off x="7417658" y="4870046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8ABCCE"/>
                </a:solidFill>
              </a:rPr>
              <a:t>exoplanets.nasa.gov</a:t>
            </a:r>
            <a:endParaRPr lang="en-US" sz="1000" b="1" kern="0" spc="70" dirty="0">
              <a:solidFill>
                <a:srgbClr val="8ABCC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2B4651"/>
                </a:solidFill>
              </a:rPr>
              <a:t>Exoplanet Detection </a:t>
            </a:r>
            <a:r>
              <a:rPr lang="en-US" sz="1600" dirty="0">
                <a:solidFill>
                  <a:srgbClr val="2B4651"/>
                </a:solidFill>
              </a:rPr>
              <a:t>– Radial Velocity Method</a:t>
            </a:r>
          </a:p>
        </p:txBody>
      </p:sp>
      <p:sp>
        <p:nvSpPr>
          <p:cNvPr id="5" name="Text Header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>
                <a:solidFill>
                  <a:srgbClr val="2B4651"/>
                </a:solidFill>
              </a:rPr>
              <a:t>Exoplanet Communications</a:t>
            </a:r>
          </a:p>
        </p:txBody>
      </p:sp>
      <p:sp>
        <p:nvSpPr>
          <p:cNvPr id="3" name="TextBox - example of doppler effect">
            <a:extLst>
              <a:ext uri="{FF2B5EF4-FFF2-40B4-BE49-F238E27FC236}">
                <a16:creationId xmlns:a16="http://schemas.microsoft.com/office/drawing/2014/main" id="{6305A27F-4E35-0441-8143-66C3C7D6C923}"/>
              </a:ext>
            </a:extLst>
          </p:cNvPr>
          <p:cNvSpPr txBox="1"/>
          <p:nvPr/>
        </p:nvSpPr>
        <p:spPr>
          <a:xfrm>
            <a:off x="4400969" y="4294575"/>
            <a:ext cx="4617611" cy="369332"/>
          </a:xfrm>
          <a:prstGeom prst="rect">
            <a:avLst/>
          </a:prstGeom>
          <a:solidFill>
            <a:srgbClr val="E0F0F5"/>
          </a:solidFill>
          <a:ln w="25400">
            <a:solidFill>
              <a:srgbClr val="17779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651"/>
                </a:solidFill>
              </a:rPr>
              <a:t>An Everyday Example of the Doppler Effect</a:t>
            </a:r>
          </a:p>
        </p:txBody>
      </p:sp>
    </p:spTree>
    <p:extLst>
      <p:ext uri="{BB962C8B-B14F-4D97-AF65-F5344CB8AC3E}">
        <p14:creationId xmlns:p14="http://schemas.microsoft.com/office/powerpoint/2010/main" val="40888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di_Vel_4c_w_planet_0317b.mp4" descr="Radi_Vel_4c_w_planet_0317b.mp4">
            <a:hlinkClick r:id="" action="ppaction://media"/>
            <a:extLst>
              <a:ext uri="{FF2B5EF4-FFF2-40B4-BE49-F238E27FC236}">
                <a16:creationId xmlns:a16="http://schemas.microsoft.com/office/drawing/2014/main" id="{9DC3FCA7-5320-9C4A-B020-DC07FDEDFD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6460" y="973452"/>
            <a:ext cx="7493000" cy="3975100"/>
          </a:xfrm>
          <a:prstGeom prst="rect">
            <a:avLst/>
          </a:prstGeom>
        </p:spPr>
      </p:pic>
      <p:sp>
        <p:nvSpPr>
          <p:cNvPr id="25" name="Black rectangle 2 - reveals star box">
            <a:extLst>
              <a:ext uri="{FF2B5EF4-FFF2-40B4-BE49-F238E27FC236}">
                <a16:creationId xmlns:a16="http://schemas.microsoft.com/office/drawing/2014/main" id="{BBCD3722-128F-5248-9F65-FA4443DA34C9}"/>
              </a:ext>
            </a:extLst>
          </p:cNvPr>
          <p:cNvSpPr/>
          <p:nvPr/>
        </p:nvSpPr>
        <p:spPr>
          <a:xfrm>
            <a:off x="3219751" y="3007365"/>
            <a:ext cx="951009" cy="782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Black rectangle B - reveals curves">
            <a:extLst>
              <a:ext uri="{FF2B5EF4-FFF2-40B4-BE49-F238E27FC236}">
                <a16:creationId xmlns:a16="http://schemas.microsoft.com/office/drawing/2014/main" id="{8C2B0A36-BBC2-9E44-8E7A-16C742D7A774}"/>
              </a:ext>
            </a:extLst>
          </p:cNvPr>
          <p:cNvSpPr/>
          <p:nvPr/>
        </p:nvSpPr>
        <p:spPr>
          <a:xfrm>
            <a:off x="886460" y="1059182"/>
            <a:ext cx="2611853" cy="3499484"/>
          </a:xfrm>
          <a:custGeom>
            <a:avLst/>
            <a:gdLst>
              <a:gd name="connsiteX0" fmla="*/ 0 w 2611119"/>
              <a:gd name="connsiteY0" fmla="*/ 0 h 3430874"/>
              <a:gd name="connsiteX1" fmla="*/ 2611119 w 2611119"/>
              <a:gd name="connsiteY1" fmla="*/ 0 h 3430874"/>
              <a:gd name="connsiteX2" fmla="*/ 2611119 w 2611119"/>
              <a:gd name="connsiteY2" fmla="*/ 3430874 h 3430874"/>
              <a:gd name="connsiteX3" fmla="*/ 0 w 2611119"/>
              <a:gd name="connsiteY3" fmla="*/ 3430874 h 3430874"/>
              <a:gd name="connsiteX4" fmla="*/ 0 w 2611119"/>
              <a:gd name="connsiteY4" fmla="*/ 0 h 3430874"/>
              <a:gd name="connsiteX0" fmla="*/ 0 w 2611119"/>
              <a:gd name="connsiteY0" fmla="*/ 0 h 3430874"/>
              <a:gd name="connsiteX1" fmla="*/ 2611119 w 2611119"/>
              <a:gd name="connsiteY1" fmla="*/ 0 h 3430874"/>
              <a:gd name="connsiteX2" fmla="*/ 2603500 w 2611119"/>
              <a:gd name="connsiteY2" fmla="*/ 2529808 h 3430874"/>
              <a:gd name="connsiteX3" fmla="*/ 2611119 w 2611119"/>
              <a:gd name="connsiteY3" fmla="*/ 3430874 h 3430874"/>
              <a:gd name="connsiteX4" fmla="*/ 0 w 2611119"/>
              <a:gd name="connsiteY4" fmla="*/ 3430874 h 3430874"/>
              <a:gd name="connsiteX5" fmla="*/ 0 w 2611119"/>
              <a:gd name="connsiteY5" fmla="*/ 0 h 3430874"/>
              <a:gd name="connsiteX0" fmla="*/ 0 w 2802292"/>
              <a:gd name="connsiteY0" fmla="*/ 0 h 3430874"/>
              <a:gd name="connsiteX1" fmla="*/ 2611119 w 2802292"/>
              <a:gd name="connsiteY1" fmla="*/ 0 h 3430874"/>
              <a:gd name="connsiteX2" fmla="*/ 2603500 w 2802292"/>
              <a:gd name="connsiteY2" fmla="*/ 1508728 h 3430874"/>
              <a:gd name="connsiteX3" fmla="*/ 2603500 w 2802292"/>
              <a:gd name="connsiteY3" fmla="*/ 2529808 h 3430874"/>
              <a:gd name="connsiteX4" fmla="*/ 2611119 w 2802292"/>
              <a:gd name="connsiteY4" fmla="*/ 3430874 h 3430874"/>
              <a:gd name="connsiteX5" fmla="*/ 0 w 2802292"/>
              <a:gd name="connsiteY5" fmla="*/ 3430874 h 3430874"/>
              <a:gd name="connsiteX6" fmla="*/ 0 w 2802292"/>
              <a:gd name="connsiteY6" fmla="*/ 0 h 3430874"/>
              <a:gd name="connsiteX0" fmla="*/ 0 w 2611119"/>
              <a:gd name="connsiteY0" fmla="*/ 0 h 3430874"/>
              <a:gd name="connsiteX1" fmla="*/ 2031999 w 2611119"/>
              <a:gd name="connsiteY1" fmla="*/ 7620 h 3430874"/>
              <a:gd name="connsiteX2" fmla="*/ 2603500 w 2611119"/>
              <a:gd name="connsiteY2" fmla="*/ 1508728 h 3430874"/>
              <a:gd name="connsiteX3" fmla="*/ 2603500 w 2611119"/>
              <a:gd name="connsiteY3" fmla="*/ 2529808 h 3430874"/>
              <a:gd name="connsiteX4" fmla="*/ 2611119 w 2611119"/>
              <a:gd name="connsiteY4" fmla="*/ 3430874 h 3430874"/>
              <a:gd name="connsiteX5" fmla="*/ 0 w 2611119"/>
              <a:gd name="connsiteY5" fmla="*/ 3430874 h 3430874"/>
              <a:gd name="connsiteX6" fmla="*/ 0 w 2611119"/>
              <a:gd name="connsiteY6" fmla="*/ 0 h 3430874"/>
              <a:gd name="connsiteX0" fmla="*/ 0 w 2611119"/>
              <a:gd name="connsiteY0" fmla="*/ 0 h 3430874"/>
              <a:gd name="connsiteX1" fmla="*/ 2031999 w 2611119"/>
              <a:gd name="connsiteY1" fmla="*/ 7620 h 3430874"/>
              <a:gd name="connsiteX2" fmla="*/ 2603500 w 2611119"/>
              <a:gd name="connsiteY2" fmla="*/ 1508728 h 3430874"/>
              <a:gd name="connsiteX3" fmla="*/ 2603500 w 2611119"/>
              <a:gd name="connsiteY3" fmla="*/ 2529808 h 3430874"/>
              <a:gd name="connsiteX4" fmla="*/ 2611119 w 2611119"/>
              <a:gd name="connsiteY4" fmla="*/ 3430874 h 3430874"/>
              <a:gd name="connsiteX5" fmla="*/ 0 w 2611119"/>
              <a:gd name="connsiteY5" fmla="*/ 3430874 h 3430874"/>
              <a:gd name="connsiteX6" fmla="*/ 0 w 2611119"/>
              <a:gd name="connsiteY6" fmla="*/ 0 h 3430874"/>
              <a:gd name="connsiteX0" fmla="*/ 0 w 2611119"/>
              <a:gd name="connsiteY0" fmla="*/ 0 h 3430874"/>
              <a:gd name="connsiteX1" fmla="*/ 2031999 w 2611119"/>
              <a:gd name="connsiteY1" fmla="*/ 7620 h 3430874"/>
              <a:gd name="connsiteX2" fmla="*/ 2032000 w 2611119"/>
              <a:gd name="connsiteY2" fmla="*/ 2514568 h 3430874"/>
              <a:gd name="connsiteX3" fmla="*/ 2603500 w 2611119"/>
              <a:gd name="connsiteY3" fmla="*/ 2529808 h 3430874"/>
              <a:gd name="connsiteX4" fmla="*/ 2611119 w 2611119"/>
              <a:gd name="connsiteY4" fmla="*/ 3430874 h 3430874"/>
              <a:gd name="connsiteX5" fmla="*/ 0 w 2611119"/>
              <a:gd name="connsiteY5" fmla="*/ 3430874 h 3430874"/>
              <a:gd name="connsiteX6" fmla="*/ 0 w 2611119"/>
              <a:gd name="connsiteY6" fmla="*/ 0 h 3430874"/>
              <a:gd name="connsiteX0" fmla="*/ 0 w 2611119"/>
              <a:gd name="connsiteY0" fmla="*/ 0 h 3430874"/>
              <a:gd name="connsiteX1" fmla="*/ 2031999 w 2611119"/>
              <a:gd name="connsiteY1" fmla="*/ 7620 h 3430874"/>
              <a:gd name="connsiteX2" fmla="*/ 2032000 w 2611119"/>
              <a:gd name="connsiteY2" fmla="*/ 2514568 h 3430874"/>
              <a:gd name="connsiteX3" fmla="*/ 2603500 w 2611119"/>
              <a:gd name="connsiteY3" fmla="*/ 2529808 h 3430874"/>
              <a:gd name="connsiteX4" fmla="*/ 2611119 w 2611119"/>
              <a:gd name="connsiteY4" fmla="*/ 3430874 h 3430874"/>
              <a:gd name="connsiteX5" fmla="*/ 0 w 2611119"/>
              <a:gd name="connsiteY5" fmla="*/ 3430874 h 3430874"/>
              <a:gd name="connsiteX6" fmla="*/ 0 w 2611119"/>
              <a:gd name="connsiteY6" fmla="*/ 0 h 3430874"/>
              <a:gd name="connsiteX0" fmla="*/ 0 w 2611119"/>
              <a:gd name="connsiteY0" fmla="*/ 0 h 3430874"/>
              <a:gd name="connsiteX1" fmla="*/ 2031999 w 2611119"/>
              <a:gd name="connsiteY1" fmla="*/ 7620 h 3430874"/>
              <a:gd name="connsiteX2" fmla="*/ 2032000 w 2611119"/>
              <a:gd name="connsiteY2" fmla="*/ 2514568 h 3430874"/>
              <a:gd name="connsiteX3" fmla="*/ 2603500 w 2611119"/>
              <a:gd name="connsiteY3" fmla="*/ 2529808 h 3430874"/>
              <a:gd name="connsiteX4" fmla="*/ 2611119 w 2611119"/>
              <a:gd name="connsiteY4" fmla="*/ 3430874 h 3430874"/>
              <a:gd name="connsiteX5" fmla="*/ 0 w 2611119"/>
              <a:gd name="connsiteY5" fmla="*/ 3430874 h 3430874"/>
              <a:gd name="connsiteX6" fmla="*/ 0 w 2611119"/>
              <a:gd name="connsiteY6" fmla="*/ 0 h 3430874"/>
              <a:gd name="connsiteX0" fmla="*/ 0 w 2611119"/>
              <a:gd name="connsiteY0" fmla="*/ 0 h 3430874"/>
              <a:gd name="connsiteX1" fmla="*/ 2031999 w 2611119"/>
              <a:gd name="connsiteY1" fmla="*/ 7620 h 3430874"/>
              <a:gd name="connsiteX2" fmla="*/ 2032000 w 2611119"/>
              <a:gd name="connsiteY2" fmla="*/ 2514568 h 3430874"/>
              <a:gd name="connsiteX3" fmla="*/ 2603500 w 2611119"/>
              <a:gd name="connsiteY3" fmla="*/ 2529808 h 3430874"/>
              <a:gd name="connsiteX4" fmla="*/ 2611119 w 2611119"/>
              <a:gd name="connsiteY4" fmla="*/ 3430874 h 3430874"/>
              <a:gd name="connsiteX5" fmla="*/ 0 w 2611119"/>
              <a:gd name="connsiteY5" fmla="*/ 3430874 h 3430874"/>
              <a:gd name="connsiteX6" fmla="*/ 0 w 2611119"/>
              <a:gd name="connsiteY6" fmla="*/ 0 h 3430874"/>
              <a:gd name="connsiteX0" fmla="*/ 0 w 2611853"/>
              <a:gd name="connsiteY0" fmla="*/ 0 h 3430874"/>
              <a:gd name="connsiteX1" fmla="*/ 2031999 w 2611853"/>
              <a:gd name="connsiteY1" fmla="*/ 7620 h 3430874"/>
              <a:gd name="connsiteX2" fmla="*/ 2032000 w 2611853"/>
              <a:gd name="connsiteY2" fmla="*/ 2514568 h 3430874"/>
              <a:gd name="connsiteX3" fmla="*/ 2611120 w 2611853"/>
              <a:gd name="connsiteY3" fmla="*/ 2712688 h 3430874"/>
              <a:gd name="connsiteX4" fmla="*/ 2611119 w 2611853"/>
              <a:gd name="connsiteY4" fmla="*/ 3430874 h 3430874"/>
              <a:gd name="connsiteX5" fmla="*/ 0 w 2611853"/>
              <a:gd name="connsiteY5" fmla="*/ 3430874 h 3430874"/>
              <a:gd name="connsiteX6" fmla="*/ 0 w 2611853"/>
              <a:gd name="connsiteY6" fmla="*/ 0 h 3430874"/>
              <a:gd name="connsiteX0" fmla="*/ 0 w 2611853"/>
              <a:gd name="connsiteY0" fmla="*/ 0 h 3430874"/>
              <a:gd name="connsiteX1" fmla="*/ 2031999 w 2611853"/>
              <a:gd name="connsiteY1" fmla="*/ 7620 h 3430874"/>
              <a:gd name="connsiteX2" fmla="*/ 2306320 w 2611853"/>
              <a:gd name="connsiteY2" fmla="*/ 2720308 h 3430874"/>
              <a:gd name="connsiteX3" fmla="*/ 2611120 w 2611853"/>
              <a:gd name="connsiteY3" fmla="*/ 2712688 h 3430874"/>
              <a:gd name="connsiteX4" fmla="*/ 2611119 w 2611853"/>
              <a:gd name="connsiteY4" fmla="*/ 3430874 h 3430874"/>
              <a:gd name="connsiteX5" fmla="*/ 0 w 2611853"/>
              <a:gd name="connsiteY5" fmla="*/ 3430874 h 3430874"/>
              <a:gd name="connsiteX6" fmla="*/ 0 w 2611853"/>
              <a:gd name="connsiteY6" fmla="*/ 0 h 3430874"/>
              <a:gd name="connsiteX0" fmla="*/ 0 w 2611853"/>
              <a:gd name="connsiteY0" fmla="*/ 0 h 3430874"/>
              <a:gd name="connsiteX1" fmla="*/ 2306319 w 2611853"/>
              <a:gd name="connsiteY1" fmla="*/ 0 h 3430874"/>
              <a:gd name="connsiteX2" fmla="*/ 2306320 w 2611853"/>
              <a:gd name="connsiteY2" fmla="*/ 2720308 h 3430874"/>
              <a:gd name="connsiteX3" fmla="*/ 2611120 w 2611853"/>
              <a:gd name="connsiteY3" fmla="*/ 2712688 h 3430874"/>
              <a:gd name="connsiteX4" fmla="*/ 2611119 w 2611853"/>
              <a:gd name="connsiteY4" fmla="*/ 3430874 h 3430874"/>
              <a:gd name="connsiteX5" fmla="*/ 0 w 2611853"/>
              <a:gd name="connsiteY5" fmla="*/ 3430874 h 3430874"/>
              <a:gd name="connsiteX6" fmla="*/ 0 w 2611853"/>
              <a:gd name="connsiteY6" fmla="*/ 0 h 3430874"/>
              <a:gd name="connsiteX0" fmla="*/ 0 w 2611853"/>
              <a:gd name="connsiteY0" fmla="*/ 0 h 3430874"/>
              <a:gd name="connsiteX1" fmla="*/ 2306319 w 2611853"/>
              <a:gd name="connsiteY1" fmla="*/ 0 h 3430874"/>
              <a:gd name="connsiteX2" fmla="*/ 2313940 w 2611853"/>
              <a:gd name="connsiteY2" fmla="*/ 2720308 h 3430874"/>
              <a:gd name="connsiteX3" fmla="*/ 2611120 w 2611853"/>
              <a:gd name="connsiteY3" fmla="*/ 2712688 h 3430874"/>
              <a:gd name="connsiteX4" fmla="*/ 2611119 w 2611853"/>
              <a:gd name="connsiteY4" fmla="*/ 3430874 h 3430874"/>
              <a:gd name="connsiteX5" fmla="*/ 0 w 2611853"/>
              <a:gd name="connsiteY5" fmla="*/ 3430874 h 3430874"/>
              <a:gd name="connsiteX6" fmla="*/ 0 w 2611853"/>
              <a:gd name="connsiteY6" fmla="*/ 0 h 3430874"/>
              <a:gd name="connsiteX0" fmla="*/ 0 w 2611853"/>
              <a:gd name="connsiteY0" fmla="*/ 0 h 3430874"/>
              <a:gd name="connsiteX1" fmla="*/ 2306319 w 2611853"/>
              <a:gd name="connsiteY1" fmla="*/ 0 h 3430874"/>
              <a:gd name="connsiteX2" fmla="*/ 2313940 w 2611853"/>
              <a:gd name="connsiteY2" fmla="*/ 2712688 h 3430874"/>
              <a:gd name="connsiteX3" fmla="*/ 2611120 w 2611853"/>
              <a:gd name="connsiteY3" fmla="*/ 2712688 h 3430874"/>
              <a:gd name="connsiteX4" fmla="*/ 2611119 w 2611853"/>
              <a:gd name="connsiteY4" fmla="*/ 3430874 h 3430874"/>
              <a:gd name="connsiteX5" fmla="*/ 0 w 2611853"/>
              <a:gd name="connsiteY5" fmla="*/ 3430874 h 3430874"/>
              <a:gd name="connsiteX6" fmla="*/ 0 w 2611853"/>
              <a:gd name="connsiteY6" fmla="*/ 0 h 343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1853" h="3430874">
                <a:moveTo>
                  <a:pt x="0" y="0"/>
                </a:moveTo>
                <a:lnTo>
                  <a:pt x="2306319" y="0"/>
                </a:lnTo>
                <a:cubicBezTo>
                  <a:pt x="2305896" y="487675"/>
                  <a:pt x="2313939" y="1459214"/>
                  <a:pt x="2313940" y="2712688"/>
                </a:cubicBezTo>
                <a:cubicBezTo>
                  <a:pt x="2495550" y="2707603"/>
                  <a:pt x="2457450" y="2727610"/>
                  <a:pt x="2611120" y="2712688"/>
                </a:cubicBezTo>
                <a:cubicBezTo>
                  <a:pt x="2613660" y="3013043"/>
                  <a:pt x="2608579" y="3130519"/>
                  <a:pt x="2611119" y="3430874"/>
                </a:cubicBezTo>
                <a:lnTo>
                  <a:pt x="0" y="343087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Radi_Vel_80_no_planet_0317b.mp4" descr="Radi_Vel_80_no_planet_0317b.mp4">
            <a:hlinkClick r:id="" action="ppaction://media"/>
            <a:extLst>
              <a:ext uri="{FF2B5EF4-FFF2-40B4-BE49-F238E27FC236}">
                <a16:creationId xmlns:a16="http://schemas.microsoft.com/office/drawing/2014/main" id="{13A5F48C-70E1-FF4D-89A9-BC7D248ACBA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6460" y="973452"/>
            <a:ext cx="7493000" cy="3975100"/>
          </a:xfrm>
          <a:prstGeom prst="rect">
            <a:avLst/>
          </a:prstGeom>
        </p:spPr>
      </p:pic>
      <p:sp>
        <p:nvSpPr>
          <p:cNvPr id="10" name="Black rectangle 1 - reveals star box">
            <a:extLst>
              <a:ext uri="{FF2B5EF4-FFF2-40B4-BE49-F238E27FC236}">
                <a16:creationId xmlns:a16="http://schemas.microsoft.com/office/drawing/2014/main" id="{4BBFCB2A-6D99-5344-BDEF-90102E3C7433}"/>
              </a:ext>
            </a:extLst>
          </p:cNvPr>
          <p:cNvSpPr/>
          <p:nvPr/>
        </p:nvSpPr>
        <p:spPr>
          <a:xfrm>
            <a:off x="3210559" y="3007365"/>
            <a:ext cx="951009" cy="782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Black rectangle A - reveals curves">
            <a:extLst>
              <a:ext uri="{FF2B5EF4-FFF2-40B4-BE49-F238E27FC236}">
                <a16:creationId xmlns:a16="http://schemas.microsoft.com/office/drawing/2014/main" id="{A7FB6EE6-2A77-2947-8FAC-E07FA5621C53}"/>
              </a:ext>
            </a:extLst>
          </p:cNvPr>
          <p:cNvSpPr/>
          <p:nvPr/>
        </p:nvSpPr>
        <p:spPr>
          <a:xfrm>
            <a:off x="857480" y="1059182"/>
            <a:ext cx="2640100" cy="3499484"/>
          </a:xfrm>
          <a:custGeom>
            <a:avLst/>
            <a:gdLst>
              <a:gd name="connsiteX0" fmla="*/ 0 w 2640100"/>
              <a:gd name="connsiteY0" fmla="*/ 0 h 3430874"/>
              <a:gd name="connsiteX1" fmla="*/ 2640100 w 2640100"/>
              <a:gd name="connsiteY1" fmla="*/ 0 h 3430874"/>
              <a:gd name="connsiteX2" fmla="*/ 2640100 w 2640100"/>
              <a:gd name="connsiteY2" fmla="*/ 3430874 h 3430874"/>
              <a:gd name="connsiteX3" fmla="*/ 0 w 2640100"/>
              <a:gd name="connsiteY3" fmla="*/ 3430874 h 3430874"/>
              <a:gd name="connsiteX4" fmla="*/ 0 w 2640100"/>
              <a:gd name="connsiteY4" fmla="*/ 0 h 3430874"/>
              <a:gd name="connsiteX0" fmla="*/ 0 w 2640100"/>
              <a:gd name="connsiteY0" fmla="*/ 0 h 3430874"/>
              <a:gd name="connsiteX1" fmla="*/ 2640100 w 2640100"/>
              <a:gd name="connsiteY1" fmla="*/ 0 h 3430874"/>
              <a:gd name="connsiteX2" fmla="*/ 2632480 w 2640100"/>
              <a:gd name="connsiteY2" fmla="*/ 2583148 h 3430874"/>
              <a:gd name="connsiteX3" fmla="*/ 2640100 w 2640100"/>
              <a:gd name="connsiteY3" fmla="*/ 3430874 h 3430874"/>
              <a:gd name="connsiteX4" fmla="*/ 0 w 2640100"/>
              <a:gd name="connsiteY4" fmla="*/ 3430874 h 3430874"/>
              <a:gd name="connsiteX5" fmla="*/ 0 w 2640100"/>
              <a:gd name="connsiteY5" fmla="*/ 0 h 3430874"/>
              <a:gd name="connsiteX0" fmla="*/ 0 w 2640100"/>
              <a:gd name="connsiteY0" fmla="*/ 0 h 3430874"/>
              <a:gd name="connsiteX1" fmla="*/ 2640100 w 2640100"/>
              <a:gd name="connsiteY1" fmla="*/ 0 h 3430874"/>
              <a:gd name="connsiteX2" fmla="*/ 2632480 w 2640100"/>
              <a:gd name="connsiteY2" fmla="*/ 1584928 h 3430874"/>
              <a:gd name="connsiteX3" fmla="*/ 2632480 w 2640100"/>
              <a:gd name="connsiteY3" fmla="*/ 2583148 h 3430874"/>
              <a:gd name="connsiteX4" fmla="*/ 2640100 w 2640100"/>
              <a:gd name="connsiteY4" fmla="*/ 3430874 h 3430874"/>
              <a:gd name="connsiteX5" fmla="*/ 0 w 2640100"/>
              <a:gd name="connsiteY5" fmla="*/ 3430874 h 3430874"/>
              <a:gd name="connsiteX6" fmla="*/ 0 w 2640100"/>
              <a:gd name="connsiteY6" fmla="*/ 0 h 3430874"/>
              <a:gd name="connsiteX0" fmla="*/ 0 w 2640100"/>
              <a:gd name="connsiteY0" fmla="*/ 7620 h 3438494"/>
              <a:gd name="connsiteX1" fmla="*/ 2175280 w 2640100"/>
              <a:gd name="connsiteY1" fmla="*/ 0 h 3438494"/>
              <a:gd name="connsiteX2" fmla="*/ 2632480 w 2640100"/>
              <a:gd name="connsiteY2" fmla="*/ 1592548 h 3438494"/>
              <a:gd name="connsiteX3" fmla="*/ 2632480 w 2640100"/>
              <a:gd name="connsiteY3" fmla="*/ 2590768 h 3438494"/>
              <a:gd name="connsiteX4" fmla="*/ 2640100 w 2640100"/>
              <a:gd name="connsiteY4" fmla="*/ 3438494 h 3438494"/>
              <a:gd name="connsiteX5" fmla="*/ 0 w 2640100"/>
              <a:gd name="connsiteY5" fmla="*/ 3438494 h 3438494"/>
              <a:gd name="connsiteX6" fmla="*/ 0 w 2640100"/>
              <a:gd name="connsiteY6" fmla="*/ 7620 h 3438494"/>
              <a:gd name="connsiteX0" fmla="*/ 0 w 2640100"/>
              <a:gd name="connsiteY0" fmla="*/ 7620 h 3438494"/>
              <a:gd name="connsiteX1" fmla="*/ 2175280 w 2640100"/>
              <a:gd name="connsiteY1" fmla="*/ 0 h 3438494"/>
              <a:gd name="connsiteX2" fmla="*/ 2205760 w 2640100"/>
              <a:gd name="connsiteY2" fmla="*/ 2819368 h 3438494"/>
              <a:gd name="connsiteX3" fmla="*/ 2632480 w 2640100"/>
              <a:gd name="connsiteY3" fmla="*/ 2590768 h 3438494"/>
              <a:gd name="connsiteX4" fmla="*/ 2640100 w 2640100"/>
              <a:gd name="connsiteY4" fmla="*/ 3438494 h 3438494"/>
              <a:gd name="connsiteX5" fmla="*/ 0 w 2640100"/>
              <a:gd name="connsiteY5" fmla="*/ 3438494 h 3438494"/>
              <a:gd name="connsiteX6" fmla="*/ 0 w 2640100"/>
              <a:gd name="connsiteY6" fmla="*/ 7620 h 3438494"/>
              <a:gd name="connsiteX0" fmla="*/ 0 w 2640100"/>
              <a:gd name="connsiteY0" fmla="*/ 7620 h 3438494"/>
              <a:gd name="connsiteX1" fmla="*/ 2175280 w 2640100"/>
              <a:gd name="connsiteY1" fmla="*/ 0 h 3438494"/>
              <a:gd name="connsiteX2" fmla="*/ 2205760 w 2640100"/>
              <a:gd name="connsiteY2" fmla="*/ 2819368 h 3438494"/>
              <a:gd name="connsiteX3" fmla="*/ 2632480 w 2640100"/>
              <a:gd name="connsiteY3" fmla="*/ 2735548 h 3438494"/>
              <a:gd name="connsiteX4" fmla="*/ 2640100 w 2640100"/>
              <a:gd name="connsiteY4" fmla="*/ 3438494 h 3438494"/>
              <a:gd name="connsiteX5" fmla="*/ 0 w 2640100"/>
              <a:gd name="connsiteY5" fmla="*/ 3438494 h 3438494"/>
              <a:gd name="connsiteX6" fmla="*/ 0 w 2640100"/>
              <a:gd name="connsiteY6" fmla="*/ 7620 h 3438494"/>
              <a:gd name="connsiteX0" fmla="*/ 0 w 2640100"/>
              <a:gd name="connsiteY0" fmla="*/ 7620 h 3438494"/>
              <a:gd name="connsiteX1" fmla="*/ 2175280 w 2640100"/>
              <a:gd name="connsiteY1" fmla="*/ 0 h 3438494"/>
              <a:gd name="connsiteX2" fmla="*/ 2327680 w 2640100"/>
              <a:gd name="connsiteY2" fmla="*/ 2743168 h 3438494"/>
              <a:gd name="connsiteX3" fmla="*/ 2632480 w 2640100"/>
              <a:gd name="connsiteY3" fmla="*/ 2735548 h 3438494"/>
              <a:gd name="connsiteX4" fmla="*/ 2640100 w 2640100"/>
              <a:gd name="connsiteY4" fmla="*/ 3438494 h 3438494"/>
              <a:gd name="connsiteX5" fmla="*/ 0 w 2640100"/>
              <a:gd name="connsiteY5" fmla="*/ 3438494 h 3438494"/>
              <a:gd name="connsiteX6" fmla="*/ 0 w 2640100"/>
              <a:gd name="connsiteY6" fmla="*/ 7620 h 3438494"/>
              <a:gd name="connsiteX0" fmla="*/ 0 w 2640100"/>
              <a:gd name="connsiteY0" fmla="*/ 15240 h 3446114"/>
              <a:gd name="connsiteX1" fmla="*/ 2327680 w 2640100"/>
              <a:gd name="connsiteY1" fmla="*/ 0 h 3446114"/>
              <a:gd name="connsiteX2" fmla="*/ 2327680 w 2640100"/>
              <a:gd name="connsiteY2" fmla="*/ 2750788 h 3446114"/>
              <a:gd name="connsiteX3" fmla="*/ 2632480 w 2640100"/>
              <a:gd name="connsiteY3" fmla="*/ 2743168 h 3446114"/>
              <a:gd name="connsiteX4" fmla="*/ 2640100 w 2640100"/>
              <a:gd name="connsiteY4" fmla="*/ 3446114 h 3446114"/>
              <a:gd name="connsiteX5" fmla="*/ 0 w 2640100"/>
              <a:gd name="connsiteY5" fmla="*/ 3446114 h 3446114"/>
              <a:gd name="connsiteX6" fmla="*/ 0 w 2640100"/>
              <a:gd name="connsiteY6" fmla="*/ 15240 h 3446114"/>
              <a:gd name="connsiteX0" fmla="*/ 0 w 2640100"/>
              <a:gd name="connsiteY0" fmla="*/ 15240 h 3446114"/>
              <a:gd name="connsiteX1" fmla="*/ 2327680 w 2640100"/>
              <a:gd name="connsiteY1" fmla="*/ 0 h 3446114"/>
              <a:gd name="connsiteX2" fmla="*/ 2327680 w 2640100"/>
              <a:gd name="connsiteY2" fmla="*/ 2743168 h 3446114"/>
              <a:gd name="connsiteX3" fmla="*/ 2632480 w 2640100"/>
              <a:gd name="connsiteY3" fmla="*/ 2743168 h 3446114"/>
              <a:gd name="connsiteX4" fmla="*/ 2640100 w 2640100"/>
              <a:gd name="connsiteY4" fmla="*/ 3446114 h 3446114"/>
              <a:gd name="connsiteX5" fmla="*/ 0 w 2640100"/>
              <a:gd name="connsiteY5" fmla="*/ 3446114 h 3446114"/>
              <a:gd name="connsiteX6" fmla="*/ 0 w 2640100"/>
              <a:gd name="connsiteY6" fmla="*/ 15240 h 344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0100" h="3446114">
                <a:moveTo>
                  <a:pt x="0" y="15240"/>
                </a:moveTo>
                <a:lnTo>
                  <a:pt x="2327680" y="0"/>
                </a:lnTo>
                <a:lnTo>
                  <a:pt x="2327680" y="2743168"/>
                </a:lnTo>
                <a:lnTo>
                  <a:pt x="2632480" y="2743168"/>
                </a:lnTo>
                <a:lnTo>
                  <a:pt x="2640100" y="3446114"/>
                </a:lnTo>
                <a:lnTo>
                  <a:pt x="0" y="3446114"/>
                </a:lnTo>
                <a:lnTo>
                  <a:pt x="0" y="15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Dashed line 1a - to star box">
            <a:extLst>
              <a:ext uri="{FF2B5EF4-FFF2-40B4-BE49-F238E27FC236}">
                <a16:creationId xmlns:a16="http://schemas.microsoft.com/office/drawing/2014/main" id="{C7CA4AC5-AAA4-454E-9B93-065F6C17288F}"/>
              </a:ext>
            </a:extLst>
          </p:cNvPr>
          <p:cNvCxnSpPr>
            <a:cxnSpLocks/>
          </p:cNvCxnSpPr>
          <p:nvPr/>
        </p:nvCxnSpPr>
        <p:spPr>
          <a:xfrm flipH="1">
            <a:off x="3710940" y="4242021"/>
            <a:ext cx="319046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Dashed line 1b - to star box">
            <a:extLst>
              <a:ext uri="{FF2B5EF4-FFF2-40B4-BE49-F238E27FC236}">
                <a16:creationId xmlns:a16="http://schemas.microsoft.com/office/drawing/2014/main" id="{331A733A-10AD-DC44-BAB4-DE893E6B3BA6}"/>
              </a:ext>
            </a:extLst>
          </p:cNvPr>
          <p:cNvCxnSpPr>
            <a:cxnSpLocks/>
          </p:cNvCxnSpPr>
          <p:nvPr/>
        </p:nvCxnSpPr>
        <p:spPr>
          <a:xfrm>
            <a:off x="3718560" y="3790950"/>
            <a:ext cx="0" cy="451071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2492"/>
            <a:ext cx="1422400" cy="123211"/>
          </a:xfrm>
        </p:spPr>
        <p:txBody>
          <a:bodyPr/>
          <a:lstStyle/>
          <a:p>
            <a:fld id="{1D888B3B-88B9-C440-8DF2-4389D57B4A78}" type="datetime4">
              <a:rPr lang="en-US" smtClean="0">
                <a:solidFill>
                  <a:srgbClr val="2B4651"/>
                </a:solidFill>
              </a:rPr>
              <a:t>May 2, 2022</a:t>
            </a:fld>
            <a:endParaRPr lang="en-US" dirty="0">
              <a:solidFill>
                <a:srgbClr val="2B4651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138597" y="4951092"/>
            <a:ext cx="4866807" cy="124611"/>
          </a:xfrm>
        </p:spPr>
        <p:txBody>
          <a:bodyPr/>
          <a:lstStyle/>
          <a:p>
            <a:r>
              <a:rPr lang="en-US" dirty="0">
                <a:solidFill>
                  <a:srgbClr val="2B4651"/>
                </a:solidFill>
              </a:rPr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1092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>
                <a:solidFill>
                  <a:srgbClr val="2B4651"/>
                </a:solidFill>
              </a:rPr>
              <a:pPr/>
              <a:t>2</a:t>
            </a:fld>
            <a:endParaRPr lang="en-US" dirty="0">
              <a:solidFill>
                <a:srgbClr val="2B4651"/>
              </a:solidFill>
            </a:endParaRPr>
          </a:p>
        </p:txBody>
      </p:sp>
      <p:sp>
        <p:nvSpPr>
          <p:cNvPr id="51" name="exoplanet footer">
            <a:extLst>
              <a:ext uri="{FF2B5EF4-FFF2-40B4-BE49-F238E27FC236}">
                <a16:creationId xmlns:a16="http://schemas.microsoft.com/office/drawing/2014/main" id="{577AAC82-3B58-F84E-8B60-441A922D57F5}"/>
              </a:ext>
            </a:extLst>
          </p:cNvPr>
          <p:cNvSpPr txBox="1"/>
          <p:nvPr/>
        </p:nvSpPr>
        <p:spPr>
          <a:xfrm>
            <a:off x="7417658" y="4870046"/>
            <a:ext cx="1626110" cy="2716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2B4651"/>
                </a:solidFill>
              </a:rPr>
              <a:t>exoplanets.nasa.gov</a:t>
            </a:r>
            <a:endParaRPr lang="en-US" sz="1000" b="1" kern="0" spc="70" dirty="0">
              <a:solidFill>
                <a:srgbClr val="2B465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ADD8E9"/>
                </a:solidFill>
              </a:rPr>
              <a:t>Exoplanet Detection </a:t>
            </a:r>
            <a:r>
              <a:rPr lang="en-US" sz="1600" dirty="0">
                <a:solidFill>
                  <a:srgbClr val="ADD8E9"/>
                </a:solidFill>
              </a:rPr>
              <a:t>– Radial Velocity Method</a:t>
            </a:r>
          </a:p>
        </p:txBody>
      </p:sp>
      <p:sp>
        <p:nvSpPr>
          <p:cNvPr id="5" name="Text Header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>
                <a:solidFill>
                  <a:srgbClr val="ADD8E9"/>
                </a:solidFill>
              </a:rPr>
              <a:t>Exoplanet Communications</a:t>
            </a:r>
          </a:p>
        </p:txBody>
      </p:sp>
      <p:sp>
        <p:nvSpPr>
          <p:cNvPr id="23" name="TextBox - This star no planets">
            <a:extLst>
              <a:ext uri="{FF2B5EF4-FFF2-40B4-BE49-F238E27FC236}">
                <a16:creationId xmlns:a16="http://schemas.microsoft.com/office/drawing/2014/main" id="{76AA0F71-78A2-6044-A4AB-9A684234F16A}"/>
              </a:ext>
            </a:extLst>
          </p:cNvPr>
          <p:cNvSpPr txBox="1"/>
          <p:nvPr/>
        </p:nvSpPr>
        <p:spPr>
          <a:xfrm>
            <a:off x="5688905" y="3103882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0C8"/>
                </a:solidFill>
              </a:rPr>
              <a:t>This star has no planets.</a:t>
            </a:r>
          </a:p>
        </p:txBody>
      </p:sp>
      <p:sp>
        <p:nvSpPr>
          <p:cNvPr id="28" name="TextBox - view is unchanging">
            <a:extLst>
              <a:ext uri="{FF2B5EF4-FFF2-40B4-BE49-F238E27FC236}">
                <a16:creationId xmlns:a16="http://schemas.microsoft.com/office/drawing/2014/main" id="{3EAAE8E6-3BF5-214C-9468-6CA152DDDF99}"/>
              </a:ext>
            </a:extLst>
          </p:cNvPr>
          <p:cNvSpPr txBox="1"/>
          <p:nvPr/>
        </p:nvSpPr>
        <p:spPr>
          <a:xfrm>
            <a:off x="5307909" y="3476525"/>
            <a:ext cx="3460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0C8"/>
                </a:solidFill>
              </a:rPr>
              <a:t>When we measure its velocity using data collected by our telescope, the value does not change over time.</a:t>
            </a:r>
          </a:p>
        </p:txBody>
      </p:sp>
      <p:sp>
        <p:nvSpPr>
          <p:cNvPr id="29" name="TextBox - cause a wobble">
            <a:extLst>
              <a:ext uri="{FF2B5EF4-FFF2-40B4-BE49-F238E27FC236}">
                <a16:creationId xmlns:a16="http://schemas.microsoft.com/office/drawing/2014/main" id="{204CFAFF-4343-7447-B727-D6644D0F7580}"/>
              </a:ext>
            </a:extLst>
          </p:cNvPr>
          <p:cNvSpPr txBox="1"/>
          <p:nvPr/>
        </p:nvSpPr>
        <p:spPr>
          <a:xfrm>
            <a:off x="5425441" y="3482579"/>
            <a:ext cx="3225138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0C8"/>
                </a:solidFill>
              </a:rPr>
              <a:t>If the star did have a planet, however, it would cause the star to “wobble.”</a:t>
            </a:r>
          </a:p>
        </p:txBody>
      </p:sp>
      <p:sp>
        <p:nvSpPr>
          <p:cNvPr id="21" name="TextBox - wobble changes the star's velocity">
            <a:extLst>
              <a:ext uri="{FF2B5EF4-FFF2-40B4-BE49-F238E27FC236}">
                <a16:creationId xmlns:a16="http://schemas.microsoft.com/office/drawing/2014/main" id="{699AEB08-A0A9-F542-BBA7-6655702A0A24}"/>
              </a:ext>
            </a:extLst>
          </p:cNvPr>
          <p:cNvSpPr txBox="1"/>
          <p:nvPr/>
        </p:nvSpPr>
        <p:spPr>
          <a:xfrm>
            <a:off x="5064103" y="3482579"/>
            <a:ext cx="3947814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0C8"/>
                </a:solidFill>
              </a:rPr>
              <a:t>That wobble changes the star’s velocity, and we can detect the change in the star’s light.</a:t>
            </a:r>
          </a:p>
        </p:txBody>
      </p:sp>
    </p:spTree>
    <p:extLst>
      <p:ext uri="{BB962C8B-B14F-4D97-AF65-F5344CB8AC3E}">
        <p14:creationId xmlns:p14="http://schemas.microsoft.com/office/powerpoint/2010/main" val="6458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704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0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6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0" grpId="0" animBg="1"/>
      <p:bldP spid="24" grpId="0" animBg="1"/>
      <p:bldP spid="23" grpId="0"/>
      <p:bldP spid="23" grpId="1"/>
      <p:bldP spid="28" grpId="0"/>
      <p:bldP spid="28" grpId="1"/>
      <p:bldP spid="2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EMP Picture - still top-down view Jupiter" hidden="1">
            <a:extLst>
              <a:ext uri="{FF2B5EF4-FFF2-40B4-BE49-F238E27FC236}">
                <a16:creationId xmlns:a16="http://schemas.microsoft.com/office/drawing/2014/main" id="{F07C4E25-81EC-264F-9347-87F10A247F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416014" y="845820"/>
            <a:ext cx="6819900" cy="4013200"/>
          </a:xfrm>
          <a:prstGeom prst="rect">
            <a:avLst/>
          </a:prstGeom>
        </p:spPr>
      </p:pic>
      <p:sp>
        <p:nvSpPr>
          <p:cNvPr id="28" name="Rectangle - Backing box Jupiter - DISABLED" hidden="1">
            <a:extLst>
              <a:ext uri="{FF2B5EF4-FFF2-40B4-BE49-F238E27FC236}">
                <a16:creationId xmlns:a16="http://schemas.microsoft.com/office/drawing/2014/main" id="{A7A0720B-0E5F-AF4E-9B8A-81E45658E5F1}"/>
              </a:ext>
            </a:extLst>
          </p:cNvPr>
          <p:cNvSpPr/>
          <p:nvPr/>
        </p:nvSpPr>
        <p:spPr>
          <a:xfrm>
            <a:off x="0" y="845820"/>
            <a:ext cx="6820085" cy="4013200"/>
          </a:xfrm>
          <a:prstGeom prst="rect">
            <a:avLst/>
          </a:prstGeom>
          <a:solidFill>
            <a:srgbClr val="0232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- Backing box Earth">
            <a:extLst>
              <a:ext uri="{FF2B5EF4-FFF2-40B4-BE49-F238E27FC236}">
                <a16:creationId xmlns:a16="http://schemas.microsoft.com/office/drawing/2014/main" id="{5FC82FDA-8E52-164E-B016-12EB9831AA42}"/>
              </a:ext>
            </a:extLst>
          </p:cNvPr>
          <p:cNvSpPr/>
          <p:nvPr/>
        </p:nvSpPr>
        <p:spPr>
          <a:xfrm>
            <a:off x="4801731" y="848533"/>
            <a:ext cx="4342270" cy="4013200"/>
          </a:xfrm>
          <a:prstGeom prst="rect">
            <a:avLst/>
          </a:prstGeom>
          <a:solidFill>
            <a:srgbClr val="0232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- Planet Orbit - for Jupiter">
            <a:extLst>
              <a:ext uri="{FF2B5EF4-FFF2-40B4-BE49-F238E27FC236}">
                <a16:creationId xmlns:a16="http://schemas.microsoft.com/office/drawing/2014/main" id="{496F25CC-785A-8C4B-BF7A-9C1D430624BE}"/>
              </a:ext>
            </a:extLst>
          </p:cNvPr>
          <p:cNvSpPr/>
          <p:nvPr/>
        </p:nvSpPr>
        <p:spPr>
          <a:xfrm>
            <a:off x="3438621" y="1066799"/>
            <a:ext cx="2377441" cy="2377441"/>
          </a:xfrm>
          <a:prstGeom prst="ellipse">
            <a:avLst/>
          </a:prstGeom>
          <a:noFill/>
          <a:ln w="19050">
            <a:solidFill>
              <a:srgbClr val="93C6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- Star Wobble - for Jupiter">
            <a:extLst>
              <a:ext uri="{FF2B5EF4-FFF2-40B4-BE49-F238E27FC236}">
                <a16:creationId xmlns:a16="http://schemas.microsoft.com/office/drawing/2014/main" id="{4510653E-4E5A-E944-8C13-0EC12A4992D4}"/>
              </a:ext>
            </a:extLst>
          </p:cNvPr>
          <p:cNvSpPr/>
          <p:nvPr/>
        </p:nvSpPr>
        <p:spPr>
          <a:xfrm>
            <a:off x="4186274" y="1814452"/>
            <a:ext cx="882135" cy="882135"/>
          </a:xfrm>
          <a:prstGeom prst="ellipse">
            <a:avLst/>
          </a:prstGeom>
          <a:noFill/>
          <a:ln w="28575">
            <a:solidFill>
              <a:srgbClr val="F3C5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- Star stand-in">
            <a:extLst>
              <a:ext uri="{FF2B5EF4-FFF2-40B4-BE49-F238E27FC236}">
                <a16:creationId xmlns:a16="http://schemas.microsoft.com/office/drawing/2014/main" id="{85AF4325-C8CC-A54A-AE74-C533EDC70B45}"/>
              </a:ext>
            </a:extLst>
          </p:cNvPr>
          <p:cNvSpPr/>
          <p:nvPr/>
        </p:nvSpPr>
        <p:spPr>
          <a:xfrm>
            <a:off x="4599303" y="1786413"/>
            <a:ext cx="938212" cy="938212"/>
          </a:xfrm>
          <a:prstGeom prst="ellipse">
            <a:avLst/>
          </a:prstGeom>
          <a:solidFill>
            <a:srgbClr val="FFDF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- Jupiter planet stand-in">
            <a:extLst>
              <a:ext uri="{FF2B5EF4-FFF2-40B4-BE49-F238E27FC236}">
                <a16:creationId xmlns:a16="http://schemas.microsoft.com/office/drawing/2014/main" id="{1C7E1FE8-2D68-8B44-AA5A-BB9431911094}"/>
              </a:ext>
            </a:extLst>
          </p:cNvPr>
          <p:cNvSpPr/>
          <p:nvPr/>
        </p:nvSpPr>
        <p:spPr>
          <a:xfrm>
            <a:off x="3327607" y="2144836"/>
            <a:ext cx="221364" cy="221364"/>
          </a:xfrm>
          <a:prstGeom prst="ellipse">
            <a:avLst/>
          </a:prstGeom>
          <a:solidFill>
            <a:srgbClr val="93C6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" name="Picture - alt telescope image">
            <a:extLst>
              <a:ext uri="{FF2B5EF4-FFF2-40B4-BE49-F238E27FC236}">
                <a16:creationId xmlns:a16="http://schemas.microsoft.com/office/drawing/2014/main" id="{CC39F738-DD57-7F44-BE0E-F58B212B1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839" y="3370852"/>
            <a:ext cx="914770" cy="714904"/>
          </a:xfrm>
          <a:prstGeom prst="rect">
            <a:avLst/>
          </a:prstGeom>
        </p:spPr>
      </p:pic>
      <p:sp>
        <p:nvSpPr>
          <p:cNvPr id="25" name="Rectangle - Reveals top-down view">
            <a:extLst>
              <a:ext uri="{FF2B5EF4-FFF2-40B4-BE49-F238E27FC236}">
                <a16:creationId xmlns:a16="http://schemas.microsoft.com/office/drawing/2014/main" id="{552359CB-6BC5-2D4F-A198-649EEFD19A33}"/>
              </a:ext>
            </a:extLst>
          </p:cNvPr>
          <p:cNvSpPr/>
          <p:nvPr/>
        </p:nvSpPr>
        <p:spPr>
          <a:xfrm>
            <a:off x="2476500" y="845820"/>
            <a:ext cx="3802380" cy="42959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" name="Picture - still top-down view Jupiter">
            <a:extLst>
              <a:ext uri="{FF2B5EF4-FFF2-40B4-BE49-F238E27FC236}">
                <a16:creationId xmlns:a16="http://schemas.microsoft.com/office/drawing/2014/main" id="{B90F92BF-20A6-0E49-ADC0-49F2E3002B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5" y="845820"/>
            <a:ext cx="6819900" cy="40132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2492"/>
            <a:ext cx="1422400" cy="123211"/>
          </a:xfrm>
        </p:spPr>
        <p:txBody>
          <a:bodyPr/>
          <a:lstStyle/>
          <a:p>
            <a:fld id="{1D888B3B-88B9-C440-8DF2-4389D57B4A78}" type="datetime4">
              <a:rPr lang="en-US" smtClean="0">
                <a:solidFill>
                  <a:srgbClr val="1F647F"/>
                </a:solidFill>
              </a:rPr>
              <a:t>May 2, 2022</a:t>
            </a:fld>
            <a:endParaRPr lang="en-US" dirty="0">
              <a:solidFill>
                <a:srgbClr val="1F647F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138597" y="4951092"/>
            <a:ext cx="4866807" cy="124611"/>
          </a:xfrm>
        </p:spPr>
        <p:txBody>
          <a:bodyPr/>
          <a:lstStyle/>
          <a:p>
            <a:r>
              <a:rPr lang="en-US" dirty="0">
                <a:solidFill>
                  <a:srgbClr val="1F647F"/>
                </a:solidFill>
              </a:rPr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1092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>
                <a:solidFill>
                  <a:srgbClr val="1F647F"/>
                </a:solidFill>
              </a:rPr>
              <a:pPr/>
              <a:t>3</a:t>
            </a:fld>
            <a:endParaRPr lang="en-US" dirty="0">
              <a:solidFill>
                <a:srgbClr val="1F647F"/>
              </a:solidFill>
            </a:endParaRPr>
          </a:p>
        </p:txBody>
      </p:sp>
      <p:sp>
        <p:nvSpPr>
          <p:cNvPr id="51" name="exoplanet footer">
            <a:extLst>
              <a:ext uri="{FF2B5EF4-FFF2-40B4-BE49-F238E27FC236}">
                <a16:creationId xmlns:a16="http://schemas.microsoft.com/office/drawing/2014/main" id="{577AAC82-3B58-F84E-8B60-441A922D57F5}"/>
              </a:ext>
            </a:extLst>
          </p:cNvPr>
          <p:cNvSpPr txBox="1"/>
          <p:nvPr/>
        </p:nvSpPr>
        <p:spPr>
          <a:xfrm>
            <a:off x="7417658" y="4870046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1F647F"/>
                </a:solidFill>
              </a:rPr>
              <a:t>exoplanets.nasa.gov</a:t>
            </a:r>
            <a:endParaRPr lang="en-US" sz="1000" b="1" kern="0" spc="70" dirty="0">
              <a:solidFill>
                <a:srgbClr val="1F647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93C6D9"/>
                </a:solidFill>
              </a:rPr>
              <a:t>Exoplanet Detection </a:t>
            </a:r>
            <a:r>
              <a:rPr lang="en-US" sz="1600" dirty="0">
                <a:solidFill>
                  <a:srgbClr val="93C6D9"/>
                </a:solidFill>
              </a:rPr>
              <a:t>– Radial Velocity Method</a:t>
            </a:r>
          </a:p>
        </p:txBody>
      </p:sp>
      <p:sp>
        <p:nvSpPr>
          <p:cNvPr id="5" name="Text Header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>
                <a:solidFill>
                  <a:srgbClr val="93C6D9"/>
                </a:solidFill>
              </a:rPr>
              <a:t>Exoplanet Communications</a:t>
            </a:r>
          </a:p>
        </p:txBody>
      </p:sp>
      <p:sp>
        <p:nvSpPr>
          <p:cNvPr id="39" name="TextBox - Planet size determines wobble">
            <a:extLst>
              <a:ext uri="{FF2B5EF4-FFF2-40B4-BE49-F238E27FC236}">
                <a16:creationId xmlns:a16="http://schemas.microsoft.com/office/drawing/2014/main" id="{0E835095-C554-0F46-B5A1-1B5131EFF74C}"/>
              </a:ext>
            </a:extLst>
          </p:cNvPr>
          <p:cNvSpPr txBox="1"/>
          <p:nvPr/>
        </p:nvSpPr>
        <p:spPr>
          <a:xfrm>
            <a:off x="2924839" y="3536044"/>
            <a:ext cx="3410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DFA1"/>
                </a:solidFill>
              </a:rPr>
              <a:t>The orbiting planet’s mass and orbital period determine </a:t>
            </a:r>
            <a:r>
              <a:rPr lang="en-US">
                <a:solidFill>
                  <a:srgbClr val="FFDFA1"/>
                </a:solidFill>
              </a:rPr>
              <a:t>the  size of </a:t>
            </a:r>
            <a:r>
              <a:rPr lang="en-US" dirty="0">
                <a:solidFill>
                  <a:srgbClr val="FFDFA1"/>
                </a:solidFill>
              </a:rPr>
              <a:t>the star’s wobble and the resulting velocity.</a:t>
            </a:r>
          </a:p>
        </p:txBody>
      </p:sp>
      <p:sp>
        <p:nvSpPr>
          <p:cNvPr id="40" name="TextBox - velocity of 30 mph">
            <a:extLst>
              <a:ext uri="{FF2B5EF4-FFF2-40B4-BE49-F238E27FC236}">
                <a16:creationId xmlns:a16="http://schemas.microsoft.com/office/drawing/2014/main" id="{EE702B24-75C5-6B41-B276-1850F2532BC6}"/>
              </a:ext>
            </a:extLst>
          </p:cNvPr>
          <p:cNvSpPr txBox="1"/>
          <p:nvPr/>
        </p:nvSpPr>
        <p:spPr>
          <a:xfrm>
            <a:off x="4147" y="3536044"/>
            <a:ext cx="4336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DFA1"/>
                </a:solidFill>
              </a:rPr>
              <a:t>A star the mass of the Sun, with an orbiting planet of Jupiter’s mass and </a:t>
            </a:r>
            <a:r>
              <a:rPr lang="en-US" i="1" dirty="0">
                <a:solidFill>
                  <a:srgbClr val="FFDFA1"/>
                </a:solidFill>
              </a:rPr>
              <a:t>the Earth’s orbital period (1 year), </a:t>
            </a:r>
            <a:r>
              <a:rPr lang="en-US" dirty="0">
                <a:solidFill>
                  <a:srgbClr val="FFDFA1"/>
                </a:solidFill>
              </a:rPr>
              <a:t>would result in a radial velocity of 30 mph.</a:t>
            </a:r>
          </a:p>
        </p:txBody>
      </p:sp>
      <p:pic>
        <p:nvPicPr>
          <p:cNvPr id="44" name="Picture - Jupiter planet">
            <a:extLst>
              <a:ext uri="{FF2B5EF4-FFF2-40B4-BE49-F238E27FC236}">
                <a16:creationId xmlns:a16="http://schemas.microsoft.com/office/drawing/2014/main" id="{47AEFEEE-9ED6-F54E-9213-6F79BC3EDD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1881" y="1066799"/>
            <a:ext cx="809103" cy="809103"/>
          </a:xfrm>
          <a:prstGeom prst="rect">
            <a:avLst/>
          </a:prstGeom>
        </p:spPr>
      </p:pic>
      <p:cxnSp>
        <p:nvCxnSpPr>
          <p:cNvPr id="46" name="Dashed line 1b - from Jupiter next">
            <a:extLst>
              <a:ext uri="{FF2B5EF4-FFF2-40B4-BE49-F238E27FC236}">
                <a16:creationId xmlns:a16="http://schemas.microsoft.com/office/drawing/2014/main" id="{58B57A39-9827-1B47-AF9F-0AE963692337}"/>
              </a:ext>
            </a:extLst>
          </p:cNvPr>
          <p:cNvCxnSpPr>
            <a:cxnSpLocks/>
          </p:cNvCxnSpPr>
          <p:nvPr/>
        </p:nvCxnSpPr>
        <p:spPr>
          <a:xfrm flipH="1">
            <a:off x="532245" y="2246964"/>
            <a:ext cx="319046" cy="0"/>
          </a:xfrm>
          <a:prstGeom prst="line">
            <a:avLst/>
          </a:prstGeom>
          <a:ln w="12700" cmpd="sng">
            <a:solidFill>
              <a:srgbClr val="93C6D9"/>
            </a:solidFill>
            <a:prstDash val="dash"/>
            <a:headEnd type="triangle" w="med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Dashed line 1a - from Jupiter">
            <a:extLst>
              <a:ext uri="{FF2B5EF4-FFF2-40B4-BE49-F238E27FC236}">
                <a16:creationId xmlns:a16="http://schemas.microsoft.com/office/drawing/2014/main" id="{1B98CDAE-B323-7E45-BCEF-0C78D4034E5A}"/>
              </a:ext>
            </a:extLst>
          </p:cNvPr>
          <p:cNvCxnSpPr>
            <a:cxnSpLocks/>
          </p:cNvCxnSpPr>
          <p:nvPr/>
        </p:nvCxnSpPr>
        <p:spPr>
          <a:xfrm>
            <a:off x="535247" y="1854084"/>
            <a:ext cx="0" cy="390352"/>
          </a:xfrm>
          <a:prstGeom prst="line">
            <a:avLst/>
          </a:prstGeom>
          <a:ln w="12700" cmpd="sng">
            <a:solidFill>
              <a:srgbClr val="93C7D9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- Planet size determines wobble">
            <a:extLst>
              <a:ext uri="{FF2B5EF4-FFF2-40B4-BE49-F238E27FC236}">
                <a16:creationId xmlns:a16="http://schemas.microsoft.com/office/drawing/2014/main" id="{B1FBB9C0-C39D-904B-AB54-D70537298E36}"/>
              </a:ext>
            </a:extLst>
          </p:cNvPr>
          <p:cNvSpPr txBox="1"/>
          <p:nvPr/>
        </p:nvSpPr>
        <p:spPr>
          <a:xfrm>
            <a:off x="1285936" y="3536044"/>
            <a:ext cx="296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DFA1"/>
                </a:solidFill>
              </a:rPr>
              <a:t>That’s about the speed of the fastest human.</a:t>
            </a:r>
          </a:p>
        </p:txBody>
      </p:sp>
      <p:pic>
        <p:nvPicPr>
          <p:cNvPr id="50" name="Picture - Runner">
            <a:extLst>
              <a:ext uri="{FF2B5EF4-FFF2-40B4-BE49-F238E27FC236}">
                <a16:creationId xmlns:a16="http://schemas.microsoft.com/office/drawing/2014/main" id="{CBAA1614-C447-C04F-AB36-3AA3D0634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0" y="2862031"/>
            <a:ext cx="1602794" cy="1973510"/>
          </a:xfrm>
          <a:prstGeom prst="rect">
            <a:avLst/>
          </a:prstGeom>
        </p:spPr>
      </p:pic>
      <p:sp>
        <p:nvSpPr>
          <p:cNvPr id="52" name="Oval - Planet Orbit - for Earth">
            <a:extLst>
              <a:ext uri="{FF2B5EF4-FFF2-40B4-BE49-F238E27FC236}">
                <a16:creationId xmlns:a16="http://schemas.microsoft.com/office/drawing/2014/main" id="{25E2EF98-3874-F049-9491-41E9359E2C94}"/>
              </a:ext>
            </a:extLst>
          </p:cNvPr>
          <p:cNvSpPr/>
          <p:nvPr/>
        </p:nvSpPr>
        <p:spPr>
          <a:xfrm>
            <a:off x="6092381" y="1066799"/>
            <a:ext cx="2377441" cy="2377441"/>
          </a:xfrm>
          <a:prstGeom prst="ellipse">
            <a:avLst/>
          </a:prstGeom>
          <a:noFill/>
          <a:ln w="19050">
            <a:solidFill>
              <a:srgbClr val="93C6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- Star Wobble - for Earth">
            <a:extLst>
              <a:ext uri="{FF2B5EF4-FFF2-40B4-BE49-F238E27FC236}">
                <a16:creationId xmlns:a16="http://schemas.microsoft.com/office/drawing/2014/main" id="{ED00832D-5512-C94B-B830-57ED3987FD3C}"/>
              </a:ext>
            </a:extLst>
          </p:cNvPr>
          <p:cNvSpPr/>
          <p:nvPr/>
        </p:nvSpPr>
        <p:spPr>
          <a:xfrm>
            <a:off x="6840034" y="1814452"/>
            <a:ext cx="882135" cy="882135"/>
          </a:xfrm>
          <a:prstGeom prst="ellipse">
            <a:avLst/>
          </a:prstGeom>
          <a:noFill/>
          <a:ln w="28575">
            <a:solidFill>
              <a:srgbClr val="F3C5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Oval - Star stand-in (Earth side)">
            <a:extLst>
              <a:ext uri="{FF2B5EF4-FFF2-40B4-BE49-F238E27FC236}">
                <a16:creationId xmlns:a16="http://schemas.microsoft.com/office/drawing/2014/main" id="{FED15BFE-F858-4842-9187-E19AF6DC0B02}"/>
              </a:ext>
            </a:extLst>
          </p:cNvPr>
          <p:cNvSpPr/>
          <p:nvPr/>
        </p:nvSpPr>
        <p:spPr>
          <a:xfrm>
            <a:off x="7273012" y="1751482"/>
            <a:ext cx="938212" cy="938212"/>
          </a:xfrm>
          <a:prstGeom prst="ellipse">
            <a:avLst/>
          </a:prstGeom>
          <a:solidFill>
            <a:srgbClr val="FFDF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- Earth planet stand-in">
            <a:extLst>
              <a:ext uri="{FF2B5EF4-FFF2-40B4-BE49-F238E27FC236}">
                <a16:creationId xmlns:a16="http://schemas.microsoft.com/office/drawing/2014/main" id="{5125F9D0-99FC-C84F-BB82-87D5C6A0EC7C}"/>
              </a:ext>
            </a:extLst>
          </p:cNvPr>
          <p:cNvSpPr>
            <a:spLocks noChangeAspect="1"/>
          </p:cNvSpPr>
          <p:nvPr/>
        </p:nvSpPr>
        <p:spPr>
          <a:xfrm>
            <a:off x="6051233" y="2193836"/>
            <a:ext cx="82296" cy="82296"/>
          </a:xfrm>
          <a:prstGeom prst="ellipse">
            <a:avLst/>
          </a:prstGeom>
          <a:solidFill>
            <a:srgbClr val="93C6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6" name="Picture - Earth-like planet">
            <a:extLst>
              <a:ext uri="{FF2B5EF4-FFF2-40B4-BE49-F238E27FC236}">
                <a16:creationId xmlns:a16="http://schemas.microsoft.com/office/drawing/2014/main" id="{E23328CA-6627-7D42-982A-DC59A082FC0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471181" y="1580064"/>
            <a:ext cx="278130" cy="274320"/>
          </a:xfrm>
          <a:prstGeom prst="rect">
            <a:avLst/>
          </a:prstGeom>
        </p:spPr>
      </p:pic>
      <p:cxnSp>
        <p:nvCxnSpPr>
          <p:cNvPr id="57" name="Dashed line 2b - from Earth next">
            <a:extLst>
              <a:ext uri="{FF2B5EF4-FFF2-40B4-BE49-F238E27FC236}">
                <a16:creationId xmlns:a16="http://schemas.microsoft.com/office/drawing/2014/main" id="{FDAD6864-7A1A-9C41-8800-56DAEE77AF81}"/>
              </a:ext>
            </a:extLst>
          </p:cNvPr>
          <p:cNvCxnSpPr>
            <a:cxnSpLocks/>
          </p:cNvCxnSpPr>
          <p:nvPr/>
        </p:nvCxnSpPr>
        <p:spPr>
          <a:xfrm flipH="1">
            <a:off x="5608616" y="2237586"/>
            <a:ext cx="406566" cy="0"/>
          </a:xfrm>
          <a:prstGeom prst="line">
            <a:avLst/>
          </a:prstGeom>
          <a:ln w="12700" cmpd="sng">
            <a:solidFill>
              <a:srgbClr val="93C6D9"/>
            </a:solidFill>
            <a:prstDash val="dash"/>
            <a:headEnd type="triangle" w="med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Dashed line 2a - from Earth">
            <a:extLst>
              <a:ext uri="{FF2B5EF4-FFF2-40B4-BE49-F238E27FC236}">
                <a16:creationId xmlns:a16="http://schemas.microsoft.com/office/drawing/2014/main" id="{48E15DF1-40BD-F84D-933F-A0B782F33809}"/>
              </a:ext>
            </a:extLst>
          </p:cNvPr>
          <p:cNvCxnSpPr>
            <a:cxnSpLocks/>
          </p:cNvCxnSpPr>
          <p:nvPr/>
        </p:nvCxnSpPr>
        <p:spPr>
          <a:xfrm>
            <a:off x="5611618" y="1844706"/>
            <a:ext cx="0" cy="390352"/>
          </a:xfrm>
          <a:prstGeom prst="line">
            <a:avLst/>
          </a:prstGeom>
          <a:ln w="12700" cmpd="sng">
            <a:solidFill>
              <a:srgbClr val="93C7D9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- Baby crawling">
            <a:extLst>
              <a:ext uri="{FF2B5EF4-FFF2-40B4-BE49-F238E27FC236}">
                <a16:creationId xmlns:a16="http://schemas.microsoft.com/office/drawing/2014/main" id="{D3F0C1BF-2CEF-814F-9D79-4D91ECAB7C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3845" y="3643470"/>
            <a:ext cx="1176509" cy="796344"/>
          </a:xfrm>
          <a:prstGeom prst="rect">
            <a:avLst/>
          </a:prstGeom>
        </p:spPr>
      </p:pic>
      <p:sp>
        <p:nvSpPr>
          <p:cNvPr id="62" name="TextBox - If planet were size of Earth">
            <a:extLst>
              <a:ext uri="{FF2B5EF4-FFF2-40B4-BE49-F238E27FC236}">
                <a16:creationId xmlns:a16="http://schemas.microsoft.com/office/drawing/2014/main" id="{15D27187-A567-EC4C-8CBF-1F1778D15B8C}"/>
              </a:ext>
            </a:extLst>
          </p:cNvPr>
          <p:cNvSpPr txBox="1"/>
          <p:nvPr/>
        </p:nvSpPr>
        <p:spPr>
          <a:xfrm>
            <a:off x="5068410" y="3536044"/>
            <a:ext cx="381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DFA1"/>
                </a:solidFill>
              </a:rPr>
              <a:t>However if the orbiting planet had </a:t>
            </a:r>
            <a:r>
              <a:rPr lang="en-US" spc="100" dirty="0">
                <a:solidFill>
                  <a:srgbClr val="FFDFA1"/>
                </a:solidFill>
              </a:rPr>
              <a:t>t</a:t>
            </a:r>
            <a:r>
              <a:rPr lang="en-US" dirty="0">
                <a:solidFill>
                  <a:srgbClr val="FFDFA1"/>
                </a:solidFill>
              </a:rPr>
              <a:t>he Earth’s mass and orbital period (1 year), </a:t>
            </a:r>
            <a:r>
              <a:rPr lang="en-US" spc="100" dirty="0">
                <a:solidFill>
                  <a:srgbClr val="FFDFA1"/>
                </a:solidFill>
              </a:rPr>
              <a:t>t</a:t>
            </a:r>
            <a:r>
              <a:rPr lang="en-US" dirty="0">
                <a:solidFill>
                  <a:srgbClr val="FFDFA1"/>
                </a:solidFill>
              </a:rPr>
              <a:t>he star’s wobble would be </a:t>
            </a:r>
            <a:r>
              <a:rPr lang="en-US" i="1" dirty="0">
                <a:solidFill>
                  <a:srgbClr val="FFDFA1"/>
                </a:solidFill>
              </a:rPr>
              <a:t>much</a:t>
            </a:r>
            <a:r>
              <a:rPr lang="en-US" dirty="0">
                <a:solidFill>
                  <a:srgbClr val="FFDFA1"/>
                </a:solidFill>
              </a:rPr>
              <a:t> smaller. </a:t>
            </a:r>
          </a:p>
        </p:txBody>
      </p:sp>
      <p:sp>
        <p:nvSpPr>
          <p:cNvPr id="63" name="TextBox - incred small velocity 0.2 mph">
            <a:extLst>
              <a:ext uri="{FF2B5EF4-FFF2-40B4-BE49-F238E27FC236}">
                <a16:creationId xmlns:a16="http://schemas.microsoft.com/office/drawing/2014/main" id="{3C3F2390-3C15-1040-89B5-7FA2F9580195}"/>
              </a:ext>
            </a:extLst>
          </p:cNvPr>
          <p:cNvSpPr txBox="1"/>
          <p:nvPr/>
        </p:nvSpPr>
        <p:spPr>
          <a:xfrm>
            <a:off x="4845217" y="3536044"/>
            <a:ext cx="4259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DFA1"/>
                </a:solidFill>
              </a:rPr>
              <a:t>The star’s resulting radial velocity would be an </a:t>
            </a:r>
            <a:r>
              <a:rPr lang="en-US" i="1" dirty="0">
                <a:solidFill>
                  <a:srgbClr val="FFDFA1"/>
                </a:solidFill>
              </a:rPr>
              <a:t>incredibly tiny </a:t>
            </a:r>
            <a:r>
              <a:rPr lang="en-US" dirty="0">
                <a:solidFill>
                  <a:srgbClr val="FFDFA1"/>
                </a:solidFill>
              </a:rPr>
              <a:t>0.2 mph.</a:t>
            </a:r>
          </a:p>
        </p:txBody>
      </p:sp>
      <p:sp>
        <p:nvSpPr>
          <p:cNvPr id="64" name="TextBox - A baby can crawl 3x faster">
            <a:extLst>
              <a:ext uri="{FF2B5EF4-FFF2-40B4-BE49-F238E27FC236}">
                <a16:creationId xmlns:a16="http://schemas.microsoft.com/office/drawing/2014/main" id="{DBDC69D4-EDE3-0643-A4CA-058A88BB0BE2}"/>
              </a:ext>
            </a:extLst>
          </p:cNvPr>
          <p:cNvSpPr txBox="1"/>
          <p:nvPr/>
        </p:nvSpPr>
        <p:spPr>
          <a:xfrm>
            <a:off x="5081797" y="3536044"/>
            <a:ext cx="2732428" cy="646331"/>
          </a:xfrm>
          <a:prstGeom prst="rect">
            <a:avLst/>
          </a:prstGeom>
          <a:solidFill>
            <a:srgbClr val="0232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DFA1"/>
                </a:solidFill>
              </a:rPr>
              <a:t>Babies crawl three times faster than tha</a:t>
            </a:r>
            <a:r>
              <a:rPr lang="en-US" spc="100" dirty="0">
                <a:solidFill>
                  <a:srgbClr val="FFDFA1"/>
                </a:solidFill>
              </a:rPr>
              <a:t>t</a:t>
            </a:r>
            <a:r>
              <a:rPr lang="en-US" i="1" dirty="0">
                <a:solidFill>
                  <a:srgbClr val="FFDFA1"/>
                </a:solidFill>
              </a:rPr>
              <a:t>!!!</a:t>
            </a:r>
          </a:p>
        </p:txBody>
      </p:sp>
      <p:sp>
        <p:nvSpPr>
          <p:cNvPr id="67" name="TextBox - extremely challenging">
            <a:extLst>
              <a:ext uri="{FF2B5EF4-FFF2-40B4-BE49-F238E27FC236}">
                <a16:creationId xmlns:a16="http://schemas.microsoft.com/office/drawing/2014/main" id="{06B0E5E9-2FAE-DB43-AB55-25007E0301C7}"/>
              </a:ext>
            </a:extLst>
          </p:cNvPr>
          <p:cNvSpPr txBox="1"/>
          <p:nvPr/>
        </p:nvSpPr>
        <p:spPr>
          <a:xfrm>
            <a:off x="4885363" y="3536044"/>
            <a:ext cx="272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DFA1"/>
                </a:solidFill>
              </a:rPr>
              <a:t>These  extremely precise measurements create a  huge challenge for astronomers!</a:t>
            </a:r>
            <a:endParaRPr lang="en-US" i="1" dirty="0">
              <a:solidFill>
                <a:srgbClr val="FFDF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0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35802E-6 L -1.66667E-6 0.33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C -3.05556E-6 0.04692 -0.02118 0.08611 -0.04791 0.08611 C -0.07448 0.08611 -0.09652 0.04692 -0.09652 -2.96296E-6 C -0.09652 -0.04784 -0.07448 -0.08549 -0.04791 -0.08549 C -0.02118 -0.08549 -3.05556E-6 -0.04784 -3.05556E-6 -2.96296E-6 Z " pathEditMode="relative" rAng="5400000" ptsTypes="AAAAA">
                                      <p:cBhvr>
                                        <p:cTn id="26" dur="4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31 C -0.00017 -0.12623 0.0566 -0.23241 0.12882 -0.23241 C 0.20018 -0.23241 0.2599 -0.12623 0.2599 -0.00031 C 0.2599 0.12901 0.20018 0.22994 0.12882 0.22994 C 0.0566 0.22994 -0.00017 0.12901 -0.00017 -0.00031 Z " pathEditMode="relative" rAng="16200000" ptsTypes="AAAAA">
                                      <p:cBhvr>
                                        <p:cTn id="28" dur="4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26476 -0.0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7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2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7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98 1.10926 L -0.05278 1.1074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08642E-6 L 0.47813 -0.00247 " pathEditMode="relative" rAng="0" ptsTypes="AA">
                                      <p:cBhvr>
                                        <p:cTn id="95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0441 0.0012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4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62 C 5.55556E-7 -0.12778 0.05833 -0.22655 0.12917 -0.22809 C 0.2 -0.22932 0.26059 -0.12685 0.26059 -0.00062 C 0.26024 0.13055 0.20677 0.23055 0.1283 0.23364 C 0.05799 0.23302 0.00017 0.12963 0.00017 -0.00062 Z " pathEditMode="relative" rAng="16200000" ptsTypes="AAAAA">
                                      <p:cBhvr>
                                        <p:cTn id="137" dur="5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34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3 0.00154 C -0.04393 0.00833 -0.04688 0.01451 -0.0507 0.01451 C -0.05452 0.01451 -0.05799 0.00833 -0.05799 0.00154 C -0.05799 -0.00525 -0.05452 -0.01049 -0.0507 -0.01049 C -0.04688 -0.01049 -0.04393 -0.00525 -0.04393 0.00154 Z " pathEditMode="relative" rAng="5400000" ptsTypes="AAAAA">
                                      <p:cBhvr>
                                        <p:cTn id="139" dur="5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13" grpId="0" animBg="1"/>
      <p:bldP spid="13" grpId="1" animBg="1"/>
      <p:bldP spid="13" grpId="2" animBg="1"/>
      <p:bldP spid="17" grpId="0" animBg="1"/>
      <p:bldP spid="17" grpId="1" animBg="1"/>
      <p:bldP spid="17" grpId="2" animBg="1"/>
      <p:bldP spid="21" grpId="1" animBg="1"/>
      <p:bldP spid="21" grpId="2" animBg="1"/>
      <p:bldP spid="23" grpId="1" animBg="1"/>
      <p:bldP spid="23" grpId="2" animBg="1"/>
      <p:bldP spid="25" grpId="0" animBg="1"/>
      <p:bldP spid="39" grpId="0"/>
      <p:bldP spid="39" grpId="1"/>
      <p:bldP spid="40" grpId="0" animBg="1"/>
      <p:bldP spid="40" grpId="1" animBg="1"/>
      <p:bldP spid="49" grpId="0" animBg="1"/>
      <p:bldP spid="52" grpId="0" animBg="1"/>
      <p:bldP spid="53" grpId="0" animBg="1"/>
      <p:bldP spid="53" grpId="1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27005</TotalTime>
  <Words>632</Words>
  <Application>Microsoft Macintosh PowerPoint</Application>
  <PresentationFormat>On-screen Show (16:9)</PresentationFormat>
  <Paragraphs>81</Paragraphs>
  <Slides>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NASAjpl-WhiteTheme-16x9-vA6</vt:lpstr>
      <vt:lpstr>NASAjpl-BlackTheme-16x9-vA6</vt:lpstr>
      <vt:lpstr>Exoplanet Detection – Radial Velocity Method</vt:lpstr>
      <vt:lpstr>Exoplanet Detection – Radial Velocity Method</vt:lpstr>
      <vt:lpstr>Exoplanet Detection – Radial Velocity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Microsoft Office User</cp:lastModifiedBy>
  <cp:revision>594</cp:revision>
  <dcterms:created xsi:type="dcterms:W3CDTF">2016-09-08T21:41:17Z</dcterms:created>
  <dcterms:modified xsi:type="dcterms:W3CDTF">2022-05-03T04:40:48Z</dcterms:modified>
</cp:coreProperties>
</file>