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73" r:id="rId2"/>
  </p:sldMasterIdLst>
  <p:notesMasterIdLst>
    <p:notesMasterId r:id="rId8"/>
  </p:notesMasterIdLst>
  <p:handoutMasterIdLst>
    <p:handoutMasterId r:id="rId9"/>
  </p:handoutMasterIdLst>
  <p:sldIdLst>
    <p:sldId id="289" r:id="rId3"/>
    <p:sldId id="294" r:id="rId4"/>
    <p:sldId id="293" r:id="rId5"/>
    <p:sldId id="292" r:id="rId6"/>
    <p:sldId id="291" r:id="rId7"/>
  </p:sldIdLst>
  <p:sldSz cx="9144000" cy="5143500" type="screen16x9"/>
  <p:notesSz cx="6858000" cy="914400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7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127"/>
    <a:srgbClr val="6083B3"/>
    <a:srgbClr val="90282A"/>
    <a:srgbClr val="0C1D3D"/>
    <a:srgbClr val="0E1D3E"/>
    <a:srgbClr val="384960"/>
    <a:srgbClr val="0A1124"/>
    <a:srgbClr val="FFE499"/>
    <a:srgbClr val="7097CD"/>
    <a:srgbClr val="68A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97"/>
    <p:restoredTop sz="48469" autoAdjust="0"/>
  </p:normalViewPr>
  <p:slideViewPr>
    <p:cSldViewPr snapToGrid="0" snapToObjects="1">
      <p:cViewPr varScale="1">
        <p:scale>
          <a:sx n="74" d="100"/>
          <a:sy n="74" d="100"/>
        </p:scale>
        <p:origin x="3504" y="168"/>
      </p:cViewPr>
      <p:guideLst>
        <p:guide orient="horz" pos="277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5/2/22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5/2/22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starts automatically, then requires 0 clicks: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The first click transitions to next slide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Audience:</a:t>
            </a:r>
            <a:r>
              <a:rPr lang="en-US" dirty="0"/>
              <a:t> </a:t>
            </a:r>
          </a:p>
          <a:p>
            <a:pPr marL="0" indent="0">
              <a:buFontTx/>
              <a:buNone/>
            </a:pPr>
            <a:r>
              <a:rPr lang="en-US" dirty="0"/>
              <a:t>9th Grade and older.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how a phenomenon called gravitational microlensing is used to detect exoplanets.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This is a commonplace analogy of gravitational microlensing. 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User's notes: </a:t>
            </a:r>
          </a:p>
          <a:p>
            <a:pPr marL="0" indent="0">
              <a:buFontTx/>
              <a:buNone/>
            </a:pPr>
            <a:r>
              <a:rPr lang="en-US" dirty="0"/>
              <a:t>The first cold (i.e., far from the host star) </a:t>
            </a:r>
            <a:r>
              <a:rPr lang="en-US" dirty="0" err="1"/>
              <a:t>superEarth</a:t>
            </a:r>
            <a:r>
              <a:rPr lang="en-US" dirty="0"/>
              <a:t> was discovered by this method (https://</a:t>
            </a:r>
            <a:r>
              <a:rPr lang="en-US" dirty="0" err="1"/>
              <a:t>www.nature.com</a:t>
            </a:r>
            <a:r>
              <a:rPr lang="en-US" dirty="0"/>
              <a:t>/articles/nature04441).</a:t>
            </a:r>
          </a:p>
          <a:p>
            <a:pPr marL="0" indent="0">
              <a:buFontTx/>
              <a:buNone/>
            </a:pPr>
            <a:r>
              <a:rPr lang="en-US" dirty="0"/>
              <a:t>Roman space telescope will use this method to discover exoplanets.</a:t>
            </a:r>
          </a:p>
          <a:p>
            <a:pPr marL="0" indent="0">
              <a:buFontTx/>
              <a:buNone/>
            </a:pPr>
            <a:r>
              <a:rPr lang="en-US" dirty="0"/>
              <a:t>The additional information can be available at e.g., https://</a:t>
            </a:r>
            <a:r>
              <a:rPr lang="en-US" dirty="0" err="1"/>
              <a:t>exoplanets.nasa.gov</a:t>
            </a:r>
            <a:r>
              <a:rPr lang="en-US" dirty="0"/>
              <a:t>/what-is-an-exoplanet/in-depth/</a:t>
            </a:r>
          </a:p>
          <a:p>
            <a:pPr marL="0" indent="0">
              <a:buFontTx/>
              <a:buNone/>
            </a:pPr>
            <a:endParaRPr lang="en-US" b="0" dirty="0"/>
          </a:p>
          <a:p>
            <a:pPr marL="0" indent="0">
              <a:buFontTx/>
              <a:buNone/>
            </a:pPr>
            <a:r>
              <a:rPr lang="en-US" b="1" dirty="0"/>
              <a:t>NOTE: </a:t>
            </a:r>
          </a:p>
          <a:p>
            <a:pPr marL="0" indent="0">
              <a:buFontTx/>
              <a:buNone/>
            </a:pPr>
            <a:r>
              <a:rPr lang="en-US" dirty="0"/>
              <a:t>This PowerPoint file has built-in interactive elements. </a:t>
            </a:r>
          </a:p>
          <a:p>
            <a:pPr marL="0" indent="0">
              <a:buFontTx/>
              <a:buNone/>
            </a:pPr>
            <a:r>
              <a:rPr lang="en-US" dirty="0"/>
              <a:t>To view them, you must be in "Slide Show" mode; you can then move to the next view either by clicking your mouse, the spacebar, or the arrow keys. </a:t>
            </a:r>
          </a:p>
          <a:p>
            <a:pPr marL="0" indent="0">
              <a:buFontTx/>
              <a:buNone/>
            </a:pPr>
            <a:r>
              <a:rPr lang="en-US" dirty="0"/>
              <a:t>This slide will not work in "regular viewing mode."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Credit:</a:t>
            </a:r>
          </a:p>
          <a:p>
            <a:pPr marL="0" indent="0">
              <a:buFontTx/>
              <a:buNone/>
            </a:pPr>
            <a:r>
              <a:rPr lang="en-US" dirty="0"/>
              <a:t>NASA/JPL-Caltech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38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starts automatically, then requires 0 clicks: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The first click transitions to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43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starts automatically, then requires 1 click: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First click – sends the star to a point between the background star and Earth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Second click – transitions to next slide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the situation where gravitational microlensing occurs.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User's notes: </a:t>
            </a:r>
          </a:p>
          <a:p>
            <a:pPr marL="0" indent="0">
              <a:buFontTx/>
              <a:buNone/>
            </a:pPr>
            <a:r>
              <a:rPr lang="en-US" dirty="0"/>
              <a:t>As an example, two rays are only shown here;</a:t>
            </a:r>
          </a:p>
          <a:p>
            <a:pPr marL="0" indent="0">
              <a:buFontTx/>
              <a:buNone/>
            </a:pPr>
            <a:r>
              <a:rPr lang="en-US" dirty="0"/>
              <a:t>Astronomers compute how the brightness curve will change with time, by tracing all the rays.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31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starts automatically and introduces the brightness curve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First click – transitions to next slide (which plays animation showing moving star and bending of light rays)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User's notes: </a:t>
            </a:r>
          </a:p>
          <a:p>
            <a:pPr marL="0" indent="0">
              <a:buFontTx/>
              <a:buNone/>
            </a:pPr>
            <a:r>
              <a:rPr lang="en-US" dirty="0"/>
              <a:t>As an example, two rays are only shown here;</a:t>
            </a:r>
          </a:p>
          <a:p>
            <a:pPr marL="0" indent="0">
              <a:buFontTx/>
              <a:buNone/>
            </a:pPr>
            <a:r>
              <a:rPr lang="en-US" dirty="0"/>
              <a:t>Astronomers compute how the brightness curve will change with time, by tracing all the rays.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33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starts automatically (plays animation showing bending of light rays, along with recording of brightness curve), then requires 1 click: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The first click brings up details about a lens star with an orbiting planet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Second click transitions to next slide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how astronomers use microlensing to discover exoplanets,</a:t>
            </a:r>
          </a:p>
          <a:p>
            <a:pPr marL="0" indent="0">
              <a:buFontTx/>
              <a:buNone/>
            </a:pPr>
            <a:r>
              <a:rPr lang="en-US" dirty="0"/>
              <a:t>that is, how brightness curve changes with time due to the microlensing effect.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User's notes: </a:t>
            </a:r>
          </a:p>
          <a:p>
            <a:pPr marL="0" indent="0">
              <a:buFontTx/>
              <a:buNone/>
            </a:pPr>
            <a:r>
              <a:rPr lang="en-US" dirty="0"/>
              <a:t>As an example, two rays are only shown here;</a:t>
            </a:r>
          </a:p>
          <a:p>
            <a:pPr marL="0" indent="0">
              <a:buFontTx/>
              <a:buNone/>
            </a:pPr>
            <a:r>
              <a:rPr lang="en-US" dirty="0"/>
              <a:t>Astronomers compute how the brightness curve will change with time, by tracing all the rays.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20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95" y="1184383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3" y="4802823"/>
            <a:ext cx="7493624" cy="274637"/>
          </a:xfrm>
        </p:spPr>
        <p:txBody>
          <a:bodyPr/>
          <a:lstStyle/>
          <a:p>
            <a:pPr algn="l"/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256555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F7BED6E-8BF2-AA4E-9E08-8FB1C9655BB1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0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607D4CB-C25A-8E42-B2D3-6E370A42B76F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9E4DC6E-9D85-3C4A-A781-2874828201CC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F5C3F1D-71E8-5A47-88ED-50E3495C21D3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55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Light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501770B-5A38-6D41-BC4D-14D9D98FBA9A}" type="datetime4">
              <a:rPr lang="en-US" smtClean="0"/>
              <a:t>May 2, 2022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32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CD46-810F-CB4A-9B49-52B2FB53930A}" type="datetime4">
              <a:rPr lang="en-US" smtClean="0"/>
              <a:t>May 2, 2022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93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54055E9-DD3C-1148-9E7E-CA03599676C5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17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Gray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08BBF0-6641-7043-AE06-788C07073F99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90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42B7A-134C-1747-A5B6-4AF14F3ABB46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24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B188-FFF5-1248-9628-C443F92BF3B6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339" y="3918225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5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356" y="200823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DAC3-0C26-8645-A80B-69C8D12FE8B8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67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39" y="1184382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534" y="3921596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4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6" y="4219781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8" y="4802823"/>
            <a:ext cx="5605049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E203FD2F-0C17-2C45-9FAD-5C7FD1726BB2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C8AF26-85AC-AC49-ADD6-D8A4EEFC108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BB32E72-57E9-904F-BDF4-4D153324A4A0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2138597" y="4952849"/>
            <a:ext cx="4866807" cy="124611"/>
          </a:xfrm>
        </p:spPr>
        <p:txBody>
          <a:bodyPr/>
          <a:lstStyle/>
          <a:p>
            <a:r>
              <a:rPr lang="en-US" dirty="0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866231" y="4952849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CFE6FD-5AFE-B143-9A97-AAA05F67D408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988700B-4B93-6E45-BB0D-ED32E3874A97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E1F44-AAA6-AF40-A279-341106F7A5C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949C04D-0BAE-D44F-B701-D686311A5E87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51A59-8029-7544-98E9-3C34B04DD47D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EB873CA-9406-6242-928F-D9BDDA5D96AE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DBD88FE-2F9C-AD40-A196-20D47F6A627C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B27338-BBBB-F84C-AE4C-AF436D29F738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8530529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7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7" y="3488175"/>
            <a:ext cx="8530530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4" y="4219782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9" y="4802823"/>
            <a:ext cx="5605046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C3488F6E-D5B0-8F4D-AECE-EFF21D976E28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7F9A79-BD96-CE4C-B5B1-E62062691F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13CE4C-465A-BA42-8EAE-49AAA36C4803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3B01F5-E2D5-BE4C-84A8-76FAAC75F573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2FE71C32-122E-ED4B-BAB2-7BE1310DDB75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A9D93F-D571-3A49-AC59-764791EAA1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FFF86D5-D9E4-E642-85CF-BB4EDA6D4655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E066264-7DA7-DA4C-BF50-C494F2495631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560E-FD7C-D74D-AAFF-7D62B21FEC9F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9955F3-B473-7245-9FCE-DAD54EA01D06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360B8B-BA8D-E847-8BA8-7C40F61EB756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25018-5CD0-954D-9C36-5B32DE9AF52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F06D9B-51D2-AB4D-AC62-E1945DC995AA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FBFC-720D-FE4A-A276-6AA8A4CE775C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D9C8-EF51-1949-832F-F267BACE0BFD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4A111507-B672-374D-98F3-FA5D17E5A61A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24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200823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2D30-55AD-2640-9D6F-5E4AC53ED996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F01EBEF-DF64-4A44-98AB-714D2F4ED88E}" type="datetime4">
              <a:rPr lang="en-US" smtClean="0"/>
              <a:t>May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154232B-FDB3-4540-AC0B-619D296AEA23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4CB780C-4595-F543-A264-C45E8D504E6A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6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4A98C58-F1E4-5141-9A70-39686268F850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9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57312A6-FE98-614E-B908-923B05A81BB3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999" y="4802823"/>
            <a:ext cx="1422401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C5D6AD-A46D-9E4C-BD0C-C8261FDE7AB3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1" y="4802823"/>
            <a:ext cx="5791199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7600" y="4802823"/>
            <a:ext cx="586130" cy="272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1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1" r:id="rId5"/>
    <p:sldLayoutId id="2147483662" r:id="rId6"/>
    <p:sldLayoutId id="2147483664" r:id="rId7"/>
    <p:sldLayoutId id="2147483663" r:id="rId8"/>
    <p:sldLayoutId id="2147483669" r:id="rId9"/>
    <p:sldLayoutId id="2147483670" r:id="rId10"/>
    <p:sldLayoutId id="2147483671" r:id="rId11"/>
    <p:sldLayoutId id="2147483672" r:id="rId12"/>
    <p:sldLayoutId id="2147483653" r:id="rId13"/>
    <p:sldLayoutId id="2147483654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93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1B2408-D871-8643-8F9E-85C3C1890EC4}" type="datetime4">
              <a:rPr lang="en-US" smtClean="0"/>
              <a:t>May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60" y="4952849"/>
            <a:ext cx="601370" cy="122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83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DDC1D6-52EF-FB4D-8DC3-89079EE1AC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533878"/>
            <a:ext cx="9144000" cy="4572000"/>
          </a:xfrm>
          <a:prstGeom prst="rect">
            <a:avLst/>
          </a:prstGeom>
        </p:spPr>
      </p:pic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2492"/>
            <a:ext cx="1422400" cy="123211"/>
          </a:xfrm>
        </p:spPr>
        <p:txBody>
          <a:bodyPr/>
          <a:lstStyle/>
          <a:p>
            <a:fld id="{1D888B3B-88B9-C440-8DF2-4389D57B4A78}" type="datetime4">
              <a:rPr lang="en-US" smtClean="0">
                <a:solidFill>
                  <a:srgbClr val="384960"/>
                </a:solidFill>
              </a:rPr>
              <a:t>May 2, 2022</a:t>
            </a:fld>
            <a:endParaRPr lang="en-US" dirty="0">
              <a:solidFill>
                <a:srgbClr val="384960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8597" y="4951092"/>
            <a:ext cx="4866807" cy="124611"/>
          </a:xfrm>
        </p:spPr>
        <p:txBody>
          <a:bodyPr/>
          <a:lstStyle/>
          <a:p>
            <a:r>
              <a:rPr lang="en-US" dirty="0">
                <a:solidFill>
                  <a:srgbClr val="384960"/>
                </a:solidFill>
              </a:rPr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1092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>
                <a:solidFill>
                  <a:srgbClr val="384960"/>
                </a:solidFill>
              </a:rPr>
              <a:pPr/>
              <a:t>1</a:t>
            </a:fld>
            <a:endParaRPr lang="en-US" dirty="0">
              <a:solidFill>
                <a:srgbClr val="38496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071127"/>
                </a:solidFill>
              </a:rPr>
              <a:t>Exoplanet Detection </a:t>
            </a:r>
            <a:r>
              <a:rPr lang="en-US" sz="1600" dirty="0">
                <a:solidFill>
                  <a:srgbClr val="071127"/>
                </a:solidFill>
              </a:rPr>
              <a:t>– Microlensing Method</a:t>
            </a:r>
          </a:p>
        </p:txBody>
      </p:sp>
      <p:sp>
        <p:nvSpPr>
          <p:cNvPr id="5" name="Text Header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>
                <a:solidFill>
                  <a:srgbClr val="071127"/>
                </a:solidFill>
              </a:rPr>
              <a:t>Exoplanet Communications</a:t>
            </a:r>
          </a:p>
        </p:txBody>
      </p:sp>
      <p:sp>
        <p:nvSpPr>
          <p:cNvPr id="52" name="TextBox - when it reaches the midpoint">
            <a:extLst>
              <a:ext uri="{FF2B5EF4-FFF2-40B4-BE49-F238E27FC236}">
                <a16:creationId xmlns:a16="http://schemas.microsoft.com/office/drawing/2014/main" id="{3D3AD132-84CF-E644-89CD-BE7C0BAE04B2}"/>
              </a:ext>
            </a:extLst>
          </p:cNvPr>
          <p:cNvSpPr txBox="1"/>
          <p:nvPr/>
        </p:nvSpPr>
        <p:spPr>
          <a:xfrm>
            <a:off x="2433711" y="1088750"/>
            <a:ext cx="4276578" cy="40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dirty="0">
                <a:solidFill>
                  <a:srgbClr val="071127"/>
                </a:solidFill>
              </a:rPr>
              <a:t>We know that a lens will focus light.</a:t>
            </a:r>
          </a:p>
        </p:txBody>
      </p:sp>
    </p:spTree>
    <p:extLst>
      <p:ext uri="{BB962C8B-B14F-4D97-AF65-F5344CB8AC3E}">
        <p14:creationId xmlns:p14="http://schemas.microsoft.com/office/powerpoint/2010/main" val="249200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2492"/>
            <a:ext cx="1422400" cy="123211"/>
          </a:xfrm>
        </p:spPr>
        <p:txBody>
          <a:bodyPr/>
          <a:lstStyle/>
          <a:p>
            <a:fld id="{1D888B3B-88B9-C440-8DF2-4389D57B4A78}" type="datetime4">
              <a:rPr lang="en-US" smtClean="0">
                <a:solidFill>
                  <a:srgbClr val="384960"/>
                </a:solidFill>
              </a:rPr>
              <a:t>May 2, 2022</a:t>
            </a:fld>
            <a:endParaRPr lang="en-US" dirty="0">
              <a:solidFill>
                <a:srgbClr val="384960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8597" y="4951092"/>
            <a:ext cx="4866807" cy="124611"/>
          </a:xfrm>
        </p:spPr>
        <p:txBody>
          <a:bodyPr/>
          <a:lstStyle/>
          <a:p>
            <a:r>
              <a:rPr lang="en-US" dirty="0">
                <a:solidFill>
                  <a:srgbClr val="384960"/>
                </a:solidFill>
              </a:rPr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1092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>
                <a:solidFill>
                  <a:srgbClr val="384960"/>
                </a:solidFill>
              </a:rPr>
              <a:pPr/>
              <a:t>2</a:t>
            </a:fld>
            <a:endParaRPr lang="en-US" dirty="0">
              <a:solidFill>
                <a:srgbClr val="38496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6083B3"/>
                </a:solidFill>
              </a:rPr>
              <a:t>Exoplanet Detection </a:t>
            </a:r>
            <a:r>
              <a:rPr lang="en-US" sz="1600" dirty="0">
                <a:solidFill>
                  <a:srgbClr val="6083B3"/>
                </a:solidFill>
              </a:rPr>
              <a:t>– Microlensing Method</a:t>
            </a:r>
          </a:p>
        </p:txBody>
      </p:sp>
      <p:sp>
        <p:nvSpPr>
          <p:cNvPr id="5" name="Text Header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>
                <a:solidFill>
                  <a:srgbClr val="6083B3"/>
                </a:solidFill>
              </a:rPr>
              <a:t>Exoplanet Communications</a:t>
            </a:r>
          </a:p>
        </p:txBody>
      </p:sp>
      <p:sp>
        <p:nvSpPr>
          <p:cNvPr id="52" name="TextBox - when it reaches the midpoint">
            <a:extLst>
              <a:ext uri="{FF2B5EF4-FFF2-40B4-BE49-F238E27FC236}">
                <a16:creationId xmlns:a16="http://schemas.microsoft.com/office/drawing/2014/main" id="{3D3AD132-84CF-E644-89CD-BE7C0BAE04B2}"/>
              </a:ext>
            </a:extLst>
          </p:cNvPr>
          <p:cNvSpPr txBox="1"/>
          <p:nvPr/>
        </p:nvSpPr>
        <p:spPr>
          <a:xfrm>
            <a:off x="633046" y="2188794"/>
            <a:ext cx="7877908" cy="743152"/>
          </a:xfrm>
          <a:prstGeom prst="rect">
            <a:avLst/>
          </a:prstGeom>
          <a:solidFill>
            <a:srgbClr val="071127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dirty="0">
                <a:solidFill>
                  <a:srgbClr val="FFE499"/>
                </a:solidFill>
              </a:rPr>
              <a:t>Astronomers know that</a:t>
            </a:r>
            <a:br>
              <a:rPr lang="en-US" sz="2000" dirty="0">
                <a:solidFill>
                  <a:srgbClr val="FFE499"/>
                </a:solidFill>
              </a:rPr>
            </a:br>
            <a:r>
              <a:rPr lang="en-US" sz="2000" dirty="0">
                <a:solidFill>
                  <a:srgbClr val="FFE499"/>
                </a:solidFill>
              </a:rPr>
              <a:t>massive objects such as stars and planets can also focus light!</a:t>
            </a:r>
          </a:p>
        </p:txBody>
      </p:sp>
    </p:spTree>
    <p:extLst>
      <p:ext uri="{BB962C8B-B14F-4D97-AF65-F5344CB8AC3E}">
        <p14:creationId xmlns:p14="http://schemas.microsoft.com/office/powerpoint/2010/main" val="223977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swatch">
            <a:extLst>
              <a:ext uri="{FF2B5EF4-FFF2-40B4-BE49-F238E27FC236}">
                <a16:creationId xmlns:a16="http://schemas.microsoft.com/office/drawing/2014/main" id="{A9A0BAA3-EAED-334E-96AC-712D488949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570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pic>
        <p:nvPicPr>
          <p:cNvPr id="28" name="Picture - Intro 3 - lens star config">
            <a:extLst>
              <a:ext uri="{FF2B5EF4-FFF2-40B4-BE49-F238E27FC236}">
                <a16:creationId xmlns:a16="http://schemas.microsoft.com/office/drawing/2014/main" id="{C2E9FAF5-AD35-B04B-90B0-FE81FE4C10A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93950" y="533878"/>
            <a:ext cx="4356100" cy="4572000"/>
          </a:xfrm>
          <a:prstGeom prst="rect">
            <a:avLst/>
          </a:prstGeom>
        </p:spPr>
      </p:pic>
      <p:pic>
        <p:nvPicPr>
          <p:cNvPr id="30" name="Picture - Intro 2 - light rays">
            <a:extLst>
              <a:ext uri="{FF2B5EF4-FFF2-40B4-BE49-F238E27FC236}">
                <a16:creationId xmlns:a16="http://schemas.microsoft.com/office/drawing/2014/main" id="{CE6C2A55-65EF-D644-A6D4-3D156D6777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393950" y="533878"/>
            <a:ext cx="4356100" cy="4572000"/>
          </a:xfrm>
          <a:prstGeom prst="rect">
            <a:avLst/>
          </a:prstGeom>
        </p:spPr>
      </p:pic>
      <p:pic>
        <p:nvPicPr>
          <p:cNvPr id="31" name="Picture - Intro 1 - Star &amp; Earth telescope">
            <a:extLst>
              <a:ext uri="{FF2B5EF4-FFF2-40B4-BE49-F238E27FC236}">
                <a16:creationId xmlns:a16="http://schemas.microsoft.com/office/drawing/2014/main" id="{26E51630-362C-FC43-B00E-B5947603CF4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393950" y="533878"/>
            <a:ext cx="4356100" cy="4572000"/>
          </a:xfrm>
          <a:prstGeom prst="rect">
            <a:avLst/>
          </a:prstGeom>
        </p:spPr>
      </p:pic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2492"/>
            <a:ext cx="1422400" cy="123211"/>
          </a:xfrm>
        </p:spPr>
        <p:txBody>
          <a:bodyPr/>
          <a:lstStyle/>
          <a:p>
            <a:fld id="{1D888B3B-88B9-C440-8DF2-4389D57B4A78}" type="datetime4">
              <a:rPr lang="en-US" smtClean="0">
                <a:solidFill>
                  <a:srgbClr val="384960"/>
                </a:solidFill>
              </a:rPr>
              <a:t>May 2, 2022</a:t>
            </a:fld>
            <a:endParaRPr lang="en-US" dirty="0">
              <a:solidFill>
                <a:srgbClr val="384960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8597" y="4951092"/>
            <a:ext cx="4866807" cy="124611"/>
          </a:xfrm>
        </p:spPr>
        <p:txBody>
          <a:bodyPr/>
          <a:lstStyle/>
          <a:p>
            <a:r>
              <a:rPr lang="en-US" dirty="0">
                <a:solidFill>
                  <a:srgbClr val="384960"/>
                </a:solidFill>
              </a:rPr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1092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>
                <a:solidFill>
                  <a:srgbClr val="384960"/>
                </a:solidFill>
              </a:rPr>
              <a:pPr/>
              <a:t>3</a:t>
            </a:fld>
            <a:endParaRPr lang="en-US" dirty="0">
              <a:solidFill>
                <a:srgbClr val="38496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6083B3"/>
                </a:solidFill>
              </a:rPr>
              <a:t>Exoplanet Detection </a:t>
            </a:r>
            <a:r>
              <a:rPr lang="en-US" sz="1600" dirty="0">
                <a:solidFill>
                  <a:srgbClr val="6083B3"/>
                </a:solidFill>
              </a:rPr>
              <a:t>– Microlensing Method</a:t>
            </a:r>
          </a:p>
        </p:txBody>
      </p:sp>
      <p:sp>
        <p:nvSpPr>
          <p:cNvPr id="5" name="Text Header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>
                <a:solidFill>
                  <a:srgbClr val="6083B3"/>
                </a:solidFill>
              </a:rPr>
              <a:t>Exoplanet Communications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E99C1D-F3BF-4743-BBD1-3F4AF4E081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25276" y="995766"/>
            <a:ext cx="2787904" cy="36576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62C3759-F465-F645-B8BC-4404ABDD05BD}"/>
              </a:ext>
            </a:extLst>
          </p:cNvPr>
          <p:cNvSpPr txBox="1"/>
          <p:nvPr/>
        </p:nvSpPr>
        <p:spPr>
          <a:xfrm>
            <a:off x="11136326" y="1881919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Image at 32%</a:t>
            </a:r>
          </a:p>
        </p:txBody>
      </p:sp>
      <p:sp>
        <p:nvSpPr>
          <p:cNvPr id="42" name="TextBox - Background star">
            <a:extLst>
              <a:ext uri="{FF2B5EF4-FFF2-40B4-BE49-F238E27FC236}">
                <a16:creationId xmlns:a16="http://schemas.microsoft.com/office/drawing/2014/main" id="{09D01E70-79FE-3F4D-88A0-DFBF342C889F}"/>
              </a:ext>
            </a:extLst>
          </p:cNvPr>
          <p:cNvSpPr txBox="1"/>
          <p:nvPr/>
        </p:nvSpPr>
        <p:spPr>
          <a:xfrm>
            <a:off x="4890347" y="1033271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97CD"/>
                </a:solidFill>
              </a:rPr>
              <a:t>Background star</a:t>
            </a:r>
          </a:p>
        </p:txBody>
      </p:sp>
      <p:sp>
        <p:nvSpPr>
          <p:cNvPr id="44" name="TextBox - Light from background">
            <a:extLst>
              <a:ext uri="{FF2B5EF4-FFF2-40B4-BE49-F238E27FC236}">
                <a16:creationId xmlns:a16="http://schemas.microsoft.com/office/drawing/2014/main" id="{55350916-3FDF-724B-A7E1-1A420C5345E9}"/>
              </a:ext>
            </a:extLst>
          </p:cNvPr>
          <p:cNvSpPr txBox="1"/>
          <p:nvPr/>
        </p:nvSpPr>
        <p:spPr>
          <a:xfrm>
            <a:off x="4890347" y="2223194"/>
            <a:ext cx="2627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97CD"/>
                </a:solidFill>
              </a:rPr>
              <a:t>Light from background star</a:t>
            </a:r>
          </a:p>
        </p:txBody>
      </p:sp>
      <p:sp>
        <p:nvSpPr>
          <p:cNvPr id="46" name="TextBox - Earth">
            <a:extLst>
              <a:ext uri="{FF2B5EF4-FFF2-40B4-BE49-F238E27FC236}">
                <a16:creationId xmlns:a16="http://schemas.microsoft.com/office/drawing/2014/main" id="{095382D5-C15A-7E4F-98F6-81F530C2F7CB}"/>
              </a:ext>
            </a:extLst>
          </p:cNvPr>
          <p:cNvSpPr txBox="1"/>
          <p:nvPr/>
        </p:nvSpPr>
        <p:spPr>
          <a:xfrm>
            <a:off x="4718495" y="4451720"/>
            <a:ext cx="25106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97CD"/>
                </a:solidFill>
              </a:rPr>
              <a:t>Earth (telescope location)</a:t>
            </a:r>
          </a:p>
        </p:txBody>
      </p:sp>
      <p:sp>
        <p:nvSpPr>
          <p:cNvPr id="47" name="TextBox - Here is a star">
            <a:extLst>
              <a:ext uri="{FF2B5EF4-FFF2-40B4-BE49-F238E27FC236}">
                <a16:creationId xmlns:a16="http://schemas.microsoft.com/office/drawing/2014/main" id="{B3A58FDF-82F3-4C43-A7B0-53B8E4AA70F7}"/>
              </a:ext>
            </a:extLst>
          </p:cNvPr>
          <p:cNvSpPr txBox="1"/>
          <p:nvPr/>
        </p:nvSpPr>
        <p:spPr>
          <a:xfrm>
            <a:off x="459300" y="2314953"/>
            <a:ext cx="3545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E499"/>
                </a:solidFill>
              </a:rPr>
              <a:t>Here is a star about to pass between Earth and the background star.</a:t>
            </a:r>
          </a:p>
        </p:txBody>
      </p:sp>
      <p:pic>
        <p:nvPicPr>
          <p:cNvPr id="48" name="Picture - lens star isolated">
            <a:extLst>
              <a:ext uri="{FF2B5EF4-FFF2-40B4-BE49-F238E27FC236}">
                <a16:creationId xmlns:a16="http://schemas.microsoft.com/office/drawing/2014/main" id="{3EF4ED38-A641-B44F-AF53-07D92BB0329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-732613" y="2903712"/>
            <a:ext cx="640080" cy="640080"/>
          </a:xfrm>
          <a:prstGeom prst="rect">
            <a:avLst/>
          </a:prstGeom>
        </p:spPr>
      </p:pic>
      <p:sp>
        <p:nvSpPr>
          <p:cNvPr id="50" name="TextBox - when it reaches the midpoint">
            <a:extLst>
              <a:ext uri="{FF2B5EF4-FFF2-40B4-BE49-F238E27FC236}">
                <a16:creationId xmlns:a16="http://schemas.microsoft.com/office/drawing/2014/main" id="{57230613-460C-0740-A282-3479483BF5EF}"/>
              </a:ext>
            </a:extLst>
          </p:cNvPr>
          <p:cNvSpPr txBox="1"/>
          <p:nvPr/>
        </p:nvSpPr>
        <p:spPr>
          <a:xfrm>
            <a:off x="459300" y="2188794"/>
            <a:ext cx="3545706" cy="1077218"/>
          </a:xfrm>
          <a:prstGeom prst="rect">
            <a:avLst/>
          </a:prstGeom>
          <a:solidFill>
            <a:srgbClr val="0711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E499"/>
                </a:solidFill>
              </a:rPr>
              <a:t>When it reaches the midpoint, the power of its gravity bends the light rays of the background star,</a:t>
            </a:r>
            <a:br>
              <a:rPr lang="en-US" sz="1600" dirty="0">
                <a:solidFill>
                  <a:srgbClr val="FFE499"/>
                </a:solidFill>
              </a:rPr>
            </a:br>
            <a:r>
              <a:rPr lang="en-US" sz="1600" dirty="0">
                <a:solidFill>
                  <a:srgbClr val="FFE499"/>
                </a:solidFill>
              </a:rPr>
              <a:t>causing it to act like a “lens”.</a:t>
            </a:r>
          </a:p>
        </p:txBody>
      </p:sp>
    </p:spTree>
    <p:extLst>
      <p:ext uri="{BB962C8B-B14F-4D97-AF65-F5344CB8AC3E}">
        <p14:creationId xmlns:p14="http://schemas.microsoft.com/office/powerpoint/2010/main" val="248549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42" presetClass="path" presetSubtype="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4.72222E-6 -3.20988E-6 L 0.28785 -0.0012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92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785 -0.00123 L 0.54497 0.0003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47" y="6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4" grpId="0"/>
      <p:bldP spid="46" grpId="0"/>
      <p:bldP spid="47" grpId="0"/>
      <p:bldP spid="47" grpId="1"/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1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ackground swatch">
            <a:extLst>
              <a:ext uri="{FF2B5EF4-FFF2-40B4-BE49-F238E27FC236}">
                <a16:creationId xmlns:a16="http://schemas.microsoft.com/office/drawing/2014/main" id="{A7459906-D245-4241-BFED-AB1E1E712B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570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6083B3"/>
                </a:solidFill>
              </a:rPr>
              <a:t>Exoplanet Detection </a:t>
            </a:r>
            <a:r>
              <a:rPr lang="en-US" sz="1600" dirty="0">
                <a:solidFill>
                  <a:srgbClr val="6083B3"/>
                </a:solidFill>
              </a:rPr>
              <a:t>– Microlensing Method</a:t>
            </a:r>
          </a:p>
        </p:txBody>
      </p:sp>
      <p:sp>
        <p:nvSpPr>
          <p:cNvPr id="5" name="Text Header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>
                <a:solidFill>
                  <a:srgbClr val="6083B3"/>
                </a:solidFill>
              </a:rPr>
              <a:t>Exoplanet Communications</a:t>
            </a:r>
          </a:p>
        </p:txBody>
      </p:sp>
      <p:pic>
        <p:nvPicPr>
          <p:cNvPr id="21" name="Frame 1 - full size">
            <a:extLst>
              <a:ext uri="{FF2B5EF4-FFF2-40B4-BE49-F238E27FC236}">
                <a16:creationId xmlns:a16="http://schemas.microsoft.com/office/drawing/2014/main" id="{7D157717-3216-EE4C-A76B-37F8D3500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3950" y="844658"/>
            <a:ext cx="4356100" cy="5715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E99C1D-F3BF-4743-BBD1-3F4AF4E08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3424" y="995766"/>
            <a:ext cx="2787904" cy="3657600"/>
          </a:xfrm>
          <a:prstGeom prst="rect">
            <a:avLst/>
          </a:prstGeom>
        </p:spPr>
      </p:pic>
      <p:pic>
        <p:nvPicPr>
          <p:cNvPr id="23" name="Masking for LIght Curve">
            <a:extLst>
              <a:ext uri="{FF2B5EF4-FFF2-40B4-BE49-F238E27FC236}">
                <a16:creationId xmlns:a16="http://schemas.microsoft.com/office/drawing/2014/main" id="{26E200CE-E1AA-954A-A480-F662194E0B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2440" y="4705559"/>
            <a:ext cx="2419120" cy="1634942"/>
          </a:xfrm>
          <a:prstGeom prst="rect">
            <a:avLst/>
          </a:prstGeom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62C3759-F465-F645-B8BC-4404ABDD05BD}"/>
              </a:ext>
            </a:extLst>
          </p:cNvPr>
          <p:cNvSpPr txBox="1"/>
          <p:nvPr/>
        </p:nvSpPr>
        <p:spPr>
          <a:xfrm>
            <a:off x="9504474" y="1881919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Image at 32%</a:t>
            </a:r>
          </a:p>
        </p:txBody>
      </p:sp>
      <p:sp>
        <p:nvSpPr>
          <p:cNvPr id="17" name="TextBox - Background star">
            <a:extLst>
              <a:ext uri="{FF2B5EF4-FFF2-40B4-BE49-F238E27FC236}">
                <a16:creationId xmlns:a16="http://schemas.microsoft.com/office/drawing/2014/main" id="{9389D4E9-BAE1-6F41-9DD7-C4B93F2BA3A5}"/>
              </a:ext>
            </a:extLst>
          </p:cNvPr>
          <p:cNvSpPr txBox="1"/>
          <p:nvPr/>
        </p:nvSpPr>
        <p:spPr>
          <a:xfrm>
            <a:off x="5232952" y="3605248"/>
            <a:ext cx="3360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E499"/>
                </a:solidFill>
              </a:rPr>
              <a:t>Data from the observation is recorded in a “brightness curve.”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2492"/>
            <a:ext cx="1422400" cy="123211"/>
          </a:xfrm>
        </p:spPr>
        <p:txBody>
          <a:bodyPr/>
          <a:lstStyle/>
          <a:p>
            <a:fld id="{1D888B3B-88B9-C440-8DF2-4389D57B4A78}" type="datetime4">
              <a:rPr lang="en-US" smtClean="0">
                <a:solidFill>
                  <a:srgbClr val="384960"/>
                </a:solidFill>
              </a:rPr>
              <a:t>May 2, 2022</a:t>
            </a:fld>
            <a:endParaRPr lang="en-US" dirty="0">
              <a:solidFill>
                <a:srgbClr val="384960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8597" y="4951092"/>
            <a:ext cx="4866807" cy="124611"/>
          </a:xfrm>
        </p:spPr>
        <p:txBody>
          <a:bodyPr/>
          <a:lstStyle/>
          <a:p>
            <a:r>
              <a:rPr lang="en-US" dirty="0">
                <a:solidFill>
                  <a:srgbClr val="384960"/>
                </a:solidFill>
              </a:rPr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1092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>
                <a:solidFill>
                  <a:srgbClr val="384960"/>
                </a:solidFill>
              </a:rPr>
              <a:pPr/>
              <a:t>4</a:t>
            </a:fld>
            <a:endParaRPr lang="en-US" dirty="0">
              <a:solidFill>
                <a:srgbClr val="3849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15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64000" y="64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08642E-6 L 0 -0.1712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8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5679E-6 L 0 -0.2379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9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D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2492"/>
            <a:ext cx="1422400" cy="123211"/>
          </a:xfrm>
        </p:spPr>
        <p:txBody>
          <a:bodyPr/>
          <a:lstStyle/>
          <a:p>
            <a:fld id="{1D888B3B-88B9-C440-8DF2-4389D57B4A78}" type="datetime4">
              <a:rPr lang="en-US" smtClean="0">
                <a:solidFill>
                  <a:srgbClr val="384960"/>
                </a:solidFill>
              </a:rPr>
              <a:t>May 2, 2022</a:t>
            </a:fld>
            <a:endParaRPr lang="en-US" dirty="0">
              <a:solidFill>
                <a:srgbClr val="384960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8597" y="4951092"/>
            <a:ext cx="4866807" cy="124611"/>
          </a:xfrm>
        </p:spPr>
        <p:txBody>
          <a:bodyPr/>
          <a:lstStyle/>
          <a:p>
            <a:r>
              <a:rPr lang="en-US" dirty="0">
                <a:solidFill>
                  <a:srgbClr val="384960"/>
                </a:solidFill>
              </a:rPr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1092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>
                <a:solidFill>
                  <a:srgbClr val="384960"/>
                </a:solidFill>
              </a:rPr>
              <a:pPr/>
              <a:t>5</a:t>
            </a:fld>
            <a:endParaRPr lang="en-US" dirty="0">
              <a:solidFill>
                <a:srgbClr val="38496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6083B3"/>
                </a:solidFill>
              </a:rPr>
              <a:t>Exoplanet Detection </a:t>
            </a:r>
            <a:r>
              <a:rPr lang="en-US" sz="1600" dirty="0">
                <a:solidFill>
                  <a:srgbClr val="6083B3"/>
                </a:solidFill>
              </a:rPr>
              <a:t>– Microlensing Method</a:t>
            </a:r>
          </a:p>
        </p:txBody>
      </p:sp>
      <p:sp>
        <p:nvSpPr>
          <p:cNvPr id="5" name="Text Header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>
                <a:solidFill>
                  <a:srgbClr val="6083B3"/>
                </a:solidFill>
              </a:rPr>
              <a:t>Exoplanet Communications</a:t>
            </a:r>
          </a:p>
        </p:txBody>
      </p:sp>
      <p:pic>
        <p:nvPicPr>
          <p:cNvPr id="17" name="Video 3b-80_no_planet.mp4" descr="3b-80_Microlensing_ani_no_planet.mp4">
            <a:hlinkClick r:id="" action="ppaction://media"/>
            <a:extLst>
              <a:ext uri="{FF2B5EF4-FFF2-40B4-BE49-F238E27FC236}">
                <a16:creationId xmlns:a16="http://schemas.microsoft.com/office/drawing/2014/main" id="{E85DCEB6-38F8-8140-BFE3-A510C9632B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80080" y="987223"/>
            <a:ext cx="2783840" cy="3657600"/>
          </a:xfrm>
          <a:prstGeom prst="rect">
            <a:avLst/>
          </a:prstGeom>
        </p:spPr>
      </p:pic>
      <p:pic>
        <p:nvPicPr>
          <p:cNvPr id="4" name="Picture - comparison NO planet">
            <a:extLst>
              <a:ext uri="{FF2B5EF4-FFF2-40B4-BE49-F238E27FC236}">
                <a16:creationId xmlns:a16="http://schemas.microsoft.com/office/drawing/2014/main" id="{54074980-83B0-1C46-825F-0BB0B9D8C0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3787" y="995769"/>
            <a:ext cx="2787904" cy="3657600"/>
          </a:xfrm>
          <a:prstGeom prst="rect">
            <a:avLst/>
          </a:prstGeom>
        </p:spPr>
      </p:pic>
      <p:pic>
        <p:nvPicPr>
          <p:cNvPr id="22" name="Picture - comparison w planet">
            <a:extLst>
              <a:ext uri="{FF2B5EF4-FFF2-40B4-BE49-F238E27FC236}">
                <a16:creationId xmlns:a16="http://schemas.microsoft.com/office/drawing/2014/main" id="{CAD68959-CD53-C349-845D-2A3E619CE4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997948" y="995769"/>
            <a:ext cx="2787904" cy="3657600"/>
          </a:xfrm>
          <a:prstGeom prst="rect">
            <a:avLst/>
          </a:prstGeom>
        </p:spPr>
      </p:pic>
      <p:sp>
        <p:nvSpPr>
          <p:cNvPr id="23" name="TextBox - IF the star is moving">
            <a:extLst>
              <a:ext uri="{FF2B5EF4-FFF2-40B4-BE49-F238E27FC236}">
                <a16:creationId xmlns:a16="http://schemas.microsoft.com/office/drawing/2014/main" id="{428C59D4-B44F-964F-91D6-687FF90D5E41}"/>
              </a:ext>
            </a:extLst>
          </p:cNvPr>
          <p:cNvSpPr txBox="1"/>
          <p:nvPr/>
        </p:nvSpPr>
        <p:spPr>
          <a:xfrm>
            <a:off x="4327730" y="3647977"/>
            <a:ext cx="3611945" cy="584775"/>
          </a:xfrm>
          <a:prstGeom prst="rect">
            <a:avLst/>
          </a:prstGeom>
          <a:solidFill>
            <a:srgbClr val="0C1D3D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E499"/>
                </a:solidFill>
              </a:rPr>
              <a:t>If the “lens” star is moving, the brightness curve will show a peak.</a:t>
            </a:r>
          </a:p>
        </p:txBody>
      </p:sp>
      <p:sp>
        <p:nvSpPr>
          <p:cNvPr id="24" name="TextBox - has a planet">
            <a:extLst>
              <a:ext uri="{FF2B5EF4-FFF2-40B4-BE49-F238E27FC236}">
                <a16:creationId xmlns:a16="http://schemas.microsoft.com/office/drawing/2014/main" id="{3AB2DE2F-1DDC-9B49-A2D3-D88E447B226D}"/>
              </a:ext>
            </a:extLst>
          </p:cNvPr>
          <p:cNvSpPr txBox="1"/>
          <p:nvPr/>
        </p:nvSpPr>
        <p:spPr>
          <a:xfrm>
            <a:off x="906661" y="3647977"/>
            <a:ext cx="3937464" cy="584775"/>
          </a:xfrm>
          <a:prstGeom prst="rect">
            <a:avLst/>
          </a:prstGeom>
          <a:solidFill>
            <a:srgbClr val="0C1D3D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FFE499"/>
                </a:solidFill>
              </a:rPr>
              <a:t>And if the “lens” star has a planet,</a:t>
            </a:r>
            <a:br>
              <a:rPr lang="en-US" sz="1600" dirty="0">
                <a:solidFill>
                  <a:srgbClr val="FFE499"/>
                </a:solidFill>
              </a:rPr>
            </a:br>
            <a:r>
              <a:rPr lang="en-US" sz="1600" dirty="0">
                <a:solidFill>
                  <a:srgbClr val="FFE499"/>
                </a:solidFill>
              </a:rPr>
              <a:t>the brightness curve will have two peaks!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C606155-60B8-254C-8EAF-695E36DC6F04}"/>
              </a:ext>
            </a:extLst>
          </p:cNvPr>
          <p:cNvSpPr/>
          <p:nvPr/>
        </p:nvSpPr>
        <p:spPr>
          <a:xfrm>
            <a:off x="5688964" y="3074928"/>
            <a:ext cx="1423178" cy="1423178"/>
          </a:xfrm>
          <a:prstGeom prst="ellipse">
            <a:avLst/>
          </a:prstGeom>
          <a:noFill/>
          <a:ln w="69850">
            <a:solidFill>
              <a:srgbClr val="9028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07238"/>
      </p:ext>
    </p:extLst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7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376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8.64198E-7 L -0.19583 0.00124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92" y="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376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876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mph" presetSubtype="0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35000" y="3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9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6" grpId="0" animBg="1"/>
      <p:bldP spid="6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White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1">
              <a:lumMod val="65000"/>
            </a:schemeClr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24869</TotalTime>
  <Words>706</Words>
  <Application>Microsoft Macintosh PowerPoint</Application>
  <PresentationFormat>On-screen Show (16:9)</PresentationFormat>
  <Paragraphs>102</Paragraphs>
  <Slides>5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NASAjpl-WhiteTheme-16x9-vA6</vt:lpstr>
      <vt:lpstr>NASAjpl-BlackTheme-16x9-vA6</vt:lpstr>
      <vt:lpstr>Exoplanet Detection – Microlensing Method</vt:lpstr>
      <vt:lpstr>Exoplanet Detection – Microlensing Method</vt:lpstr>
      <vt:lpstr>Exoplanet Detection – Microlensing Method</vt:lpstr>
      <vt:lpstr>Exoplanet Detection – Microlensing Method</vt:lpstr>
      <vt:lpstr>Exoplanet Detection – Microlensing Method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 Stolze</dc:creator>
  <cp:lastModifiedBy>Microsoft Office User</cp:lastModifiedBy>
  <cp:revision>544</cp:revision>
  <dcterms:created xsi:type="dcterms:W3CDTF">2016-09-08T21:41:17Z</dcterms:created>
  <dcterms:modified xsi:type="dcterms:W3CDTF">2022-05-03T04:37:45Z</dcterms:modified>
</cp:coreProperties>
</file>