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8"/>
  </p:notesMasterIdLst>
  <p:handoutMasterIdLst>
    <p:handoutMasterId r:id="rId9"/>
  </p:handoutMasterIdLst>
  <p:sldIdLst>
    <p:sldId id="289" r:id="rId3"/>
    <p:sldId id="294" r:id="rId4"/>
    <p:sldId id="293" r:id="rId5"/>
    <p:sldId id="292" r:id="rId6"/>
    <p:sldId id="291" r:id="rId7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127"/>
    <a:srgbClr val="6083B3"/>
    <a:srgbClr val="90282A"/>
    <a:srgbClr val="0C1D3D"/>
    <a:srgbClr val="0E1D3E"/>
    <a:srgbClr val="384960"/>
    <a:srgbClr val="0A1124"/>
    <a:srgbClr val="FFE499"/>
    <a:srgbClr val="7097CD"/>
    <a:srgbClr val="68A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7"/>
    <p:restoredTop sz="48469" autoAdjust="0"/>
  </p:normalViewPr>
  <p:slideViewPr>
    <p:cSldViewPr snapToGrid="0" snapToObjects="1">
      <p:cViewPr varScale="1">
        <p:scale>
          <a:sx n="74" d="100"/>
          <a:sy n="74" d="100"/>
        </p:scale>
        <p:origin x="3504" y="168"/>
      </p:cViewPr>
      <p:guideLst>
        <p:guide orient="horz" pos="27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5/2/22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starts automatically, then requires 0 clicks: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The first click transitions to next slide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Audience: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9th Grade and older.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a phenomenon called gravitational microlensing is used to detect exoplanets.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This is a commonplace analogy of gravitational microlensing.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The first cold (i.e., far from the host star) </a:t>
            </a:r>
            <a:r>
              <a:rPr lang="en-US" dirty="0" err="1"/>
              <a:t>superEarth</a:t>
            </a:r>
            <a:r>
              <a:rPr lang="en-US" dirty="0"/>
              <a:t> was discovered by this method (https://</a:t>
            </a:r>
            <a:r>
              <a:rPr lang="en-US" dirty="0" err="1"/>
              <a:t>www.nature.com</a:t>
            </a:r>
            <a:r>
              <a:rPr lang="en-US" dirty="0"/>
              <a:t>/articles/nature04441).</a:t>
            </a:r>
          </a:p>
          <a:p>
            <a:pPr marL="0" indent="0">
              <a:buFontTx/>
              <a:buNone/>
            </a:pPr>
            <a:r>
              <a:rPr lang="en-US" dirty="0"/>
              <a:t>Roman space telescope will use this method to discover exoplanets.</a:t>
            </a:r>
          </a:p>
          <a:p>
            <a:pPr marL="0" indent="0">
              <a:buFontTx/>
              <a:buNone/>
            </a:pPr>
            <a:r>
              <a:rPr lang="en-US" dirty="0"/>
              <a:t>The additional information can be available at e.g., https://</a:t>
            </a:r>
            <a:r>
              <a:rPr lang="en-US" dirty="0" err="1"/>
              <a:t>exoplanets.nasa.gov</a:t>
            </a:r>
            <a:r>
              <a:rPr lang="en-US" dirty="0"/>
              <a:t>/what-is-an-exoplanet/in-depth/</a:t>
            </a:r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1" dirty="0"/>
              <a:t>NOTE: </a:t>
            </a:r>
          </a:p>
          <a:p>
            <a:pPr marL="0" indent="0">
              <a:buFontTx/>
              <a:buNone/>
            </a:pPr>
            <a:r>
              <a:rPr lang="en-US" dirty="0"/>
              <a:t>This PowerPoint file has built-in interactive elements. </a:t>
            </a:r>
          </a:p>
          <a:p>
            <a:pPr marL="0" indent="0">
              <a:buFontTx/>
              <a:buNone/>
            </a:pPr>
            <a:r>
              <a:rPr lang="en-US" dirty="0"/>
              <a:t>To view them, you must be in "Slide Show" mode; you can then move to the next view either by clicking your mouse, the spacebar, or the arrow keys. </a:t>
            </a:r>
          </a:p>
          <a:p>
            <a:pPr marL="0" indent="0">
              <a:buFontTx/>
              <a:buNone/>
            </a:pPr>
            <a:r>
              <a:rPr lang="en-US" dirty="0"/>
              <a:t>This slide will not work in "regular viewing mode."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Credit:</a:t>
            </a:r>
          </a:p>
          <a:p>
            <a:pPr marL="0" indent="0">
              <a:buFontTx/>
              <a:buNone/>
            </a:pPr>
            <a:r>
              <a:rPr lang="en-US" dirty="0"/>
              <a:t>NASA/JPL-Caltech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starts automatically, then requires 0 clicks: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The first click transitions to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starts automatically, then requires 1 click: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– sends the star to a point between the background star and Earth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Second click – transitions to next slide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the situation where gravitational microlensing occurs.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As an example, two rays are only shown here;</a:t>
            </a:r>
          </a:p>
          <a:p>
            <a:pPr marL="0" indent="0">
              <a:buFontTx/>
              <a:buNone/>
            </a:pPr>
            <a:r>
              <a:rPr lang="en-US" dirty="0"/>
              <a:t>Astronomers compute how the brightness curve will change with time, by tracing all the rays.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3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starts automatically and introduces the brightness curve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– transitions to next slide (which plays animation showing moving star and bending of light rays)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As an example, two rays are only shown here;</a:t>
            </a:r>
          </a:p>
          <a:p>
            <a:pPr marL="0" indent="0">
              <a:buFontTx/>
              <a:buNone/>
            </a:pPr>
            <a:r>
              <a:rPr lang="en-US" dirty="0"/>
              <a:t>Astronomers compute how the brightness curve will change with time, by tracing all the rays.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starts automatically (plays animation showing bending of light rays, along with recording of brightness curve), then requires 1 click: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The first click brings up details about a lens star with an orbiting planet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Second click transitions to next slide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astronomers use microlensing to discover exoplanets,</a:t>
            </a:r>
          </a:p>
          <a:p>
            <a:pPr marL="0" indent="0">
              <a:buFontTx/>
              <a:buNone/>
            </a:pPr>
            <a:r>
              <a:rPr lang="en-US" dirty="0"/>
              <a:t>that is, how brightness curve changes with time due to the microlensing effect.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As an example, two rays are only shown here;</a:t>
            </a:r>
          </a:p>
          <a:p>
            <a:pPr marL="0" indent="0">
              <a:buFontTx/>
              <a:buNone/>
            </a:pPr>
            <a:r>
              <a:rPr lang="en-US" dirty="0"/>
              <a:t>Astronomers compute how the brightness curve will change with time, by tracing all the rays.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2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May 2, 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May 2, 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138597" y="4952849"/>
            <a:ext cx="4866807" cy="124611"/>
          </a:xfrm>
        </p:spPr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866231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FE6FD-5AFE-B143-9A97-AAA05F67D408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8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DC1D6-52EF-FB4D-8DC3-89079EE1AC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3878"/>
            <a:ext cx="9144000" cy="45720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384960"/>
                </a:solidFill>
              </a:rPr>
              <a:t>May 2, 2022</a:t>
            </a:fld>
            <a:endParaRPr lang="en-US" dirty="0">
              <a:solidFill>
                <a:srgbClr val="38496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384960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384960"/>
                </a:solidFill>
              </a:rPr>
              <a:pPr/>
              <a:t>1</a:t>
            </a:fld>
            <a:endParaRPr lang="en-US" dirty="0">
              <a:solidFill>
                <a:srgbClr val="3849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071127"/>
                </a:solidFill>
              </a:rPr>
              <a:t>Exoplanet Detection </a:t>
            </a:r>
            <a:r>
              <a:rPr lang="en-US" sz="1600" dirty="0">
                <a:solidFill>
                  <a:srgbClr val="071127"/>
                </a:solidFill>
              </a:rPr>
              <a:t>– Microlensing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071127"/>
                </a:solidFill>
              </a:rPr>
              <a:t>Exoplanet Communications</a:t>
            </a:r>
          </a:p>
        </p:txBody>
      </p:sp>
      <p:sp>
        <p:nvSpPr>
          <p:cNvPr id="52" name="TextBox - when it reaches the midpoint">
            <a:extLst>
              <a:ext uri="{FF2B5EF4-FFF2-40B4-BE49-F238E27FC236}">
                <a16:creationId xmlns:a16="http://schemas.microsoft.com/office/drawing/2014/main" id="{3D3AD132-84CF-E644-89CD-BE7C0BAE04B2}"/>
              </a:ext>
            </a:extLst>
          </p:cNvPr>
          <p:cNvSpPr txBox="1"/>
          <p:nvPr/>
        </p:nvSpPr>
        <p:spPr>
          <a:xfrm>
            <a:off x="2433711" y="1088750"/>
            <a:ext cx="4276578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solidFill>
                  <a:srgbClr val="071127"/>
                </a:solidFill>
              </a:rPr>
              <a:t>We know that a lens will focus light.</a:t>
            </a:r>
          </a:p>
        </p:txBody>
      </p:sp>
    </p:spTree>
    <p:extLst>
      <p:ext uri="{BB962C8B-B14F-4D97-AF65-F5344CB8AC3E}">
        <p14:creationId xmlns:p14="http://schemas.microsoft.com/office/powerpoint/2010/main" val="24920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384960"/>
                </a:solidFill>
              </a:rPr>
              <a:t>May 2, 2022</a:t>
            </a:fld>
            <a:endParaRPr lang="en-US" dirty="0">
              <a:solidFill>
                <a:srgbClr val="38496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384960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384960"/>
                </a:solidFill>
              </a:rPr>
              <a:pPr/>
              <a:t>2</a:t>
            </a:fld>
            <a:endParaRPr lang="en-US" dirty="0">
              <a:solidFill>
                <a:srgbClr val="3849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6083B3"/>
                </a:solidFill>
              </a:rPr>
              <a:t>Exoplanet Detection </a:t>
            </a:r>
            <a:r>
              <a:rPr lang="en-US" sz="1600" dirty="0">
                <a:solidFill>
                  <a:srgbClr val="6083B3"/>
                </a:solidFill>
              </a:rPr>
              <a:t>– Microlensing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6083B3"/>
                </a:solidFill>
              </a:rPr>
              <a:t>Exoplanet Communications</a:t>
            </a:r>
          </a:p>
        </p:txBody>
      </p:sp>
      <p:sp>
        <p:nvSpPr>
          <p:cNvPr id="52" name="TextBox - when it reaches the midpoint">
            <a:extLst>
              <a:ext uri="{FF2B5EF4-FFF2-40B4-BE49-F238E27FC236}">
                <a16:creationId xmlns:a16="http://schemas.microsoft.com/office/drawing/2014/main" id="{3D3AD132-84CF-E644-89CD-BE7C0BAE04B2}"/>
              </a:ext>
            </a:extLst>
          </p:cNvPr>
          <p:cNvSpPr txBox="1"/>
          <p:nvPr/>
        </p:nvSpPr>
        <p:spPr>
          <a:xfrm>
            <a:off x="633046" y="2188794"/>
            <a:ext cx="7877908" cy="743152"/>
          </a:xfrm>
          <a:prstGeom prst="rect">
            <a:avLst/>
          </a:prstGeom>
          <a:solidFill>
            <a:srgbClr val="07112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solidFill>
                  <a:srgbClr val="FFE499"/>
                </a:solidFill>
              </a:rPr>
              <a:t>Astronomers know that</a:t>
            </a:r>
            <a:br>
              <a:rPr lang="en-US" sz="2000" dirty="0">
                <a:solidFill>
                  <a:srgbClr val="FFE499"/>
                </a:solidFill>
              </a:rPr>
            </a:br>
            <a:r>
              <a:rPr lang="en-US" sz="2000" dirty="0">
                <a:solidFill>
                  <a:srgbClr val="FFE499"/>
                </a:solidFill>
              </a:rPr>
              <a:t>massive objects such as stars and planets can also focus light!</a:t>
            </a:r>
          </a:p>
        </p:txBody>
      </p:sp>
    </p:spTree>
    <p:extLst>
      <p:ext uri="{BB962C8B-B14F-4D97-AF65-F5344CB8AC3E}">
        <p14:creationId xmlns:p14="http://schemas.microsoft.com/office/powerpoint/2010/main" val="22397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swatch">
            <a:extLst>
              <a:ext uri="{FF2B5EF4-FFF2-40B4-BE49-F238E27FC236}">
                <a16:creationId xmlns:a16="http://schemas.microsoft.com/office/drawing/2014/main" id="{A9A0BAA3-EAED-334E-96AC-712D48894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7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28" name="Picture - Intro 3 - lens star config">
            <a:extLst>
              <a:ext uri="{FF2B5EF4-FFF2-40B4-BE49-F238E27FC236}">
                <a16:creationId xmlns:a16="http://schemas.microsoft.com/office/drawing/2014/main" id="{C2E9FAF5-AD35-B04B-90B0-FE81FE4C10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3950" y="533878"/>
            <a:ext cx="4356100" cy="4572000"/>
          </a:xfrm>
          <a:prstGeom prst="rect">
            <a:avLst/>
          </a:prstGeom>
        </p:spPr>
      </p:pic>
      <p:pic>
        <p:nvPicPr>
          <p:cNvPr id="30" name="Picture - Intro 2 - light rays">
            <a:extLst>
              <a:ext uri="{FF2B5EF4-FFF2-40B4-BE49-F238E27FC236}">
                <a16:creationId xmlns:a16="http://schemas.microsoft.com/office/drawing/2014/main" id="{CE6C2A55-65EF-D644-A6D4-3D156D6777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93950" y="533878"/>
            <a:ext cx="4356100" cy="4572000"/>
          </a:xfrm>
          <a:prstGeom prst="rect">
            <a:avLst/>
          </a:prstGeom>
        </p:spPr>
      </p:pic>
      <p:pic>
        <p:nvPicPr>
          <p:cNvPr id="31" name="Picture - Intro 1 - Star &amp; Earth telescope">
            <a:extLst>
              <a:ext uri="{FF2B5EF4-FFF2-40B4-BE49-F238E27FC236}">
                <a16:creationId xmlns:a16="http://schemas.microsoft.com/office/drawing/2014/main" id="{26E51630-362C-FC43-B00E-B5947603CF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93950" y="533878"/>
            <a:ext cx="4356100" cy="45720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384960"/>
                </a:solidFill>
              </a:rPr>
              <a:t>May 2, 2022</a:t>
            </a:fld>
            <a:endParaRPr lang="en-US" dirty="0">
              <a:solidFill>
                <a:srgbClr val="38496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384960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384960"/>
                </a:solidFill>
              </a:rPr>
              <a:pPr/>
              <a:t>3</a:t>
            </a:fld>
            <a:endParaRPr lang="en-US" dirty="0">
              <a:solidFill>
                <a:srgbClr val="3849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6083B3"/>
                </a:solidFill>
              </a:rPr>
              <a:t>Exoplanet Detection </a:t>
            </a:r>
            <a:r>
              <a:rPr lang="en-US" sz="1600" dirty="0">
                <a:solidFill>
                  <a:srgbClr val="6083B3"/>
                </a:solidFill>
              </a:rPr>
              <a:t>– Microlensing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6083B3"/>
                </a:solidFill>
              </a:rPr>
              <a:t>Exoplanet Communications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99C1D-F3BF-4743-BBD1-3F4AF4E081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5276" y="995766"/>
            <a:ext cx="2787904" cy="3657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2C3759-F465-F645-B8BC-4404ABDD05BD}"/>
              </a:ext>
            </a:extLst>
          </p:cNvPr>
          <p:cNvSpPr txBox="1"/>
          <p:nvPr/>
        </p:nvSpPr>
        <p:spPr>
          <a:xfrm>
            <a:off x="11136326" y="188191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at 32%</a:t>
            </a:r>
          </a:p>
        </p:txBody>
      </p:sp>
      <p:sp>
        <p:nvSpPr>
          <p:cNvPr id="42" name="TextBox - Background star">
            <a:extLst>
              <a:ext uri="{FF2B5EF4-FFF2-40B4-BE49-F238E27FC236}">
                <a16:creationId xmlns:a16="http://schemas.microsoft.com/office/drawing/2014/main" id="{09D01E70-79FE-3F4D-88A0-DFBF342C889F}"/>
              </a:ext>
            </a:extLst>
          </p:cNvPr>
          <p:cNvSpPr txBox="1"/>
          <p:nvPr/>
        </p:nvSpPr>
        <p:spPr>
          <a:xfrm>
            <a:off x="4890347" y="1033271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97CD"/>
                </a:solidFill>
              </a:rPr>
              <a:t>Background star</a:t>
            </a:r>
          </a:p>
        </p:txBody>
      </p:sp>
      <p:sp>
        <p:nvSpPr>
          <p:cNvPr id="44" name="TextBox - Light from background">
            <a:extLst>
              <a:ext uri="{FF2B5EF4-FFF2-40B4-BE49-F238E27FC236}">
                <a16:creationId xmlns:a16="http://schemas.microsoft.com/office/drawing/2014/main" id="{55350916-3FDF-724B-A7E1-1A420C5345E9}"/>
              </a:ext>
            </a:extLst>
          </p:cNvPr>
          <p:cNvSpPr txBox="1"/>
          <p:nvPr/>
        </p:nvSpPr>
        <p:spPr>
          <a:xfrm>
            <a:off x="4890347" y="2223194"/>
            <a:ext cx="2627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97CD"/>
                </a:solidFill>
              </a:rPr>
              <a:t>Light from background star</a:t>
            </a:r>
          </a:p>
        </p:txBody>
      </p:sp>
      <p:sp>
        <p:nvSpPr>
          <p:cNvPr id="46" name="TextBox - Earth">
            <a:extLst>
              <a:ext uri="{FF2B5EF4-FFF2-40B4-BE49-F238E27FC236}">
                <a16:creationId xmlns:a16="http://schemas.microsoft.com/office/drawing/2014/main" id="{095382D5-C15A-7E4F-98F6-81F530C2F7CB}"/>
              </a:ext>
            </a:extLst>
          </p:cNvPr>
          <p:cNvSpPr txBox="1"/>
          <p:nvPr/>
        </p:nvSpPr>
        <p:spPr>
          <a:xfrm>
            <a:off x="4718495" y="4451720"/>
            <a:ext cx="2510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97CD"/>
                </a:solidFill>
              </a:rPr>
              <a:t>Earth (telescope location)</a:t>
            </a:r>
          </a:p>
        </p:txBody>
      </p:sp>
      <p:sp>
        <p:nvSpPr>
          <p:cNvPr id="47" name="TextBox - Here is a star">
            <a:extLst>
              <a:ext uri="{FF2B5EF4-FFF2-40B4-BE49-F238E27FC236}">
                <a16:creationId xmlns:a16="http://schemas.microsoft.com/office/drawing/2014/main" id="{B3A58FDF-82F3-4C43-A7B0-53B8E4AA70F7}"/>
              </a:ext>
            </a:extLst>
          </p:cNvPr>
          <p:cNvSpPr txBox="1"/>
          <p:nvPr/>
        </p:nvSpPr>
        <p:spPr>
          <a:xfrm>
            <a:off x="459300" y="2314953"/>
            <a:ext cx="354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E499"/>
                </a:solidFill>
              </a:rPr>
              <a:t>Here is a star about to pass between Earth and the background star.</a:t>
            </a:r>
          </a:p>
        </p:txBody>
      </p:sp>
      <p:pic>
        <p:nvPicPr>
          <p:cNvPr id="48" name="Picture - lens star isolated">
            <a:extLst>
              <a:ext uri="{FF2B5EF4-FFF2-40B4-BE49-F238E27FC236}">
                <a16:creationId xmlns:a16="http://schemas.microsoft.com/office/drawing/2014/main" id="{3EF4ED38-A641-B44F-AF53-07D92BB0329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-732613" y="2903712"/>
            <a:ext cx="640080" cy="640080"/>
          </a:xfrm>
          <a:prstGeom prst="rect">
            <a:avLst/>
          </a:prstGeom>
        </p:spPr>
      </p:pic>
      <p:sp>
        <p:nvSpPr>
          <p:cNvPr id="50" name="TextBox - when it reaches the midpoint">
            <a:extLst>
              <a:ext uri="{FF2B5EF4-FFF2-40B4-BE49-F238E27FC236}">
                <a16:creationId xmlns:a16="http://schemas.microsoft.com/office/drawing/2014/main" id="{57230613-460C-0740-A282-3479483BF5EF}"/>
              </a:ext>
            </a:extLst>
          </p:cNvPr>
          <p:cNvSpPr txBox="1"/>
          <p:nvPr/>
        </p:nvSpPr>
        <p:spPr>
          <a:xfrm>
            <a:off x="459300" y="2188794"/>
            <a:ext cx="3545706" cy="1077218"/>
          </a:xfrm>
          <a:prstGeom prst="rect">
            <a:avLst/>
          </a:prstGeom>
          <a:solidFill>
            <a:srgbClr val="0711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E499"/>
                </a:solidFill>
              </a:rPr>
              <a:t>When it reaches the midpoint, the power of its gravity bends the light rays of the background star,</a:t>
            </a:r>
            <a:br>
              <a:rPr lang="en-US" sz="1600" dirty="0">
                <a:solidFill>
                  <a:srgbClr val="FFE499"/>
                </a:solidFill>
              </a:rPr>
            </a:br>
            <a:r>
              <a:rPr lang="en-US" sz="1600" dirty="0">
                <a:solidFill>
                  <a:srgbClr val="FFE499"/>
                </a:solidFill>
              </a:rPr>
              <a:t>causing it to act like a “lens”.</a:t>
            </a:r>
          </a:p>
        </p:txBody>
      </p:sp>
    </p:spTree>
    <p:extLst>
      <p:ext uri="{BB962C8B-B14F-4D97-AF65-F5344CB8AC3E}">
        <p14:creationId xmlns:p14="http://schemas.microsoft.com/office/powerpoint/2010/main" val="24854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path" presetSubtype="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-3.20988E-6 L 0.28785 -0.001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85 -0.00123 L 0.54497 0.000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47" grpId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ackground swatch">
            <a:extLst>
              <a:ext uri="{FF2B5EF4-FFF2-40B4-BE49-F238E27FC236}">
                <a16:creationId xmlns:a16="http://schemas.microsoft.com/office/drawing/2014/main" id="{A7459906-D245-4241-BFED-AB1E1E712B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7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6083B3"/>
                </a:solidFill>
              </a:rPr>
              <a:t>Exoplanet Detection </a:t>
            </a:r>
            <a:r>
              <a:rPr lang="en-US" sz="1600" dirty="0">
                <a:solidFill>
                  <a:srgbClr val="6083B3"/>
                </a:solidFill>
              </a:rPr>
              <a:t>– Microlensing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6083B3"/>
                </a:solidFill>
              </a:rPr>
              <a:t>Exoplanet Communications</a:t>
            </a:r>
          </a:p>
        </p:txBody>
      </p:sp>
      <p:pic>
        <p:nvPicPr>
          <p:cNvPr id="21" name="Frame 1 - full size">
            <a:extLst>
              <a:ext uri="{FF2B5EF4-FFF2-40B4-BE49-F238E27FC236}">
                <a16:creationId xmlns:a16="http://schemas.microsoft.com/office/drawing/2014/main" id="{7D157717-3216-EE4C-A76B-37F8D3500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0" y="844658"/>
            <a:ext cx="4356100" cy="571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E99C1D-F3BF-4743-BBD1-3F4AF4E08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424" y="995766"/>
            <a:ext cx="2787904" cy="3657600"/>
          </a:xfrm>
          <a:prstGeom prst="rect">
            <a:avLst/>
          </a:prstGeom>
        </p:spPr>
      </p:pic>
      <p:pic>
        <p:nvPicPr>
          <p:cNvPr id="23" name="Masking for LIght Curve">
            <a:extLst>
              <a:ext uri="{FF2B5EF4-FFF2-40B4-BE49-F238E27FC236}">
                <a16:creationId xmlns:a16="http://schemas.microsoft.com/office/drawing/2014/main" id="{26E200CE-E1AA-954A-A480-F662194E0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440" y="4705559"/>
            <a:ext cx="2419120" cy="1634942"/>
          </a:xfrm>
          <a:prstGeom prst="rect">
            <a:avLst/>
          </a:prstGeom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2C3759-F465-F645-B8BC-4404ABDD05BD}"/>
              </a:ext>
            </a:extLst>
          </p:cNvPr>
          <p:cNvSpPr txBox="1"/>
          <p:nvPr/>
        </p:nvSpPr>
        <p:spPr>
          <a:xfrm>
            <a:off x="9504474" y="188191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at 32%</a:t>
            </a:r>
          </a:p>
        </p:txBody>
      </p:sp>
      <p:sp>
        <p:nvSpPr>
          <p:cNvPr id="17" name="TextBox - Background star">
            <a:extLst>
              <a:ext uri="{FF2B5EF4-FFF2-40B4-BE49-F238E27FC236}">
                <a16:creationId xmlns:a16="http://schemas.microsoft.com/office/drawing/2014/main" id="{9389D4E9-BAE1-6F41-9DD7-C4B93F2BA3A5}"/>
              </a:ext>
            </a:extLst>
          </p:cNvPr>
          <p:cNvSpPr txBox="1"/>
          <p:nvPr/>
        </p:nvSpPr>
        <p:spPr>
          <a:xfrm>
            <a:off x="5232952" y="3605248"/>
            <a:ext cx="336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E499"/>
                </a:solidFill>
              </a:rPr>
              <a:t>Data from the observation is recorded in a “brightness curve.”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384960"/>
                </a:solidFill>
              </a:rPr>
              <a:t>May 2, 2022</a:t>
            </a:fld>
            <a:endParaRPr lang="en-US" dirty="0">
              <a:solidFill>
                <a:srgbClr val="38496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384960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384960"/>
                </a:solidFill>
              </a:rPr>
              <a:pPr/>
              <a:t>4</a:t>
            </a:fld>
            <a:endParaRPr lang="en-US" dirty="0">
              <a:solidFill>
                <a:srgbClr val="3849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64000" y="64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 -0.171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679E-6 L 0 -0.237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384960"/>
                </a:solidFill>
              </a:rPr>
              <a:t>May 2, 2022</a:t>
            </a:fld>
            <a:endParaRPr lang="en-US" dirty="0">
              <a:solidFill>
                <a:srgbClr val="38496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384960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384960"/>
                </a:solidFill>
              </a:rPr>
              <a:pPr/>
              <a:t>5</a:t>
            </a:fld>
            <a:endParaRPr lang="en-US" dirty="0">
              <a:solidFill>
                <a:srgbClr val="3849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6083B3"/>
                </a:solidFill>
              </a:rPr>
              <a:t>Exoplanet Detection </a:t>
            </a:r>
            <a:r>
              <a:rPr lang="en-US" sz="1600" dirty="0">
                <a:solidFill>
                  <a:srgbClr val="6083B3"/>
                </a:solidFill>
              </a:rPr>
              <a:t>– Microlensing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6083B3"/>
                </a:solidFill>
              </a:rPr>
              <a:t>Exoplanet Communications</a:t>
            </a:r>
          </a:p>
        </p:txBody>
      </p:sp>
      <p:pic>
        <p:nvPicPr>
          <p:cNvPr id="17" name="Video 3b-80_no_planet.mp4" descr="3b-80_Microlensing_ani_no_planet.mp4">
            <a:hlinkClick r:id="" action="ppaction://media"/>
            <a:extLst>
              <a:ext uri="{FF2B5EF4-FFF2-40B4-BE49-F238E27FC236}">
                <a16:creationId xmlns:a16="http://schemas.microsoft.com/office/drawing/2014/main" id="{E85DCEB6-38F8-8140-BFE3-A510C9632B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0080" y="987223"/>
            <a:ext cx="2783840" cy="3657600"/>
          </a:xfrm>
          <a:prstGeom prst="rect">
            <a:avLst/>
          </a:prstGeom>
        </p:spPr>
      </p:pic>
      <p:pic>
        <p:nvPicPr>
          <p:cNvPr id="4" name="Picture - comparison NO planet">
            <a:extLst>
              <a:ext uri="{FF2B5EF4-FFF2-40B4-BE49-F238E27FC236}">
                <a16:creationId xmlns:a16="http://schemas.microsoft.com/office/drawing/2014/main" id="{54074980-83B0-1C46-825F-0BB0B9D8C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787" y="995769"/>
            <a:ext cx="2787904" cy="3657600"/>
          </a:xfrm>
          <a:prstGeom prst="rect">
            <a:avLst/>
          </a:prstGeom>
        </p:spPr>
      </p:pic>
      <p:pic>
        <p:nvPicPr>
          <p:cNvPr id="22" name="Picture - comparison w planet">
            <a:extLst>
              <a:ext uri="{FF2B5EF4-FFF2-40B4-BE49-F238E27FC236}">
                <a16:creationId xmlns:a16="http://schemas.microsoft.com/office/drawing/2014/main" id="{CAD68959-CD53-C349-845D-2A3E619CE4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97948" y="995769"/>
            <a:ext cx="2787904" cy="3657600"/>
          </a:xfrm>
          <a:prstGeom prst="rect">
            <a:avLst/>
          </a:prstGeom>
        </p:spPr>
      </p:pic>
      <p:sp>
        <p:nvSpPr>
          <p:cNvPr id="23" name="TextBox - IF the star is moving">
            <a:extLst>
              <a:ext uri="{FF2B5EF4-FFF2-40B4-BE49-F238E27FC236}">
                <a16:creationId xmlns:a16="http://schemas.microsoft.com/office/drawing/2014/main" id="{428C59D4-B44F-964F-91D6-687FF90D5E41}"/>
              </a:ext>
            </a:extLst>
          </p:cNvPr>
          <p:cNvSpPr txBox="1"/>
          <p:nvPr/>
        </p:nvSpPr>
        <p:spPr>
          <a:xfrm>
            <a:off x="4327730" y="3647977"/>
            <a:ext cx="3611945" cy="584775"/>
          </a:xfrm>
          <a:prstGeom prst="rect">
            <a:avLst/>
          </a:prstGeom>
          <a:solidFill>
            <a:srgbClr val="0C1D3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E499"/>
                </a:solidFill>
              </a:rPr>
              <a:t>If the “lens” star is moving, the brightness curve will show a peak.</a:t>
            </a:r>
          </a:p>
        </p:txBody>
      </p:sp>
      <p:sp>
        <p:nvSpPr>
          <p:cNvPr id="24" name="TextBox - has a planet">
            <a:extLst>
              <a:ext uri="{FF2B5EF4-FFF2-40B4-BE49-F238E27FC236}">
                <a16:creationId xmlns:a16="http://schemas.microsoft.com/office/drawing/2014/main" id="{3AB2DE2F-1DDC-9B49-A2D3-D88E447B226D}"/>
              </a:ext>
            </a:extLst>
          </p:cNvPr>
          <p:cNvSpPr txBox="1"/>
          <p:nvPr/>
        </p:nvSpPr>
        <p:spPr>
          <a:xfrm>
            <a:off x="906661" y="3647977"/>
            <a:ext cx="3937464" cy="584775"/>
          </a:xfrm>
          <a:prstGeom prst="rect">
            <a:avLst/>
          </a:prstGeom>
          <a:solidFill>
            <a:srgbClr val="0C1D3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E499"/>
                </a:solidFill>
              </a:rPr>
              <a:t>And if the “lens” star has a planet,</a:t>
            </a:r>
            <a:br>
              <a:rPr lang="en-US" sz="1600" dirty="0">
                <a:solidFill>
                  <a:srgbClr val="FFE499"/>
                </a:solidFill>
              </a:rPr>
            </a:br>
            <a:r>
              <a:rPr lang="en-US" sz="1600" dirty="0">
                <a:solidFill>
                  <a:srgbClr val="FFE499"/>
                </a:solidFill>
              </a:rPr>
              <a:t>the brightness curve will have two peaks!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606155-60B8-254C-8EAF-695E36DC6F04}"/>
              </a:ext>
            </a:extLst>
          </p:cNvPr>
          <p:cNvSpPr/>
          <p:nvPr/>
        </p:nvSpPr>
        <p:spPr>
          <a:xfrm>
            <a:off x="5688964" y="3074928"/>
            <a:ext cx="1423178" cy="1423178"/>
          </a:xfrm>
          <a:prstGeom prst="ellipse">
            <a:avLst/>
          </a:prstGeom>
          <a:noFill/>
          <a:ln w="69850">
            <a:solidFill>
              <a:srgbClr val="9028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0723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376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4198E-7 L -0.19583 0.0012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376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76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24869</TotalTime>
  <Words>706</Words>
  <Application>Microsoft Macintosh PowerPoint</Application>
  <PresentationFormat>On-screen Show (16:9)</PresentationFormat>
  <Paragraphs>102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NASAjpl-WhiteTheme-16x9-vA6</vt:lpstr>
      <vt:lpstr>NASAjpl-BlackTheme-16x9-vA6</vt:lpstr>
      <vt:lpstr>Exoplanet Detection – Microlensing Method</vt:lpstr>
      <vt:lpstr>Exoplanet Detection – Microlensing Method</vt:lpstr>
      <vt:lpstr>Exoplanet Detection – Microlensing Method</vt:lpstr>
      <vt:lpstr>Exoplanet Detection – Microlensing Method</vt:lpstr>
      <vt:lpstr>Exoplanet Detection – Microlensing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544</cp:revision>
  <dcterms:created xsi:type="dcterms:W3CDTF">2016-09-08T21:41:17Z</dcterms:created>
  <dcterms:modified xsi:type="dcterms:W3CDTF">2022-05-03T04:37:45Z</dcterms:modified>
</cp:coreProperties>
</file>