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73" r:id="rId2"/>
  </p:sldMasterIdLst>
  <p:notesMasterIdLst>
    <p:notesMasterId r:id="rId6"/>
  </p:notesMasterIdLst>
  <p:handoutMasterIdLst>
    <p:handoutMasterId r:id="rId7"/>
  </p:handoutMasterIdLst>
  <p:sldIdLst>
    <p:sldId id="267" r:id="rId3"/>
    <p:sldId id="271" r:id="rId4"/>
    <p:sldId id="273" r:id="rId5"/>
  </p:sldIdLst>
  <p:sldSz cx="9144000" cy="5143500" type="screen16x9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7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64B"/>
    <a:srgbClr val="877272"/>
    <a:srgbClr val="310001"/>
    <a:srgbClr val="BB968F"/>
    <a:srgbClr val="FFE699"/>
    <a:srgbClr val="88B5FF"/>
    <a:srgbClr val="9DC3E6"/>
    <a:srgbClr val="B7D2FF"/>
    <a:srgbClr val="3E526D"/>
    <a:srgbClr val="006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1"/>
    <p:restoredTop sz="48202" autoAdjust="0"/>
  </p:normalViewPr>
  <p:slideViewPr>
    <p:cSldViewPr snapToGrid="0" snapToObjects="1">
      <p:cViewPr varScale="1">
        <p:scale>
          <a:sx n="73" d="100"/>
          <a:sy n="73" d="100"/>
        </p:scale>
        <p:origin x="3016" y="184"/>
      </p:cViewPr>
      <p:guideLst>
        <p:guide orient="horz" pos="277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67AB6-DDEA-CF4E-A74B-19A554508643}" type="datetimeFigureOut">
              <a:rPr lang="en-US" smtClean="0">
                <a:latin typeface="Arial"/>
              </a:rPr>
              <a:t>5/11/22</a:t>
            </a:fld>
            <a:endParaRPr lang="en-US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00F83-E232-AF4B-BEC0-F9D716239A3F}" type="slidenum">
              <a:rPr lang="en-US" smtClean="0">
                <a:latin typeface="Arial"/>
              </a:r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2301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72DD8AEC-B96B-2C4C-86B3-8483D80B216B}" type="datetimeFigureOut">
              <a:rPr lang="en-US" smtClean="0"/>
              <a:pPr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4180AB40-CF9C-CB44-AF47-E5E5B00AC3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17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venthorizontelescope.org/press-release-april-10-2019-astronomers-capture-first-image-black-hole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ligo.caltech.edu/page/gw-source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set to auto play</a:t>
            </a:r>
          </a:p>
          <a:p>
            <a:endParaRPr lang="en-US" dirty="0"/>
          </a:p>
          <a:p>
            <a:r>
              <a:rPr lang="en-US" dirty="0"/>
              <a:t>Click to advance to part two of Black Holes vs. Planets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Audience:</a:t>
            </a:r>
            <a:r>
              <a:rPr lang="en-US" dirty="0"/>
              <a:t> </a:t>
            </a:r>
          </a:p>
          <a:p>
            <a:pPr marL="0" indent="0">
              <a:buFontTx/>
              <a:buNone/>
            </a:pPr>
            <a:r>
              <a:rPr lang="en-US" dirty="0"/>
              <a:t>4th Grade and older.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the gravity of astronomical objects changes the trajectory of asteroids.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trajectory of asteroids is approximate;</a:t>
            </a:r>
          </a:p>
          <a:p>
            <a:pPr marL="0" indent="0">
              <a:buFontTx/>
              <a:buNone/>
            </a:pPr>
            <a:r>
              <a:rPr lang="en-US" dirty="0"/>
              <a:t>Depending on the impact parameter (i.e., the nearest distance between the Earth and asteroids), the Earth can bend the trajectory of asteroids.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dirty="0"/>
              <a:t>The additional information can be available at e.g., https://</a:t>
            </a:r>
            <a:r>
              <a:rPr lang="en-US" dirty="0" err="1"/>
              <a:t>www.nasa.gov</a:t>
            </a:r>
            <a:r>
              <a:rPr lang="en-US" dirty="0"/>
              <a:t>/audience/</a:t>
            </a:r>
            <a:r>
              <a:rPr lang="en-US" dirty="0" err="1"/>
              <a:t>forstudents</a:t>
            </a:r>
            <a:r>
              <a:rPr lang="en-US" dirty="0"/>
              <a:t>/k-4/stories/</a:t>
            </a:r>
            <a:r>
              <a:rPr lang="en-US" dirty="0" err="1"/>
              <a:t>nasa</a:t>
            </a:r>
            <a:r>
              <a:rPr lang="en-US" dirty="0"/>
              <a:t>-knows/what-is-a-black-hole-k4.html,</a:t>
            </a:r>
          </a:p>
          <a:p>
            <a:pPr marL="0" indent="0"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3" tooltip="https://eventhorizontelescope.org/press-release-april-10-2019-astronomers-capture-first-image-black-hole"/>
              </a:rPr>
              <a:t>https://eventhorizontelescope.org/press-release-april-10-2019-astronomers-capture-first-image-black-hole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,</a:t>
            </a:r>
          </a:p>
          <a:p>
            <a:pPr marL="0" indent="0">
              <a:buFontTx/>
              <a:buNone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  <a:hlinkClick r:id="rId4" tooltip="https://www.ligo.caltech.edu/page/gw-sources"/>
              </a:rPr>
              <a:t>https://www.ligo.caltech.edu/page/gw-sources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.</a:t>
            </a:r>
            <a:endParaRPr lang="en-US" dirty="0"/>
          </a:p>
          <a:p>
            <a:pPr marL="0" indent="0">
              <a:buFontTx/>
              <a:buNone/>
            </a:pPr>
            <a:endParaRPr lang="en-US" b="0" dirty="0"/>
          </a:p>
          <a:p>
            <a:pPr marL="0" indent="0">
              <a:buFontTx/>
              <a:buNone/>
            </a:pPr>
            <a:r>
              <a:rPr lang="en-US" b="1" dirty="0"/>
              <a:t>NOTE: </a:t>
            </a:r>
          </a:p>
          <a:p>
            <a:pPr marL="0" indent="0">
              <a:buFontTx/>
              <a:buNone/>
            </a:pPr>
            <a:r>
              <a:rPr lang="en-US" dirty="0"/>
              <a:t>This PowerPoint file has built-in interactive elements. </a:t>
            </a:r>
          </a:p>
          <a:p>
            <a:pPr marL="0" indent="0">
              <a:buFontTx/>
              <a:buNone/>
            </a:pPr>
            <a:r>
              <a:rPr lang="en-US" dirty="0"/>
              <a:t>To view them, you must be in "Slide Show" mode; you can then move to the next view either by clicking your mouse, the spacebar, or the arrow keys. </a:t>
            </a:r>
          </a:p>
          <a:p>
            <a:pPr marL="0" indent="0">
              <a:buFontTx/>
              <a:buNone/>
            </a:pPr>
            <a:r>
              <a:rPr lang="en-US" dirty="0"/>
              <a:t>This slide will not work in "regular viewing mode."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Credit:</a:t>
            </a:r>
          </a:p>
          <a:p>
            <a:pPr marL="0" indent="0">
              <a:buFontTx/>
              <a:buNone/>
            </a:pPr>
            <a:r>
              <a:rPr lang="en-US" dirty="0"/>
              <a:t>NASA/JPL-Caltech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4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is set to auto play</a:t>
            </a:r>
          </a:p>
          <a:p>
            <a:endParaRPr lang="en-US" dirty="0"/>
          </a:p>
          <a:p>
            <a:r>
              <a:rPr lang="en-US" dirty="0"/>
              <a:t>Click to advance to part three of Black Holes vs. Planets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slide explains and illustrates how the gravity of astronomical objects changes the trajectory of light.</a:t>
            </a:r>
          </a:p>
          <a:p>
            <a:pPr marL="0" indent="0">
              <a:buFontTx/>
              <a:buNone/>
            </a:pPr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User's notes: </a:t>
            </a:r>
          </a:p>
          <a:p>
            <a:pPr marL="0" indent="0">
              <a:buFontTx/>
              <a:buNone/>
            </a:pPr>
            <a:r>
              <a:rPr lang="en-US" dirty="0"/>
              <a:t>The trajectory of stellar light is approximate;</a:t>
            </a:r>
          </a:p>
          <a:p>
            <a:pPr marL="0" indent="0">
              <a:buFontTx/>
              <a:buNone/>
            </a:pPr>
            <a:r>
              <a:rPr lang="en-US" dirty="0"/>
              <a:t>Depending on the impact parameter (i.e., the nearest distance between the Earth </a:t>
            </a:r>
            <a:r>
              <a:rPr lang="en-US"/>
              <a:t>and light), </a:t>
            </a:r>
            <a:r>
              <a:rPr lang="en-US" dirty="0"/>
              <a:t>the Earth can bend the trajectory of stellar light, </a:t>
            </a:r>
          </a:p>
          <a:p>
            <a:pPr marL="0" indent="0">
              <a:buFontTx/>
              <a:buNone/>
            </a:pPr>
            <a:r>
              <a:rPr lang="en-US" dirty="0"/>
              <a:t>which is used to discover exoplanets, known as microlensing.</a:t>
            </a:r>
          </a:p>
          <a:p>
            <a:pPr marL="0" indent="0"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29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does not contain any animated elements</a:t>
            </a:r>
          </a:p>
          <a:p>
            <a:endParaRPr lang="en-US" dirty="0"/>
          </a:p>
          <a:p>
            <a:pPr marL="0" indent="0">
              <a:buFontTx/>
              <a:buNone/>
            </a:pPr>
            <a:r>
              <a:rPr lang="en-US" b="1" dirty="0"/>
              <a:t>Description:</a:t>
            </a:r>
          </a:p>
          <a:p>
            <a:pPr marL="0" indent="0">
              <a:buFontTx/>
              <a:buNone/>
            </a:pPr>
            <a:r>
              <a:rPr lang="en-US" dirty="0"/>
              <a:t>This is the summary slide.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2C2CA-A0ED-D449-BD82-67EA63EA3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3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95" y="1184383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3" y="4802823"/>
            <a:ext cx="7493624" cy="274637"/>
          </a:xfrm>
        </p:spPr>
        <p:txBody>
          <a:bodyPr/>
          <a:lstStyle/>
          <a:p>
            <a:pPr algn="l"/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256555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4F7BED6E-8BF2-AA4E-9E08-8FB1C9655BB1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0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607D4CB-C25A-8E42-B2D3-6E370A42B76F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79E4DC6E-9D85-3C4A-A781-2874828201CC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F5C3F1D-71E8-5A47-88ED-50E3495C21D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Light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501770B-5A38-6D41-BC4D-14D9D98FBA9A}" type="datetime4">
              <a:rPr lang="en-US" smtClean="0"/>
              <a:t>May 11, 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832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4CD46-810F-CB4A-9B49-52B2FB53930A}" type="datetime4">
              <a:rPr lang="en-US" smtClean="0"/>
              <a:t>May 11, 2022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93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4055E9-DD3C-1148-9E7E-CA03599676C5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17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Gray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08BBF0-6641-7043-AE06-788C07073F99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90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42B7A-134C-1747-A5B6-4AF14F3ABB4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24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4B188-FFF5-1248-9628-C443F92BF3B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5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339" y="3918225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5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3356" y="2008238"/>
            <a:ext cx="4057288" cy="112702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FDAC3-0C26-8645-A80B-69C8D12FE8B8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6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925513" y="1956377"/>
            <a:ext cx="7483464" cy="294801"/>
          </a:xfrm>
        </p:spPr>
        <p:txBody>
          <a:bodyPr>
            <a:no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915352" y="2251179"/>
            <a:ext cx="7493625" cy="419202"/>
          </a:xfrm>
        </p:spPr>
        <p:txBody>
          <a:bodyPr>
            <a:noAutofit/>
          </a:bodyPr>
          <a:lstStyle>
            <a:lvl1pPr marL="0" indent="0">
              <a:buNone/>
              <a:defRPr sz="2400" b="1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925512" y="2668678"/>
            <a:ext cx="7483465" cy="826362"/>
          </a:xfrm>
        </p:spPr>
        <p:txBody>
          <a:bodyPr>
            <a:noAutofit/>
          </a:bodyPr>
          <a:lstStyle>
            <a:lvl1pPr marL="0" indent="0">
              <a:buNone/>
              <a:defRPr sz="2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a Presentation Subtitle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915352" y="4246880"/>
            <a:ext cx="7493625" cy="497840"/>
          </a:xfrm>
        </p:spPr>
        <p:txBody>
          <a:bodyPr anchor="b">
            <a:noAutofit/>
          </a:bodyPr>
          <a:lstStyle>
            <a:lvl1pPr marL="0" indent="0">
              <a:buNone/>
              <a:defRPr sz="1000" b="0" baseline="0">
                <a:solidFill>
                  <a:srgbClr val="FFFFF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39" y="1184382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>
          <a:xfrm>
            <a:off x="915351" y="4802823"/>
            <a:ext cx="7493625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680955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Sq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5687785" y="508000"/>
            <a:ext cx="3347357" cy="826391"/>
          </a:xfrm>
        </p:spPr>
        <p:txBody>
          <a:bodyPr anchor="b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5687785" y="1354711"/>
            <a:ext cx="3347357" cy="728089"/>
          </a:xfrm>
        </p:spPr>
        <p:txBody>
          <a:bodyPr anchor="t">
            <a:noAutofit/>
          </a:bodyPr>
          <a:lstStyle>
            <a:lvl1pPr marL="0" indent="0" algn="ctr">
              <a:buNone/>
              <a:defRPr sz="2200" b="1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546725" cy="5143500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5687785" y="2164080"/>
            <a:ext cx="3347357" cy="833120"/>
          </a:xfrm>
        </p:spPr>
        <p:txBody>
          <a:bodyPr anchor="t">
            <a:noAutofit/>
          </a:bodyPr>
          <a:lstStyle>
            <a:lvl1pPr marL="0" indent="0" algn="ctr">
              <a:buNone/>
              <a:defRPr sz="1000" baseline="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1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400">
                <a:solidFill>
                  <a:schemeClr val="accent1"/>
                </a:solidFill>
              </a:defRPr>
            </a:lvl3pPr>
            <a:lvl4pPr marL="1371600" indent="0" algn="ctr">
              <a:buNone/>
              <a:defRPr sz="1400">
                <a:solidFill>
                  <a:schemeClr val="accent1"/>
                </a:solidFill>
              </a:defRPr>
            </a:lvl4pPr>
            <a:lvl5pPr marL="1828800" indent="0" algn="ctr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pic>
        <p:nvPicPr>
          <p:cNvPr id="8" name="Picture 7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8534" y="3921596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7"/>
          </p:nvPr>
        </p:nvSpPr>
        <p:spPr>
          <a:xfrm>
            <a:off x="5687784" y="4802823"/>
            <a:ext cx="3347357" cy="274637"/>
          </a:xfrm>
        </p:spPr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642703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7139042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9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6" y="3488175"/>
            <a:ext cx="7139043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6" y="4219781"/>
            <a:ext cx="2913350" cy="80926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8" y="4802823"/>
            <a:ext cx="5605049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11202921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203FD2F-0C17-2C45-9FAD-5C7FD1726BB2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68ADBD-3616-4318-B5FF-7C1BB362CA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1C8AF26-85AC-AC49-ADD6-D8A4EEFC108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1532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BB32E72-57E9-904F-BDF4-4D153324A4A0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2138597" y="4952849"/>
            <a:ext cx="4866807" cy="124611"/>
          </a:xfrm>
        </p:spPr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>
          <a:xfrm>
            <a:off x="6866231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CFE6FD-5AFE-B143-9A97-AAA05F67D408}"/>
              </a:ext>
            </a:extLst>
          </p:cNvPr>
          <p:cNvSpPr txBox="1"/>
          <p:nvPr userDrawn="1"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7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988700B-4B93-6E45-BB0D-ED32E3874A97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DDD08E-B43C-483A-B1DD-9BEB0BDDDD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BE1F44-AAA6-AF40-A279-341106F7A5C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431658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949C04D-0BAE-D44F-B701-D686311A5E87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C20F9084-C4B8-47CC-A340-731237DBDB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D51A59-8029-7544-98E9-3C34B04DD47D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359573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EB873CA-9406-6242-928F-D9BDDA5D96AE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D53CE28F-B0E6-4C63-A7B8-EB4157A0706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299581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DBD88FE-2F9C-AD40-A196-20D47F6A627C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D81F743-FBF4-4AAB-BF1E-09D0097B96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B27338-BBBB-F84C-AE4C-AF436D29F738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6019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Horz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17503"/>
          </a:xfrm>
        </p:spPr>
        <p:txBody>
          <a:bodyPr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>
                  <a:lumMod val="50000"/>
                </a:schemeClr>
              </a:buClr>
              <a:buSzTx/>
              <a:buFont typeface="Arial"/>
              <a:buNone/>
              <a:tabLst/>
              <a:defRPr sz="1400"/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69198" y="3773210"/>
            <a:ext cx="8530529" cy="430183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latin typeface="+mj-lt"/>
              </a:defRPr>
            </a:lvl1pPr>
            <a:lvl2pPr marL="457200" indent="0">
              <a:buNone/>
              <a:defRPr sz="2200" b="1">
                <a:latin typeface="+mj-lt"/>
              </a:defRPr>
            </a:lvl2pPr>
            <a:lvl3pPr marL="914400" indent="0">
              <a:buNone/>
              <a:defRPr sz="2200" b="1">
                <a:latin typeface="+mj-lt"/>
              </a:defRPr>
            </a:lvl3pPr>
            <a:lvl4pPr marL="1371600" indent="0">
              <a:buNone/>
              <a:defRPr sz="2200" b="1">
                <a:latin typeface="+mj-lt"/>
              </a:defRPr>
            </a:lvl4pPr>
            <a:lvl5pPr marL="1828800" indent="0">
              <a:buNone/>
              <a:defRPr sz="2200" b="1">
                <a:latin typeface="+mj-lt"/>
              </a:defRPr>
            </a:lvl5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369198" y="4479716"/>
            <a:ext cx="5605047" cy="355600"/>
          </a:xfrm>
        </p:spPr>
        <p:txBody>
          <a:bodyPr anchor="b">
            <a:noAutofit/>
          </a:bodyPr>
          <a:lstStyle>
            <a:lvl1pPr marL="0" indent="0">
              <a:buNone/>
              <a:defRPr sz="1000" baseline="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Presented by, Job Title, Date, etc.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369197" y="3488175"/>
            <a:ext cx="8530530" cy="28503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400">
                <a:solidFill>
                  <a:schemeClr val="accent1"/>
                </a:solidFill>
              </a:defRPr>
            </a:lvl2pPr>
            <a:lvl3pPr marL="914400" indent="0">
              <a:buNone/>
              <a:defRPr sz="1400">
                <a:solidFill>
                  <a:schemeClr val="accent1"/>
                </a:solidFill>
              </a:defRPr>
            </a:lvl3pPr>
            <a:lvl4pPr marL="1371600" indent="0">
              <a:buNone/>
              <a:defRPr sz="1400">
                <a:solidFill>
                  <a:schemeClr val="accent1"/>
                </a:solidFill>
              </a:defRPr>
            </a:lvl4pPr>
            <a:lvl5pPr marL="1828800" indent="0">
              <a:buNone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Add a Theme, Project or Mission Name (optional)</a:t>
            </a:r>
          </a:p>
        </p:txBody>
      </p:sp>
      <p:pic>
        <p:nvPicPr>
          <p:cNvPr id="9" name="Picture 8" descr="Tribrand_ColorBlack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4244" y="4219782"/>
            <a:ext cx="2925483" cy="81263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69199" y="4802823"/>
            <a:ext cx="5605046" cy="27463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</p:spTree>
    <p:extLst>
      <p:ext uri="{BB962C8B-B14F-4D97-AF65-F5344CB8AC3E}">
        <p14:creationId xmlns:p14="http://schemas.microsoft.com/office/powerpoint/2010/main" val="32079114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4216400" cy="23841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2137092"/>
            <a:ext cx="4216400" cy="23841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000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5164" y="1497330"/>
            <a:ext cx="42164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C3488F6E-D5B0-8F4D-AECE-EFF21D976E28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6356448-7EEE-4D0D-AE32-557A239281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37F9A79-BD96-CE4C-B5B1-E62062691F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88214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54000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3" name="Content Placeholder 11"/>
          <p:cNvSpPr>
            <a:spLocks noGrp="1"/>
          </p:cNvSpPr>
          <p:nvPr>
            <p:ph sz="quarter" idx="20"/>
          </p:nvPr>
        </p:nvSpPr>
        <p:spPr>
          <a:xfrm>
            <a:off x="3638844" y="1497329"/>
            <a:ext cx="5129236" cy="30238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713CE4C-465A-BA42-8EAE-49AAA36C4803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0A79206F-C929-453C-B7BF-19A540401E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B01F5-E2D5-BE4C-84A8-76FAAC75F573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5931241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"/>
          </p:nvPr>
        </p:nvSpPr>
        <p:spPr>
          <a:xfrm>
            <a:off x="254000" y="1497330"/>
            <a:ext cx="5129236" cy="302386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sz="quarter" idx="19"/>
          </p:nvPr>
        </p:nvSpPr>
        <p:spPr>
          <a:xfrm>
            <a:off x="5556567" y="2137092"/>
            <a:ext cx="3211513" cy="238410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556567" y="1497330"/>
            <a:ext cx="3211513" cy="639762"/>
          </a:xfrm>
        </p:spPr>
        <p:txBody>
          <a:bodyPr anchor="b">
            <a:noAutofit/>
          </a:bodyPr>
          <a:lstStyle>
            <a:lvl1pPr marL="0" indent="0">
              <a:buFont typeface="Arial"/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2FE71C32-122E-ED4B-BAB2-7BE1310DDB75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7C3E947D-4126-44FB-8EC6-F80A3BAA18D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A9D93F-D571-3A49-AC59-764791EAA1D2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2621129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White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FFF86D5-D9E4-E642-85CF-BB4EDA6D4655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45B3F8F-DC85-41EB-9D22-D06541A0AC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1903406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Dar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FFFFFF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066264-7DA7-DA4C-BF50-C494F2495631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F015878-4578-4C49-BC72-FE830FC5A6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208053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B560E-FD7C-D74D-AAFF-7D62B21FEC9F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06A69-C78D-46AD-9B4E-1E66EF195C5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9955F3-B473-7245-9FCE-DAD54EA01D06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212782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/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360B8B-BA8D-E847-8BA8-7C40F61EB756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625018-5CD0-954D-9C36-5B32DE9AF52F}"/>
              </a:ext>
            </a:extLst>
          </p:cNvPr>
          <p:cNvSpPr txBox="1"/>
          <p:nvPr userDrawn="1"/>
        </p:nvSpPr>
        <p:spPr>
          <a:xfrm>
            <a:off x="7810218" y="4871803"/>
            <a:ext cx="1233549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3E556E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802582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_Dark Gray"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0" y="1839278"/>
            <a:ext cx="8229600" cy="1462722"/>
          </a:xfrm>
        </p:spPr>
        <p:txBody>
          <a:bodyPr anchor="ctr">
            <a:noAutofit/>
          </a:bodyPr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header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FF06D9B-51D2-AB4D-AC62-E1945DC995A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7511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FBFC-720D-FE4A-A276-6AA8A4CE775C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14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2538518" y="2571750"/>
            <a:ext cx="4057288" cy="0"/>
          </a:xfrm>
          <a:prstGeom prst="line">
            <a:avLst/>
          </a:prstGeom>
          <a:ln w="635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1" y="2790066"/>
            <a:ext cx="9144000" cy="4001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kern="0" spc="70">
                <a:solidFill>
                  <a:schemeClr val="accent1"/>
                </a:solidFill>
              </a:rPr>
              <a:t>jpl.nasa.gov</a:t>
            </a:r>
          </a:p>
        </p:txBody>
      </p:sp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138140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4D9C8-EF51-1949-832F-F267BACE0BFD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3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A111507-B672-374D-98F3-FA5D17E5A61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248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ribrand_ColorWhite_rgb_16x3_1606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518" y="2008238"/>
            <a:ext cx="4057288" cy="11270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82D30-55AD-2640-9D6F-5E4AC53ED996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01EBEF-DF64-4A44-98AB-714D2F4ED88E}" type="datetime4">
              <a:rPr lang="en-US" smtClean="0"/>
              <a:t>May 11,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54232B-FDB3-4540-AC0B-619D296AEA2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7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4CB780C-4595-F543-A264-C45E8D504E6A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767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1412240" y="1602106"/>
            <a:ext cx="6319520" cy="27193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4A98C58-F1E4-5141-9A70-39686268F850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54000" y="132080"/>
            <a:ext cx="8514080" cy="20597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tabLst/>
              <a:defRPr sz="8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11480" indent="0">
              <a:buNone/>
              <a:defRPr sz="1000"/>
            </a:lvl2pPr>
            <a:lvl3pPr marL="777240" indent="0">
              <a:buNone/>
              <a:defRPr sz="1000"/>
            </a:lvl3pPr>
            <a:lvl4pPr marL="1051560" indent="0">
              <a:buNone/>
              <a:defRPr sz="1000"/>
            </a:lvl4pPr>
            <a:lvl5pPr marL="1325880" indent="0">
              <a:buNone/>
              <a:defRPr sz="1000"/>
            </a:lvl5pPr>
          </a:lstStyle>
          <a:p>
            <a:pPr lvl="0"/>
            <a:r>
              <a:rPr lang="en-US" dirty="0"/>
              <a:t>Theme, project or mission name (optional)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54000" y="757179"/>
            <a:ext cx="8514080" cy="350262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>
              <a:buFontTx/>
              <a:buNone/>
              <a:defRPr sz="20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quarter" idx="19"/>
          </p:nvPr>
        </p:nvSpPr>
        <p:spPr>
          <a:xfrm>
            <a:off x="254000" y="1598613"/>
            <a:ext cx="4216400" cy="27193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20"/>
          </p:nvPr>
        </p:nvSpPr>
        <p:spPr>
          <a:xfrm>
            <a:off x="4675164" y="1598612"/>
            <a:ext cx="4216400" cy="27193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7810218" y="4719637"/>
            <a:ext cx="1233549" cy="4238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>
                <a:solidFill>
                  <a:srgbClr val="6083AA"/>
                </a:solidFill>
              </a:rPr>
              <a:t>jpl.nasa.gov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D57312A6-FE98-614E-B908-923B05A81BB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5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3999" y="4802823"/>
            <a:ext cx="1422401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3C5D6AD-A46D-9E4C-BD0C-C8261FDE7AB3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1" y="4802823"/>
            <a:ext cx="5791199" cy="274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7600" y="4802823"/>
            <a:ext cx="586130" cy="2720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0E0E1749-0B7E-403A-A9A7-95F2ED1F28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1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1" r:id="rId5"/>
    <p:sldLayoutId id="2147483662" r:id="rId6"/>
    <p:sldLayoutId id="2147483664" r:id="rId7"/>
    <p:sldLayoutId id="2147483663" r:id="rId8"/>
    <p:sldLayoutId id="2147483669" r:id="rId9"/>
    <p:sldLayoutId id="2147483670" r:id="rId10"/>
    <p:sldLayoutId id="2147483671" r:id="rId11"/>
    <p:sldLayoutId id="2147483672" r:id="rId12"/>
    <p:sldLayoutId id="2147483653" r:id="rId13"/>
    <p:sldLayoutId id="2147483654" r:id="rId14"/>
    <p:sldLayoutId id="2147483656" r:id="rId15"/>
    <p:sldLayoutId id="2147483657" r:id="rId16"/>
    <p:sldLayoutId id="2147483658" r:id="rId17"/>
    <p:sldLayoutId id="2147483659" r:id="rId18"/>
    <p:sldLayoutId id="2147483660" r:id="rId19"/>
    <p:sldLayoutId id="2147483693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1200150"/>
            <a:ext cx="8432800" cy="33940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4000" y="4954249"/>
            <a:ext cx="142240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11B2408-D871-8643-8F9E-85C3C1890EC4}" type="datetime4">
              <a:rPr lang="en-US" smtClean="0"/>
              <a:t>May 11,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6400" y="4954249"/>
            <a:ext cx="5775960" cy="1232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This document has been reviewed and determined not to contain export controlled technical data.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52360" y="4952849"/>
            <a:ext cx="601370" cy="1220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C0F2E9-13F1-4B54-979A-5E00D7D572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7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4" r:id="rId20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33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905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77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3pPr>
      <a:lvl4pPr marL="16049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2062163" indent="-233363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Arial"/>
        <a:buChar char="•"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E5764B"/>
                </a:solidFill>
              </a:rPr>
              <a:t>Black Holes </a:t>
            </a:r>
            <a:r>
              <a:rPr lang="en-US" sz="1600" dirty="0">
                <a:solidFill>
                  <a:srgbClr val="E5764B"/>
                </a:solidFill>
              </a:rPr>
              <a:t>– Black Holes vs. Planets</a:t>
            </a:r>
            <a:endParaRPr lang="en-US" dirty="0">
              <a:solidFill>
                <a:srgbClr val="E5764B"/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May 11, 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  <p:sp>
        <p:nvSpPr>
          <p:cNvPr id="26" name="Path Arrow 4">
            <a:extLst>
              <a:ext uri="{FF2B5EF4-FFF2-40B4-BE49-F238E27FC236}">
                <a16:creationId xmlns:a16="http://schemas.microsoft.com/office/drawing/2014/main" id="{F18ED9B0-6332-5548-93FE-8ACA44277D17}"/>
              </a:ext>
            </a:extLst>
          </p:cNvPr>
          <p:cNvSpPr/>
          <p:nvPr/>
        </p:nvSpPr>
        <p:spPr>
          <a:xfrm>
            <a:off x="-124691" y="3526129"/>
            <a:ext cx="6388361" cy="579449"/>
          </a:xfrm>
          <a:custGeom>
            <a:avLst/>
            <a:gdLst>
              <a:gd name="connsiteX0" fmla="*/ 0 w 6435970"/>
              <a:gd name="connsiteY0" fmla="*/ 76345 h 1008330"/>
              <a:gd name="connsiteX1" fmla="*/ 5117124 w 6435970"/>
              <a:gd name="connsiteY1" fmla="*/ 93930 h 1008330"/>
              <a:gd name="connsiteX2" fmla="*/ 6435970 w 6435970"/>
              <a:gd name="connsiteY2" fmla="*/ 1008330 h 1008330"/>
              <a:gd name="connsiteX0" fmla="*/ 0 w 6471139"/>
              <a:gd name="connsiteY0" fmla="*/ 43543 h 1045867"/>
              <a:gd name="connsiteX1" fmla="*/ 5152293 w 6471139"/>
              <a:gd name="connsiteY1" fmla="*/ 131467 h 1045867"/>
              <a:gd name="connsiteX2" fmla="*/ 6471139 w 6471139"/>
              <a:gd name="connsiteY2" fmla="*/ 1045867 h 1045867"/>
              <a:gd name="connsiteX0" fmla="*/ 0 w 6471139"/>
              <a:gd name="connsiteY0" fmla="*/ 13969 h 1016293"/>
              <a:gd name="connsiteX1" fmla="*/ 5152293 w 6471139"/>
              <a:gd name="connsiteY1" fmla="*/ 101893 h 1016293"/>
              <a:gd name="connsiteX2" fmla="*/ 6471139 w 6471139"/>
              <a:gd name="connsiteY2" fmla="*/ 1016293 h 1016293"/>
              <a:gd name="connsiteX0" fmla="*/ 0 w 6471139"/>
              <a:gd name="connsiteY0" fmla="*/ 68710 h 1071034"/>
              <a:gd name="connsiteX1" fmla="*/ 3042139 w 6471139"/>
              <a:gd name="connsiteY1" fmla="*/ 68711 h 1071034"/>
              <a:gd name="connsiteX2" fmla="*/ 6471139 w 6471139"/>
              <a:gd name="connsiteY2" fmla="*/ 1071034 h 1071034"/>
              <a:gd name="connsiteX0" fmla="*/ 0 w 6471139"/>
              <a:gd name="connsiteY0" fmla="*/ 14007 h 1016331"/>
              <a:gd name="connsiteX1" fmla="*/ 3042139 w 6471139"/>
              <a:gd name="connsiteY1" fmla="*/ 14008 h 1016331"/>
              <a:gd name="connsiteX2" fmla="*/ 6471139 w 6471139"/>
              <a:gd name="connsiteY2" fmla="*/ 1016331 h 1016331"/>
              <a:gd name="connsiteX0" fmla="*/ 0 w 6471139"/>
              <a:gd name="connsiteY0" fmla="*/ 14007 h 1016331"/>
              <a:gd name="connsiteX1" fmla="*/ 3042139 w 6471139"/>
              <a:gd name="connsiteY1" fmla="*/ 14008 h 1016331"/>
              <a:gd name="connsiteX2" fmla="*/ 6471139 w 6471139"/>
              <a:gd name="connsiteY2" fmla="*/ 1016331 h 1016331"/>
              <a:gd name="connsiteX0" fmla="*/ 0 w 6471139"/>
              <a:gd name="connsiteY0" fmla="*/ 18612 h 1020936"/>
              <a:gd name="connsiteX1" fmla="*/ 3042139 w 6471139"/>
              <a:gd name="connsiteY1" fmla="*/ 18613 h 1020936"/>
              <a:gd name="connsiteX2" fmla="*/ 6471139 w 6471139"/>
              <a:gd name="connsiteY2" fmla="*/ 1020936 h 1020936"/>
              <a:gd name="connsiteX0" fmla="*/ 0 w 6471139"/>
              <a:gd name="connsiteY0" fmla="*/ 10 h 1002334"/>
              <a:gd name="connsiteX1" fmla="*/ 3042139 w 6471139"/>
              <a:gd name="connsiteY1" fmla="*/ 11 h 1002334"/>
              <a:gd name="connsiteX2" fmla="*/ 6471139 w 6471139"/>
              <a:gd name="connsiteY2" fmla="*/ 1002334 h 1002334"/>
              <a:gd name="connsiteX0" fmla="*/ 0 w 6471139"/>
              <a:gd name="connsiteY0" fmla="*/ 89 h 1002413"/>
              <a:gd name="connsiteX1" fmla="*/ 3042139 w 6471139"/>
              <a:gd name="connsiteY1" fmla="*/ 90 h 1002413"/>
              <a:gd name="connsiteX2" fmla="*/ 6471139 w 6471139"/>
              <a:gd name="connsiteY2" fmla="*/ 1002413 h 1002413"/>
              <a:gd name="connsiteX0" fmla="*/ 0 w 6471139"/>
              <a:gd name="connsiteY0" fmla="*/ 35229 h 1037553"/>
              <a:gd name="connsiteX1" fmla="*/ 2092570 w 6471139"/>
              <a:gd name="connsiteY1" fmla="*/ 61 h 1037553"/>
              <a:gd name="connsiteX2" fmla="*/ 6471139 w 6471139"/>
              <a:gd name="connsiteY2" fmla="*/ 1037553 h 1037553"/>
              <a:gd name="connsiteX0" fmla="*/ 0 w 6471139"/>
              <a:gd name="connsiteY0" fmla="*/ 90 h 1002414"/>
              <a:gd name="connsiteX1" fmla="*/ 2092570 w 6471139"/>
              <a:gd name="connsiteY1" fmla="*/ 91 h 1002414"/>
              <a:gd name="connsiteX2" fmla="*/ 6471139 w 6471139"/>
              <a:gd name="connsiteY2" fmla="*/ 1002414 h 1002414"/>
              <a:gd name="connsiteX0" fmla="*/ 0 w 9086791"/>
              <a:gd name="connsiteY0" fmla="*/ 74246 h 1076569"/>
              <a:gd name="connsiteX1" fmla="*/ 4708222 w 9086791"/>
              <a:gd name="connsiteY1" fmla="*/ 74246 h 1076569"/>
              <a:gd name="connsiteX2" fmla="*/ 9086791 w 9086791"/>
              <a:gd name="connsiteY2" fmla="*/ 1076569 h 1076569"/>
              <a:gd name="connsiteX0" fmla="*/ 0 w 9086791"/>
              <a:gd name="connsiteY0" fmla="*/ 469 h 1002792"/>
              <a:gd name="connsiteX1" fmla="*/ 4708222 w 9086791"/>
              <a:gd name="connsiteY1" fmla="*/ 469 h 1002792"/>
              <a:gd name="connsiteX2" fmla="*/ 9086791 w 9086791"/>
              <a:gd name="connsiteY2" fmla="*/ 1002792 h 1002792"/>
              <a:gd name="connsiteX0" fmla="*/ 0 w 9098631"/>
              <a:gd name="connsiteY0" fmla="*/ 133 h 1232484"/>
              <a:gd name="connsiteX1" fmla="*/ 4708222 w 9098631"/>
              <a:gd name="connsiteY1" fmla="*/ 133 h 1232484"/>
              <a:gd name="connsiteX2" fmla="*/ 9098631 w 9098631"/>
              <a:gd name="connsiteY2" fmla="*/ 1232484 h 1232484"/>
              <a:gd name="connsiteX0" fmla="*/ 0 w 9098631"/>
              <a:gd name="connsiteY0" fmla="*/ 1057 h 1233408"/>
              <a:gd name="connsiteX1" fmla="*/ 4708222 w 9098631"/>
              <a:gd name="connsiteY1" fmla="*/ 1057 h 1233408"/>
              <a:gd name="connsiteX2" fmla="*/ 9098631 w 9098631"/>
              <a:gd name="connsiteY2" fmla="*/ 1233408 h 123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8631" h="1233408">
                <a:moveTo>
                  <a:pt x="0" y="1057"/>
                </a:moveTo>
                <a:lnTo>
                  <a:pt x="4708222" y="1057"/>
                </a:lnTo>
                <a:cubicBezTo>
                  <a:pt x="6372153" y="-6265"/>
                  <a:pt x="8448698" y="-9638"/>
                  <a:pt x="9098631" y="1233408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olid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cover 4">
            <a:extLst>
              <a:ext uri="{FF2B5EF4-FFF2-40B4-BE49-F238E27FC236}">
                <a16:creationId xmlns:a16="http://schemas.microsoft.com/office/drawing/2014/main" id="{D8D02343-8CFE-794D-B5C0-9ED776903857}"/>
              </a:ext>
            </a:extLst>
          </p:cNvPr>
          <p:cNvSpPr/>
          <p:nvPr/>
        </p:nvSpPr>
        <p:spPr>
          <a:xfrm>
            <a:off x="-124691" y="3350254"/>
            <a:ext cx="9144000" cy="10356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Path Arrow 3">
            <a:extLst>
              <a:ext uri="{FF2B5EF4-FFF2-40B4-BE49-F238E27FC236}">
                <a16:creationId xmlns:a16="http://schemas.microsoft.com/office/drawing/2014/main" id="{4914823A-983E-274F-846E-C89086CD04FB}"/>
              </a:ext>
            </a:extLst>
          </p:cNvPr>
          <p:cNvSpPr/>
          <p:nvPr/>
        </p:nvSpPr>
        <p:spPr>
          <a:xfrm>
            <a:off x="18449" y="3131335"/>
            <a:ext cx="6361599" cy="850900"/>
          </a:xfrm>
          <a:custGeom>
            <a:avLst/>
            <a:gdLst>
              <a:gd name="connsiteX0" fmla="*/ 0 w 6435970"/>
              <a:gd name="connsiteY0" fmla="*/ 76345 h 1008330"/>
              <a:gd name="connsiteX1" fmla="*/ 5117124 w 6435970"/>
              <a:gd name="connsiteY1" fmla="*/ 93930 h 1008330"/>
              <a:gd name="connsiteX2" fmla="*/ 6435970 w 6435970"/>
              <a:gd name="connsiteY2" fmla="*/ 1008330 h 1008330"/>
              <a:gd name="connsiteX0" fmla="*/ 0 w 6471139"/>
              <a:gd name="connsiteY0" fmla="*/ 43543 h 1045867"/>
              <a:gd name="connsiteX1" fmla="*/ 5152293 w 6471139"/>
              <a:gd name="connsiteY1" fmla="*/ 131467 h 1045867"/>
              <a:gd name="connsiteX2" fmla="*/ 6471139 w 6471139"/>
              <a:gd name="connsiteY2" fmla="*/ 1045867 h 1045867"/>
              <a:gd name="connsiteX0" fmla="*/ 0 w 6471139"/>
              <a:gd name="connsiteY0" fmla="*/ 13969 h 1016293"/>
              <a:gd name="connsiteX1" fmla="*/ 5152293 w 6471139"/>
              <a:gd name="connsiteY1" fmla="*/ 101893 h 1016293"/>
              <a:gd name="connsiteX2" fmla="*/ 6471139 w 6471139"/>
              <a:gd name="connsiteY2" fmla="*/ 1016293 h 1016293"/>
              <a:gd name="connsiteX0" fmla="*/ 0 w 6471139"/>
              <a:gd name="connsiteY0" fmla="*/ 13969 h 1825185"/>
              <a:gd name="connsiteX1" fmla="*/ 5152293 w 6471139"/>
              <a:gd name="connsiteY1" fmla="*/ 101893 h 1825185"/>
              <a:gd name="connsiteX2" fmla="*/ 6471139 w 6471139"/>
              <a:gd name="connsiteY2" fmla="*/ 1825185 h 1825185"/>
              <a:gd name="connsiteX0" fmla="*/ 0 w 6471139"/>
              <a:gd name="connsiteY0" fmla="*/ 13969 h 1825185"/>
              <a:gd name="connsiteX1" fmla="*/ 5152293 w 6471139"/>
              <a:gd name="connsiteY1" fmla="*/ 101893 h 1825185"/>
              <a:gd name="connsiteX2" fmla="*/ 6471139 w 6471139"/>
              <a:gd name="connsiteY2" fmla="*/ 1825185 h 1825185"/>
              <a:gd name="connsiteX0" fmla="*/ 0 w 6471139"/>
              <a:gd name="connsiteY0" fmla="*/ 13969 h 1825185"/>
              <a:gd name="connsiteX1" fmla="*/ 4237893 w 6471139"/>
              <a:gd name="connsiteY1" fmla="*/ 101893 h 1825185"/>
              <a:gd name="connsiteX2" fmla="*/ 6471139 w 6471139"/>
              <a:gd name="connsiteY2" fmla="*/ 1825185 h 1825185"/>
              <a:gd name="connsiteX0" fmla="*/ 0 w 6471139"/>
              <a:gd name="connsiteY0" fmla="*/ 0 h 1811216"/>
              <a:gd name="connsiteX1" fmla="*/ 4237893 w 6471139"/>
              <a:gd name="connsiteY1" fmla="*/ 87924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237893 w 6471139"/>
              <a:gd name="connsiteY1" fmla="*/ 87924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308231 w 6471139"/>
              <a:gd name="connsiteY1" fmla="*/ 35170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308231 w 6471139"/>
              <a:gd name="connsiteY1" fmla="*/ 35170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290647 w 6471139"/>
              <a:gd name="connsiteY1" fmla="*/ 1 h 1811216"/>
              <a:gd name="connsiteX2" fmla="*/ 6471139 w 6471139"/>
              <a:gd name="connsiteY2" fmla="*/ 1811216 h 1811216"/>
              <a:gd name="connsiteX0" fmla="*/ 0 w 9012058"/>
              <a:gd name="connsiteY0" fmla="*/ 0 h 1811216"/>
              <a:gd name="connsiteX1" fmla="*/ 6831566 w 9012058"/>
              <a:gd name="connsiteY1" fmla="*/ 1 h 1811216"/>
              <a:gd name="connsiteX2" fmla="*/ 9012058 w 9012058"/>
              <a:gd name="connsiteY2" fmla="*/ 1811216 h 18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2058" h="1811216">
                <a:moveTo>
                  <a:pt x="0" y="0"/>
                </a:moveTo>
                <a:lnTo>
                  <a:pt x="6831566" y="1"/>
                </a:lnTo>
                <a:cubicBezTo>
                  <a:pt x="8044904" y="32240"/>
                  <a:pt x="8906550" y="904143"/>
                  <a:pt x="9012058" y="1811216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olid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cover 3 new">
            <a:extLst>
              <a:ext uri="{FF2B5EF4-FFF2-40B4-BE49-F238E27FC236}">
                <a16:creationId xmlns:a16="http://schemas.microsoft.com/office/drawing/2014/main" id="{57F1A30B-34EE-3D4A-A65F-F867223A1434}"/>
              </a:ext>
            </a:extLst>
          </p:cNvPr>
          <p:cNvSpPr/>
          <p:nvPr/>
        </p:nvSpPr>
        <p:spPr>
          <a:xfrm>
            <a:off x="-1" y="3009433"/>
            <a:ext cx="9144000" cy="10356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Path Arrow 2">
            <a:extLst>
              <a:ext uri="{FF2B5EF4-FFF2-40B4-BE49-F238E27FC236}">
                <a16:creationId xmlns:a16="http://schemas.microsoft.com/office/drawing/2014/main" id="{1AC9CD8A-8A9D-4947-A60B-A56EF20F6B25}"/>
              </a:ext>
            </a:extLst>
          </p:cNvPr>
          <p:cNvSpPr/>
          <p:nvPr/>
        </p:nvSpPr>
        <p:spPr>
          <a:xfrm>
            <a:off x="865" y="1413160"/>
            <a:ext cx="6379183" cy="395959"/>
          </a:xfrm>
          <a:custGeom>
            <a:avLst/>
            <a:gdLst>
              <a:gd name="connsiteX0" fmla="*/ 0 w 6435970"/>
              <a:gd name="connsiteY0" fmla="*/ 76345 h 1008330"/>
              <a:gd name="connsiteX1" fmla="*/ 5117124 w 6435970"/>
              <a:gd name="connsiteY1" fmla="*/ 93930 h 1008330"/>
              <a:gd name="connsiteX2" fmla="*/ 6435970 w 6435970"/>
              <a:gd name="connsiteY2" fmla="*/ 1008330 h 1008330"/>
              <a:gd name="connsiteX0" fmla="*/ 0 w 6471139"/>
              <a:gd name="connsiteY0" fmla="*/ 43543 h 1045867"/>
              <a:gd name="connsiteX1" fmla="*/ 5152293 w 6471139"/>
              <a:gd name="connsiteY1" fmla="*/ 131467 h 1045867"/>
              <a:gd name="connsiteX2" fmla="*/ 6471139 w 6471139"/>
              <a:gd name="connsiteY2" fmla="*/ 1045867 h 1045867"/>
              <a:gd name="connsiteX0" fmla="*/ 0 w 6471139"/>
              <a:gd name="connsiteY0" fmla="*/ 13969 h 1016293"/>
              <a:gd name="connsiteX1" fmla="*/ 5152293 w 6471139"/>
              <a:gd name="connsiteY1" fmla="*/ 101893 h 1016293"/>
              <a:gd name="connsiteX2" fmla="*/ 6471139 w 6471139"/>
              <a:gd name="connsiteY2" fmla="*/ 1016293 h 1016293"/>
              <a:gd name="connsiteX0" fmla="*/ 0 w 9036968"/>
              <a:gd name="connsiteY0" fmla="*/ 0 h 977413"/>
              <a:gd name="connsiteX1" fmla="*/ 7718122 w 9036968"/>
              <a:gd name="connsiteY1" fmla="*/ 63013 h 977413"/>
              <a:gd name="connsiteX2" fmla="*/ 9036968 w 9036968"/>
              <a:gd name="connsiteY2" fmla="*/ 977413 h 977413"/>
              <a:gd name="connsiteX0" fmla="*/ 0 w 9036968"/>
              <a:gd name="connsiteY0" fmla="*/ 0 h 977413"/>
              <a:gd name="connsiteX1" fmla="*/ 7718122 w 9036968"/>
              <a:gd name="connsiteY1" fmla="*/ 63013 h 977413"/>
              <a:gd name="connsiteX2" fmla="*/ 9036968 w 9036968"/>
              <a:gd name="connsiteY2" fmla="*/ 977413 h 977413"/>
              <a:gd name="connsiteX0" fmla="*/ 0 w 9036968"/>
              <a:gd name="connsiteY0" fmla="*/ 0 h 977413"/>
              <a:gd name="connsiteX1" fmla="*/ 7718123 w 9036968"/>
              <a:gd name="connsiteY1" fmla="*/ 14838 h 977413"/>
              <a:gd name="connsiteX2" fmla="*/ 9036968 w 9036968"/>
              <a:gd name="connsiteY2" fmla="*/ 977413 h 977413"/>
              <a:gd name="connsiteX0" fmla="*/ 0 w 9036968"/>
              <a:gd name="connsiteY0" fmla="*/ 0 h 977413"/>
              <a:gd name="connsiteX1" fmla="*/ 7653890 w 9036968"/>
              <a:gd name="connsiteY1" fmla="*/ 20190 h 977413"/>
              <a:gd name="connsiteX2" fmla="*/ 9036968 w 9036968"/>
              <a:gd name="connsiteY2" fmla="*/ 977413 h 97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36968" h="977413">
                <a:moveTo>
                  <a:pt x="0" y="0"/>
                </a:moveTo>
                <a:lnTo>
                  <a:pt x="7653890" y="20190"/>
                </a:lnTo>
                <a:cubicBezTo>
                  <a:pt x="8726552" y="25643"/>
                  <a:pt x="8913876" y="597878"/>
                  <a:pt x="9036968" y="977413"/>
                </a:cubicBezTo>
              </a:path>
            </a:pathLst>
          </a:custGeom>
          <a:noFill/>
          <a:ln w="28575">
            <a:solidFill>
              <a:schemeClr val="bg1">
                <a:lumMod val="50000"/>
              </a:schemeClr>
            </a:solidFill>
            <a:prstDash val="solid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cover 2">
            <a:extLst>
              <a:ext uri="{FF2B5EF4-FFF2-40B4-BE49-F238E27FC236}">
                <a16:creationId xmlns:a16="http://schemas.microsoft.com/office/drawing/2014/main" id="{24EFC393-886D-9645-8CF7-FA6C95805BA9}"/>
              </a:ext>
            </a:extLst>
          </p:cNvPr>
          <p:cNvSpPr/>
          <p:nvPr/>
        </p:nvSpPr>
        <p:spPr>
          <a:xfrm>
            <a:off x="-1" y="1244589"/>
            <a:ext cx="9144000" cy="63672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2" name="Path Arrow 1">
            <a:extLst>
              <a:ext uri="{FF2B5EF4-FFF2-40B4-BE49-F238E27FC236}">
                <a16:creationId xmlns:a16="http://schemas.microsoft.com/office/drawing/2014/main" id="{89341077-850A-204F-92D1-CD13ED310DDE}"/>
              </a:ext>
            </a:extLst>
          </p:cNvPr>
          <p:cNvCxnSpPr>
            <a:cxnSpLocks/>
          </p:cNvCxnSpPr>
          <p:nvPr/>
        </p:nvCxnSpPr>
        <p:spPr>
          <a:xfrm>
            <a:off x="0" y="1083807"/>
            <a:ext cx="9144000" cy="0"/>
          </a:xfrm>
          <a:prstGeom prst="line">
            <a:avLst/>
          </a:prstGeom>
          <a:noFill/>
          <a:ln w="28575">
            <a:solidFill>
              <a:schemeClr val="bg1">
                <a:lumMod val="50000"/>
              </a:schemeClr>
            </a:solidFill>
            <a:prstDash val="solid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33" name="Pic - Black Hole">
            <a:extLst>
              <a:ext uri="{FF2B5EF4-FFF2-40B4-BE49-F238E27FC236}">
                <a16:creationId xmlns:a16="http://schemas.microsoft.com/office/drawing/2014/main" id="{4330BCEC-61E4-F145-B4CD-9DE6841BCC39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1866" y="3556785"/>
            <a:ext cx="1953261" cy="1736528"/>
          </a:xfrm>
          <a:prstGeom prst="rect">
            <a:avLst/>
          </a:prstGeom>
          <a:noFill/>
          <a:ln>
            <a:noFill/>
          </a:ln>
          <a:effectLst>
            <a:softEdge rad="194009"/>
          </a:effectLst>
        </p:spPr>
      </p:pic>
      <p:sp>
        <p:nvSpPr>
          <p:cNvPr id="34" name="Rectangle cover 1">
            <a:extLst>
              <a:ext uri="{FF2B5EF4-FFF2-40B4-BE49-F238E27FC236}">
                <a16:creationId xmlns:a16="http://schemas.microsoft.com/office/drawing/2014/main" id="{E7C218D1-97D5-4D40-BA35-5D29A81D84AF}"/>
              </a:ext>
            </a:extLst>
          </p:cNvPr>
          <p:cNvSpPr/>
          <p:nvPr/>
        </p:nvSpPr>
        <p:spPr>
          <a:xfrm>
            <a:off x="-1" y="912080"/>
            <a:ext cx="9144000" cy="3325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5" name="Pic - Earth">
            <a:extLst>
              <a:ext uri="{FF2B5EF4-FFF2-40B4-BE49-F238E27FC236}">
                <a16:creationId xmlns:a16="http://schemas.microsoft.com/office/drawing/2014/main" id="{8B88D5D4-3381-3A43-B8C1-7D577DC8AF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436" y="1825273"/>
            <a:ext cx="636729" cy="636729"/>
          </a:xfrm>
          <a:prstGeom prst="rect">
            <a:avLst/>
          </a:prstGeom>
        </p:spPr>
      </p:pic>
      <p:pic>
        <p:nvPicPr>
          <p:cNvPr id="36" name="Pic - Asteroid 4">
            <a:extLst>
              <a:ext uri="{FF2B5EF4-FFF2-40B4-BE49-F238E27FC236}">
                <a16:creationId xmlns:a16="http://schemas.microsoft.com/office/drawing/2014/main" id="{223831AD-2F3A-834C-872B-6D260155A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007" r="2007"/>
          <a:stretch/>
        </p:blipFill>
        <p:spPr bwMode="auto">
          <a:xfrm>
            <a:off x="-520786" y="3303877"/>
            <a:ext cx="499522" cy="4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 - Asteroid 3">
            <a:extLst>
              <a:ext uri="{FF2B5EF4-FFF2-40B4-BE49-F238E27FC236}">
                <a16:creationId xmlns:a16="http://schemas.microsoft.com/office/drawing/2014/main" id="{2AEA6D9D-59AC-174B-9F04-5F783E489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007" r="2007"/>
          <a:stretch/>
        </p:blipFill>
        <p:spPr bwMode="auto">
          <a:xfrm>
            <a:off x="-520786" y="2904865"/>
            <a:ext cx="499522" cy="4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 - Asteroid 2">
            <a:extLst>
              <a:ext uri="{FF2B5EF4-FFF2-40B4-BE49-F238E27FC236}">
                <a16:creationId xmlns:a16="http://schemas.microsoft.com/office/drawing/2014/main" id="{A7C9BED7-0EB2-3D4F-AF3F-1DB606505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007" r="2007"/>
          <a:stretch/>
        </p:blipFill>
        <p:spPr bwMode="auto">
          <a:xfrm>
            <a:off x="-520786" y="1194910"/>
            <a:ext cx="499522" cy="4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 - Asteroid 1">
            <a:extLst>
              <a:ext uri="{FF2B5EF4-FFF2-40B4-BE49-F238E27FC236}">
                <a16:creationId xmlns:a16="http://schemas.microsoft.com/office/drawing/2014/main" id="{92BBA298-76EE-374C-BDE5-BE02AEC46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2007" r="2007"/>
          <a:stretch/>
        </p:blipFill>
        <p:spPr bwMode="auto">
          <a:xfrm>
            <a:off x="-520786" y="860801"/>
            <a:ext cx="499522" cy="45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- Planets">
            <a:extLst>
              <a:ext uri="{FF2B5EF4-FFF2-40B4-BE49-F238E27FC236}">
                <a16:creationId xmlns:a16="http://schemas.microsoft.com/office/drawing/2014/main" id="{C585BC0F-B2C8-ED43-B3B9-7ADF98F09ED7}"/>
              </a:ext>
            </a:extLst>
          </p:cNvPr>
          <p:cNvSpPr txBox="1"/>
          <p:nvPr/>
        </p:nvSpPr>
        <p:spPr>
          <a:xfrm>
            <a:off x="6980054" y="1936513"/>
            <a:ext cx="11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1B0D6"/>
                </a:solidFill>
              </a:rPr>
              <a:t>Planets</a:t>
            </a:r>
          </a:p>
        </p:txBody>
      </p:sp>
      <p:sp>
        <p:nvSpPr>
          <p:cNvPr id="41" name="TextBox - Black Holes">
            <a:extLst>
              <a:ext uri="{FF2B5EF4-FFF2-40B4-BE49-F238E27FC236}">
                <a16:creationId xmlns:a16="http://schemas.microsoft.com/office/drawing/2014/main" id="{7B76EDA0-C21A-5042-8752-416F03277119}"/>
              </a:ext>
            </a:extLst>
          </p:cNvPr>
          <p:cNvSpPr txBox="1"/>
          <p:nvPr/>
        </p:nvSpPr>
        <p:spPr>
          <a:xfrm>
            <a:off x="6980054" y="4223066"/>
            <a:ext cx="154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64B"/>
                </a:solidFill>
              </a:rPr>
              <a:t>Black Holes</a:t>
            </a:r>
          </a:p>
        </p:txBody>
      </p:sp>
      <p:sp>
        <p:nvSpPr>
          <p:cNvPr id="42" name="TextBox - Asteroids">
            <a:extLst>
              <a:ext uri="{FF2B5EF4-FFF2-40B4-BE49-F238E27FC236}">
                <a16:creationId xmlns:a16="http://schemas.microsoft.com/office/drawing/2014/main" id="{93E7669A-A6EB-1F47-947E-6A82EA6A1BAD}"/>
              </a:ext>
            </a:extLst>
          </p:cNvPr>
          <p:cNvSpPr txBox="1"/>
          <p:nvPr/>
        </p:nvSpPr>
        <p:spPr>
          <a:xfrm>
            <a:off x="288308" y="2160956"/>
            <a:ext cx="11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Asteroids</a:t>
            </a:r>
          </a:p>
        </p:txBody>
      </p:sp>
      <p:sp>
        <p:nvSpPr>
          <p:cNvPr id="43" name="Black - Time Delay">
            <a:extLst>
              <a:ext uri="{FF2B5EF4-FFF2-40B4-BE49-F238E27FC236}">
                <a16:creationId xmlns:a16="http://schemas.microsoft.com/office/drawing/2014/main" id="{8BEABC00-7B09-F541-A5FA-636DE0000106}"/>
              </a:ext>
            </a:extLst>
          </p:cNvPr>
          <p:cNvSpPr/>
          <p:nvPr/>
        </p:nvSpPr>
        <p:spPr>
          <a:xfrm>
            <a:off x="8522347" y="75011"/>
            <a:ext cx="365760" cy="665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5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42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0494E-6 L 1.06163 1.60494E-6 " pathEditMode="relative" rAng="0" ptsTypes="AA">
                                      <p:cBhvr>
                                        <p:cTn id="45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073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47" dur="4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L 1.00226 -0.00309 " pathEditMode="relative" rAng="0" ptsTypes="AA">
                                      <p:cBhvr>
                                        <p:cTn id="49" dur="4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04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5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31 L 0.51979 -0.00062 C 0.6375 -0.00123 0.69375 -0.00617 0.72187 0.05587 C 0.73559 0.09013 0.73507 0.09043 0.74132 0.12161 " pathEditMode="relative" rAng="0" ptsTypes="AAAA">
                                      <p:cBhvr>
                                        <p:cTn id="52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66" y="604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76267 -3.7037E-6 " pathEditMode="relative" rAng="0" ptsTypes="AA">
                                      <p:cBhvr>
                                        <p:cTn id="5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2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56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6" presetClass="emp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500"/>
                            </p:stCondLst>
                            <p:childTnLst>
                              <p:par>
                                <p:cTn id="63" presetID="5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0093 C 0.17326 -0.00093 0.38802 -0.00247 0.51979 -0.00124 C 0.66024 -0.00093 0.71857 0.06481 0.73645 0.21234 " pathEditMode="relative" rAng="0" ptsTypes="AAA">
                                      <p:cBhvr>
                                        <p:cTn id="6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23" y="1061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6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6" presetClass="emp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6 L 0.79097 -2.46914E-6 " pathEditMode="relative" rAng="0" ptsTypes="AA">
                                      <p:cBhvr>
                                        <p:cTn id="73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500"/>
                            </p:stCondLst>
                            <p:childTnLst>
                              <p:par>
                                <p:cTn id="75" presetID="5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60494E-6 L 0.46441 0.00092 C 0.67586 0.00092 0.7184 0.09105 0.72552 0.16173 " pathEditMode="relative" rAng="0" ptsTypes="AAA">
                                      <p:cBhvr>
                                        <p:cTn id="7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67" y="808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4800000">
                                      <p:cBhvr>
                                        <p:cTn id="78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6" presetClass="emph" presetSubtype="0" ac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0" dur="1000" fill="hold"/>
                                        <p:tgtEl>
                                          <p:spTgt spid="3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8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pat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0.77744 -1.85185E-6 " pathEditMode="relative" rAng="0" ptsTypes="AA">
                                      <p:cBhvr>
                                        <p:cTn id="85" dur="4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9" grpId="0" animBg="1"/>
      <p:bldP spid="31" grpId="0" animBg="1"/>
      <p:bldP spid="34" grpId="0" animBg="1"/>
      <p:bldP spid="40" grpId="0"/>
      <p:bldP spid="40" grpId="1"/>
      <p:bldP spid="41" grpId="0"/>
      <p:bldP spid="41" grpId="1"/>
      <p:bldP spid="42" grpId="0"/>
      <p:bldP spid="42" grpId="1"/>
      <p:bldP spid="43" grpId="0" animBg="1"/>
      <p:bldP spid="43" grpId="1" animBg="1"/>
      <p:bldP spid="4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E5764B"/>
                </a:solidFill>
              </a:rPr>
              <a:t>Black Holes </a:t>
            </a:r>
            <a:r>
              <a:rPr lang="en-US" sz="1600" dirty="0">
                <a:solidFill>
                  <a:srgbClr val="E5764B"/>
                </a:solidFill>
              </a:rPr>
              <a:t>– Black Holes vs. Planets</a:t>
            </a:r>
            <a:endParaRPr lang="en-US" dirty="0">
              <a:solidFill>
                <a:srgbClr val="E5764B"/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May 11, 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  <p:sp>
        <p:nvSpPr>
          <p:cNvPr id="17" name="Path Arrow 4">
            <a:extLst>
              <a:ext uri="{FF2B5EF4-FFF2-40B4-BE49-F238E27FC236}">
                <a16:creationId xmlns:a16="http://schemas.microsoft.com/office/drawing/2014/main" id="{B420508A-A0A8-2C48-981E-9DC531BB7E92}"/>
              </a:ext>
            </a:extLst>
          </p:cNvPr>
          <p:cNvSpPr/>
          <p:nvPr/>
        </p:nvSpPr>
        <p:spPr>
          <a:xfrm>
            <a:off x="-124691" y="3526129"/>
            <a:ext cx="6388361" cy="579449"/>
          </a:xfrm>
          <a:custGeom>
            <a:avLst/>
            <a:gdLst>
              <a:gd name="connsiteX0" fmla="*/ 0 w 6435970"/>
              <a:gd name="connsiteY0" fmla="*/ 76345 h 1008330"/>
              <a:gd name="connsiteX1" fmla="*/ 5117124 w 6435970"/>
              <a:gd name="connsiteY1" fmla="*/ 93930 h 1008330"/>
              <a:gd name="connsiteX2" fmla="*/ 6435970 w 6435970"/>
              <a:gd name="connsiteY2" fmla="*/ 1008330 h 1008330"/>
              <a:gd name="connsiteX0" fmla="*/ 0 w 6471139"/>
              <a:gd name="connsiteY0" fmla="*/ 43543 h 1045867"/>
              <a:gd name="connsiteX1" fmla="*/ 5152293 w 6471139"/>
              <a:gd name="connsiteY1" fmla="*/ 131467 h 1045867"/>
              <a:gd name="connsiteX2" fmla="*/ 6471139 w 6471139"/>
              <a:gd name="connsiteY2" fmla="*/ 1045867 h 1045867"/>
              <a:gd name="connsiteX0" fmla="*/ 0 w 6471139"/>
              <a:gd name="connsiteY0" fmla="*/ 13969 h 1016293"/>
              <a:gd name="connsiteX1" fmla="*/ 5152293 w 6471139"/>
              <a:gd name="connsiteY1" fmla="*/ 101893 h 1016293"/>
              <a:gd name="connsiteX2" fmla="*/ 6471139 w 6471139"/>
              <a:gd name="connsiteY2" fmla="*/ 1016293 h 1016293"/>
              <a:gd name="connsiteX0" fmla="*/ 0 w 6471139"/>
              <a:gd name="connsiteY0" fmla="*/ 68710 h 1071034"/>
              <a:gd name="connsiteX1" fmla="*/ 3042139 w 6471139"/>
              <a:gd name="connsiteY1" fmla="*/ 68711 h 1071034"/>
              <a:gd name="connsiteX2" fmla="*/ 6471139 w 6471139"/>
              <a:gd name="connsiteY2" fmla="*/ 1071034 h 1071034"/>
              <a:gd name="connsiteX0" fmla="*/ 0 w 6471139"/>
              <a:gd name="connsiteY0" fmla="*/ 14007 h 1016331"/>
              <a:gd name="connsiteX1" fmla="*/ 3042139 w 6471139"/>
              <a:gd name="connsiteY1" fmla="*/ 14008 h 1016331"/>
              <a:gd name="connsiteX2" fmla="*/ 6471139 w 6471139"/>
              <a:gd name="connsiteY2" fmla="*/ 1016331 h 1016331"/>
              <a:gd name="connsiteX0" fmla="*/ 0 w 6471139"/>
              <a:gd name="connsiteY0" fmla="*/ 14007 h 1016331"/>
              <a:gd name="connsiteX1" fmla="*/ 3042139 w 6471139"/>
              <a:gd name="connsiteY1" fmla="*/ 14008 h 1016331"/>
              <a:gd name="connsiteX2" fmla="*/ 6471139 w 6471139"/>
              <a:gd name="connsiteY2" fmla="*/ 1016331 h 1016331"/>
              <a:gd name="connsiteX0" fmla="*/ 0 w 6471139"/>
              <a:gd name="connsiteY0" fmla="*/ 18612 h 1020936"/>
              <a:gd name="connsiteX1" fmla="*/ 3042139 w 6471139"/>
              <a:gd name="connsiteY1" fmla="*/ 18613 h 1020936"/>
              <a:gd name="connsiteX2" fmla="*/ 6471139 w 6471139"/>
              <a:gd name="connsiteY2" fmla="*/ 1020936 h 1020936"/>
              <a:gd name="connsiteX0" fmla="*/ 0 w 6471139"/>
              <a:gd name="connsiteY0" fmla="*/ 10 h 1002334"/>
              <a:gd name="connsiteX1" fmla="*/ 3042139 w 6471139"/>
              <a:gd name="connsiteY1" fmla="*/ 11 h 1002334"/>
              <a:gd name="connsiteX2" fmla="*/ 6471139 w 6471139"/>
              <a:gd name="connsiteY2" fmla="*/ 1002334 h 1002334"/>
              <a:gd name="connsiteX0" fmla="*/ 0 w 6471139"/>
              <a:gd name="connsiteY0" fmla="*/ 89 h 1002413"/>
              <a:gd name="connsiteX1" fmla="*/ 3042139 w 6471139"/>
              <a:gd name="connsiteY1" fmla="*/ 90 h 1002413"/>
              <a:gd name="connsiteX2" fmla="*/ 6471139 w 6471139"/>
              <a:gd name="connsiteY2" fmla="*/ 1002413 h 1002413"/>
              <a:gd name="connsiteX0" fmla="*/ 0 w 6471139"/>
              <a:gd name="connsiteY0" fmla="*/ 35229 h 1037553"/>
              <a:gd name="connsiteX1" fmla="*/ 2092570 w 6471139"/>
              <a:gd name="connsiteY1" fmla="*/ 61 h 1037553"/>
              <a:gd name="connsiteX2" fmla="*/ 6471139 w 6471139"/>
              <a:gd name="connsiteY2" fmla="*/ 1037553 h 1037553"/>
              <a:gd name="connsiteX0" fmla="*/ 0 w 6471139"/>
              <a:gd name="connsiteY0" fmla="*/ 90 h 1002414"/>
              <a:gd name="connsiteX1" fmla="*/ 2092570 w 6471139"/>
              <a:gd name="connsiteY1" fmla="*/ 91 h 1002414"/>
              <a:gd name="connsiteX2" fmla="*/ 6471139 w 6471139"/>
              <a:gd name="connsiteY2" fmla="*/ 1002414 h 1002414"/>
              <a:gd name="connsiteX0" fmla="*/ 0 w 9086791"/>
              <a:gd name="connsiteY0" fmla="*/ 74246 h 1076569"/>
              <a:gd name="connsiteX1" fmla="*/ 4708222 w 9086791"/>
              <a:gd name="connsiteY1" fmla="*/ 74246 h 1076569"/>
              <a:gd name="connsiteX2" fmla="*/ 9086791 w 9086791"/>
              <a:gd name="connsiteY2" fmla="*/ 1076569 h 1076569"/>
              <a:gd name="connsiteX0" fmla="*/ 0 w 9086791"/>
              <a:gd name="connsiteY0" fmla="*/ 469 h 1002792"/>
              <a:gd name="connsiteX1" fmla="*/ 4708222 w 9086791"/>
              <a:gd name="connsiteY1" fmla="*/ 469 h 1002792"/>
              <a:gd name="connsiteX2" fmla="*/ 9086791 w 9086791"/>
              <a:gd name="connsiteY2" fmla="*/ 1002792 h 1002792"/>
              <a:gd name="connsiteX0" fmla="*/ 0 w 9098631"/>
              <a:gd name="connsiteY0" fmla="*/ 133 h 1232484"/>
              <a:gd name="connsiteX1" fmla="*/ 4708222 w 9098631"/>
              <a:gd name="connsiteY1" fmla="*/ 133 h 1232484"/>
              <a:gd name="connsiteX2" fmla="*/ 9098631 w 9098631"/>
              <a:gd name="connsiteY2" fmla="*/ 1232484 h 1232484"/>
              <a:gd name="connsiteX0" fmla="*/ 0 w 9098631"/>
              <a:gd name="connsiteY0" fmla="*/ 1057 h 1233408"/>
              <a:gd name="connsiteX1" fmla="*/ 4708222 w 9098631"/>
              <a:gd name="connsiteY1" fmla="*/ 1057 h 1233408"/>
              <a:gd name="connsiteX2" fmla="*/ 9098631 w 9098631"/>
              <a:gd name="connsiteY2" fmla="*/ 1233408 h 1233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8631" h="1233408">
                <a:moveTo>
                  <a:pt x="0" y="1057"/>
                </a:moveTo>
                <a:lnTo>
                  <a:pt x="4708222" y="1057"/>
                </a:lnTo>
                <a:cubicBezTo>
                  <a:pt x="6372153" y="-6265"/>
                  <a:pt x="8448698" y="-9638"/>
                  <a:pt x="9098631" y="1233408"/>
                </a:cubicBezTo>
              </a:path>
            </a:pathLst>
          </a:custGeom>
          <a:noFill/>
          <a:ln w="28575">
            <a:solidFill>
              <a:srgbClr val="FFA84C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cover 4">
            <a:extLst>
              <a:ext uri="{FF2B5EF4-FFF2-40B4-BE49-F238E27FC236}">
                <a16:creationId xmlns:a16="http://schemas.microsoft.com/office/drawing/2014/main" id="{4B29C9C5-59D1-9B4B-B1DC-FD1F9E3FBF58}"/>
              </a:ext>
            </a:extLst>
          </p:cNvPr>
          <p:cNvSpPr/>
          <p:nvPr/>
        </p:nvSpPr>
        <p:spPr>
          <a:xfrm>
            <a:off x="-124691" y="3350254"/>
            <a:ext cx="9144000" cy="10356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ath Arrow 3">
            <a:extLst>
              <a:ext uri="{FF2B5EF4-FFF2-40B4-BE49-F238E27FC236}">
                <a16:creationId xmlns:a16="http://schemas.microsoft.com/office/drawing/2014/main" id="{37FCF120-53C6-D341-93EE-0EF3AC6795AE}"/>
              </a:ext>
            </a:extLst>
          </p:cNvPr>
          <p:cNvSpPr/>
          <p:nvPr/>
        </p:nvSpPr>
        <p:spPr>
          <a:xfrm>
            <a:off x="18449" y="3131335"/>
            <a:ext cx="6361599" cy="850900"/>
          </a:xfrm>
          <a:custGeom>
            <a:avLst/>
            <a:gdLst>
              <a:gd name="connsiteX0" fmla="*/ 0 w 6435970"/>
              <a:gd name="connsiteY0" fmla="*/ 76345 h 1008330"/>
              <a:gd name="connsiteX1" fmla="*/ 5117124 w 6435970"/>
              <a:gd name="connsiteY1" fmla="*/ 93930 h 1008330"/>
              <a:gd name="connsiteX2" fmla="*/ 6435970 w 6435970"/>
              <a:gd name="connsiteY2" fmla="*/ 1008330 h 1008330"/>
              <a:gd name="connsiteX0" fmla="*/ 0 w 6471139"/>
              <a:gd name="connsiteY0" fmla="*/ 43543 h 1045867"/>
              <a:gd name="connsiteX1" fmla="*/ 5152293 w 6471139"/>
              <a:gd name="connsiteY1" fmla="*/ 131467 h 1045867"/>
              <a:gd name="connsiteX2" fmla="*/ 6471139 w 6471139"/>
              <a:gd name="connsiteY2" fmla="*/ 1045867 h 1045867"/>
              <a:gd name="connsiteX0" fmla="*/ 0 w 6471139"/>
              <a:gd name="connsiteY0" fmla="*/ 13969 h 1016293"/>
              <a:gd name="connsiteX1" fmla="*/ 5152293 w 6471139"/>
              <a:gd name="connsiteY1" fmla="*/ 101893 h 1016293"/>
              <a:gd name="connsiteX2" fmla="*/ 6471139 w 6471139"/>
              <a:gd name="connsiteY2" fmla="*/ 1016293 h 1016293"/>
              <a:gd name="connsiteX0" fmla="*/ 0 w 6471139"/>
              <a:gd name="connsiteY0" fmla="*/ 13969 h 1825185"/>
              <a:gd name="connsiteX1" fmla="*/ 5152293 w 6471139"/>
              <a:gd name="connsiteY1" fmla="*/ 101893 h 1825185"/>
              <a:gd name="connsiteX2" fmla="*/ 6471139 w 6471139"/>
              <a:gd name="connsiteY2" fmla="*/ 1825185 h 1825185"/>
              <a:gd name="connsiteX0" fmla="*/ 0 w 6471139"/>
              <a:gd name="connsiteY0" fmla="*/ 13969 h 1825185"/>
              <a:gd name="connsiteX1" fmla="*/ 5152293 w 6471139"/>
              <a:gd name="connsiteY1" fmla="*/ 101893 h 1825185"/>
              <a:gd name="connsiteX2" fmla="*/ 6471139 w 6471139"/>
              <a:gd name="connsiteY2" fmla="*/ 1825185 h 1825185"/>
              <a:gd name="connsiteX0" fmla="*/ 0 w 6471139"/>
              <a:gd name="connsiteY0" fmla="*/ 13969 h 1825185"/>
              <a:gd name="connsiteX1" fmla="*/ 4237893 w 6471139"/>
              <a:gd name="connsiteY1" fmla="*/ 101893 h 1825185"/>
              <a:gd name="connsiteX2" fmla="*/ 6471139 w 6471139"/>
              <a:gd name="connsiteY2" fmla="*/ 1825185 h 1825185"/>
              <a:gd name="connsiteX0" fmla="*/ 0 w 6471139"/>
              <a:gd name="connsiteY0" fmla="*/ 0 h 1811216"/>
              <a:gd name="connsiteX1" fmla="*/ 4237893 w 6471139"/>
              <a:gd name="connsiteY1" fmla="*/ 87924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237893 w 6471139"/>
              <a:gd name="connsiteY1" fmla="*/ 87924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308231 w 6471139"/>
              <a:gd name="connsiteY1" fmla="*/ 35170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308231 w 6471139"/>
              <a:gd name="connsiteY1" fmla="*/ 35170 h 1811216"/>
              <a:gd name="connsiteX2" fmla="*/ 6471139 w 6471139"/>
              <a:gd name="connsiteY2" fmla="*/ 1811216 h 1811216"/>
              <a:gd name="connsiteX0" fmla="*/ 0 w 6471139"/>
              <a:gd name="connsiteY0" fmla="*/ 0 h 1811216"/>
              <a:gd name="connsiteX1" fmla="*/ 4290647 w 6471139"/>
              <a:gd name="connsiteY1" fmla="*/ 1 h 1811216"/>
              <a:gd name="connsiteX2" fmla="*/ 6471139 w 6471139"/>
              <a:gd name="connsiteY2" fmla="*/ 1811216 h 1811216"/>
              <a:gd name="connsiteX0" fmla="*/ 0 w 9012058"/>
              <a:gd name="connsiteY0" fmla="*/ 0 h 1811216"/>
              <a:gd name="connsiteX1" fmla="*/ 6831566 w 9012058"/>
              <a:gd name="connsiteY1" fmla="*/ 1 h 1811216"/>
              <a:gd name="connsiteX2" fmla="*/ 9012058 w 9012058"/>
              <a:gd name="connsiteY2" fmla="*/ 1811216 h 181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12058" h="1811216">
                <a:moveTo>
                  <a:pt x="0" y="0"/>
                </a:moveTo>
                <a:lnTo>
                  <a:pt x="6831566" y="1"/>
                </a:lnTo>
                <a:cubicBezTo>
                  <a:pt x="8044904" y="32240"/>
                  <a:pt x="8906550" y="904143"/>
                  <a:pt x="9012058" y="1811216"/>
                </a:cubicBezTo>
              </a:path>
            </a:pathLst>
          </a:custGeom>
          <a:noFill/>
          <a:ln w="28575">
            <a:solidFill>
              <a:srgbClr val="FFA84C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cover 3 new">
            <a:extLst>
              <a:ext uri="{FF2B5EF4-FFF2-40B4-BE49-F238E27FC236}">
                <a16:creationId xmlns:a16="http://schemas.microsoft.com/office/drawing/2014/main" id="{8A1B7FC3-4BA5-3E4F-918B-B1825D4EE204}"/>
              </a:ext>
            </a:extLst>
          </p:cNvPr>
          <p:cNvSpPr/>
          <p:nvPr/>
        </p:nvSpPr>
        <p:spPr>
          <a:xfrm>
            <a:off x="-1" y="3009433"/>
            <a:ext cx="9144000" cy="103561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Path Arrow 2">
            <a:extLst>
              <a:ext uri="{FF2B5EF4-FFF2-40B4-BE49-F238E27FC236}">
                <a16:creationId xmlns:a16="http://schemas.microsoft.com/office/drawing/2014/main" id="{B6B0B5F6-0B25-0C4F-B4AB-AD3D098EB1EE}"/>
              </a:ext>
            </a:extLst>
          </p:cNvPr>
          <p:cNvCxnSpPr>
            <a:cxnSpLocks/>
          </p:cNvCxnSpPr>
          <p:nvPr/>
        </p:nvCxnSpPr>
        <p:spPr>
          <a:xfrm>
            <a:off x="0" y="1516068"/>
            <a:ext cx="9144000" cy="0"/>
          </a:xfrm>
          <a:prstGeom prst="line">
            <a:avLst/>
          </a:prstGeom>
          <a:noFill/>
          <a:ln w="28575">
            <a:solidFill>
              <a:srgbClr val="FFA84C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sp>
        <p:nvSpPr>
          <p:cNvPr id="22" name="Rectangle cover 2">
            <a:extLst>
              <a:ext uri="{FF2B5EF4-FFF2-40B4-BE49-F238E27FC236}">
                <a16:creationId xmlns:a16="http://schemas.microsoft.com/office/drawing/2014/main" id="{6C837F76-4524-AF47-88F6-F704E22B9FE0}"/>
              </a:ext>
            </a:extLst>
          </p:cNvPr>
          <p:cNvSpPr/>
          <p:nvPr/>
        </p:nvSpPr>
        <p:spPr>
          <a:xfrm>
            <a:off x="-1" y="1311091"/>
            <a:ext cx="9144000" cy="3325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Path Arrow 1">
            <a:extLst>
              <a:ext uri="{FF2B5EF4-FFF2-40B4-BE49-F238E27FC236}">
                <a16:creationId xmlns:a16="http://schemas.microsoft.com/office/drawing/2014/main" id="{0B4CD017-A09B-7C4E-8E5D-A90A95867521}"/>
              </a:ext>
            </a:extLst>
          </p:cNvPr>
          <p:cNvCxnSpPr>
            <a:cxnSpLocks/>
          </p:cNvCxnSpPr>
          <p:nvPr/>
        </p:nvCxnSpPr>
        <p:spPr>
          <a:xfrm>
            <a:off x="0" y="1083807"/>
            <a:ext cx="9144000" cy="0"/>
          </a:xfrm>
          <a:prstGeom prst="line">
            <a:avLst/>
          </a:prstGeom>
          <a:noFill/>
          <a:ln w="28575">
            <a:solidFill>
              <a:srgbClr val="FFA84C"/>
            </a:solidFill>
            <a:prstDash val="sysDot"/>
            <a:tailEnd type="triangle" w="lg" len="lg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cxnSp>
      <p:pic>
        <p:nvPicPr>
          <p:cNvPr id="24" name="Pic - Black Hole">
            <a:extLst>
              <a:ext uri="{FF2B5EF4-FFF2-40B4-BE49-F238E27FC236}">
                <a16:creationId xmlns:a16="http://schemas.microsoft.com/office/drawing/2014/main" id="{D7C3C373-235C-C345-9A88-D71B77F1D53F}"/>
              </a:ext>
            </a:extLst>
          </p:cNvPr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21866" y="3556785"/>
            <a:ext cx="1953261" cy="1736528"/>
          </a:xfrm>
          <a:prstGeom prst="rect">
            <a:avLst/>
          </a:prstGeom>
          <a:noFill/>
          <a:ln>
            <a:noFill/>
          </a:ln>
          <a:effectLst>
            <a:softEdge rad="194009"/>
          </a:effectLst>
        </p:spPr>
      </p:pic>
      <p:sp>
        <p:nvSpPr>
          <p:cNvPr id="25" name="Rectangle cover 1">
            <a:extLst>
              <a:ext uri="{FF2B5EF4-FFF2-40B4-BE49-F238E27FC236}">
                <a16:creationId xmlns:a16="http://schemas.microsoft.com/office/drawing/2014/main" id="{CD0DC334-4A27-A644-AB80-CC42AA9ED427}"/>
              </a:ext>
            </a:extLst>
          </p:cNvPr>
          <p:cNvSpPr/>
          <p:nvPr/>
        </p:nvSpPr>
        <p:spPr>
          <a:xfrm>
            <a:off x="-1" y="912080"/>
            <a:ext cx="9144000" cy="33250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6" name="Pic - Earth">
            <a:extLst>
              <a:ext uri="{FF2B5EF4-FFF2-40B4-BE49-F238E27FC236}">
                <a16:creationId xmlns:a16="http://schemas.microsoft.com/office/drawing/2014/main" id="{79FEBF83-9541-B840-99FD-5D4292A617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436" y="1825273"/>
            <a:ext cx="636729" cy="636729"/>
          </a:xfrm>
          <a:prstGeom prst="rect">
            <a:avLst/>
          </a:prstGeom>
        </p:spPr>
      </p:pic>
      <p:sp>
        <p:nvSpPr>
          <p:cNvPr id="27" name="TextBox - Planets">
            <a:extLst>
              <a:ext uri="{FF2B5EF4-FFF2-40B4-BE49-F238E27FC236}">
                <a16:creationId xmlns:a16="http://schemas.microsoft.com/office/drawing/2014/main" id="{6AEEFBB6-8C61-7A4E-BBE9-B90CE7977618}"/>
              </a:ext>
            </a:extLst>
          </p:cNvPr>
          <p:cNvSpPr txBox="1"/>
          <p:nvPr/>
        </p:nvSpPr>
        <p:spPr>
          <a:xfrm>
            <a:off x="6980054" y="1936513"/>
            <a:ext cx="11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A1B0D6"/>
                </a:solidFill>
              </a:rPr>
              <a:t>Planets</a:t>
            </a:r>
          </a:p>
        </p:txBody>
      </p:sp>
      <p:sp>
        <p:nvSpPr>
          <p:cNvPr id="28" name="TextBox - Black Holes">
            <a:extLst>
              <a:ext uri="{FF2B5EF4-FFF2-40B4-BE49-F238E27FC236}">
                <a16:creationId xmlns:a16="http://schemas.microsoft.com/office/drawing/2014/main" id="{A2E28404-7D17-8940-A088-1CB183838B95}"/>
              </a:ext>
            </a:extLst>
          </p:cNvPr>
          <p:cNvSpPr txBox="1"/>
          <p:nvPr/>
        </p:nvSpPr>
        <p:spPr>
          <a:xfrm>
            <a:off x="6980054" y="4223066"/>
            <a:ext cx="1542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5764B"/>
                </a:solidFill>
              </a:rPr>
              <a:t>Black Holes</a:t>
            </a:r>
          </a:p>
        </p:txBody>
      </p:sp>
      <p:sp>
        <p:nvSpPr>
          <p:cNvPr id="29" name="TextBox - Starlight">
            <a:extLst>
              <a:ext uri="{FF2B5EF4-FFF2-40B4-BE49-F238E27FC236}">
                <a16:creationId xmlns:a16="http://schemas.microsoft.com/office/drawing/2014/main" id="{4BAC0EDB-36F5-1441-AFCD-2AB3D8AD36D6}"/>
              </a:ext>
            </a:extLst>
          </p:cNvPr>
          <p:cNvSpPr txBox="1"/>
          <p:nvPr/>
        </p:nvSpPr>
        <p:spPr>
          <a:xfrm>
            <a:off x="393337" y="2160956"/>
            <a:ext cx="1180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A84C"/>
                </a:solidFill>
              </a:rPr>
              <a:t>Starlight</a:t>
            </a:r>
          </a:p>
        </p:txBody>
      </p:sp>
      <p:sp>
        <p:nvSpPr>
          <p:cNvPr id="30" name="Black - Time Delay">
            <a:extLst>
              <a:ext uri="{FF2B5EF4-FFF2-40B4-BE49-F238E27FC236}">
                <a16:creationId xmlns:a16="http://schemas.microsoft.com/office/drawing/2014/main" id="{6BC253C4-EDBF-D341-9E42-FD17C421C437}"/>
              </a:ext>
            </a:extLst>
          </p:cNvPr>
          <p:cNvSpPr/>
          <p:nvPr/>
        </p:nvSpPr>
        <p:spPr>
          <a:xfrm>
            <a:off x="8490482" y="22704"/>
            <a:ext cx="365760" cy="665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Star 2 Outer">
            <a:extLst>
              <a:ext uri="{FF2B5EF4-FFF2-40B4-BE49-F238E27FC236}">
                <a16:creationId xmlns:a16="http://schemas.microsoft.com/office/drawing/2014/main" id="{D18716F0-D9E7-4D40-8602-1766A507A490}"/>
              </a:ext>
            </a:extLst>
          </p:cNvPr>
          <p:cNvSpPr/>
          <p:nvPr/>
        </p:nvSpPr>
        <p:spPr>
          <a:xfrm flipH="1">
            <a:off x="-1373627" y="2272820"/>
            <a:ext cx="2095808" cy="2095800"/>
          </a:xfrm>
          <a:prstGeom prst="star24">
            <a:avLst/>
          </a:prstGeom>
          <a:gradFill flip="none" rotWithShape="1">
            <a:gsLst>
              <a:gs pos="49000">
                <a:srgbClr val="FFCE7D"/>
              </a:gs>
              <a:gs pos="63000">
                <a:srgbClr val="FF8240"/>
              </a:gs>
              <a:gs pos="56000">
                <a:srgbClr val="FFA84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1236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Star 2 Inner">
            <a:extLst>
              <a:ext uri="{FF2B5EF4-FFF2-40B4-BE49-F238E27FC236}">
                <a16:creationId xmlns:a16="http://schemas.microsoft.com/office/drawing/2014/main" id="{DEBAEE62-0243-CB47-BA20-A97E6FFF665F}"/>
              </a:ext>
            </a:extLst>
          </p:cNvPr>
          <p:cNvSpPr>
            <a:spLocks noChangeAspect="1"/>
          </p:cNvSpPr>
          <p:nvPr/>
        </p:nvSpPr>
        <p:spPr>
          <a:xfrm flipH="1">
            <a:off x="-976944" y="2669501"/>
            <a:ext cx="1302443" cy="1302438"/>
          </a:xfrm>
          <a:prstGeom prst="ellipse">
            <a:avLst/>
          </a:prstGeom>
          <a:gradFill flip="none" rotWithShape="1">
            <a:gsLst>
              <a:gs pos="51000">
                <a:srgbClr val="FFE699">
                  <a:lumMod val="69000"/>
                  <a:lumOff val="31000"/>
                </a:srgbClr>
              </a:gs>
              <a:gs pos="100000">
                <a:srgbClr val="FFCC7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Star 1 Outer">
            <a:extLst>
              <a:ext uri="{FF2B5EF4-FFF2-40B4-BE49-F238E27FC236}">
                <a16:creationId xmlns:a16="http://schemas.microsoft.com/office/drawing/2014/main" id="{C0CE6367-A1C3-B347-856C-AF861EE00FAE}"/>
              </a:ext>
            </a:extLst>
          </p:cNvPr>
          <p:cNvSpPr/>
          <p:nvPr/>
        </p:nvSpPr>
        <p:spPr>
          <a:xfrm flipH="1">
            <a:off x="-1373627" y="227888"/>
            <a:ext cx="2095808" cy="2095800"/>
          </a:xfrm>
          <a:prstGeom prst="star24">
            <a:avLst/>
          </a:prstGeom>
          <a:gradFill flip="none" rotWithShape="1">
            <a:gsLst>
              <a:gs pos="49000">
                <a:srgbClr val="FFCE7D"/>
              </a:gs>
              <a:gs pos="63000">
                <a:srgbClr val="FF8240"/>
              </a:gs>
              <a:gs pos="56000">
                <a:srgbClr val="FFA84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1236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Star 1 Inner">
            <a:extLst>
              <a:ext uri="{FF2B5EF4-FFF2-40B4-BE49-F238E27FC236}">
                <a16:creationId xmlns:a16="http://schemas.microsoft.com/office/drawing/2014/main" id="{B6FC799E-8B6B-F448-B157-E5C164C706AE}"/>
              </a:ext>
            </a:extLst>
          </p:cNvPr>
          <p:cNvSpPr>
            <a:spLocks noChangeAspect="1"/>
          </p:cNvSpPr>
          <p:nvPr/>
        </p:nvSpPr>
        <p:spPr>
          <a:xfrm flipH="1">
            <a:off x="-976944" y="624569"/>
            <a:ext cx="1302443" cy="1302438"/>
          </a:xfrm>
          <a:prstGeom prst="ellipse">
            <a:avLst/>
          </a:prstGeom>
          <a:gradFill flip="none" rotWithShape="1">
            <a:gsLst>
              <a:gs pos="51000">
                <a:srgbClr val="FFE699">
                  <a:lumMod val="69000"/>
                  <a:lumOff val="31000"/>
                </a:srgbClr>
              </a:gs>
              <a:gs pos="100000">
                <a:srgbClr val="FFCC7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ED5525-8593-7745-981F-5AE61F0DC51A}"/>
              </a:ext>
            </a:extLst>
          </p:cNvPr>
          <p:cNvSpPr txBox="1"/>
          <p:nvPr/>
        </p:nvSpPr>
        <p:spPr>
          <a:xfrm>
            <a:off x="3093522" y="2221131"/>
            <a:ext cx="255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A84C"/>
                </a:solidFill>
              </a:rPr>
              <a:t>Even light cannot escape a black hole</a:t>
            </a:r>
          </a:p>
        </p:txBody>
      </p:sp>
    </p:spTree>
    <p:extLst>
      <p:ext uri="{BB962C8B-B14F-4D97-AF65-F5344CB8AC3E}">
        <p14:creationId xmlns:p14="http://schemas.microsoft.com/office/powerpoint/2010/main" val="125494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09877E-6 L 1.00226 -0.0030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04" y="-15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2.09877E-6 L 1.00226 -0.0030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04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pat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14E-6 L 0.79097 -2.4691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2222E-6 -1.85185E-6 L 0.77744 -1.85185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2" grpId="0" animBg="1"/>
      <p:bldP spid="25" grpId="0" animBg="1"/>
      <p:bldP spid="29" grpId="0"/>
      <p:bldP spid="29" grpId="1"/>
      <p:bldP spid="30" grpId="0" animBg="1"/>
      <p:bldP spid="31" grpId="0" animBg="1"/>
      <p:bldP spid="31" grpId="1" animBg="1"/>
      <p:bldP spid="32" grpId="0" animBg="1"/>
      <p:bldP spid="33" grpId="0" animBg="1"/>
      <p:bldP spid="33" grpId="1" animBg="1"/>
      <p:bldP spid="3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321A0-4B0A-EA43-88CE-96CD5FB34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06119-92B9-A545-93AC-A2954A81995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4000" y="132080"/>
            <a:ext cx="8514080" cy="205979"/>
          </a:xfrm>
        </p:spPr>
        <p:txBody>
          <a:bodyPr/>
          <a:lstStyle/>
          <a:p>
            <a:r>
              <a:rPr lang="en-US" dirty="0"/>
              <a:t>Exoplanet Communications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9BD44-5872-BE46-8AC6-75926DA7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327899"/>
            <a:ext cx="8514080" cy="434101"/>
          </a:xfrm>
        </p:spPr>
        <p:txBody>
          <a:bodyPr/>
          <a:lstStyle/>
          <a:p>
            <a:r>
              <a:rPr lang="en-US" dirty="0">
                <a:solidFill>
                  <a:srgbClr val="E5764B"/>
                </a:solidFill>
              </a:rPr>
              <a:t>Black Holes </a:t>
            </a:r>
            <a:r>
              <a:rPr lang="en-US" sz="1600" dirty="0">
                <a:solidFill>
                  <a:srgbClr val="E5764B"/>
                </a:solidFill>
              </a:rPr>
              <a:t>– Black Holes vs. Planets</a:t>
            </a:r>
            <a:endParaRPr lang="en-US" dirty="0">
              <a:solidFill>
                <a:srgbClr val="E5764B"/>
              </a:solidFill>
            </a:endParaRP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B30C59DF-F678-154D-A55E-A94C1E1BAA4C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D888B3B-88B9-C440-8DF2-4389D57B4A78}" type="datetime4">
              <a:rPr lang="en-US" smtClean="0"/>
              <a:t>May 11, 2022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81ABF5F-EE76-584D-92DA-72F797613053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 dirty="0"/>
              <a:t>This document has been reviewed and determined not to contain export controlled technical data.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F12D92B-78D8-9D4A-8BCB-B216E9524D9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6913025" y="4952849"/>
            <a:ext cx="601370" cy="122071"/>
          </a:xfrm>
        </p:spPr>
        <p:txBody>
          <a:bodyPr/>
          <a:lstStyle/>
          <a:p>
            <a:fld id="{275C533D-D968-4A70-91E2-44C7FEDAA0E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7AAC82-3B58-F84E-8B60-441A922D57F5}"/>
              </a:ext>
            </a:extLst>
          </p:cNvPr>
          <p:cNvSpPr txBox="1"/>
          <p:nvPr/>
        </p:nvSpPr>
        <p:spPr>
          <a:xfrm>
            <a:off x="7417658" y="4871803"/>
            <a:ext cx="1626110" cy="271698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r"/>
            <a:r>
              <a:rPr lang="en-US" sz="1000" b="1" kern="0" spc="70" dirty="0" err="1">
                <a:solidFill>
                  <a:srgbClr val="3E556E"/>
                </a:solidFill>
              </a:rPr>
              <a:t>exoplanets.nasa.gov</a:t>
            </a:r>
            <a:endParaRPr lang="en-US" sz="1000" b="1" kern="0" spc="70" dirty="0">
              <a:solidFill>
                <a:srgbClr val="3E556E"/>
              </a:solidFill>
            </a:endParaRPr>
          </a:p>
        </p:txBody>
      </p:sp>
      <p:sp>
        <p:nvSpPr>
          <p:cNvPr id="30" name="Black - Time Delay">
            <a:extLst>
              <a:ext uri="{FF2B5EF4-FFF2-40B4-BE49-F238E27FC236}">
                <a16:creationId xmlns:a16="http://schemas.microsoft.com/office/drawing/2014/main" id="{6BC253C4-EDBF-D341-9E42-FD17C421C437}"/>
              </a:ext>
            </a:extLst>
          </p:cNvPr>
          <p:cNvSpPr/>
          <p:nvPr/>
        </p:nvSpPr>
        <p:spPr>
          <a:xfrm>
            <a:off x="8490482" y="22704"/>
            <a:ext cx="365760" cy="6650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81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0">
        <p:fade/>
      </p:transition>
    </mc:Choice>
    <mc:Fallback xmlns="">
      <p:transition spd="med" advTm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522&quot;&gt;&lt;object type=&quot;3&quot; unique_id=&quot;10523&quot;&gt;&lt;property id=&quot;20148&quot; value=&quot;5&quot;/&gt;&lt;property id=&quot;20300&quot; value=&quot;Slide 1&quot;/&gt;&lt;property id=&quot;20307&quot; value=&quot;277&quot;/&gt;&lt;/object&gt;&lt;object type=&quot;3&quot; unique_id=&quot;10524&quot;&gt;&lt;property id=&quot;20148&quot; value=&quot;5&quot;/&gt;&lt;property id=&quot;20300&quot; value=&quot;Slide 2&quot;/&gt;&lt;property id=&quot;20307&quot; value=&quot;281&quot;/&gt;&lt;/object&gt;&lt;object type=&quot;3&quot; unique_id=&quot;10525&quot;&gt;&lt;property id=&quot;20148&quot; value=&quot;5&quot;/&gt;&lt;property id=&quot;20300&quot; value=&quot;Slide 3&quot;/&gt;&lt;property id=&quot;20307&quot; value=&quot;280&quot;/&gt;&lt;/object&gt;&lt;object type=&quot;3&quot; unique_id=&quot;10526&quot;&gt;&lt;property id=&quot;20148&quot; value=&quot;5&quot;/&gt;&lt;property id=&quot;20300&quot; value=&quot;Slide 4&quot;/&gt;&lt;property id=&quot;20307&quot; value=&quot;278&quot;/&gt;&lt;/object&gt;&lt;/object&gt;&lt;object type=&quot;8&quot; unique_id=&quot;10532&quot;&gt;&lt;/object&gt;&lt;/object&gt;&lt;/database&gt;"/>
  <p:tag name="MMPROD_NEXTUNIQUEID" val="10010"/>
  <p:tag name="SECTOMILLISECCONVERTED" val="1"/>
</p:tagLst>
</file>

<file path=ppt/theme/theme1.xml><?xml version="1.0" encoding="utf-8"?>
<a:theme xmlns:a="http://schemas.openxmlformats.org/drawingml/2006/main" name="NASAjpl-White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bg1">
              <a:lumMod val="65000"/>
            </a:schemeClr>
          </a:solidFill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ASAjpl-BlackTheme-16x9-vA6">
  <a:themeElements>
    <a:clrScheme name="NASA-JPL - Jan 2017">
      <a:dk1>
        <a:sysClr val="windowText" lastClr="000000"/>
      </a:dk1>
      <a:lt1>
        <a:sysClr val="window" lastClr="FFFFFF"/>
      </a:lt1>
      <a:dk2>
        <a:srgbClr val="5D5D60"/>
      </a:dk2>
      <a:lt2>
        <a:srgbClr val="E4E9EF"/>
      </a:lt2>
      <a:accent1>
        <a:srgbClr val="6083AA"/>
      </a:accent1>
      <a:accent2>
        <a:srgbClr val="94A8C2"/>
      </a:accent2>
      <a:accent3>
        <a:srgbClr val="0B3D91"/>
      </a:accent3>
      <a:accent4>
        <a:srgbClr val="E31937"/>
      </a:accent4>
      <a:accent5>
        <a:srgbClr val="F2A900"/>
      </a:accent5>
      <a:accent6>
        <a:srgbClr val="A4B34C"/>
      </a:accent6>
      <a:hlink>
        <a:srgbClr val="0E7EE0"/>
      </a:hlink>
      <a:folHlink>
        <a:srgbClr val="0E7EE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  <a:effectLst/>
      </a:spPr>
      <a:bodyPr rtlCol="0" anchor="ctr"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2"/>
          </a:solidFill>
          <a:headEnd type="arrow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16592</TotalTime>
  <Words>419</Words>
  <Application>Microsoft Macintosh PowerPoint</Application>
  <PresentationFormat>On-screen Show (16:9)</PresentationFormat>
  <Paragraphs>68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NASAjpl-WhiteTheme-16x9-vA6</vt:lpstr>
      <vt:lpstr>NASAjpl-BlackTheme-16x9-vA6</vt:lpstr>
      <vt:lpstr>Black Holes – Black Holes vs. Planets</vt:lpstr>
      <vt:lpstr>Black Holes – Black Holes vs. Planets</vt:lpstr>
      <vt:lpstr>Black Holes – Black Holes vs. Planets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Carolyn M Stolze</dc:creator>
  <cp:lastModifiedBy>Microsoft Office User</cp:lastModifiedBy>
  <cp:revision>304</cp:revision>
  <dcterms:created xsi:type="dcterms:W3CDTF">2016-09-08T21:41:17Z</dcterms:created>
  <dcterms:modified xsi:type="dcterms:W3CDTF">2022-05-12T03:41:16Z</dcterms:modified>
</cp:coreProperties>
</file>