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  <p:sldMasterId id="2147483673" r:id="rId2"/>
  </p:sldMasterIdLst>
  <p:notesMasterIdLst>
    <p:notesMasterId r:id="rId4"/>
  </p:notesMasterIdLst>
  <p:handoutMasterIdLst>
    <p:handoutMasterId r:id="rId5"/>
  </p:handoutMasterIdLst>
  <p:sldIdLst>
    <p:sldId id="268" r:id="rId3"/>
  </p:sldIdLst>
  <p:sldSz cx="9144000" cy="5143500" type="screen16x9"/>
  <p:notesSz cx="6858000" cy="9144000"/>
  <p:custDataLst>
    <p:tags r:id="rId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96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7272"/>
    <a:srgbClr val="BB968F"/>
    <a:srgbClr val="F1F1F1"/>
    <a:srgbClr val="E5764B"/>
    <a:srgbClr val="6F6462"/>
    <a:srgbClr val="310001"/>
    <a:srgbClr val="FFE699"/>
    <a:srgbClr val="88B5FF"/>
    <a:srgbClr val="9DC3E6"/>
    <a:srgbClr val="B7D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80"/>
    <p:restoredTop sz="47670" autoAdjust="0"/>
  </p:normalViewPr>
  <p:slideViewPr>
    <p:cSldViewPr snapToGrid="0" snapToObjects="1">
      <p:cViewPr varScale="1">
        <p:scale>
          <a:sx n="72" d="100"/>
          <a:sy n="72" d="100"/>
        </p:scale>
        <p:origin x="3136" y="192"/>
      </p:cViewPr>
      <p:guideLst>
        <p:guide orient="horz" pos="279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>
              <a:latin typeface="Arial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67AB6-DDEA-CF4E-A74B-19A554508643}" type="datetimeFigureOut">
              <a:rPr lang="en-US" smtClean="0">
                <a:latin typeface="Arial"/>
              </a:rPr>
              <a:t>5/11/22</a:t>
            </a:fld>
            <a:endParaRPr lang="en-US">
              <a:latin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>
              <a:latin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300F83-E232-AF4B-BEC0-F9D716239A3F}" type="slidenum">
              <a:rPr lang="en-US" smtClean="0">
                <a:latin typeface="Arial"/>
              </a:rPr>
              <a:t>‹#›</a:t>
            </a:fld>
            <a:endParaRPr lang="en-US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052301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/>
              </a:defRPr>
            </a:lvl1pPr>
          </a:lstStyle>
          <a:p>
            <a:fld id="{72DD8AEC-B96B-2C4C-86B3-8483D80B216B}" type="datetimeFigureOut">
              <a:rPr lang="en-US" smtClean="0"/>
              <a:pPr/>
              <a:t>5/11/22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/>
              </a:defRPr>
            </a:lvl1pPr>
          </a:lstStyle>
          <a:p>
            <a:fld id="{4180AB40-CF9C-CB44-AF47-E5E5B00AC3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5717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venthorizontelescope.org/press-release-april-10-2019-astronomers-capture-first-image-black-hole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ligo.caltech.edu/page/gw-sources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slide requires 3 clicks:</a:t>
            </a:r>
          </a:p>
          <a:p>
            <a:endParaRPr lang="en-US" dirty="0"/>
          </a:p>
          <a:p>
            <a:pPr marL="228600" indent="-228600">
              <a:buAutoNum type="arabicParenR"/>
            </a:pPr>
            <a:r>
              <a:rPr lang="en-US" dirty="0"/>
              <a:t>Highlights topic #1 (stellar black holes)</a:t>
            </a:r>
          </a:p>
          <a:p>
            <a:pPr marL="228600" indent="-228600">
              <a:buAutoNum type="arabicParenR"/>
            </a:pPr>
            <a:r>
              <a:rPr lang="en-US" dirty="0"/>
              <a:t>Dims topic #1 and highlights topic #2 (intermediate-mass black holes)</a:t>
            </a:r>
          </a:p>
          <a:p>
            <a:pPr marL="228600" indent="-228600">
              <a:buAutoNum type="arabicParenR"/>
            </a:pPr>
            <a:r>
              <a:rPr lang="en-US" dirty="0"/>
              <a:t>Dims topic #2 and highlights topic #3 (supermassive black holes)</a:t>
            </a:r>
          </a:p>
          <a:p>
            <a:pPr marL="228600" indent="-228600">
              <a:buAutoNum type="arabicParenR"/>
            </a:pPr>
            <a:endParaRPr lang="en-US" dirty="0"/>
          </a:p>
          <a:p>
            <a:pPr marL="0" indent="0">
              <a:buFontTx/>
              <a:buNone/>
            </a:pPr>
            <a:r>
              <a:rPr lang="en-US" b="1" dirty="0"/>
              <a:t>Audience:</a:t>
            </a:r>
            <a:r>
              <a:rPr lang="en-US" dirty="0"/>
              <a:t> </a:t>
            </a:r>
          </a:p>
          <a:p>
            <a:pPr marL="0" indent="0">
              <a:buFontTx/>
              <a:buNone/>
            </a:pPr>
            <a:r>
              <a:rPr lang="en-US" dirty="0"/>
              <a:t>9th Grade and older.</a:t>
            </a:r>
          </a:p>
          <a:p>
            <a:pPr marL="0" indent="0">
              <a:buFontTx/>
              <a:buNone/>
            </a:pPr>
            <a:endParaRPr lang="en-US" dirty="0"/>
          </a:p>
          <a:p>
            <a:pPr marL="0" indent="0">
              <a:buFontTx/>
              <a:buNone/>
            </a:pPr>
            <a:r>
              <a:rPr lang="en-US" b="1" dirty="0"/>
              <a:t>Description:</a:t>
            </a:r>
          </a:p>
          <a:p>
            <a:pPr marL="0" indent="0">
              <a:buFontTx/>
              <a:buNone/>
            </a:pPr>
            <a:r>
              <a:rPr lang="en-US" dirty="0"/>
              <a:t>This slide addresses the common questions about black holes raised by the audience.</a:t>
            </a:r>
          </a:p>
          <a:p>
            <a:pPr marL="0" indent="0">
              <a:buFontTx/>
              <a:buNone/>
            </a:pPr>
            <a:endParaRPr lang="en-US" dirty="0"/>
          </a:p>
          <a:p>
            <a:pPr marL="0" indent="0">
              <a:buFontTx/>
              <a:buNone/>
            </a:pPr>
            <a:r>
              <a:rPr lang="en-US" b="1" dirty="0"/>
              <a:t>User's notes: </a:t>
            </a:r>
          </a:p>
          <a:p>
            <a:pPr marL="0" indent="0">
              <a:buFontTx/>
              <a:buNone/>
            </a:pPr>
            <a:r>
              <a:rPr lang="en-US" dirty="0"/>
              <a:t>The additional information can be available at e.g., https://</a:t>
            </a:r>
            <a:r>
              <a:rPr lang="en-US" dirty="0" err="1"/>
              <a:t>www.nasa.gov</a:t>
            </a:r>
            <a:r>
              <a:rPr lang="en-US" dirty="0"/>
              <a:t>/audience/</a:t>
            </a:r>
            <a:r>
              <a:rPr lang="en-US" dirty="0" err="1"/>
              <a:t>forstudents</a:t>
            </a:r>
            <a:r>
              <a:rPr lang="en-US" dirty="0"/>
              <a:t>/k-4/stories/</a:t>
            </a:r>
            <a:r>
              <a:rPr lang="en-US" dirty="0" err="1"/>
              <a:t>nasa</a:t>
            </a:r>
            <a:r>
              <a:rPr lang="en-US" dirty="0"/>
              <a:t>-knows/what-is-a-black-hole-k4.html,</a:t>
            </a:r>
          </a:p>
          <a:p>
            <a:pPr marL="0" indent="0">
              <a:buFontTx/>
              <a:buNone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Arial"/>
                <a:ea typeface="+mn-ea"/>
                <a:cs typeface="+mn-cs"/>
                <a:hlinkClick r:id="rId3" tooltip="https://eventhorizontelescope.org/press-release-april-10-2019-astronomers-capture-first-image-black-hole"/>
              </a:rPr>
              <a:t>https://eventhorizontelescope.org/press-release-april-10-2019-astronomers-capture-first-image-black-hole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Arial"/>
                <a:ea typeface="+mn-ea"/>
                <a:cs typeface="+mn-cs"/>
              </a:rPr>
              <a:t>,</a:t>
            </a:r>
          </a:p>
          <a:p>
            <a:pPr marL="0" indent="0">
              <a:buFontTx/>
              <a:buNone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Arial"/>
                <a:ea typeface="+mn-ea"/>
                <a:cs typeface="+mn-cs"/>
                <a:hlinkClick r:id="rId4" tooltip="https://www.ligo.caltech.edu/page/gw-sources"/>
              </a:rPr>
              <a:t>https://www.ligo.caltech.edu/page/gw-sources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Arial"/>
                <a:ea typeface="+mn-ea"/>
                <a:cs typeface="+mn-cs"/>
              </a:rPr>
              <a:t>.</a:t>
            </a:r>
            <a:endParaRPr lang="en-US" dirty="0"/>
          </a:p>
          <a:p>
            <a:pPr marL="0" indent="0">
              <a:buFontTx/>
              <a:buNone/>
            </a:pPr>
            <a:endParaRPr lang="en-US" dirty="0"/>
          </a:p>
          <a:p>
            <a:pPr marL="0" indent="0">
              <a:buFontTx/>
              <a:buNone/>
            </a:pPr>
            <a:r>
              <a:rPr lang="en-US" b="1" dirty="0"/>
              <a:t>NOTE: </a:t>
            </a:r>
          </a:p>
          <a:p>
            <a:pPr marL="0" indent="0">
              <a:buFontTx/>
              <a:buNone/>
            </a:pPr>
            <a:r>
              <a:rPr lang="en-US" dirty="0"/>
              <a:t>This PowerPoint file has built-in interactive elements. </a:t>
            </a:r>
          </a:p>
          <a:p>
            <a:pPr marL="0" indent="0">
              <a:buFontTx/>
              <a:buNone/>
            </a:pPr>
            <a:r>
              <a:rPr lang="en-US" dirty="0"/>
              <a:t>To view them, you must be in "Slide Show" mode; you can then move to the next view either by clicking your mouse, the spacebar, or the arrow keys. </a:t>
            </a:r>
          </a:p>
          <a:p>
            <a:pPr marL="0" indent="0">
              <a:buFontTx/>
              <a:buNone/>
            </a:pPr>
            <a:r>
              <a:rPr lang="en-US" dirty="0"/>
              <a:t>This slide will not work in "regular viewing mode."</a:t>
            </a:r>
          </a:p>
          <a:p>
            <a:pPr marL="0" indent="0">
              <a:buFontTx/>
              <a:buNone/>
            </a:pPr>
            <a:endParaRPr lang="en-US" dirty="0"/>
          </a:p>
          <a:p>
            <a:pPr marL="0" indent="0">
              <a:buFontTx/>
              <a:buNone/>
            </a:pPr>
            <a:r>
              <a:rPr lang="en-US" b="1" dirty="0"/>
              <a:t>Credit:</a:t>
            </a:r>
          </a:p>
          <a:p>
            <a:pPr marL="0" indent="0">
              <a:buFontTx/>
              <a:buNone/>
            </a:pPr>
            <a:r>
              <a:rPr lang="en-US" dirty="0"/>
              <a:t>NASA/JPL-Caltech</a:t>
            </a:r>
          </a:p>
          <a:p>
            <a:pPr marL="0" indent="0">
              <a:buNone/>
            </a:pPr>
            <a:endParaRPr lang="en-US" dirty="0"/>
          </a:p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E2C2CA-A0ED-D449-BD82-67EA63EA3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895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No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925513" y="1956377"/>
            <a:ext cx="7483464" cy="294801"/>
          </a:xfrm>
        </p:spPr>
        <p:txBody>
          <a:bodyPr>
            <a:noAutofit/>
          </a:bodyPr>
          <a:lstStyle>
            <a:lvl1pPr marL="0" indent="0">
              <a:buNone/>
              <a:defRPr sz="1400" baseline="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a Theme, Project or Mission Name (optional)</a:t>
            </a:r>
          </a:p>
        </p:txBody>
      </p:sp>
      <p:sp>
        <p:nvSpPr>
          <p:cNvPr id="24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915352" y="2251179"/>
            <a:ext cx="7493625" cy="419202"/>
          </a:xfrm>
        </p:spPr>
        <p:txBody>
          <a:bodyPr>
            <a:noAutofit/>
          </a:bodyPr>
          <a:lstStyle>
            <a:lvl1pPr marL="0" indent="0">
              <a:buNone/>
              <a:defRPr sz="2400" b="1" baseline="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Presentation Title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7" hasCustomPrompt="1"/>
          </p:nvPr>
        </p:nvSpPr>
        <p:spPr>
          <a:xfrm>
            <a:off x="925512" y="2668678"/>
            <a:ext cx="7483465" cy="826362"/>
          </a:xfrm>
        </p:spPr>
        <p:txBody>
          <a:bodyPr>
            <a:noAutofit/>
          </a:bodyPr>
          <a:lstStyle>
            <a:lvl1pPr marL="0" indent="0">
              <a:buNone/>
              <a:defRPr sz="2000" b="0" baseline="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a Presentation Subtitle</a:t>
            </a:r>
          </a:p>
        </p:txBody>
      </p:sp>
      <p:sp>
        <p:nvSpPr>
          <p:cNvPr id="26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915352" y="4246880"/>
            <a:ext cx="7493625" cy="497840"/>
          </a:xfrm>
        </p:spPr>
        <p:txBody>
          <a:bodyPr anchor="b">
            <a:noAutofit/>
          </a:bodyPr>
          <a:lstStyle>
            <a:lvl1pPr marL="0" indent="0">
              <a:buNone/>
              <a:defRPr sz="1000" b="0" baseline="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Presented by, Job Title, Date, etc.</a:t>
            </a:r>
          </a:p>
        </p:txBody>
      </p:sp>
      <p:pic>
        <p:nvPicPr>
          <p:cNvPr id="8" name="Picture 7" descr="Tribrand_ColorBlack_rgb_16x3_16060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7295" y="1184383"/>
            <a:ext cx="2925483" cy="812634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20"/>
          </p:nvPr>
        </p:nvSpPr>
        <p:spPr>
          <a:xfrm>
            <a:off x="915353" y="4802823"/>
            <a:ext cx="7493624" cy="274637"/>
          </a:xfrm>
        </p:spPr>
        <p:txBody>
          <a:bodyPr/>
          <a:lstStyle/>
          <a:p>
            <a:pPr algn="l"/>
            <a:r>
              <a:rPr lang="en-US"/>
              <a:t>This document has been reviewed and determined not to contain export controlled technical data.</a:t>
            </a:r>
          </a:p>
        </p:txBody>
      </p:sp>
    </p:spTree>
    <p:extLst>
      <p:ext uri="{BB962C8B-B14F-4D97-AF65-F5344CB8AC3E}">
        <p14:creationId xmlns:p14="http://schemas.microsoft.com/office/powerpoint/2010/main" val="2565551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54000" y="757179"/>
            <a:ext cx="8514080" cy="350262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>
              <a:buFontTx/>
              <a:buNone/>
              <a:defRPr sz="2000" baseline="0">
                <a:solidFill>
                  <a:srgbClr val="000000"/>
                </a:solidFill>
              </a:defRPr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quarter" idx="19"/>
          </p:nvPr>
        </p:nvSpPr>
        <p:spPr>
          <a:xfrm>
            <a:off x="254000" y="2137092"/>
            <a:ext cx="4216400" cy="238410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11"/>
          <p:cNvSpPr>
            <a:spLocks noGrp="1"/>
          </p:cNvSpPr>
          <p:nvPr>
            <p:ph sz="quarter" idx="20"/>
          </p:nvPr>
        </p:nvSpPr>
        <p:spPr>
          <a:xfrm>
            <a:off x="4675164" y="2137092"/>
            <a:ext cx="4216400" cy="23841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254000" y="1497330"/>
            <a:ext cx="42164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75164" y="1497330"/>
            <a:ext cx="42164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7810218" y="4719637"/>
            <a:ext cx="1233549" cy="42386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4F7BED6E-8BF2-AA4E-9E08-8FB1C9655BB1}" type="datetime4">
              <a:rPr lang="en-US" smtClean="0"/>
              <a:t>May 11,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0E0E1749-0B7E-403A-A9A7-95F2ED1F28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700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54000" y="757179"/>
            <a:ext cx="8514080" cy="350262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>
              <a:buFontTx/>
              <a:buNone/>
              <a:defRPr sz="2000" baseline="0">
                <a:solidFill>
                  <a:srgbClr val="000000"/>
                </a:solidFill>
              </a:defRPr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sz="quarter" idx="19"/>
          </p:nvPr>
        </p:nvSpPr>
        <p:spPr>
          <a:xfrm>
            <a:off x="254000" y="2137092"/>
            <a:ext cx="3211513" cy="238410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2"/>
          <p:cNvSpPr>
            <a:spLocks noGrp="1"/>
          </p:cNvSpPr>
          <p:nvPr>
            <p:ph type="body" idx="24" hasCustomPrompt="1"/>
          </p:nvPr>
        </p:nvSpPr>
        <p:spPr>
          <a:xfrm>
            <a:off x="254000" y="1497330"/>
            <a:ext cx="3211513" cy="639762"/>
          </a:xfrm>
        </p:spPr>
        <p:txBody>
          <a:bodyPr anchor="b">
            <a:noAutofit/>
          </a:bodyPr>
          <a:lstStyle>
            <a:lvl1pPr marL="0" indent="0">
              <a:buFont typeface="Arial"/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3" name="Content Placeholder 11"/>
          <p:cNvSpPr>
            <a:spLocks noGrp="1"/>
          </p:cNvSpPr>
          <p:nvPr>
            <p:ph sz="quarter" idx="20"/>
          </p:nvPr>
        </p:nvSpPr>
        <p:spPr>
          <a:xfrm>
            <a:off x="3638844" y="1497329"/>
            <a:ext cx="5129236" cy="302386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7810218" y="4719637"/>
            <a:ext cx="1233549" cy="42386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fld id="{7607D4CB-C25A-8E42-B2D3-6E370A42B76F}" type="datetime4">
              <a:rPr lang="en-US" smtClean="0"/>
              <a:t>May 11,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0E0E1749-0B7E-403A-A9A7-95F2ED1F28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58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54000" y="757179"/>
            <a:ext cx="8514080" cy="350262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>
              <a:buFontTx/>
              <a:buNone/>
              <a:defRPr sz="2000" baseline="0">
                <a:solidFill>
                  <a:srgbClr val="000000"/>
                </a:solidFill>
              </a:defRPr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idx="1"/>
          </p:nvPr>
        </p:nvSpPr>
        <p:spPr>
          <a:xfrm>
            <a:off x="254000" y="1497330"/>
            <a:ext cx="5129236" cy="302386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sz="quarter" idx="19"/>
          </p:nvPr>
        </p:nvSpPr>
        <p:spPr>
          <a:xfrm>
            <a:off x="5556567" y="2137092"/>
            <a:ext cx="3211513" cy="238410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idx="24" hasCustomPrompt="1"/>
          </p:nvPr>
        </p:nvSpPr>
        <p:spPr>
          <a:xfrm>
            <a:off x="5556567" y="1497330"/>
            <a:ext cx="3211513" cy="639762"/>
          </a:xfrm>
        </p:spPr>
        <p:txBody>
          <a:bodyPr anchor="b">
            <a:noAutofit/>
          </a:bodyPr>
          <a:lstStyle>
            <a:lvl1pPr marL="0" indent="0">
              <a:buFont typeface="Arial"/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7810218" y="4719637"/>
            <a:ext cx="1233549" cy="42386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fld id="{79E4DC6E-9D85-3C4A-A781-2874828201CC}" type="datetime4">
              <a:rPr lang="en-US" smtClean="0"/>
              <a:t>May 11,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0E0E1749-0B7E-403A-A9A7-95F2ED1F28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11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Black Str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1161143"/>
            <a:ext cx="9144000" cy="355849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54000" y="757179"/>
            <a:ext cx="8514080" cy="350262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>
              <a:buFontTx/>
              <a:buNone/>
              <a:defRPr sz="2000" baseline="0">
                <a:solidFill>
                  <a:srgbClr val="000000"/>
                </a:solidFill>
              </a:defRPr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7810218" y="4719637"/>
            <a:ext cx="1233549" cy="42386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7F5C3F1D-71E8-5A47-88ED-50E3495C21D3}" type="datetime4">
              <a:rPr lang="en-US" smtClean="0"/>
              <a:t>May 11,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0E0E1749-0B7E-403A-A9A7-95F2ED1F28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455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Light Str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1161143"/>
            <a:ext cx="9144000" cy="355849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54000" y="757179"/>
            <a:ext cx="8514080" cy="350262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>
              <a:buFontTx/>
              <a:buNone/>
              <a:defRPr sz="2000" baseline="0">
                <a:solidFill>
                  <a:srgbClr val="000000"/>
                </a:solidFill>
              </a:defRPr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7810218" y="4719637"/>
            <a:ext cx="1233549" cy="42386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9501770B-5A38-6D41-BC4D-14D9D98FBA9A}" type="datetime4">
              <a:rPr lang="en-US" smtClean="0"/>
              <a:t>May 11, 2022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0E0E1749-0B7E-403A-A9A7-95F2ED1F28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324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7810218" y="4719637"/>
            <a:ext cx="1233549" cy="42386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4CD46-810F-CB4A-9B49-52B2FB53930A}" type="datetime4">
              <a:rPr lang="en-US" smtClean="0"/>
              <a:t>May 11, 2022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E1749-0B7E-403A-A9A7-95F2ED1F28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1939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7360" y="1839278"/>
            <a:ext cx="8229600" cy="1462722"/>
          </a:xfrm>
        </p:spPr>
        <p:txBody>
          <a:bodyPr anchor="ctr">
            <a:noAutofit/>
          </a:bodyPr>
          <a:lstStyle>
            <a:lvl1pPr marL="0" indent="0" algn="ctr">
              <a:buNone/>
              <a:defRPr sz="3600" baseline="0"/>
            </a:lvl1pPr>
          </a:lstStyle>
          <a:p>
            <a:pPr lvl="0"/>
            <a:r>
              <a:rPr lang="en-US" dirty="0"/>
              <a:t>Click to add section header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7810218" y="4719637"/>
            <a:ext cx="1233549" cy="42386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54055E9-DD3C-1148-9E7E-CA03599676C5}" type="datetime4">
              <a:rPr lang="en-US" smtClean="0"/>
              <a:t>May 11,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E0E1749-0B7E-403A-A9A7-95F2ED1F28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1171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_Gray"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7360" y="1839278"/>
            <a:ext cx="8229600" cy="1462722"/>
          </a:xfrm>
        </p:spPr>
        <p:txBody>
          <a:bodyPr anchor="ctr">
            <a:no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section header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7810218" y="4719637"/>
            <a:ext cx="1233549" cy="42386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708BBF0-6641-7043-AE06-788C07073F99}" type="datetime4">
              <a:rPr lang="en-US" smtClean="0"/>
              <a:t>May 11,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E0E1749-0B7E-403A-A9A7-95F2ED1F28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6902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42B7A-134C-1747-A5B6-4AF14F3ABB46}" type="datetime4">
              <a:rPr lang="en-US" smtClean="0"/>
              <a:t>May 11,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E1749-0B7E-403A-A9A7-95F2ED1F28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7249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538518" y="2571750"/>
            <a:ext cx="4057288" cy="0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 userDrawn="1"/>
        </p:nvSpPr>
        <p:spPr>
          <a:xfrm>
            <a:off x="1" y="2790066"/>
            <a:ext cx="9144000" cy="40015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 kern="0" spc="70">
                <a:solidFill>
                  <a:schemeClr val="accent1"/>
                </a:solidFill>
              </a:rPr>
              <a:t>jpl.nasa.gov</a:t>
            </a:r>
          </a:p>
        </p:txBody>
      </p:sp>
      <p:pic>
        <p:nvPicPr>
          <p:cNvPr id="6" name="Picture 5" descr="Tribrand_ColorBlack_rgb_16x3_16060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38518" y="1381408"/>
            <a:ext cx="4057288" cy="112702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B188-FFF5-1248-9628-C443F92BF3B6}" type="datetime4">
              <a:rPr lang="en-US" smtClean="0"/>
              <a:t>May 11,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E1749-0B7E-403A-A9A7-95F2ED1F28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053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Sq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5687785" y="508000"/>
            <a:ext cx="3347357" cy="826391"/>
          </a:xfrm>
        </p:spPr>
        <p:txBody>
          <a:bodyPr anchor="b">
            <a:noAutofit/>
          </a:bodyPr>
          <a:lstStyle>
            <a:lvl1pPr marL="0" indent="0" algn="ctr">
              <a:buNone/>
              <a:defRPr sz="1400">
                <a:solidFill>
                  <a:schemeClr val="accent1"/>
                </a:solidFill>
                <a:latin typeface="+mj-lt"/>
              </a:defRPr>
            </a:lvl1pPr>
            <a:lvl2pPr marL="457200" indent="0" algn="ctr">
              <a:buNone/>
              <a:defRPr sz="1400">
                <a:solidFill>
                  <a:schemeClr val="accent1"/>
                </a:solidFill>
              </a:defRPr>
            </a:lvl2pPr>
            <a:lvl3pPr marL="914400" indent="0" algn="ctr">
              <a:buNone/>
              <a:defRPr sz="1400">
                <a:solidFill>
                  <a:schemeClr val="accent1"/>
                </a:solidFill>
              </a:defRPr>
            </a:lvl3pPr>
            <a:lvl4pPr marL="1371600" indent="0" algn="ctr">
              <a:buNone/>
              <a:defRPr sz="1400">
                <a:solidFill>
                  <a:schemeClr val="accent1"/>
                </a:solidFill>
              </a:defRPr>
            </a:lvl4pPr>
            <a:lvl5pPr marL="1828800" indent="0" algn="ctr">
              <a:buNone/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a Theme, Project or Mission Name (optional)</a:t>
            </a: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5687785" y="1354711"/>
            <a:ext cx="3347357" cy="728089"/>
          </a:xfrm>
        </p:spPr>
        <p:txBody>
          <a:bodyPr anchor="t">
            <a:noAutofit/>
          </a:bodyPr>
          <a:lstStyle>
            <a:lvl1pPr marL="0" indent="0" algn="ctr">
              <a:buNone/>
              <a:defRPr sz="2200" b="1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1400">
                <a:solidFill>
                  <a:schemeClr val="accent1"/>
                </a:solidFill>
              </a:defRPr>
            </a:lvl2pPr>
            <a:lvl3pPr marL="914400" indent="0" algn="ctr">
              <a:buNone/>
              <a:defRPr sz="1400">
                <a:solidFill>
                  <a:schemeClr val="accent1"/>
                </a:solidFill>
              </a:defRPr>
            </a:lvl3pPr>
            <a:lvl4pPr marL="1371600" indent="0" algn="ctr">
              <a:buNone/>
              <a:defRPr sz="1400">
                <a:solidFill>
                  <a:schemeClr val="accent1"/>
                </a:solidFill>
              </a:defRPr>
            </a:lvl4pPr>
            <a:lvl5pPr marL="1828800" indent="0" algn="ctr">
              <a:buNone/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Edit Presentation Title</a:t>
            </a:r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5546725" cy="5143500"/>
          </a:xfrm>
        </p:spPr>
        <p:txBody>
          <a:bodyPr anchor="ctr"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Tx/>
              <a:buFont typeface="Arial"/>
              <a:buNone/>
              <a:tabLst/>
              <a:defRPr sz="1400"/>
            </a:lvl1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26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5687785" y="2164080"/>
            <a:ext cx="3347357" cy="833120"/>
          </a:xfrm>
        </p:spPr>
        <p:txBody>
          <a:bodyPr anchor="t">
            <a:noAutofit/>
          </a:bodyPr>
          <a:lstStyle>
            <a:lvl1pPr marL="0" indent="0" algn="ctr">
              <a:buNone/>
              <a:defRPr sz="1000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1400">
                <a:solidFill>
                  <a:schemeClr val="accent1"/>
                </a:solidFill>
              </a:defRPr>
            </a:lvl2pPr>
            <a:lvl3pPr marL="914400" indent="0" algn="ctr">
              <a:buNone/>
              <a:defRPr sz="1400">
                <a:solidFill>
                  <a:schemeClr val="accent1"/>
                </a:solidFill>
              </a:defRPr>
            </a:lvl3pPr>
            <a:lvl4pPr marL="1371600" indent="0" algn="ctr">
              <a:buNone/>
              <a:defRPr sz="1400">
                <a:solidFill>
                  <a:schemeClr val="accent1"/>
                </a:solidFill>
              </a:defRPr>
            </a:lvl4pPr>
            <a:lvl5pPr marL="1828800" indent="0" algn="ctr">
              <a:buNone/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Presented by, Job Title, Date, etc.</a:t>
            </a:r>
          </a:p>
        </p:txBody>
      </p:sp>
      <p:pic>
        <p:nvPicPr>
          <p:cNvPr id="8" name="Picture 7" descr="Tribrand_ColorBlack_rgb_16x3_16060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70339" y="3918225"/>
            <a:ext cx="2925483" cy="812634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7"/>
          </p:nvPr>
        </p:nvSpPr>
        <p:spPr>
          <a:xfrm>
            <a:off x="5687785" y="4802823"/>
            <a:ext cx="3347357" cy="274637"/>
          </a:xfrm>
        </p:spPr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</p:spTree>
    <p:extLst>
      <p:ext uri="{BB962C8B-B14F-4D97-AF65-F5344CB8AC3E}">
        <p14:creationId xmlns:p14="http://schemas.microsoft.com/office/powerpoint/2010/main" val="32079114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ribrand_ColorBlack_rgb_16x3_16060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3356" y="2008238"/>
            <a:ext cx="4057288" cy="112702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DAC3-0C26-8645-A80B-69C8D12FE8B8}" type="datetime4">
              <a:rPr lang="en-US" smtClean="0"/>
              <a:t>May 11,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E1749-0B7E-403A-A9A7-95F2ED1F28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670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No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925513" y="1956377"/>
            <a:ext cx="7483464" cy="294801"/>
          </a:xfrm>
        </p:spPr>
        <p:txBody>
          <a:bodyPr>
            <a:noAutofit/>
          </a:bodyPr>
          <a:lstStyle>
            <a:lvl1pPr marL="0" indent="0">
              <a:buNone/>
              <a:defRPr sz="1400" baseline="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a Theme, Project or Mission Name (optional)</a:t>
            </a:r>
          </a:p>
        </p:txBody>
      </p:sp>
      <p:sp>
        <p:nvSpPr>
          <p:cNvPr id="24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915352" y="2251179"/>
            <a:ext cx="7493625" cy="419202"/>
          </a:xfrm>
        </p:spPr>
        <p:txBody>
          <a:bodyPr>
            <a:noAutofit/>
          </a:bodyPr>
          <a:lstStyle>
            <a:lvl1pPr marL="0" indent="0">
              <a:buNone/>
              <a:defRPr sz="2400" b="1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Presentation Title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7" hasCustomPrompt="1"/>
          </p:nvPr>
        </p:nvSpPr>
        <p:spPr>
          <a:xfrm>
            <a:off x="925512" y="2668678"/>
            <a:ext cx="7483465" cy="826362"/>
          </a:xfrm>
        </p:spPr>
        <p:txBody>
          <a:bodyPr>
            <a:noAutofit/>
          </a:bodyPr>
          <a:lstStyle>
            <a:lvl1pPr marL="0" indent="0">
              <a:buNone/>
              <a:defRPr sz="2000" b="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a Presentation Subtitle</a:t>
            </a:r>
          </a:p>
        </p:txBody>
      </p:sp>
      <p:sp>
        <p:nvSpPr>
          <p:cNvPr id="26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915352" y="4246880"/>
            <a:ext cx="7493625" cy="497840"/>
          </a:xfrm>
        </p:spPr>
        <p:txBody>
          <a:bodyPr anchor="b">
            <a:noAutofit/>
          </a:bodyPr>
          <a:lstStyle>
            <a:lvl1pPr marL="0" indent="0">
              <a:buNone/>
              <a:defRPr sz="1000" b="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Presented by, Job Title, Date, etc.</a:t>
            </a:r>
          </a:p>
        </p:txBody>
      </p:sp>
      <p:pic>
        <p:nvPicPr>
          <p:cNvPr id="8" name="Picture 7" descr="Tribrand_ColorWhite_rgb_16x3_16060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1239" y="1184382"/>
            <a:ext cx="2913350" cy="809264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20"/>
          </p:nvPr>
        </p:nvSpPr>
        <p:spPr>
          <a:xfrm>
            <a:off x="915351" y="4802823"/>
            <a:ext cx="7493625" cy="27463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This document has been reviewed and determined not to contain export controlled technical data.</a:t>
            </a:r>
          </a:p>
        </p:txBody>
      </p:sp>
    </p:spTree>
    <p:extLst>
      <p:ext uri="{BB962C8B-B14F-4D97-AF65-F5344CB8AC3E}">
        <p14:creationId xmlns:p14="http://schemas.microsoft.com/office/powerpoint/2010/main" val="6809551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Sq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5687785" y="508000"/>
            <a:ext cx="3347357" cy="826391"/>
          </a:xfrm>
        </p:spPr>
        <p:txBody>
          <a:bodyPr anchor="b">
            <a:noAutofit/>
          </a:bodyPr>
          <a:lstStyle>
            <a:lvl1pPr marL="0" indent="0" algn="ctr">
              <a:buNone/>
              <a:defRPr sz="1400">
                <a:solidFill>
                  <a:schemeClr val="accent1"/>
                </a:solidFill>
                <a:latin typeface="+mj-lt"/>
              </a:defRPr>
            </a:lvl1pPr>
            <a:lvl2pPr marL="457200" indent="0" algn="ctr">
              <a:buNone/>
              <a:defRPr sz="1400">
                <a:solidFill>
                  <a:schemeClr val="accent1"/>
                </a:solidFill>
              </a:defRPr>
            </a:lvl2pPr>
            <a:lvl3pPr marL="914400" indent="0" algn="ctr">
              <a:buNone/>
              <a:defRPr sz="1400">
                <a:solidFill>
                  <a:schemeClr val="accent1"/>
                </a:solidFill>
              </a:defRPr>
            </a:lvl3pPr>
            <a:lvl4pPr marL="1371600" indent="0" algn="ctr">
              <a:buNone/>
              <a:defRPr sz="1400">
                <a:solidFill>
                  <a:schemeClr val="accent1"/>
                </a:solidFill>
              </a:defRPr>
            </a:lvl4pPr>
            <a:lvl5pPr marL="1828800" indent="0" algn="ctr">
              <a:buNone/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a Theme, Project or Mission Name (optional)</a:t>
            </a: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5687785" y="1354711"/>
            <a:ext cx="3347357" cy="728089"/>
          </a:xfrm>
        </p:spPr>
        <p:txBody>
          <a:bodyPr anchor="t">
            <a:noAutofit/>
          </a:bodyPr>
          <a:lstStyle>
            <a:lvl1pPr marL="0" indent="0" algn="ctr">
              <a:buNone/>
              <a:defRPr sz="2200" b="1" baseline="0">
                <a:solidFill>
                  <a:srgbClr val="FFFFFF"/>
                </a:solidFill>
                <a:latin typeface="+mj-lt"/>
              </a:defRPr>
            </a:lvl1pPr>
            <a:lvl2pPr marL="457200" indent="0" algn="ctr">
              <a:buNone/>
              <a:defRPr sz="1400">
                <a:solidFill>
                  <a:schemeClr val="accent1"/>
                </a:solidFill>
              </a:defRPr>
            </a:lvl2pPr>
            <a:lvl3pPr marL="914400" indent="0" algn="ctr">
              <a:buNone/>
              <a:defRPr sz="1400">
                <a:solidFill>
                  <a:schemeClr val="accent1"/>
                </a:solidFill>
              </a:defRPr>
            </a:lvl3pPr>
            <a:lvl4pPr marL="1371600" indent="0" algn="ctr">
              <a:buNone/>
              <a:defRPr sz="1400">
                <a:solidFill>
                  <a:schemeClr val="accent1"/>
                </a:solidFill>
              </a:defRPr>
            </a:lvl4pPr>
            <a:lvl5pPr marL="1828800" indent="0" algn="ctr">
              <a:buNone/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Edit Presentation Title</a:t>
            </a:r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5546725" cy="5143500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26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5687785" y="2164080"/>
            <a:ext cx="3347357" cy="833120"/>
          </a:xfrm>
        </p:spPr>
        <p:txBody>
          <a:bodyPr anchor="t">
            <a:noAutofit/>
          </a:bodyPr>
          <a:lstStyle>
            <a:lvl1pPr marL="0" indent="0" algn="ctr">
              <a:buNone/>
              <a:defRPr sz="1000" baseline="0">
                <a:solidFill>
                  <a:srgbClr val="FFFFFF"/>
                </a:solidFill>
                <a:latin typeface="+mj-lt"/>
              </a:defRPr>
            </a:lvl1pPr>
            <a:lvl2pPr marL="457200" indent="0" algn="ctr">
              <a:buNone/>
              <a:defRPr sz="1400">
                <a:solidFill>
                  <a:schemeClr val="accent1"/>
                </a:solidFill>
              </a:defRPr>
            </a:lvl2pPr>
            <a:lvl3pPr marL="914400" indent="0" algn="ctr">
              <a:buNone/>
              <a:defRPr sz="1400">
                <a:solidFill>
                  <a:schemeClr val="accent1"/>
                </a:solidFill>
              </a:defRPr>
            </a:lvl3pPr>
            <a:lvl4pPr marL="1371600" indent="0" algn="ctr">
              <a:buNone/>
              <a:defRPr sz="1400">
                <a:solidFill>
                  <a:schemeClr val="accent1"/>
                </a:solidFill>
              </a:defRPr>
            </a:lvl4pPr>
            <a:lvl5pPr marL="1828800" indent="0" algn="ctr">
              <a:buNone/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Presented by, Job Title, Date, etc.</a:t>
            </a:r>
          </a:p>
        </p:txBody>
      </p:sp>
      <p:pic>
        <p:nvPicPr>
          <p:cNvPr id="8" name="Picture 7" descr="Tribrand_ColorWhite_rgb_16x3_16060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78534" y="3921596"/>
            <a:ext cx="2913350" cy="809264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7"/>
          </p:nvPr>
        </p:nvSpPr>
        <p:spPr>
          <a:xfrm>
            <a:off x="5687784" y="4802823"/>
            <a:ext cx="3347357" cy="274637"/>
          </a:xfrm>
        </p:spPr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</p:spTree>
    <p:extLst>
      <p:ext uri="{BB962C8B-B14F-4D97-AF65-F5344CB8AC3E}">
        <p14:creationId xmlns:p14="http://schemas.microsoft.com/office/powerpoint/2010/main" val="36427032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Horz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3417503"/>
          </a:xfrm>
        </p:spPr>
        <p:txBody>
          <a:bodyPr anchor="ctr"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Tx/>
              <a:buFont typeface="Arial"/>
              <a:buNone/>
              <a:tabLst/>
              <a:defRPr sz="1400"/>
            </a:lvl1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369198" y="3773210"/>
            <a:ext cx="7139042" cy="430183"/>
          </a:xfrm>
        </p:spPr>
        <p:txBody>
          <a:bodyPr>
            <a:noAutofit/>
          </a:bodyPr>
          <a:lstStyle>
            <a:lvl1pPr marL="0" indent="0">
              <a:buNone/>
              <a:defRPr sz="2200" b="1">
                <a:latin typeface="+mj-lt"/>
              </a:defRPr>
            </a:lvl1pPr>
            <a:lvl2pPr marL="457200" indent="0">
              <a:buNone/>
              <a:defRPr sz="2200" b="1">
                <a:latin typeface="+mj-lt"/>
              </a:defRPr>
            </a:lvl2pPr>
            <a:lvl3pPr marL="914400" indent="0">
              <a:buNone/>
              <a:defRPr sz="2200" b="1">
                <a:latin typeface="+mj-lt"/>
              </a:defRPr>
            </a:lvl3pPr>
            <a:lvl4pPr marL="1371600" indent="0">
              <a:buNone/>
              <a:defRPr sz="2200" b="1">
                <a:latin typeface="+mj-lt"/>
              </a:defRPr>
            </a:lvl4pPr>
            <a:lvl5pPr marL="1828800" indent="0">
              <a:buNone/>
              <a:defRPr sz="2200" b="1">
                <a:latin typeface="+mj-lt"/>
              </a:defRPr>
            </a:lvl5pPr>
          </a:lstStyle>
          <a:p>
            <a:pPr lvl="0"/>
            <a:r>
              <a:rPr lang="en-US" dirty="0"/>
              <a:t>Click to Edit Presentation Title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7" hasCustomPrompt="1"/>
          </p:nvPr>
        </p:nvSpPr>
        <p:spPr>
          <a:xfrm>
            <a:off x="369198" y="4479716"/>
            <a:ext cx="5605049" cy="355600"/>
          </a:xfrm>
        </p:spPr>
        <p:txBody>
          <a:bodyPr anchor="b">
            <a:noAutofit/>
          </a:bodyPr>
          <a:lstStyle>
            <a:lvl1pPr marL="0" indent="0">
              <a:buNone/>
              <a:defRPr sz="1000" baseline="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Presented by, Job Title, Date, etc.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9" hasCustomPrompt="1"/>
          </p:nvPr>
        </p:nvSpPr>
        <p:spPr>
          <a:xfrm>
            <a:off x="369196" y="3488175"/>
            <a:ext cx="7139043" cy="285035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400">
                <a:solidFill>
                  <a:schemeClr val="accent1"/>
                </a:solidFill>
              </a:defRPr>
            </a:lvl2pPr>
            <a:lvl3pPr marL="914400" indent="0">
              <a:buNone/>
              <a:defRPr sz="1400">
                <a:solidFill>
                  <a:schemeClr val="accent1"/>
                </a:solidFill>
              </a:defRPr>
            </a:lvl3pPr>
            <a:lvl4pPr marL="1371600" indent="0">
              <a:buNone/>
              <a:defRPr sz="1400">
                <a:solidFill>
                  <a:schemeClr val="accent1"/>
                </a:solidFill>
              </a:defRPr>
            </a:lvl4pPr>
            <a:lvl5pPr marL="1828800" indent="0">
              <a:buNone/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a Theme, Project or Mission Name (optional)</a:t>
            </a:r>
          </a:p>
        </p:txBody>
      </p:sp>
      <p:pic>
        <p:nvPicPr>
          <p:cNvPr id="9" name="Picture 8" descr="Tribrand_ColorWhite_rgb_16x3_16060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74246" y="4219781"/>
            <a:ext cx="2913350" cy="809264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21"/>
          </p:nvPr>
        </p:nvSpPr>
        <p:spPr>
          <a:xfrm>
            <a:off x="369198" y="4802823"/>
            <a:ext cx="5605049" cy="27463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This document has been reviewed and determined not to contain export controlled technical data.</a:t>
            </a:r>
          </a:p>
        </p:txBody>
      </p:sp>
    </p:spTree>
    <p:extLst>
      <p:ext uri="{BB962C8B-B14F-4D97-AF65-F5344CB8AC3E}">
        <p14:creationId xmlns:p14="http://schemas.microsoft.com/office/powerpoint/2010/main" val="11202921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quarter" idx="19"/>
          </p:nvPr>
        </p:nvSpPr>
        <p:spPr>
          <a:xfrm>
            <a:off x="1412240" y="1602106"/>
            <a:ext cx="6319520" cy="271938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E203FD2F-0C17-2C45-9FAD-5C7FD1726BB2}" type="datetime4">
              <a:rPr lang="en-US" smtClean="0"/>
              <a:t>May 11,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8C68ADBD-3616-4318-B5FF-7C1BB362CA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1C8AF26-85AC-AC49-ADD6-D8A4EEFC108F}"/>
              </a:ext>
            </a:extLst>
          </p:cNvPr>
          <p:cNvSpPr txBox="1"/>
          <p:nvPr userDrawn="1"/>
        </p:nvSpPr>
        <p:spPr>
          <a:xfrm>
            <a:off x="7810218" y="4871803"/>
            <a:ext cx="1233549" cy="27169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</p:spTree>
    <p:extLst>
      <p:ext uri="{BB962C8B-B14F-4D97-AF65-F5344CB8AC3E}">
        <p14:creationId xmlns:p14="http://schemas.microsoft.com/office/powerpoint/2010/main" val="3915323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6BB32E72-57E9-904F-BDF4-4D153324A4A0}" type="datetime4">
              <a:rPr lang="en-US" smtClean="0"/>
              <a:t>May 11,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9"/>
          </p:nvPr>
        </p:nvSpPr>
        <p:spPr>
          <a:xfrm>
            <a:off x="2138597" y="4952849"/>
            <a:ext cx="4866807" cy="124611"/>
          </a:xfrm>
        </p:spPr>
        <p:txBody>
          <a:bodyPr/>
          <a:lstStyle/>
          <a:p>
            <a:r>
              <a:rPr lang="en-US" dirty="0"/>
              <a:t>This document has been reviewed and determined not to contain export controlled technical data.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0"/>
          </p:nvPr>
        </p:nvSpPr>
        <p:spPr>
          <a:xfrm>
            <a:off x="6866231" y="4952849"/>
            <a:ext cx="601370" cy="122071"/>
          </a:xfrm>
        </p:spPr>
        <p:txBody>
          <a:bodyPr/>
          <a:lstStyle/>
          <a:p>
            <a:fld id="{275C533D-D968-4A70-91E2-44C7FEDAA0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CFE6FD-5AFE-B143-9A97-AAA05F67D408}"/>
              </a:ext>
            </a:extLst>
          </p:cNvPr>
          <p:cNvSpPr txBox="1"/>
          <p:nvPr userDrawn="1"/>
        </p:nvSpPr>
        <p:spPr>
          <a:xfrm>
            <a:off x="7417658" y="4871803"/>
            <a:ext cx="1626110" cy="27169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 dirty="0" err="1">
                <a:solidFill>
                  <a:srgbClr val="3E556E"/>
                </a:solidFill>
              </a:rPr>
              <a:t>exoplanets.nasa.gov</a:t>
            </a:r>
            <a:endParaRPr lang="en-US" sz="1000" b="1" kern="0" spc="70" dirty="0">
              <a:solidFill>
                <a:srgbClr val="3E55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874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quarter" idx="19"/>
          </p:nvPr>
        </p:nvSpPr>
        <p:spPr>
          <a:xfrm>
            <a:off x="1412240" y="1602106"/>
            <a:ext cx="6319520" cy="271938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6988700B-4B93-6E45-BB0D-ED32E3874A97}" type="datetime4">
              <a:rPr lang="en-US" smtClean="0"/>
              <a:t>May 11,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F9DDD08E-B43C-483A-B1DD-9BEB0BDDDD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8BE1F44-AAA6-AF40-A279-341106F7A5CF}"/>
              </a:ext>
            </a:extLst>
          </p:cNvPr>
          <p:cNvSpPr txBox="1"/>
          <p:nvPr userDrawn="1"/>
        </p:nvSpPr>
        <p:spPr>
          <a:xfrm>
            <a:off x="7810218" y="4871803"/>
            <a:ext cx="1233549" cy="27169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</p:spTree>
    <p:extLst>
      <p:ext uri="{BB962C8B-B14F-4D97-AF65-F5344CB8AC3E}">
        <p14:creationId xmlns:p14="http://schemas.microsoft.com/office/powerpoint/2010/main" val="24316584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54000" y="757179"/>
            <a:ext cx="8514080" cy="350262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>
              <a:buFontTx/>
              <a:buNone/>
              <a:defRPr sz="2000" baseline="0">
                <a:solidFill>
                  <a:srgbClr val="FFFFFF"/>
                </a:solidFill>
              </a:defRPr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6949C04D-0BAE-D44F-B701-D686311A5E87}" type="datetime4">
              <a:rPr lang="en-US" smtClean="0"/>
              <a:t>May 11,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C20F9084-C4B8-47CC-A340-731237DBDB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7D51A59-8029-7544-98E9-3C34B04DD47D}"/>
              </a:ext>
            </a:extLst>
          </p:cNvPr>
          <p:cNvSpPr txBox="1"/>
          <p:nvPr userDrawn="1"/>
        </p:nvSpPr>
        <p:spPr>
          <a:xfrm>
            <a:off x="7810218" y="4871803"/>
            <a:ext cx="1233549" cy="27169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3E556E"/>
                </a:solidFill>
              </a:rPr>
              <a:t>jpl.nasa.gov</a:t>
            </a:r>
          </a:p>
        </p:txBody>
      </p:sp>
    </p:spTree>
    <p:extLst>
      <p:ext uri="{BB962C8B-B14F-4D97-AF65-F5344CB8AC3E}">
        <p14:creationId xmlns:p14="http://schemas.microsoft.com/office/powerpoint/2010/main" val="2359573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54000" y="757179"/>
            <a:ext cx="8514080" cy="350262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>
              <a:buFontTx/>
              <a:buNone/>
              <a:defRPr sz="2000" baseline="0">
                <a:solidFill>
                  <a:srgbClr val="FFFFFF"/>
                </a:solidFill>
              </a:defRPr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quarter" idx="19"/>
          </p:nvPr>
        </p:nvSpPr>
        <p:spPr>
          <a:xfrm>
            <a:off x="1412240" y="1602106"/>
            <a:ext cx="6319520" cy="271938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FEB873CA-9406-6242-928F-D9BDDA5D96AE}" type="datetime4">
              <a:rPr lang="en-US" smtClean="0"/>
              <a:t>May 11,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D53CE28F-B0E6-4C63-A7B8-EB4157A070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7810218" y="4871803"/>
            <a:ext cx="1233549" cy="27169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</p:spTree>
    <p:extLst>
      <p:ext uri="{BB962C8B-B14F-4D97-AF65-F5344CB8AC3E}">
        <p14:creationId xmlns:p14="http://schemas.microsoft.com/office/powerpoint/2010/main" val="22995813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54000" y="757179"/>
            <a:ext cx="8514080" cy="350262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>
              <a:buFontTx/>
              <a:buNone/>
              <a:defRPr sz="2000" baseline="0">
                <a:solidFill>
                  <a:srgbClr val="FFFFFF"/>
                </a:solidFill>
              </a:defRPr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quarter" idx="19"/>
          </p:nvPr>
        </p:nvSpPr>
        <p:spPr>
          <a:xfrm>
            <a:off x="254000" y="1598613"/>
            <a:ext cx="4216400" cy="27193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11"/>
          <p:cNvSpPr>
            <a:spLocks noGrp="1"/>
          </p:cNvSpPr>
          <p:nvPr>
            <p:ph sz="quarter" idx="20"/>
          </p:nvPr>
        </p:nvSpPr>
        <p:spPr>
          <a:xfrm>
            <a:off x="4675164" y="1598612"/>
            <a:ext cx="4216400" cy="27193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6DBD88FE-2F9C-AD40-A196-20D47F6A627C}" type="datetime4">
              <a:rPr lang="en-US" smtClean="0"/>
              <a:t>May 11,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6D81F743-FBF4-4AAB-BF1E-09D0097B96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9B27338-BBBB-F84C-AE4C-AF436D29F738}"/>
              </a:ext>
            </a:extLst>
          </p:cNvPr>
          <p:cNvSpPr txBox="1"/>
          <p:nvPr userDrawn="1"/>
        </p:nvSpPr>
        <p:spPr>
          <a:xfrm>
            <a:off x="7810218" y="4871803"/>
            <a:ext cx="1233549" cy="27169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</p:spTree>
    <p:extLst>
      <p:ext uri="{BB962C8B-B14F-4D97-AF65-F5344CB8AC3E}">
        <p14:creationId xmlns:p14="http://schemas.microsoft.com/office/powerpoint/2010/main" val="760199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Horz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3417503"/>
          </a:xfrm>
        </p:spPr>
        <p:txBody>
          <a:bodyPr anchor="ctr"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Tx/>
              <a:buFont typeface="Arial"/>
              <a:buNone/>
              <a:tabLst/>
              <a:defRPr sz="1400"/>
            </a:lvl1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369198" y="3773210"/>
            <a:ext cx="8530529" cy="430183"/>
          </a:xfrm>
        </p:spPr>
        <p:txBody>
          <a:bodyPr>
            <a:noAutofit/>
          </a:bodyPr>
          <a:lstStyle>
            <a:lvl1pPr marL="0" indent="0">
              <a:buNone/>
              <a:defRPr sz="2200" b="1">
                <a:latin typeface="+mj-lt"/>
              </a:defRPr>
            </a:lvl1pPr>
            <a:lvl2pPr marL="457200" indent="0">
              <a:buNone/>
              <a:defRPr sz="2200" b="1">
                <a:latin typeface="+mj-lt"/>
              </a:defRPr>
            </a:lvl2pPr>
            <a:lvl3pPr marL="914400" indent="0">
              <a:buNone/>
              <a:defRPr sz="2200" b="1">
                <a:latin typeface="+mj-lt"/>
              </a:defRPr>
            </a:lvl3pPr>
            <a:lvl4pPr marL="1371600" indent="0">
              <a:buNone/>
              <a:defRPr sz="2200" b="1">
                <a:latin typeface="+mj-lt"/>
              </a:defRPr>
            </a:lvl4pPr>
            <a:lvl5pPr marL="1828800" indent="0">
              <a:buNone/>
              <a:defRPr sz="2200" b="1">
                <a:latin typeface="+mj-lt"/>
              </a:defRPr>
            </a:lvl5pPr>
          </a:lstStyle>
          <a:p>
            <a:pPr lvl="0"/>
            <a:r>
              <a:rPr lang="en-US" dirty="0"/>
              <a:t>Click to Edit Presentation Title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7" hasCustomPrompt="1"/>
          </p:nvPr>
        </p:nvSpPr>
        <p:spPr>
          <a:xfrm>
            <a:off x="369198" y="4479716"/>
            <a:ext cx="5605047" cy="355600"/>
          </a:xfrm>
        </p:spPr>
        <p:txBody>
          <a:bodyPr anchor="b">
            <a:noAutofit/>
          </a:bodyPr>
          <a:lstStyle>
            <a:lvl1pPr marL="0" indent="0">
              <a:buNone/>
              <a:defRPr sz="1000" baseline="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Presented by, Job Title, Date, etc.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9" hasCustomPrompt="1"/>
          </p:nvPr>
        </p:nvSpPr>
        <p:spPr>
          <a:xfrm>
            <a:off x="369197" y="3488175"/>
            <a:ext cx="8530530" cy="285035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400">
                <a:solidFill>
                  <a:schemeClr val="accent1"/>
                </a:solidFill>
              </a:defRPr>
            </a:lvl2pPr>
            <a:lvl3pPr marL="914400" indent="0">
              <a:buNone/>
              <a:defRPr sz="1400">
                <a:solidFill>
                  <a:schemeClr val="accent1"/>
                </a:solidFill>
              </a:defRPr>
            </a:lvl3pPr>
            <a:lvl4pPr marL="1371600" indent="0">
              <a:buNone/>
              <a:defRPr sz="1400">
                <a:solidFill>
                  <a:schemeClr val="accent1"/>
                </a:solidFill>
              </a:defRPr>
            </a:lvl4pPr>
            <a:lvl5pPr marL="1828800" indent="0">
              <a:buNone/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a Theme, Project or Mission Name (optional)</a:t>
            </a:r>
          </a:p>
        </p:txBody>
      </p:sp>
      <p:pic>
        <p:nvPicPr>
          <p:cNvPr id="9" name="Picture 8" descr="Tribrand_ColorBlack_rgb_16x3_16060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74244" y="4219782"/>
            <a:ext cx="2925483" cy="812634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21"/>
          </p:nvPr>
        </p:nvSpPr>
        <p:spPr>
          <a:xfrm>
            <a:off x="369199" y="4802823"/>
            <a:ext cx="5605046" cy="27463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This document has been reviewed and determined not to contain export controlled technical data.</a:t>
            </a:r>
          </a:p>
        </p:txBody>
      </p:sp>
    </p:spTree>
    <p:extLst>
      <p:ext uri="{BB962C8B-B14F-4D97-AF65-F5344CB8AC3E}">
        <p14:creationId xmlns:p14="http://schemas.microsoft.com/office/powerpoint/2010/main" val="320791142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54000" y="757179"/>
            <a:ext cx="8514080" cy="350262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>
              <a:buFontTx/>
              <a:buNone/>
              <a:defRPr sz="2000" baseline="0">
                <a:solidFill>
                  <a:srgbClr val="FFFFFF"/>
                </a:solidFill>
              </a:defRPr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quarter" idx="19"/>
          </p:nvPr>
        </p:nvSpPr>
        <p:spPr>
          <a:xfrm>
            <a:off x="254000" y="2137092"/>
            <a:ext cx="4216400" cy="238410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11"/>
          <p:cNvSpPr>
            <a:spLocks noGrp="1"/>
          </p:cNvSpPr>
          <p:nvPr>
            <p:ph sz="quarter" idx="20"/>
          </p:nvPr>
        </p:nvSpPr>
        <p:spPr>
          <a:xfrm>
            <a:off x="4675164" y="2137092"/>
            <a:ext cx="4216400" cy="23841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254000" y="1497330"/>
            <a:ext cx="42164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75164" y="1497330"/>
            <a:ext cx="42164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C3488F6E-D5B0-8F4D-AECE-EFF21D976E28}" type="datetime4">
              <a:rPr lang="en-US" smtClean="0"/>
              <a:t>May 11,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16356448-7EEE-4D0D-AE32-557A239281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37F9A79-BD96-CE4C-B5B1-E62062691FD2}"/>
              </a:ext>
            </a:extLst>
          </p:cNvPr>
          <p:cNvSpPr txBox="1"/>
          <p:nvPr userDrawn="1"/>
        </p:nvSpPr>
        <p:spPr>
          <a:xfrm>
            <a:off x="7810218" y="4871803"/>
            <a:ext cx="1233549" cy="27169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</p:spTree>
    <p:extLst>
      <p:ext uri="{BB962C8B-B14F-4D97-AF65-F5344CB8AC3E}">
        <p14:creationId xmlns:p14="http://schemas.microsoft.com/office/powerpoint/2010/main" val="6882145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54000" y="757179"/>
            <a:ext cx="8514080" cy="350262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>
              <a:buFontTx/>
              <a:buNone/>
              <a:defRPr sz="2000" baseline="0">
                <a:solidFill>
                  <a:srgbClr val="FFFFFF"/>
                </a:solidFill>
              </a:defRPr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sz="quarter" idx="19"/>
          </p:nvPr>
        </p:nvSpPr>
        <p:spPr>
          <a:xfrm>
            <a:off x="254000" y="2137092"/>
            <a:ext cx="3211513" cy="238410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2"/>
          <p:cNvSpPr>
            <a:spLocks noGrp="1"/>
          </p:cNvSpPr>
          <p:nvPr>
            <p:ph type="body" idx="24" hasCustomPrompt="1"/>
          </p:nvPr>
        </p:nvSpPr>
        <p:spPr>
          <a:xfrm>
            <a:off x="254000" y="1497330"/>
            <a:ext cx="3211513" cy="639762"/>
          </a:xfrm>
        </p:spPr>
        <p:txBody>
          <a:bodyPr anchor="b">
            <a:noAutofit/>
          </a:bodyPr>
          <a:lstStyle>
            <a:lvl1pPr marL="0" indent="0">
              <a:buFont typeface="Arial"/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3" name="Content Placeholder 11"/>
          <p:cNvSpPr>
            <a:spLocks noGrp="1"/>
          </p:cNvSpPr>
          <p:nvPr>
            <p:ph sz="quarter" idx="20"/>
          </p:nvPr>
        </p:nvSpPr>
        <p:spPr>
          <a:xfrm>
            <a:off x="3638844" y="1497329"/>
            <a:ext cx="5129236" cy="302386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fld id="{3713CE4C-465A-BA42-8EAE-49AAA36C4803}" type="datetime4">
              <a:rPr lang="en-US" smtClean="0"/>
              <a:t>May 11,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0A79206F-C929-453C-B7BF-19A540401E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D3B01F5-E2D5-BE4C-84A8-76FAAC75F573}"/>
              </a:ext>
            </a:extLst>
          </p:cNvPr>
          <p:cNvSpPr txBox="1"/>
          <p:nvPr userDrawn="1"/>
        </p:nvSpPr>
        <p:spPr>
          <a:xfrm>
            <a:off x="7810218" y="4871803"/>
            <a:ext cx="1233549" cy="27169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</p:spTree>
    <p:extLst>
      <p:ext uri="{BB962C8B-B14F-4D97-AF65-F5344CB8AC3E}">
        <p14:creationId xmlns:p14="http://schemas.microsoft.com/office/powerpoint/2010/main" val="5931241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54000" y="757179"/>
            <a:ext cx="8514080" cy="350262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>
              <a:buFontTx/>
              <a:buNone/>
              <a:defRPr sz="2000" baseline="0">
                <a:solidFill>
                  <a:srgbClr val="FFFFFF"/>
                </a:solidFill>
              </a:defRPr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idx="1"/>
          </p:nvPr>
        </p:nvSpPr>
        <p:spPr>
          <a:xfrm>
            <a:off x="254000" y="1497330"/>
            <a:ext cx="5129236" cy="302386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sz="quarter" idx="19"/>
          </p:nvPr>
        </p:nvSpPr>
        <p:spPr>
          <a:xfrm>
            <a:off x="5556567" y="2137092"/>
            <a:ext cx="3211513" cy="238410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idx="24" hasCustomPrompt="1"/>
          </p:nvPr>
        </p:nvSpPr>
        <p:spPr>
          <a:xfrm>
            <a:off x="5556567" y="1497330"/>
            <a:ext cx="3211513" cy="639762"/>
          </a:xfrm>
        </p:spPr>
        <p:txBody>
          <a:bodyPr anchor="b">
            <a:noAutofit/>
          </a:bodyPr>
          <a:lstStyle>
            <a:lvl1pPr marL="0" indent="0">
              <a:buFont typeface="Arial"/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fld id="{2FE71C32-122E-ED4B-BAB2-7BE1310DDB75}" type="datetime4">
              <a:rPr lang="en-US" smtClean="0"/>
              <a:t>May 11,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7C3E947D-4126-44FB-8EC6-F80A3BAA18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6A9D93F-D571-3A49-AC59-764791EAA1D2}"/>
              </a:ext>
            </a:extLst>
          </p:cNvPr>
          <p:cNvSpPr txBox="1"/>
          <p:nvPr userDrawn="1"/>
        </p:nvSpPr>
        <p:spPr>
          <a:xfrm>
            <a:off x="7810218" y="4871803"/>
            <a:ext cx="1233549" cy="27169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</p:spTree>
    <p:extLst>
      <p:ext uri="{BB962C8B-B14F-4D97-AF65-F5344CB8AC3E}">
        <p14:creationId xmlns:p14="http://schemas.microsoft.com/office/powerpoint/2010/main" val="326211293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White Str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1161143"/>
            <a:ext cx="9144000" cy="355849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54000" y="757179"/>
            <a:ext cx="8514080" cy="350262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>
              <a:buFontTx/>
              <a:buNone/>
              <a:defRPr sz="2000" baseline="0">
                <a:solidFill>
                  <a:srgbClr val="FFFFFF"/>
                </a:solidFill>
              </a:defRPr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AFFF86D5-D9E4-E642-85CF-BB4EDA6D4655}" type="datetime4">
              <a:rPr lang="en-US" smtClean="0"/>
              <a:t>May 11,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F45B3F8F-DC85-41EB-9D22-D06541A0AC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7810218" y="4719637"/>
            <a:ext cx="1233549" cy="42386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</p:spTree>
    <p:extLst>
      <p:ext uri="{BB962C8B-B14F-4D97-AF65-F5344CB8AC3E}">
        <p14:creationId xmlns:p14="http://schemas.microsoft.com/office/powerpoint/2010/main" val="21903406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Dark Str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1161143"/>
            <a:ext cx="9144000" cy="355849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54000" y="757179"/>
            <a:ext cx="8514080" cy="350262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>
              <a:buFontTx/>
              <a:buNone/>
              <a:defRPr sz="2000" baseline="0">
                <a:solidFill>
                  <a:srgbClr val="FFFFFF"/>
                </a:solidFill>
              </a:defRPr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FE066264-7DA7-DA4C-BF50-C494F2495631}" type="datetime4">
              <a:rPr lang="en-US" smtClean="0"/>
              <a:t>May 11,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7F015878-4578-4C49-BC72-FE830FC5A6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7810218" y="4719637"/>
            <a:ext cx="1233549" cy="42386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</p:spTree>
    <p:extLst>
      <p:ext uri="{BB962C8B-B14F-4D97-AF65-F5344CB8AC3E}">
        <p14:creationId xmlns:p14="http://schemas.microsoft.com/office/powerpoint/2010/main" val="1208053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B560E-FD7C-D74D-AAFF-7D62B21FEC9F}" type="datetime4">
              <a:rPr lang="en-US" smtClean="0"/>
              <a:t>May 11,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6A69-C78D-46AD-9B4E-1E66EF195C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9955F3-B473-7245-9FCE-DAD54EA01D06}"/>
              </a:ext>
            </a:extLst>
          </p:cNvPr>
          <p:cNvSpPr txBox="1"/>
          <p:nvPr userDrawn="1"/>
        </p:nvSpPr>
        <p:spPr>
          <a:xfrm>
            <a:off x="7810218" y="4871803"/>
            <a:ext cx="1233549" cy="27169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</p:spTree>
    <p:extLst>
      <p:ext uri="{BB962C8B-B14F-4D97-AF65-F5344CB8AC3E}">
        <p14:creationId xmlns:p14="http://schemas.microsoft.com/office/powerpoint/2010/main" val="192127828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7360" y="1839278"/>
            <a:ext cx="8229600" cy="1462722"/>
          </a:xfrm>
        </p:spPr>
        <p:txBody>
          <a:bodyPr anchor="ctr">
            <a:noAutofit/>
          </a:bodyPr>
          <a:lstStyle>
            <a:lvl1pPr marL="0" indent="0" algn="ctr">
              <a:buNone/>
              <a:defRPr sz="3600" baseline="0"/>
            </a:lvl1pPr>
          </a:lstStyle>
          <a:p>
            <a:pPr lvl="0"/>
            <a:r>
              <a:rPr lang="en-US" dirty="0"/>
              <a:t>Click to add section header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3360B8B-BA8D-E847-8BA8-7C40F61EB756}" type="datetime4">
              <a:rPr lang="en-US" smtClean="0"/>
              <a:t>May 11,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1C0F2E9-13F1-4B54-979A-5E00D7D572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625018-5CD0-954D-9C36-5B32DE9AF52F}"/>
              </a:ext>
            </a:extLst>
          </p:cNvPr>
          <p:cNvSpPr txBox="1"/>
          <p:nvPr userDrawn="1"/>
        </p:nvSpPr>
        <p:spPr>
          <a:xfrm>
            <a:off x="7810218" y="4871803"/>
            <a:ext cx="1233549" cy="27169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3E556E"/>
                </a:solidFill>
              </a:rPr>
              <a:t>jpl.nasa.gov</a:t>
            </a:r>
          </a:p>
        </p:txBody>
      </p:sp>
    </p:spTree>
    <p:extLst>
      <p:ext uri="{BB962C8B-B14F-4D97-AF65-F5344CB8AC3E}">
        <p14:creationId xmlns:p14="http://schemas.microsoft.com/office/powerpoint/2010/main" val="380258285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_Dark Gray"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7360" y="1839278"/>
            <a:ext cx="8229600" cy="1462722"/>
          </a:xfrm>
        </p:spPr>
        <p:txBody>
          <a:bodyPr anchor="ctr">
            <a:no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section header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7810218" y="4719637"/>
            <a:ext cx="1233549" cy="42386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FF06D9B-51D2-AB4D-AC62-E1945DC995AA}" type="datetime4">
              <a:rPr lang="en-US" smtClean="0"/>
              <a:t>May 11,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1C0F2E9-13F1-4B54-979A-5E00D7D572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75117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6FBFC-720D-FE4A-A276-6AA8A4CE775C}" type="datetime4">
              <a:rPr lang="en-US" smtClean="0"/>
              <a:t>May 11,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0F2E9-13F1-4B54-979A-5E00D7D572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41417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538518" y="2571750"/>
            <a:ext cx="4057288" cy="0"/>
          </a:xfrm>
          <a:prstGeom prst="line">
            <a:avLst/>
          </a:prstGeom>
          <a:ln w="635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1" y="2790066"/>
            <a:ext cx="9144000" cy="40015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 kern="0" spc="70">
                <a:solidFill>
                  <a:schemeClr val="accent1"/>
                </a:solidFill>
              </a:rPr>
              <a:t>jpl.nasa.gov</a:t>
            </a:r>
          </a:p>
        </p:txBody>
      </p:sp>
      <p:pic>
        <p:nvPicPr>
          <p:cNvPr id="6" name="Picture 5" descr="Tribrand_ColorWhite_rgb_16x3_16060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38518" y="1381408"/>
            <a:ext cx="4057288" cy="112702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D9C8-EF51-1949-832F-F267BACE0BFD}" type="datetime4">
              <a:rPr lang="en-US" smtClean="0"/>
              <a:t>May 11,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0F2E9-13F1-4B54-979A-5E00D7D572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31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quarter" idx="19"/>
          </p:nvPr>
        </p:nvSpPr>
        <p:spPr>
          <a:xfrm>
            <a:off x="1412240" y="1602106"/>
            <a:ext cx="6319520" cy="271938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7810218" y="4719637"/>
            <a:ext cx="1233549" cy="42386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4A111507-B672-374D-98F3-FA5D17E5A61A}" type="datetime4">
              <a:rPr lang="en-US" smtClean="0"/>
              <a:t>May 11,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0E0E1749-0B7E-403A-A9A7-95F2ED1F28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9248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ribrand_ColorWhite_rgb_16x3_16060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38518" y="2008238"/>
            <a:ext cx="4057288" cy="112702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2D30-55AD-2640-9D6F-5E4AC53ED996}" type="datetime4">
              <a:rPr lang="en-US" smtClean="0"/>
              <a:t>May 11,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0F2E9-13F1-4B54-979A-5E00D7D572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233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7810218" y="4719637"/>
            <a:ext cx="1233549" cy="42386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8F01EBEF-DF64-4A44-98AB-714D2F4ED88E}" type="datetime4">
              <a:rPr lang="en-US" smtClean="0"/>
              <a:t>May 11,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0E0E1749-0B7E-403A-A9A7-95F2ED1F28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170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quarter" idx="19"/>
          </p:nvPr>
        </p:nvSpPr>
        <p:spPr>
          <a:xfrm>
            <a:off x="1412240" y="1602106"/>
            <a:ext cx="6319520" cy="271938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7810218" y="4719637"/>
            <a:ext cx="1233549" cy="42386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F154232B-FDB3-4540-AC0B-619D296AEA23}" type="datetime4">
              <a:rPr lang="en-US" smtClean="0"/>
              <a:t>May 11,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0E0E1749-0B7E-403A-A9A7-95F2ED1F28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170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54000" y="757179"/>
            <a:ext cx="8514080" cy="350262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>
              <a:buFontTx/>
              <a:buNone/>
              <a:defRPr sz="2000" baseline="0">
                <a:solidFill>
                  <a:srgbClr val="000000"/>
                </a:solidFill>
              </a:defRPr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7810218" y="4719637"/>
            <a:ext cx="1233549" cy="42386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84CB780C-4595-F543-A264-C45E8D504E6A}" type="datetime4">
              <a:rPr lang="en-US" smtClean="0"/>
              <a:t>May 11,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0E0E1749-0B7E-403A-A9A7-95F2ED1F28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67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54000" y="757179"/>
            <a:ext cx="8514080" cy="350262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>
              <a:buFontTx/>
              <a:buNone/>
              <a:defRPr sz="2000" baseline="0">
                <a:solidFill>
                  <a:srgbClr val="000000"/>
                </a:solidFill>
              </a:defRPr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quarter" idx="19"/>
          </p:nvPr>
        </p:nvSpPr>
        <p:spPr>
          <a:xfrm>
            <a:off x="1412240" y="1602106"/>
            <a:ext cx="6319520" cy="271938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7810218" y="4719637"/>
            <a:ext cx="1233549" cy="42386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F4A98C58-F1E4-5141-9A70-39686268F850}" type="datetime4">
              <a:rPr lang="en-US" smtClean="0"/>
              <a:t>May 11,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0E0E1749-0B7E-403A-A9A7-95F2ED1F28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395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54000" y="132080"/>
            <a:ext cx="8514080" cy="20597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tabLst/>
              <a:defRPr sz="8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11480" indent="0">
              <a:buNone/>
              <a:defRPr sz="1000"/>
            </a:lvl2pPr>
            <a:lvl3pPr marL="777240" indent="0">
              <a:buNone/>
              <a:defRPr sz="1000"/>
            </a:lvl3pPr>
            <a:lvl4pPr marL="1051560" indent="0">
              <a:buNone/>
              <a:defRPr sz="1000"/>
            </a:lvl4pPr>
            <a:lvl5pPr marL="1325880" indent="0">
              <a:buNone/>
              <a:defRPr sz="1000"/>
            </a:lvl5pPr>
          </a:lstStyle>
          <a:p>
            <a:pPr lvl="0"/>
            <a:r>
              <a:rPr lang="en-US" dirty="0"/>
              <a:t>Theme, project or mission name (optional)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54000" y="757179"/>
            <a:ext cx="8514080" cy="350262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>
              <a:buFontTx/>
              <a:buNone/>
              <a:defRPr sz="2000" baseline="0">
                <a:solidFill>
                  <a:srgbClr val="000000"/>
                </a:solidFill>
              </a:defRPr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quarter" idx="19"/>
          </p:nvPr>
        </p:nvSpPr>
        <p:spPr>
          <a:xfrm>
            <a:off x="254000" y="1598613"/>
            <a:ext cx="4216400" cy="27193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11"/>
          <p:cNvSpPr>
            <a:spLocks noGrp="1"/>
          </p:cNvSpPr>
          <p:nvPr>
            <p:ph sz="quarter" idx="20"/>
          </p:nvPr>
        </p:nvSpPr>
        <p:spPr>
          <a:xfrm>
            <a:off x="4675164" y="1598612"/>
            <a:ext cx="4216400" cy="27193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7810218" y="4719637"/>
            <a:ext cx="1233549" cy="42386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>
                <a:solidFill>
                  <a:srgbClr val="6083AA"/>
                </a:solidFill>
              </a:rPr>
              <a:t>jpl.nasa.gov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D57312A6-FE98-614E-B908-923B05A81BB3}" type="datetime4">
              <a:rPr lang="en-US" smtClean="0"/>
              <a:t>May 11,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0E0E1749-0B7E-403A-A9A7-95F2ED1F28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275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33.xml"/><Relationship Id="rId1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3.xml"/><Relationship Id="rId21" Type="http://schemas.openxmlformats.org/officeDocument/2006/relationships/theme" Target="../theme/theme2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1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2.xml"/><Relationship Id="rId16" Type="http://schemas.openxmlformats.org/officeDocument/2006/relationships/slideLayout" Target="../slideLayouts/slideLayout36.xml"/><Relationship Id="rId20" Type="http://schemas.openxmlformats.org/officeDocument/2006/relationships/slideLayout" Target="../slideLayouts/slideLayout40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0.xml"/><Relationship Id="rId19" Type="http://schemas.openxmlformats.org/officeDocument/2006/relationships/slideLayout" Target="../slideLayouts/slideLayout39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4000" y="327899"/>
            <a:ext cx="8514080" cy="43410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4000" y="1200150"/>
            <a:ext cx="8432800" cy="33940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3999" y="4802823"/>
            <a:ext cx="1422401" cy="2746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3C5D6AD-A46D-9E4C-BD0C-C8261FDE7AB3}" type="datetime4">
              <a:rPr lang="en-US" smtClean="0"/>
              <a:t>May 11,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76401" y="4802823"/>
            <a:ext cx="5791199" cy="2746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800">
                <a:solidFill>
                  <a:schemeClr val="accent4"/>
                </a:solidFill>
              </a:defRPr>
            </a:lvl1pPr>
          </a:lstStyle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67600" y="4802823"/>
            <a:ext cx="586130" cy="2720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0E0E1749-0B7E-403A-A9A7-95F2ED1F28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91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1" r:id="rId5"/>
    <p:sldLayoutId id="2147483662" r:id="rId6"/>
    <p:sldLayoutId id="2147483664" r:id="rId7"/>
    <p:sldLayoutId id="2147483663" r:id="rId8"/>
    <p:sldLayoutId id="2147483669" r:id="rId9"/>
    <p:sldLayoutId id="2147483670" r:id="rId10"/>
    <p:sldLayoutId id="2147483671" r:id="rId11"/>
    <p:sldLayoutId id="2147483672" r:id="rId12"/>
    <p:sldLayoutId id="2147483653" r:id="rId13"/>
    <p:sldLayoutId id="2147483654" r:id="rId14"/>
    <p:sldLayoutId id="2147483656" r:id="rId15"/>
    <p:sldLayoutId id="2147483657" r:id="rId16"/>
    <p:sldLayoutId id="2147483658" r:id="rId17"/>
    <p:sldLayoutId id="2147483659" r:id="rId18"/>
    <p:sldLayoutId id="2147483660" r:id="rId19"/>
    <p:sldLayoutId id="2147483693" r:id="rId20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2400" b="1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3363" indent="-233363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/>
        <a:buChar char="•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90563" indent="-233363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/>
        <a:buChar char="•"/>
        <a:defRPr sz="1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7763" indent="-233363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233363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62163" indent="-233363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4000" y="327899"/>
            <a:ext cx="8514080" cy="43410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4000" y="1200150"/>
            <a:ext cx="8432800" cy="33940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4000" y="4954249"/>
            <a:ext cx="1422400" cy="1232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11B2408-D871-8643-8F9E-85C3C1890EC4}" type="datetime4">
              <a:rPr lang="en-US" smtClean="0"/>
              <a:t>May 11,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76400" y="4954249"/>
            <a:ext cx="5775960" cy="1232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This document has been reviewed and determined not to contain export controlled technical data.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52360" y="4952849"/>
            <a:ext cx="601370" cy="1220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1C0F2E9-13F1-4B54-979A-5E00D7D572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072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4" r:id="rId20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2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33363" indent="-233363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/>
        <a:buChar char="•"/>
        <a:tabLst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690563" indent="-233363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7763" indent="-233363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/>
        <a:buChar char="•"/>
        <a:defRPr sz="1600" kern="1200">
          <a:solidFill>
            <a:schemeClr val="bg1"/>
          </a:solidFill>
          <a:latin typeface="+mn-lt"/>
          <a:ea typeface="+mn-ea"/>
          <a:cs typeface="+mn-cs"/>
        </a:defRPr>
      </a:lvl3pPr>
      <a:lvl4pPr marL="1604963" indent="-233363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4pPr>
      <a:lvl5pPr marL="2062163" indent="-233363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/>
        <a:buChar char="•"/>
        <a:defRPr sz="12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Google Shape;56;p13">
            <a:extLst>
              <a:ext uri="{FF2B5EF4-FFF2-40B4-BE49-F238E27FC236}">
                <a16:creationId xmlns:a16="http://schemas.microsoft.com/office/drawing/2014/main" id="{47936CC5-7A38-0043-A0C4-B9093A416D06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61579" y="1335908"/>
            <a:ext cx="2932724" cy="2607310"/>
          </a:xfrm>
          <a:prstGeom prst="rect">
            <a:avLst/>
          </a:prstGeom>
          <a:noFill/>
          <a:ln>
            <a:noFill/>
          </a:ln>
          <a:effectLst>
            <a:softEdge rad="194009"/>
          </a:effectLst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A06119-92B9-A545-93AC-A2954A81995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54000" y="132080"/>
            <a:ext cx="8514080" cy="205979"/>
          </a:xfrm>
        </p:spPr>
        <p:txBody>
          <a:bodyPr/>
          <a:lstStyle/>
          <a:p>
            <a:r>
              <a:rPr lang="en-US" dirty="0"/>
              <a:t>Exoplanet Communications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89BD44-5872-BE46-8AC6-75926DA7E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000" y="327899"/>
            <a:ext cx="8514080" cy="434101"/>
          </a:xfrm>
        </p:spPr>
        <p:txBody>
          <a:bodyPr/>
          <a:lstStyle/>
          <a:p>
            <a:r>
              <a:rPr lang="en-US" dirty="0">
                <a:solidFill>
                  <a:srgbClr val="E5764B"/>
                </a:solidFill>
              </a:rPr>
              <a:t>Black Holes </a:t>
            </a:r>
            <a:r>
              <a:rPr lang="en-US" sz="1600" dirty="0">
                <a:solidFill>
                  <a:srgbClr val="E5764B"/>
                </a:solidFill>
              </a:rPr>
              <a:t>– Three Kinds</a:t>
            </a:r>
            <a:endParaRPr lang="en-US" dirty="0">
              <a:solidFill>
                <a:srgbClr val="E5764B"/>
              </a:solidFill>
            </a:endParaRP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B30C59DF-F678-154D-A55E-A94C1E1BAA4C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1D888B3B-88B9-C440-8DF2-4389D57B4A78}" type="datetime4">
              <a:rPr lang="en-US" smtClean="0"/>
              <a:t>May 11, 2022</a:t>
            </a:fld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481ABF5F-EE76-584D-92DA-72F797613053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dirty="0"/>
              <a:t>This document has been reviewed and determined not to contain export controlled technical data.</a:t>
            </a: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DF12D92B-78D8-9D4A-8BCB-B216E9524D9D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6913025" y="4952849"/>
            <a:ext cx="601370" cy="122071"/>
          </a:xfrm>
        </p:spPr>
        <p:txBody>
          <a:bodyPr/>
          <a:lstStyle/>
          <a:p>
            <a:fld id="{275C533D-D968-4A70-91E2-44C7FEDAA0E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77AAC82-3B58-F84E-8B60-441A922D57F5}"/>
              </a:ext>
            </a:extLst>
          </p:cNvPr>
          <p:cNvSpPr txBox="1"/>
          <p:nvPr/>
        </p:nvSpPr>
        <p:spPr>
          <a:xfrm>
            <a:off x="7417658" y="4871803"/>
            <a:ext cx="1626110" cy="27169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r>
              <a:rPr lang="en-US" sz="1000" b="1" kern="0" spc="70" dirty="0" err="1">
                <a:solidFill>
                  <a:srgbClr val="877272"/>
                </a:solidFill>
              </a:rPr>
              <a:t>exoplanets.nasa.gov</a:t>
            </a:r>
            <a:endParaRPr lang="en-US" sz="1000" b="1" kern="0" spc="70" dirty="0">
              <a:solidFill>
                <a:srgbClr val="877272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835933-18B3-D24C-B7E6-5BA78DCC9CFD}"/>
              </a:ext>
            </a:extLst>
          </p:cNvPr>
          <p:cNvSpPr txBox="1"/>
          <p:nvPr/>
        </p:nvSpPr>
        <p:spPr>
          <a:xfrm>
            <a:off x="2601405" y="1218793"/>
            <a:ext cx="2096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>
                <a:solidFill>
                  <a:srgbClr val="6F6462"/>
                </a:solidFill>
              </a:rPr>
              <a:t>Stellar </a:t>
            </a:r>
            <a:br>
              <a:rPr lang="en-US" dirty="0">
                <a:solidFill>
                  <a:srgbClr val="6F6462"/>
                </a:solidFill>
              </a:rPr>
            </a:br>
            <a:r>
              <a:rPr lang="en-US" dirty="0">
                <a:solidFill>
                  <a:srgbClr val="6F6462"/>
                </a:solidFill>
              </a:rPr>
              <a:t>black holes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574D44-6F9A-EB47-9937-7D40400264B0}"/>
              </a:ext>
            </a:extLst>
          </p:cNvPr>
          <p:cNvSpPr txBox="1"/>
          <p:nvPr/>
        </p:nvSpPr>
        <p:spPr>
          <a:xfrm>
            <a:off x="2601405" y="2175846"/>
            <a:ext cx="20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>
                <a:solidFill>
                  <a:srgbClr val="6F6462"/>
                </a:solidFill>
              </a:rPr>
              <a:t>Intermediate-mass black holes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BFD525F-54F6-BE4A-941D-9AF6876EF498}"/>
              </a:ext>
            </a:extLst>
          </p:cNvPr>
          <p:cNvSpPr txBox="1"/>
          <p:nvPr/>
        </p:nvSpPr>
        <p:spPr>
          <a:xfrm>
            <a:off x="2601405" y="3132899"/>
            <a:ext cx="20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>
                <a:solidFill>
                  <a:srgbClr val="6F6462"/>
                </a:solidFill>
              </a:rPr>
              <a:t>Supermassive black holes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912B0CA-E1F7-AC49-9F57-EE59E7D3C5AB}"/>
              </a:ext>
            </a:extLst>
          </p:cNvPr>
          <p:cNvCxnSpPr>
            <a:cxnSpLocks/>
          </p:cNvCxnSpPr>
          <p:nvPr/>
        </p:nvCxnSpPr>
        <p:spPr>
          <a:xfrm>
            <a:off x="4076344" y="1521152"/>
            <a:ext cx="1307506" cy="0"/>
          </a:xfrm>
          <a:prstGeom prst="line">
            <a:avLst/>
          </a:prstGeom>
          <a:ln w="19050" cmpd="sng">
            <a:solidFill>
              <a:srgbClr val="F1F1F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4DFB5FF-7AB4-AC4E-AFED-CBD8E04F9EB4}"/>
              </a:ext>
            </a:extLst>
          </p:cNvPr>
          <p:cNvCxnSpPr>
            <a:cxnSpLocks/>
          </p:cNvCxnSpPr>
          <p:nvPr/>
        </p:nvCxnSpPr>
        <p:spPr>
          <a:xfrm>
            <a:off x="5383850" y="1512606"/>
            <a:ext cx="0" cy="973291"/>
          </a:xfrm>
          <a:prstGeom prst="line">
            <a:avLst/>
          </a:prstGeom>
          <a:ln w="19050" cmpd="sng">
            <a:solidFill>
              <a:srgbClr val="F1F1F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A70CED2-5D5E-EC43-92EA-9C214FE31228}"/>
              </a:ext>
            </a:extLst>
          </p:cNvPr>
          <p:cNvCxnSpPr>
            <a:cxnSpLocks/>
          </p:cNvCxnSpPr>
          <p:nvPr/>
        </p:nvCxnSpPr>
        <p:spPr>
          <a:xfrm>
            <a:off x="5375305" y="2478281"/>
            <a:ext cx="384560" cy="0"/>
          </a:xfrm>
          <a:prstGeom prst="line">
            <a:avLst/>
          </a:prstGeom>
          <a:ln w="19050" cmpd="sng">
            <a:solidFill>
              <a:srgbClr val="F1F1F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- response to supermassive">
            <a:extLst>
              <a:ext uri="{FF2B5EF4-FFF2-40B4-BE49-F238E27FC236}">
                <a16:creationId xmlns:a16="http://schemas.microsoft.com/office/drawing/2014/main" id="{2455980D-EE2C-B344-B3D8-B3755CF16111}"/>
              </a:ext>
            </a:extLst>
          </p:cNvPr>
          <p:cNvSpPr txBox="1"/>
          <p:nvPr/>
        </p:nvSpPr>
        <p:spPr>
          <a:xfrm>
            <a:off x="5793627" y="396430"/>
            <a:ext cx="3117917" cy="4016484"/>
          </a:xfrm>
          <a:prstGeom prst="rect">
            <a:avLst/>
          </a:prstGeom>
          <a:solidFill>
            <a:schemeClr val="tx1"/>
          </a:solidFill>
        </p:spPr>
        <p:txBody>
          <a:bodyPr wrap="square" lIns="182880" tIns="91440" rIns="0" rtlCol="0">
            <a:spAutoFit/>
          </a:bodyPr>
          <a:lstStyle/>
          <a:p>
            <a:r>
              <a:rPr lang="en-US" dirty="0">
                <a:solidFill>
                  <a:srgbClr val="E5764B"/>
                </a:solidFill>
              </a:rPr>
              <a:t>Mass:</a:t>
            </a:r>
            <a:r>
              <a:rPr lang="en-US" dirty="0">
                <a:solidFill>
                  <a:schemeClr val="bg1"/>
                </a:solidFill>
              </a:rPr>
              <a:t> between ~ 100,000 and 10 billion times the Sun</a:t>
            </a:r>
          </a:p>
          <a:p>
            <a:endParaRPr lang="en-US" dirty="0">
              <a:solidFill>
                <a:srgbClr val="E5764B"/>
              </a:solidFill>
            </a:endParaRPr>
          </a:p>
          <a:p>
            <a:r>
              <a:rPr lang="en-US" dirty="0">
                <a:solidFill>
                  <a:srgbClr val="E5764B"/>
                </a:solidFill>
              </a:rPr>
              <a:t>Size:</a:t>
            </a:r>
            <a:r>
              <a:rPr lang="en-US" dirty="0">
                <a:solidFill>
                  <a:schemeClr val="bg1"/>
                </a:solidFill>
              </a:rPr>
              <a:t> ~ 100,000 km </a:t>
            </a:r>
          </a:p>
          <a:p>
            <a:r>
              <a:rPr lang="en-US" dirty="0">
                <a:solidFill>
                  <a:srgbClr val="BB968F"/>
                </a:solidFill>
              </a:rPr>
              <a:t>(~ Jupiter’s diameter)</a:t>
            </a:r>
          </a:p>
          <a:p>
            <a:r>
              <a:rPr lang="en-US" dirty="0">
                <a:solidFill>
                  <a:schemeClr val="bg1"/>
                </a:solidFill>
              </a:rPr>
              <a:t>to ~3 billion km</a:t>
            </a:r>
          </a:p>
          <a:p>
            <a:r>
              <a:rPr lang="en-US" dirty="0">
                <a:solidFill>
                  <a:srgbClr val="BB968F"/>
                </a:solidFill>
              </a:rPr>
              <a:t>(~ Uranus’ orbit)</a:t>
            </a:r>
          </a:p>
          <a:p>
            <a:endParaRPr lang="en-US" dirty="0">
              <a:solidFill>
                <a:srgbClr val="E5764B"/>
              </a:solidFill>
            </a:endParaRPr>
          </a:p>
          <a:p>
            <a:r>
              <a:rPr lang="en-US" dirty="0">
                <a:solidFill>
                  <a:srgbClr val="E5764B"/>
                </a:solidFill>
              </a:rPr>
              <a:t>Origins:</a:t>
            </a:r>
          </a:p>
          <a:p>
            <a:r>
              <a:rPr lang="en-US" dirty="0">
                <a:solidFill>
                  <a:schemeClr val="bg1"/>
                </a:solidFill>
              </a:rPr>
              <a:t>Still unknown... </a:t>
            </a:r>
          </a:p>
          <a:p>
            <a:r>
              <a:rPr lang="en-US" dirty="0">
                <a:solidFill>
                  <a:schemeClr val="bg1"/>
                </a:solidFill>
              </a:rPr>
              <a:t>May be the accumulation of surrounding materials and merging of stellar black holes and/or dark matter</a:t>
            </a:r>
          </a:p>
        </p:txBody>
      </p:sp>
      <p:sp>
        <p:nvSpPr>
          <p:cNvPr id="24" name="TextBox - response to intermediate">
            <a:extLst>
              <a:ext uri="{FF2B5EF4-FFF2-40B4-BE49-F238E27FC236}">
                <a16:creationId xmlns:a16="http://schemas.microsoft.com/office/drawing/2014/main" id="{9F91E5BE-813A-D249-ACCB-03F1111AA413}"/>
              </a:ext>
            </a:extLst>
          </p:cNvPr>
          <p:cNvSpPr txBox="1"/>
          <p:nvPr/>
        </p:nvSpPr>
        <p:spPr>
          <a:xfrm>
            <a:off x="5791850" y="373745"/>
            <a:ext cx="2850748" cy="3462486"/>
          </a:xfrm>
          <a:prstGeom prst="rect">
            <a:avLst/>
          </a:prstGeom>
          <a:solidFill>
            <a:schemeClr val="tx1"/>
          </a:solidFill>
        </p:spPr>
        <p:txBody>
          <a:bodyPr wrap="square" lIns="182880" tIns="91440" rIns="0" rtlCol="0">
            <a:spAutoFit/>
          </a:bodyPr>
          <a:lstStyle/>
          <a:p>
            <a:r>
              <a:rPr lang="en-US" dirty="0">
                <a:solidFill>
                  <a:srgbClr val="E5764B"/>
                </a:solidFill>
              </a:rPr>
              <a:t>Mass:</a:t>
            </a:r>
            <a:r>
              <a:rPr lang="en-US" dirty="0">
                <a:solidFill>
                  <a:schemeClr val="bg1"/>
                </a:solidFill>
              </a:rPr>
              <a:t> ~ 1,000</a:t>
            </a:r>
            <a:r>
              <a:rPr lang="en-US" dirty="0">
                <a:solidFill>
                  <a:srgbClr val="BB968F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times the Sun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rgbClr val="E5764B"/>
                </a:solidFill>
              </a:rPr>
              <a:t>Size:</a:t>
            </a:r>
            <a:r>
              <a:rPr lang="en-US" dirty="0">
                <a:solidFill>
                  <a:schemeClr val="bg1"/>
                </a:solidFill>
              </a:rPr>
              <a:t> ~ 1000 km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rgbClr val="E5764B"/>
                </a:solidFill>
              </a:rPr>
              <a:t>Origins:</a:t>
            </a:r>
          </a:p>
          <a:p>
            <a:r>
              <a:rPr lang="en-US" dirty="0">
                <a:solidFill>
                  <a:schemeClr val="bg1"/>
                </a:solidFill>
              </a:rPr>
              <a:t>Still unknown... </a:t>
            </a:r>
          </a:p>
          <a:p>
            <a:r>
              <a:rPr lang="en-US" dirty="0">
                <a:solidFill>
                  <a:schemeClr val="bg1"/>
                </a:solidFill>
              </a:rPr>
              <a:t>May be the accumulation of surrounding materials and merging of stellar black holes and/or dark matter</a:t>
            </a:r>
          </a:p>
        </p:txBody>
      </p:sp>
      <p:sp>
        <p:nvSpPr>
          <p:cNvPr id="23" name="TextBox - response to stellar">
            <a:extLst>
              <a:ext uri="{FF2B5EF4-FFF2-40B4-BE49-F238E27FC236}">
                <a16:creationId xmlns:a16="http://schemas.microsoft.com/office/drawing/2014/main" id="{8958F710-529F-9841-9A01-DC5B4B384968}"/>
              </a:ext>
            </a:extLst>
          </p:cNvPr>
          <p:cNvSpPr txBox="1"/>
          <p:nvPr/>
        </p:nvSpPr>
        <p:spPr>
          <a:xfrm>
            <a:off x="5773895" y="373745"/>
            <a:ext cx="2888719" cy="2354491"/>
          </a:xfrm>
          <a:prstGeom prst="rect">
            <a:avLst/>
          </a:prstGeom>
          <a:solidFill>
            <a:schemeClr val="tx1"/>
          </a:solidFill>
        </p:spPr>
        <p:txBody>
          <a:bodyPr wrap="square" lIns="182880" tIns="91440" rIns="0" rtlCol="0">
            <a:spAutoFit/>
          </a:bodyPr>
          <a:lstStyle/>
          <a:p>
            <a:r>
              <a:rPr lang="en-US" dirty="0">
                <a:solidFill>
                  <a:srgbClr val="E5764B"/>
                </a:solidFill>
              </a:rPr>
              <a:t>Mass:</a:t>
            </a:r>
            <a:r>
              <a:rPr lang="en-US" dirty="0">
                <a:solidFill>
                  <a:schemeClr val="bg1"/>
                </a:solidFill>
              </a:rPr>
              <a:t> ~ 10 times the Sun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rgbClr val="E5764B"/>
                </a:solidFill>
              </a:rPr>
              <a:t>Size:</a:t>
            </a:r>
            <a:r>
              <a:rPr lang="en-US" dirty="0">
                <a:solidFill>
                  <a:schemeClr val="bg1"/>
                </a:solidFill>
              </a:rPr>
              <a:t> ~ 30 km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rgbClr val="E5764B"/>
                </a:solidFill>
              </a:rPr>
              <a:t>Origins:</a:t>
            </a:r>
          </a:p>
          <a:p>
            <a:r>
              <a:rPr lang="en-US" dirty="0">
                <a:solidFill>
                  <a:schemeClr val="bg1"/>
                </a:solidFill>
              </a:rPr>
              <a:t>Form after the death of massive stars (supernovae)</a:t>
            </a:r>
          </a:p>
        </p:txBody>
      </p:sp>
      <p:sp>
        <p:nvSpPr>
          <p:cNvPr id="22" name="Rectangle outline">
            <a:extLst>
              <a:ext uri="{FF2B5EF4-FFF2-40B4-BE49-F238E27FC236}">
                <a16:creationId xmlns:a16="http://schemas.microsoft.com/office/drawing/2014/main" id="{44D5D1E7-B26B-214C-97DA-F9B112DCA789}"/>
              </a:ext>
            </a:extLst>
          </p:cNvPr>
          <p:cNvSpPr/>
          <p:nvPr/>
        </p:nvSpPr>
        <p:spPr>
          <a:xfrm>
            <a:off x="5759865" y="373745"/>
            <a:ext cx="3117917" cy="4293483"/>
          </a:xfrm>
          <a:prstGeom prst="rect">
            <a:avLst/>
          </a:prstGeom>
          <a:noFill/>
          <a:ln w="19050">
            <a:solidFill>
              <a:srgbClr val="F1F1F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E7A8BA2-1819-C045-981F-6460710A918B}"/>
              </a:ext>
            </a:extLst>
          </p:cNvPr>
          <p:cNvCxnSpPr>
            <a:cxnSpLocks/>
          </p:cNvCxnSpPr>
          <p:nvPr/>
        </p:nvCxnSpPr>
        <p:spPr>
          <a:xfrm>
            <a:off x="4730097" y="2478281"/>
            <a:ext cx="1029768" cy="0"/>
          </a:xfrm>
          <a:prstGeom prst="line">
            <a:avLst/>
          </a:prstGeom>
          <a:ln w="19050" cmpd="sng">
            <a:solidFill>
              <a:srgbClr val="F1F1F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814FEF5-AD82-294D-84F5-6902FDF17CF2}"/>
              </a:ext>
            </a:extLst>
          </p:cNvPr>
          <p:cNvCxnSpPr>
            <a:cxnSpLocks/>
          </p:cNvCxnSpPr>
          <p:nvPr/>
        </p:nvCxnSpPr>
        <p:spPr>
          <a:xfrm>
            <a:off x="4309533" y="3477273"/>
            <a:ext cx="1074317" cy="0"/>
          </a:xfrm>
          <a:prstGeom prst="line">
            <a:avLst/>
          </a:prstGeom>
          <a:ln w="19050" cmpd="sng">
            <a:solidFill>
              <a:srgbClr val="F1F1F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01D045C-AE8F-3047-A44D-2D5980756420}"/>
              </a:ext>
            </a:extLst>
          </p:cNvPr>
          <p:cNvCxnSpPr>
            <a:cxnSpLocks/>
          </p:cNvCxnSpPr>
          <p:nvPr/>
        </p:nvCxnSpPr>
        <p:spPr>
          <a:xfrm>
            <a:off x="5383850" y="2470276"/>
            <a:ext cx="0" cy="1006997"/>
          </a:xfrm>
          <a:prstGeom prst="line">
            <a:avLst/>
          </a:prstGeom>
          <a:ln w="19050" cmpd="sng">
            <a:solidFill>
              <a:srgbClr val="F1F1F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A1FE7F2-4B4F-904A-9FA0-1AEE82E6DBF1}"/>
              </a:ext>
            </a:extLst>
          </p:cNvPr>
          <p:cNvCxnSpPr>
            <a:cxnSpLocks/>
          </p:cNvCxnSpPr>
          <p:nvPr/>
        </p:nvCxnSpPr>
        <p:spPr>
          <a:xfrm>
            <a:off x="5375305" y="2478281"/>
            <a:ext cx="384560" cy="0"/>
          </a:xfrm>
          <a:prstGeom prst="line">
            <a:avLst/>
          </a:prstGeom>
          <a:ln w="19050" cmpd="sng">
            <a:solidFill>
              <a:srgbClr val="F1F1F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9571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2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9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3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00"/>
                            </p:stCondLst>
                            <p:childTnLst>
                              <p:par>
                                <p:cTn id="20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F646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3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800"/>
                            </p:stCondLst>
                            <p:childTnLst>
                              <p:par>
                                <p:cTn id="53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F646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2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700"/>
                            </p:stCondLst>
                            <p:childTnLst>
                              <p:par>
                                <p:cTn id="8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2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90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3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200"/>
                            </p:stCondLst>
                            <p:childTnLst>
                              <p:par>
                                <p:cTn id="88" presetID="10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13" grpId="0"/>
      <p:bldP spid="13" grpId="1"/>
      <p:bldP spid="18" grpId="0"/>
      <p:bldP spid="21" grpId="0" animBg="1"/>
      <p:bldP spid="24" grpId="0" animBg="1"/>
      <p:bldP spid="24" grpId="1" animBg="1"/>
      <p:bldP spid="23" grpId="0" animBg="1"/>
      <p:bldP spid="23" grpId="1" animBg="1"/>
      <p:bldP spid="22" grpId="0" animBg="1"/>
      <p:bldP spid="22" grpId="1" animBg="1"/>
      <p:bldP spid="22" grpId="2" animBg="1"/>
      <p:bldP spid="22" grpId="3" animBg="1"/>
      <p:bldP spid="22" grpId="4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1.0&quot;&gt;&lt;object type=&quot;1&quot; unique_id=&quot;10001&quot;&gt;&lt;object type=&quot;2&quot; unique_id=&quot;10522&quot;&gt;&lt;object type=&quot;3&quot; unique_id=&quot;10523&quot;&gt;&lt;property id=&quot;20148&quot; value=&quot;5&quot;/&gt;&lt;property id=&quot;20300&quot; value=&quot;Slide 1&quot;/&gt;&lt;property id=&quot;20307&quot; value=&quot;277&quot;/&gt;&lt;/object&gt;&lt;object type=&quot;3&quot; unique_id=&quot;10524&quot;&gt;&lt;property id=&quot;20148&quot; value=&quot;5&quot;/&gt;&lt;property id=&quot;20300&quot; value=&quot;Slide 2&quot;/&gt;&lt;property id=&quot;20307&quot; value=&quot;281&quot;/&gt;&lt;/object&gt;&lt;object type=&quot;3&quot; unique_id=&quot;10525&quot;&gt;&lt;property id=&quot;20148&quot; value=&quot;5&quot;/&gt;&lt;property id=&quot;20300&quot; value=&quot;Slide 3&quot;/&gt;&lt;property id=&quot;20307&quot; value=&quot;280&quot;/&gt;&lt;/object&gt;&lt;object type=&quot;3&quot; unique_id=&quot;10526&quot;&gt;&lt;property id=&quot;20148&quot; value=&quot;5&quot;/&gt;&lt;property id=&quot;20300&quot; value=&quot;Slide 4&quot;/&gt;&lt;property id=&quot;20307&quot; value=&quot;278&quot;/&gt;&lt;/object&gt;&lt;/object&gt;&lt;object type=&quot;8&quot; unique_id=&quot;10532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NASAjpl-WhiteTheme-16x9-vA6">
  <a:themeElements>
    <a:clrScheme name="NASA-JPL - Jan 2017">
      <a:dk1>
        <a:sysClr val="windowText" lastClr="000000"/>
      </a:dk1>
      <a:lt1>
        <a:sysClr val="window" lastClr="FFFFFF"/>
      </a:lt1>
      <a:dk2>
        <a:srgbClr val="5D5D60"/>
      </a:dk2>
      <a:lt2>
        <a:srgbClr val="E4E9EF"/>
      </a:lt2>
      <a:accent1>
        <a:srgbClr val="6083AA"/>
      </a:accent1>
      <a:accent2>
        <a:srgbClr val="94A8C2"/>
      </a:accent2>
      <a:accent3>
        <a:srgbClr val="0B3D91"/>
      </a:accent3>
      <a:accent4>
        <a:srgbClr val="E31937"/>
      </a:accent4>
      <a:accent5>
        <a:srgbClr val="F2A900"/>
      </a:accent5>
      <a:accent6>
        <a:srgbClr val="A4B34C"/>
      </a:accent6>
      <a:hlink>
        <a:srgbClr val="0E7EE0"/>
      </a:hlink>
      <a:folHlink>
        <a:srgbClr val="0E7EE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  <a:effectLst/>
      </a:spPr>
      <a:bodyPr rtlCol="0" anchor="ctr"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bg1">
              <a:lumMod val="65000"/>
            </a:schemeClr>
          </a:solidFill>
          <a:tailEnd type="arrow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NASAjpl-BlackTheme-16x9-vA6">
  <a:themeElements>
    <a:clrScheme name="NASA-JPL - Jan 2017">
      <a:dk1>
        <a:sysClr val="windowText" lastClr="000000"/>
      </a:dk1>
      <a:lt1>
        <a:sysClr val="window" lastClr="FFFFFF"/>
      </a:lt1>
      <a:dk2>
        <a:srgbClr val="5D5D60"/>
      </a:dk2>
      <a:lt2>
        <a:srgbClr val="E4E9EF"/>
      </a:lt2>
      <a:accent1>
        <a:srgbClr val="6083AA"/>
      </a:accent1>
      <a:accent2>
        <a:srgbClr val="94A8C2"/>
      </a:accent2>
      <a:accent3>
        <a:srgbClr val="0B3D91"/>
      </a:accent3>
      <a:accent4>
        <a:srgbClr val="E31937"/>
      </a:accent4>
      <a:accent5>
        <a:srgbClr val="F2A900"/>
      </a:accent5>
      <a:accent6>
        <a:srgbClr val="A4B34C"/>
      </a:accent6>
      <a:hlink>
        <a:srgbClr val="0E7EE0"/>
      </a:hlink>
      <a:folHlink>
        <a:srgbClr val="0E7EE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>
            <a:lumMod val="50000"/>
          </a:schemeClr>
        </a:solidFill>
        <a:ln>
          <a:noFill/>
        </a:ln>
        <a:effectLst/>
      </a:spPr>
      <a:bodyPr rtlCol="0" anchor="ctr"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2"/>
          </a:solidFill>
          <a:headEnd type="arrow"/>
          <a:tailEnd type="arrow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err="1" smtClean="0">
            <a:solidFill>
              <a:schemeClr val="bg1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16409</TotalTime>
  <Words>338</Words>
  <Application>Microsoft Macintosh PowerPoint</Application>
  <PresentationFormat>On-screen Show (16:9)</PresentationFormat>
  <Paragraphs>57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NASAjpl-WhiteTheme-16x9-vA6</vt:lpstr>
      <vt:lpstr>NASAjpl-BlackTheme-16x9-vA6</vt:lpstr>
      <vt:lpstr>Black Holes – Three Kinds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Carolyn M Stolze</dc:creator>
  <cp:lastModifiedBy>Microsoft Office User</cp:lastModifiedBy>
  <cp:revision>295</cp:revision>
  <dcterms:created xsi:type="dcterms:W3CDTF">2016-09-08T21:41:17Z</dcterms:created>
  <dcterms:modified xsi:type="dcterms:W3CDTF">2022-05-12T03:24:13Z</dcterms:modified>
</cp:coreProperties>
</file>