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4"/>
  </p:notesMasterIdLst>
  <p:handoutMasterIdLst>
    <p:handoutMasterId r:id="rId5"/>
  </p:handoutMasterIdLst>
  <p:sldIdLst>
    <p:sldId id="268" r:id="rId3"/>
  </p:sldIdLst>
  <p:sldSz cx="9144000" cy="5143500" type="screen16x9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7272"/>
    <a:srgbClr val="BB968F"/>
    <a:srgbClr val="F1F1F1"/>
    <a:srgbClr val="E5764B"/>
    <a:srgbClr val="6F6462"/>
    <a:srgbClr val="310001"/>
    <a:srgbClr val="FFE699"/>
    <a:srgbClr val="88B5FF"/>
    <a:srgbClr val="9DC3E6"/>
    <a:srgbClr val="B7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80"/>
    <p:restoredTop sz="47670" autoAdjust="0"/>
  </p:normalViewPr>
  <p:slideViewPr>
    <p:cSldViewPr snapToGrid="0" snapToObjects="1">
      <p:cViewPr varScale="1">
        <p:scale>
          <a:sx n="72" d="100"/>
          <a:sy n="72" d="100"/>
        </p:scale>
        <p:origin x="3136" y="192"/>
      </p:cViewPr>
      <p:guideLst>
        <p:guide orient="horz" pos="279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5/11/22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5/11/22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venthorizontelescope.org/press-release-april-10-2019-astronomers-capture-first-image-black-hol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ligo.caltech.edu/page/gw-source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requires 3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Highlights topic #1 (stellar black holes)</a:t>
            </a:r>
          </a:p>
          <a:p>
            <a:pPr marL="228600" indent="-228600">
              <a:buAutoNum type="arabicParenR"/>
            </a:pPr>
            <a:r>
              <a:rPr lang="en-US" dirty="0"/>
              <a:t>Dims topic #1 and highlights topic #2 (intermediate-mass black holes)</a:t>
            </a:r>
          </a:p>
          <a:p>
            <a:pPr marL="228600" indent="-228600">
              <a:buAutoNum type="arabicParenR"/>
            </a:pPr>
            <a:r>
              <a:rPr lang="en-US" dirty="0"/>
              <a:t>Dims topic #2 and highlights topic #3 (supermassive black holes)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Audience:</a:t>
            </a:r>
            <a:r>
              <a:rPr lang="en-US" dirty="0"/>
              <a:t> </a:t>
            </a:r>
          </a:p>
          <a:p>
            <a:pPr marL="0" indent="0">
              <a:buFontTx/>
              <a:buNone/>
            </a:pPr>
            <a:r>
              <a:rPr lang="en-US" dirty="0"/>
              <a:t>9th Grade and older.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addresses the common questions about black holes raised by the audience.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The additional information can be available at e.g., https://</a:t>
            </a:r>
            <a:r>
              <a:rPr lang="en-US" dirty="0" err="1"/>
              <a:t>www.nasa.gov</a:t>
            </a:r>
            <a:r>
              <a:rPr lang="en-US" dirty="0"/>
              <a:t>/audience/</a:t>
            </a:r>
            <a:r>
              <a:rPr lang="en-US" dirty="0" err="1"/>
              <a:t>forstudents</a:t>
            </a:r>
            <a:r>
              <a:rPr lang="en-US" dirty="0"/>
              <a:t>/k-4/stories/</a:t>
            </a:r>
            <a:r>
              <a:rPr lang="en-US" dirty="0" err="1"/>
              <a:t>nasa</a:t>
            </a:r>
            <a:r>
              <a:rPr lang="en-US" dirty="0"/>
              <a:t>-knows/what-is-a-black-hole-k4.html,</a:t>
            </a:r>
          </a:p>
          <a:p>
            <a:pPr marL="0" indent="0">
              <a:buFontTx/>
              <a:buNone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  <a:hlinkClick r:id="rId3" tooltip="https://eventhorizontelescope.org/press-release-april-10-2019-astronomers-capture-first-image-black-hole"/>
              </a:rPr>
              <a:t>https://eventhorizontelescope.org/press-release-april-10-2019-astronomers-capture-first-image-black-hole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,</a:t>
            </a:r>
          </a:p>
          <a:p>
            <a:pPr marL="0" indent="0">
              <a:buFontTx/>
              <a:buNone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  <a:hlinkClick r:id="rId4" tooltip="https://www.ligo.caltech.edu/page/gw-sources"/>
              </a:rPr>
              <a:t>https://www.ligo.caltech.edu/page/gw-sources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.</a:t>
            </a:r>
            <a:endParaRPr lang="en-US" dirty="0"/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NOTE: </a:t>
            </a:r>
          </a:p>
          <a:p>
            <a:pPr marL="0" indent="0">
              <a:buFontTx/>
              <a:buNone/>
            </a:pPr>
            <a:r>
              <a:rPr lang="en-US" dirty="0"/>
              <a:t>This PowerPoint file has built-in interactive elements. </a:t>
            </a:r>
          </a:p>
          <a:p>
            <a:pPr marL="0" indent="0">
              <a:buFontTx/>
              <a:buNone/>
            </a:pPr>
            <a:r>
              <a:rPr lang="en-US" dirty="0"/>
              <a:t>To view them, you must be in "Slide Show" mode; you can then move to the next view either by clicking your mouse, the spacebar, or the arrow keys. </a:t>
            </a:r>
          </a:p>
          <a:p>
            <a:pPr marL="0" indent="0">
              <a:buFontTx/>
              <a:buNone/>
            </a:pPr>
            <a:r>
              <a:rPr lang="en-US" dirty="0"/>
              <a:t>This slide will not work in "regular viewing mode."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Credit:</a:t>
            </a:r>
          </a:p>
          <a:p>
            <a:pPr marL="0" indent="0">
              <a:buFontTx/>
              <a:buNone/>
            </a:pPr>
            <a:r>
              <a:rPr lang="en-US" dirty="0"/>
              <a:t>NASA/JPL-Caltech</a:t>
            </a:r>
          </a:p>
          <a:p>
            <a:pPr marL="0" indent="0">
              <a:buNone/>
            </a:pPr>
            <a:endParaRPr lang="en-US" dirty="0"/>
          </a:p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9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May 11, 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May 11, 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138597" y="4952849"/>
            <a:ext cx="4866807" cy="124611"/>
          </a:xfrm>
        </p:spPr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866231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FE6FD-5AFE-B143-9A97-AAA05F67D408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56;p13">
            <a:extLst>
              <a:ext uri="{FF2B5EF4-FFF2-40B4-BE49-F238E27FC236}">
                <a16:creationId xmlns:a16="http://schemas.microsoft.com/office/drawing/2014/main" id="{47936CC5-7A38-0043-A0C4-B9093A416D0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1579" y="1335908"/>
            <a:ext cx="2932724" cy="2607310"/>
          </a:xfrm>
          <a:prstGeom prst="rect">
            <a:avLst/>
          </a:prstGeom>
          <a:noFill/>
          <a:ln>
            <a:noFill/>
          </a:ln>
          <a:effectLst>
            <a:softEdge rad="194009"/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/>
              <a:t>Exoplanet Communications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E5764B"/>
                </a:solidFill>
              </a:rPr>
              <a:t>Black Holes </a:t>
            </a:r>
            <a:r>
              <a:rPr lang="en-US" sz="1600" dirty="0">
                <a:solidFill>
                  <a:srgbClr val="E5764B"/>
                </a:solidFill>
              </a:rPr>
              <a:t>– Three Kinds</a:t>
            </a:r>
            <a:endParaRPr lang="en-US" dirty="0">
              <a:solidFill>
                <a:srgbClr val="E5764B"/>
              </a:solidFill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1D888B3B-88B9-C440-8DF2-4389D57B4A78}" type="datetime4">
              <a:rPr lang="en-US" smtClean="0"/>
              <a:t>May 11, 2022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877272"/>
                </a:solidFill>
              </a:rPr>
              <a:t>exoplanets.nasa.gov</a:t>
            </a:r>
            <a:endParaRPr lang="en-US" sz="1000" b="1" kern="0" spc="70" dirty="0">
              <a:solidFill>
                <a:srgbClr val="87727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835933-18B3-D24C-B7E6-5BA78DCC9CFD}"/>
              </a:ext>
            </a:extLst>
          </p:cNvPr>
          <p:cNvSpPr txBox="1"/>
          <p:nvPr/>
        </p:nvSpPr>
        <p:spPr>
          <a:xfrm>
            <a:off x="2601405" y="1218793"/>
            <a:ext cx="209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srgbClr val="6F6462"/>
                </a:solidFill>
              </a:rPr>
              <a:t>Stellar </a:t>
            </a:r>
            <a:br>
              <a:rPr lang="en-US" dirty="0">
                <a:solidFill>
                  <a:srgbClr val="6F6462"/>
                </a:solidFill>
              </a:rPr>
            </a:br>
            <a:r>
              <a:rPr lang="en-US" dirty="0">
                <a:solidFill>
                  <a:srgbClr val="6F6462"/>
                </a:solidFill>
              </a:rPr>
              <a:t>black holes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574D44-6F9A-EB47-9937-7D40400264B0}"/>
              </a:ext>
            </a:extLst>
          </p:cNvPr>
          <p:cNvSpPr txBox="1"/>
          <p:nvPr/>
        </p:nvSpPr>
        <p:spPr>
          <a:xfrm>
            <a:off x="2601405" y="2175846"/>
            <a:ext cx="20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srgbClr val="6F6462"/>
                </a:solidFill>
              </a:rPr>
              <a:t>Intermediate-mass black holes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FD525F-54F6-BE4A-941D-9AF6876EF498}"/>
              </a:ext>
            </a:extLst>
          </p:cNvPr>
          <p:cNvSpPr txBox="1"/>
          <p:nvPr/>
        </p:nvSpPr>
        <p:spPr>
          <a:xfrm>
            <a:off x="2601405" y="3132899"/>
            <a:ext cx="20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srgbClr val="6F6462"/>
                </a:solidFill>
              </a:rPr>
              <a:t>Supermassive black holes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12B0CA-E1F7-AC49-9F57-EE59E7D3C5AB}"/>
              </a:ext>
            </a:extLst>
          </p:cNvPr>
          <p:cNvCxnSpPr>
            <a:cxnSpLocks/>
          </p:cNvCxnSpPr>
          <p:nvPr/>
        </p:nvCxnSpPr>
        <p:spPr>
          <a:xfrm>
            <a:off x="4076344" y="1521152"/>
            <a:ext cx="1307506" cy="0"/>
          </a:xfrm>
          <a:prstGeom prst="line">
            <a:avLst/>
          </a:prstGeom>
          <a:ln w="19050" cmpd="sng">
            <a:solidFill>
              <a:srgbClr val="F1F1F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4DFB5FF-7AB4-AC4E-AFED-CBD8E04F9EB4}"/>
              </a:ext>
            </a:extLst>
          </p:cNvPr>
          <p:cNvCxnSpPr>
            <a:cxnSpLocks/>
          </p:cNvCxnSpPr>
          <p:nvPr/>
        </p:nvCxnSpPr>
        <p:spPr>
          <a:xfrm>
            <a:off x="5383850" y="1512606"/>
            <a:ext cx="0" cy="973291"/>
          </a:xfrm>
          <a:prstGeom prst="line">
            <a:avLst/>
          </a:prstGeom>
          <a:ln w="19050" cmpd="sng">
            <a:solidFill>
              <a:srgbClr val="F1F1F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A70CED2-5D5E-EC43-92EA-9C214FE31228}"/>
              </a:ext>
            </a:extLst>
          </p:cNvPr>
          <p:cNvCxnSpPr>
            <a:cxnSpLocks/>
          </p:cNvCxnSpPr>
          <p:nvPr/>
        </p:nvCxnSpPr>
        <p:spPr>
          <a:xfrm>
            <a:off x="5375305" y="2478281"/>
            <a:ext cx="384560" cy="0"/>
          </a:xfrm>
          <a:prstGeom prst="line">
            <a:avLst/>
          </a:prstGeom>
          <a:ln w="19050" cmpd="sng">
            <a:solidFill>
              <a:srgbClr val="F1F1F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- response to supermassive">
            <a:extLst>
              <a:ext uri="{FF2B5EF4-FFF2-40B4-BE49-F238E27FC236}">
                <a16:creationId xmlns:a16="http://schemas.microsoft.com/office/drawing/2014/main" id="{2455980D-EE2C-B344-B3D8-B3755CF16111}"/>
              </a:ext>
            </a:extLst>
          </p:cNvPr>
          <p:cNvSpPr txBox="1"/>
          <p:nvPr/>
        </p:nvSpPr>
        <p:spPr>
          <a:xfrm>
            <a:off x="5793627" y="396430"/>
            <a:ext cx="3117917" cy="4016484"/>
          </a:xfrm>
          <a:prstGeom prst="rect">
            <a:avLst/>
          </a:prstGeom>
          <a:solidFill>
            <a:schemeClr val="tx1"/>
          </a:solidFill>
        </p:spPr>
        <p:txBody>
          <a:bodyPr wrap="square" lIns="182880" tIns="91440" rIns="0" rtlCol="0">
            <a:spAutoFit/>
          </a:bodyPr>
          <a:lstStyle/>
          <a:p>
            <a:r>
              <a:rPr lang="en-US" dirty="0">
                <a:solidFill>
                  <a:srgbClr val="E5764B"/>
                </a:solidFill>
              </a:rPr>
              <a:t>Mass:</a:t>
            </a:r>
            <a:r>
              <a:rPr lang="en-US" dirty="0">
                <a:solidFill>
                  <a:schemeClr val="bg1"/>
                </a:solidFill>
              </a:rPr>
              <a:t> between ~ 100,000 and 10 billion times the Sun</a:t>
            </a:r>
          </a:p>
          <a:p>
            <a:endParaRPr lang="en-US" dirty="0">
              <a:solidFill>
                <a:srgbClr val="E5764B"/>
              </a:solidFill>
            </a:endParaRPr>
          </a:p>
          <a:p>
            <a:r>
              <a:rPr lang="en-US" dirty="0">
                <a:solidFill>
                  <a:srgbClr val="E5764B"/>
                </a:solidFill>
              </a:rPr>
              <a:t>Size:</a:t>
            </a:r>
            <a:r>
              <a:rPr lang="en-US" dirty="0">
                <a:solidFill>
                  <a:schemeClr val="bg1"/>
                </a:solidFill>
              </a:rPr>
              <a:t> ~ 100,000 km </a:t>
            </a:r>
          </a:p>
          <a:p>
            <a:r>
              <a:rPr lang="en-US" dirty="0">
                <a:solidFill>
                  <a:srgbClr val="BB968F"/>
                </a:solidFill>
              </a:rPr>
              <a:t>(~ Jupiter’s diameter)</a:t>
            </a:r>
          </a:p>
          <a:p>
            <a:r>
              <a:rPr lang="en-US" dirty="0">
                <a:solidFill>
                  <a:schemeClr val="bg1"/>
                </a:solidFill>
              </a:rPr>
              <a:t>to ~3 billion km</a:t>
            </a:r>
          </a:p>
          <a:p>
            <a:r>
              <a:rPr lang="en-US" dirty="0">
                <a:solidFill>
                  <a:srgbClr val="BB968F"/>
                </a:solidFill>
              </a:rPr>
              <a:t>(~ Uranus’ orbit)</a:t>
            </a:r>
          </a:p>
          <a:p>
            <a:endParaRPr lang="en-US" dirty="0">
              <a:solidFill>
                <a:srgbClr val="E5764B"/>
              </a:solidFill>
            </a:endParaRPr>
          </a:p>
          <a:p>
            <a:r>
              <a:rPr lang="en-US" dirty="0">
                <a:solidFill>
                  <a:srgbClr val="E5764B"/>
                </a:solidFill>
              </a:rPr>
              <a:t>Origins:</a:t>
            </a:r>
          </a:p>
          <a:p>
            <a:r>
              <a:rPr lang="en-US" dirty="0">
                <a:solidFill>
                  <a:schemeClr val="bg1"/>
                </a:solidFill>
              </a:rPr>
              <a:t>Still unknown... </a:t>
            </a:r>
          </a:p>
          <a:p>
            <a:r>
              <a:rPr lang="en-US" dirty="0">
                <a:solidFill>
                  <a:schemeClr val="bg1"/>
                </a:solidFill>
              </a:rPr>
              <a:t>May be the accumulation of surrounding materials and merging of stellar black holes and/or dark matter</a:t>
            </a:r>
          </a:p>
        </p:txBody>
      </p:sp>
      <p:sp>
        <p:nvSpPr>
          <p:cNvPr id="24" name="TextBox - response to intermediate">
            <a:extLst>
              <a:ext uri="{FF2B5EF4-FFF2-40B4-BE49-F238E27FC236}">
                <a16:creationId xmlns:a16="http://schemas.microsoft.com/office/drawing/2014/main" id="{9F91E5BE-813A-D249-ACCB-03F1111AA413}"/>
              </a:ext>
            </a:extLst>
          </p:cNvPr>
          <p:cNvSpPr txBox="1"/>
          <p:nvPr/>
        </p:nvSpPr>
        <p:spPr>
          <a:xfrm>
            <a:off x="5791850" y="373745"/>
            <a:ext cx="2850748" cy="3462486"/>
          </a:xfrm>
          <a:prstGeom prst="rect">
            <a:avLst/>
          </a:prstGeom>
          <a:solidFill>
            <a:schemeClr val="tx1"/>
          </a:solidFill>
        </p:spPr>
        <p:txBody>
          <a:bodyPr wrap="square" lIns="182880" tIns="91440" rIns="0" rtlCol="0">
            <a:spAutoFit/>
          </a:bodyPr>
          <a:lstStyle/>
          <a:p>
            <a:r>
              <a:rPr lang="en-US" dirty="0">
                <a:solidFill>
                  <a:srgbClr val="E5764B"/>
                </a:solidFill>
              </a:rPr>
              <a:t>Mass:</a:t>
            </a:r>
            <a:r>
              <a:rPr lang="en-US" dirty="0">
                <a:solidFill>
                  <a:schemeClr val="bg1"/>
                </a:solidFill>
              </a:rPr>
              <a:t> ~ 1,000</a:t>
            </a:r>
            <a:r>
              <a:rPr lang="en-US" dirty="0">
                <a:solidFill>
                  <a:srgbClr val="BB968F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times the Sun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E5764B"/>
                </a:solidFill>
              </a:rPr>
              <a:t>Size:</a:t>
            </a:r>
            <a:r>
              <a:rPr lang="en-US" dirty="0">
                <a:solidFill>
                  <a:schemeClr val="bg1"/>
                </a:solidFill>
              </a:rPr>
              <a:t> ~ 1000 km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E5764B"/>
                </a:solidFill>
              </a:rPr>
              <a:t>Origins:</a:t>
            </a:r>
          </a:p>
          <a:p>
            <a:r>
              <a:rPr lang="en-US" dirty="0">
                <a:solidFill>
                  <a:schemeClr val="bg1"/>
                </a:solidFill>
              </a:rPr>
              <a:t>Still unknown... </a:t>
            </a:r>
          </a:p>
          <a:p>
            <a:r>
              <a:rPr lang="en-US" dirty="0">
                <a:solidFill>
                  <a:schemeClr val="bg1"/>
                </a:solidFill>
              </a:rPr>
              <a:t>May be the accumulation of surrounding materials and merging of stellar black holes and/or dark matter</a:t>
            </a:r>
          </a:p>
        </p:txBody>
      </p:sp>
      <p:sp>
        <p:nvSpPr>
          <p:cNvPr id="23" name="TextBox - response to stellar">
            <a:extLst>
              <a:ext uri="{FF2B5EF4-FFF2-40B4-BE49-F238E27FC236}">
                <a16:creationId xmlns:a16="http://schemas.microsoft.com/office/drawing/2014/main" id="{8958F710-529F-9841-9A01-DC5B4B384968}"/>
              </a:ext>
            </a:extLst>
          </p:cNvPr>
          <p:cNvSpPr txBox="1"/>
          <p:nvPr/>
        </p:nvSpPr>
        <p:spPr>
          <a:xfrm>
            <a:off x="5773895" y="373745"/>
            <a:ext cx="2888719" cy="2354491"/>
          </a:xfrm>
          <a:prstGeom prst="rect">
            <a:avLst/>
          </a:prstGeom>
          <a:solidFill>
            <a:schemeClr val="tx1"/>
          </a:solidFill>
        </p:spPr>
        <p:txBody>
          <a:bodyPr wrap="square" lIns="182880" tIns="91440" rIns="0" rtlCol="0">
            <a:spAutoFit/>
          </a:bodyPr>
          <a:lstStyle/>
          <a:p>
            <a:r>
              <a:rPr lang="en-US" dirty="0">
                <a:solidFill>
                  <a:srgbClr val="E5764B"/>
                </a:solidFill>
              </a:rPr>
              <a:t>Mass:</a:t>
            </a:r>
            <a:r>
              <a:rPr lang="en-US" dirty="0">
                <a:solidFill>
                  <a:schemeClr val="bg1"/>
                </a:solidFill>
              </a:rPr>
              <a:t> ~ 10 times the Sun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E5764B"/>
                </a:solidFill>
              </a:rPr>
              <a:t>Size:</a:t>
            </a:r>
            <a:r>
              <a:rPr lang="en-US" dirty="0">
                <a:solidFill>
                  <a:schemeClr val="bg1"/>
                </a:solidFill>
              </a:rPr>
              <a:t> ~ 30 km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E5764B"/>
                </a:solidFill>
              </a:rPr>
              <a:t>Origins:</a:t>
            </a:r>
          </a:p>
          <a:p>
            <a:r>
              <a:rPr lang="en-US" dirty="0">
                <a:solidFill>
                  <a:schemeClr val="bg1"/>
                </a:solidFill>
              </a:rPr>
              <a:t>Form after the death of massive stars (supernovae)</a:t>
            </a:r>
          </a:p>
        </p:txBody>
      </p:sp>
      <p:sp>
        <p:nvSpPr>
          <p:cNvPr id="22" name="Rectangle outline">
            <a:extLst>
              <a:ext uri="{FF2B5EF4-FFF2-40B4-BE49-F238E27FC236}">
                <a16:creationId xmlns:a16="http://schemas.microsoft.com/office/drawing/2014/main" id="{44D5D1E7-B26B-214C-97DA-F9B112DCA789}"/>
              </a:ext>
            </a:extLst>
          </p:cNvPr>
          <p:cNvSpPr/>
          <p:nvPr/>
        </p:nvSpPr>
        <p:spPr>
          <a:xfrm>
            <a:off x="5759865" y="373745"/>
            <a:ext cx="3117917" cy="4293483"/>
          </a:xfrm>
          <a:prstGeom prst="rect">
            <a:avLst/>
          </a:prstGeom>
          <a:noFill/>
          <a:ln w="19050">
            <a:solidFill>
              <a:srgbClr val="F1F1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7A8BA2-1819-C045-981F-6460710A918B}"/>
              </a:ext>
            </a:extLst>
          </p:cNvPr>
          <p:cNvCxnSpPr>
            <a:cxnSpLocks/>
          </p:cNvCxnSpPr>
          <p:nvPr/>
        </p:nvCxnSpPr>
        <p:spPr>
          <a:xfrm>
            <a:off x="4730097" y="2478281"/>
            <a:ext cx="1029768" cy="0"/>
          </a:xfrm>
          <a:prstGeom prst="line">
            <a:avLst/>
          </a:prstGeom>
          <a:ln w="19050" cmpd="sng">
            <a:solidFill>
              <a:srgbClr val="F1F1F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814FEF5-AD82-294D-84F5-6902FDF17CF2}"/>
              </a:ext>
            </a:extLst>
          </p:cNvPr>
          <p:cNvCxnSpPr>
            <a:cxnSpLocks/>
          </p:cNvCxnSpPr>
          <p:nvPr/>
        </p:nvCxnSpPr>
        <p:spPr>
          <a:xfrm>
            <a:off x="4309533" y="3477273"/>
            <a:ext cx="1074317" cy="0"/>
          </a:xfrm>
          <a:prstGeom prst="line">
            <a:avLst/>
          </a:prstGeom>
          <a:ln w="19050" cmpd="sng">
            <a:solidFill>
              <a:srgbClr val="F1F1F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01D045C-AE8F-3047-A44D-2D5980756420}"/>
              </a:ext>
            </a:extLst>
          </p:cNvPr>
          <p:cNvCxnSpPr>
            <a:cxnSpLocks/>
          </p:cNvCxnSpPr>
          <p:nvPr/>
        </p:nvCxnSpPr>
        <p:spPr>
          <a:xfrm>
            <a:off x="5383850" y="2470276"/>
            <a:ext cx="0" cy="1006997"/>
          </a:xfrm>
          <a:prstGeom prst="line">
            <a:avLst/>
          </a:prstGeom>
          <a:ln w="19050" cmpd="sng">
            <a:solidFill>
              <a:srgbClr val="F1F1F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A1FE7F2-4B4F-904A-9FA0-1AEE82E6DBF1}"/>
              </a:ext>
            </a:extLst>
          </p:cNvPr>
          <p:cNvCxnSpPr>
            <a:cxnSpLocks/>
          </p:cNvCxnSpPr>
          <p:nvPr/>
        </p:nvCxnSpPr>
        <p:spPr>
          <a:xfrm>
            <a:off x="5375305" y="2478281"/>
            <a:ext cx="384560" cy="0"/>
          </a:xfrm>
          <a:prstGeom prst="line">
            <a:avLst/>
          </a:prstGeom>
          <a:ln w="19050" cmpd="sng">
            <a:solidFill>
              <a:srgbClr val="F1F1F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57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F646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"/>
                            </p:stCondLst>
                            <p:childTnLst>
                              <p:par>
                                <p:cTn id="5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F646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00"/>
                            </p:stCondLst>
                            <p:childTnLst>
                              <p:par>
                                <p:cTn id="88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3" grpId="0"/>
      <p:bldP spid="13" grpId="1"/>
      <p:bldP spid="18" grpId="0"/>
      <p:bldP spid="21" grpId="0" animBg="1"/>
      <p:bldP spid="24" grpId="0" animBg="1"/>
      <p:bldP spid="24" grpId="1" animBg="1"/>
      <p:bldP spid="23" grpId="0" animBg="1"/>
      <p:bldP spid="23" grpId="1" animBg="1"/>
      <p:bldP spid="22" grpId="0" animBg="1"/>
      <p:bldP spid="22" grpId="1" animBg="1"/>
      <p:bldP spid="22" grpId="2" animBg="1"/>
      <p:bldP spid="22" grpId="3" animBg="1"/>
      <p:bldP spid="22" grpId="4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16409</TotalTime>
  <Words>338</Words>
  <Application>Microsoft Macintosh PowerPoint</Application>
  <PresentationFormat>On-screen Show (16:9)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NASAjpl-WhiteTheme-16x9-vA6</vt:lpstr>
      <vt:lpstr>NASAjpl-BlackTheme-16x9-vA6</vt:lpstr>
      <vt:lpstr>Black Holes – Three Kinds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Microsoft Office User</cp:lastModifiedBy>
  <cp:revision>295</cp:revision>
  <dcterms:created xsi:type="dcterms:W3CDTF">2016-09-08T21:41:17Z</dcterms:created>
  <dcterms:modified xsi:type="dcterms:W3CDTF">2022-05-12T03:24:13Z</dcterms:modified>
</cp:coreProperties>
</file>