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34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8638-760F-CB4A-99AB-31ADE234FA24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2259-F0A5-4C49-9E81-622CB25D4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requires 5 clicks:</a:t>
            </a:r>
          </a:p>
          <a:p>
            <a:pPr marL="228600" indent="-228600">
              <a:buAutoNum type="arabicParenR"/>
            </a:pPr>
            <a:r>
              <a:rPr lang="en-US" dirty="0"/>
              <a:t>Reveals the Solar System and details</a:t>
            </a:r>
          </a:p>
          <a:p>
            <a:pPr marL="228600" indent="-228600">
              <a:buAutoNum type="arabicParenR"/>
            </a:pPr>
            <a:r>
              <a:rPr lang="en-US" dirty="0"/>
              <a:t>Reveals the Milky Way and details</a:t>
            </a:r>
          </a:p>
          <a:p>
            <a:pPr marL="228600" indent="-228600">
              <a:buAutoNum type="arabicParenR"/>
            </a:pPr>
            <a:r>
              <a:rPr lang="en-US" dirty="0"/>
              <a:t>Reveals the Local Group and details</a:t>
            </a:r>
          </a:p>
          <a:p>
            <a:pPr marL="228600" indent="-228600">
              <a:buAutoNum type="arabicParenR"/>
            </a:pPr>
            <a:r>
              <a:rPr lang="en-US" dirty="0"/>
              <a:t>Reveals the Local Supercluster and details</a:t>
            </a:r>
          </a:p>
          <a:p>
            <a:pPr marL="228600" indent="-228600">
              <a:buAutoNum type="arabicParenR"/>
            </a:pPr>
            <a:r>
              <a:rPr lang="en-US" dirty="0"/>
              <a:t>Reveals the Universe and details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9th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small the solar system is in the universe (or how big the universe is) and the hierarchical structure of the universe and its constituents.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b="0" dirty="0"/>
              <a:t>some visualizations (e.g., the milky way and the local group) are idealized, and numbers (i.e., the age and size) </a:t>
            </a:r>
            <a:r>
              <a:rPr lang="en-US" b="0"/>
              <a:t>are approximate.</a:t>
            </a:r>
            <a:endParaRPr lang="en-US" b="0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6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1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8667" y="176107"/>
            <a:ext cx="11352107" cy="2746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548626" indent="0">
              <a:buNone/>
              <a:defRPr sz="1333"/>
            </a:lvl2pPr>
            <a:lvl3pPr marL="1036294" indent="0">
              <a:buNone/>
              <a:defRPr sz="1333"/>
            </a:lvl3pPr>
            <a:lvl4pPr marL="1402045" indent="0">
              <a:buNone/>
              <a:defRPr sz="1333"/>
            </a:lvl4pPr>
            <a:lvl5pPr marL="1767796" indent="0">
              <a:buNone/>
              <a:defRPr sz="1333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338667" y="6603800"/>
            <a:ext cx="1896533" cy="164281"/>
          </a:xfrm>
          <a:prstGeom prst="rect">
            <a:avLst/>
          </a:prstGeom>
        </p:spPr>
        <p:txBody>
          <a:bodyPr anchor="ctr"/>
          <a:lstStyle/>
          <a:p>
            <a:fld id="{BD6CABD3-6C16-BC44-8300-6A6289E70852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235200" y="6603800"/>
            <a:ext cx="7701280" cy="16428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9004093" y="6603800"/>
            <a:ext cx="2578308" cy="164281"/>
          </a:xfrm>
          <a:prstGeom prst="rect">
            <a:avLst/>
          </a:prstGeom>
        </p:spPr>
        <p:txBody>
          <a:bodyPr anchor="ctr"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9802369" y="6534594"/>
            <a:ext cx="2255988" cy="2746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333" b="1" kern="0" spc="93" dirty="0" err="1">
                <a:solidFill>
                  <a:srgbClr val="3E556E"/>
                </a:solidFill>
              </a:rPr>
              <a:t>exoplanets.nasa.gov</a:t>
            </a:r>
            <a:endParaRPr lang="en-US" sz="1333" b="1" kern="0" spc="93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3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2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08D7-03D4-E74F-BFFD-CAAE38B84A49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1C54-265A-7342-AEB6-2F6A5300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8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85148FF-E271-B04A-B824-472C259055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667" y="188099"/>
            <a:ext cx="11352107" cy="27463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4835E0B4-C846-254F-A485-41413A77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DC3E6"/>
                </a:solidFill>
              </a:rPr>
              <a:t>Astronomical Objects </a:t>
            </a:r>
            <a:r>
              <a:rPr lang="en-US" sz="2133" dirty="0">
                <a:solidFill>
                  <a:srgbClr val="9DC3E6"/>
                </a:solidFill>
              </a:rPr>
              <a:t>– From Earth to the Universe</a:t>
            </a:r>
            <a:br>
              <a:rPr lang="en-US" dirty="0">
                <a:solidFill>
                  <a:srgbClr val="9DC3E6"/>
                </a:solidFill>
              </a:rPr>
            </a:br>
            <a:endParaRPr lang="en-US" dirty="0"/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32A56856-FD5A-0248-B4E9-800A244FFE3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70909D0-41B9-A547-AA8E-385CF5D9C59E}" type="datetime4">
              <a:rPr lang="en-US" smtClean="0"/>
              <a:t>September 21, 2022</a:t>
            </a:fld>
            <a:endParaRPr lang="en-US"/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DFE3CDCB-EE1C-1C4C-AA44-9985599E84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4E2D452B-6ADA-2744-A246-C74C168C64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2" name="Pict - Universe web">
            <a:extLst>
              <a:ext uri="{FF2B5EF4-FFF2-40B4-BE49-F238E27FC236}">
                <a16:creationId xmlns:a16="http://schemas.microsoft.com/office/drawing/2014/main" id="{717607E4-62A3-AD46-9C5B-39E2F29AA3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565" y="1055284"/>
            <a:ext cx="2962656" cy="2962656"/>
          </a:xfrm>
          <a:prstGeom prst="rect">
            <a:avLst/>
          </a:prstGeom>
          <a:ln>
            <a:solidFill>
              <a:srgbClr val="889ABC"/>
            </a:solidFill>
          </a:ln>
        </p:spPr>
      </p:pic>
      <p:sp>
        <p:nvSpPr>
          <p:cNvPr id="37" name="TextBox - Age Universe">
            <a:extLst>
              <a:ext uri="{FF2B5EF4-FFF2-40B4-BE49-F238E27FC236}">
                <a16:creationId xmlns:a16="http://schemas.microsoft.com/office/drawing/2014/main" id="{F9488983-9A98-374B-8F52-7E46248B480F}"/>
              </a:ext>
            </a:extLst>
          </p:cNvPr>
          <p:cNvSpPr txBox="1"/>
          <p:nvPr/>
        </p:nvSpPr>
        <p:spPr>
          <a:xfrm>
            <a:off x="302445" y="3441760"/>
            <a:ext cx="1539204" cy="550279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Age:</a:t>
            </a:r>
          </a:p>
          <a:p>
            <a:pPr>
              <a:lnSpc>
                <a:spcPct val="93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~13.8 billion years</a:t>
            </a:r>
          </a:p>
        </p:txBody>
      </p:sp>
      <p:sp>
        <p:nvSpPr>
          <p:cNvPr id="29" name="TextBox - Size Universe">
            <a:extLst>
              <a:ext uri="{FF2B5EF4-FFF2-40B4-BE49-F238E27FC236}">
                <a16:creationId xmlns:a16="http://schemas.microsoft.com/office/drawing/2014/main" id="{9114A1A3-6512-7640-B0B6-E68C173C3FA8}"/>
              </a:ext>
            </a:extLst>
          </p:cNvPr>
          <p:cNvSpPr txBox="1"/>
          <p:nvPr/>
        </p:nvSpPr>
        <p:spPr>
          <a:xfrm>
            <a:off x="303924" y="4033457"/>
            <a:ext cx="1654620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Size: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93 billion light years</a:t>
            </a:r>
          </a:p>
        </p:txBody>
      </p:sp>
      <p:sp>
        <p:nvSpPr>
          <p:cNvPr id="28" name="TextBox - The Universe">
            <a:extLst>
              <a:ext uri="{FF2B5EF4-FFF2-40B4-BE49-F238E27FC236}">
                <a16:creationId xmlns:a16="http://schemas.microsoft.com/office/drawing/2014/main" id="{8743FC14-B9F9-6F4A-BDD1-0E7CDF6F1C09}"/>
              </a:ext>
            </a:extLst>
          </p:cNvPr>
          <p:cNvSpPr txBox="1"/>
          <p:nvPr/>
        </p:nvSpPr>
        <p:spPr>
          <a:xfrm>
            <a:off x="323510" y="1120852"/>
            <a:ext cx="93166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dirty="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</a:p>
          <a:p>
            <a:pPr>
              <a:lnSpc>
                <a:spcPct val="93000"/>
              </a:lnSpc>
            </a:pPr>
            <a:r>
              <a:rPr lang="en-US" dirty="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Universe</a:t>
            </a:r>
            <a:endParaRPr lang="en-US" sz="1600" dirty="0">
              <a:solidFill>
                <a:srgbClr val="FFD48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6" name="Triangle-4 - white trans">
            <a:extLst>
              <a:ext uri="{FF2B5EF4-FFF2-40B4-BE49-F238E27FC236}">
                <a16:creationId xmlns:a16="http://schemas.microsoft.com/office/drawing/2014/main" id="{4697E0DD-E316-F04C-8E36-1B0822C34FA6}"/>
              </a:ext>
            </a:extLst>
          </p:cNvPr>
          <p:cNvSpPr/>
          <p:nvPr/>
        </p:nvSpPr>
        <p:spPr>
          <a:xfrm rot="16200000">
            <a:off x="653561" y="2697635"/>
            <a:ext cx="2962656" cy="632157"/>
          </a:xfrm>
          <a:custGeom>
            <a:avLst/>
            <a:gdLst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0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1340130 w 2221992"/>
              <a:gd name="connsiteY3" fmla="*/ 453740 h 461423"/>
              <a:gd name="connsiteX4" fmla="*/ 0 w 2221992"/>
              <a:gd name="connsiteY4" fmla="*/ 461423 h 461423"/>
              <a:gd name="connsiteX0" fmla="*/ 1340130 w 2221992"/>
              <a:gd name="connsiteY0" fmla="*/ 453740 h 545180"/>
              <a:gd name="connsiteX1" fmla="*/ 0 w 2221992"/>
              <a:gd name="connsiteY1" fmla="*/ 461423 h 545180"/>
              <a:gd name="connsiteX2" fmla="*/ 1110996 w 2221992"/>
              <a:gd name="connsiteY2" fmla="*/ 0 h 545180"/>
              <a:gd name="connsiteX3" fmla="*/ 2221992 w 2221992"/>
              <a:gd name="connsiteY3" fmla="*/ 461423 h 545180"/>
              <a:gd name="connsiteX4" fmla="*/ 1431570 w 2221992"/>
              <a:gd name="connsiteY4" fmla="*/ 545180 h 545180"/>
              <a:gd name="connsiteX0" fmla="*/ 1340130 w 2221992"/>
              <a:gd name="connsiteY0" fmla="*/ 453740 h 461423"/>
              <a:gd name="connsiteX1" fmla="*/ 0 w 2221992"/>
              <a:gd name="connsiteY1" fmla="*/ 461423 h 461423"/>
              <a:gd name="connsiteX2" fmla="*/ 1110996 w 2221992"/>
              <a:gd name="connsiteY2" fmla="*/ 0 h 461423"/>
              <a:gd name="connsiteX3" fmla="*/ 2221992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0" fmla="*/ 0 w 2221992"/>
              <a:gd name="connsiteY0" fmla="*/ 470946 h 470946"/>
              <a:gd name="connsiteX1" fmla="*/ 1060196 w 2221992"/>
              <a:gd name="connsiteY1" fmla="*/ 0 h 470946"/>
              <a:gd name="connsiteX2" fmla="*/ 2221992 w 2221992"/>
              <a:gd name="connsiteY2" fmla="*/ 470946 h 470946"/>
              <a:gd name="connsiteX0" fmla="*/ 0 w 2221992"/>
              <a:gd name="connsiteY0" fmla="*/ 474121 h 474121"/>
              <a:gd name="connsiteX1" fmla="*/ 1031621 w 2221992"/>
              <a:gd name="connsiteY1" fmla="*/ 0 h 474121"/>
              <a:gd name="connsiteX2" fmla="*/ 2221992 w 2221992"/>
              <a:gd name="connsiteY2" fmla="*/ 474121 h 474121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2221992 w 2221992"/>
              <a:gd name="connsiteY2" fmla="*/ 474118 h 47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1992" h="474118">
                <a:moveTo>
                  <a:pt x="0" y="474118"/>
                </a:moveTo>
                <a:lnTo>
                  <a:pt x="1003046" y="0"/>
                </a:lnTo>
                <a:lnTo>
                  <a:pt x="2221992" y="474118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rgbClr val="486396"/>
                </a:gs>
                <a:gs pos="70000">
                  <a:srgbClr val="889ABC"/>
                </a:gs>
              </a:gsLst>
              <a:lin ang="54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7" name="Pict - The Supercluster">
            <a:extLst>
              <a:ext uri="{FF2B5EF4-FFF2-40B4-BE49-F238E27FC236}">
                <a16:creationId xmlns:a16="http://schemas.microsoft.com/office/drawing/2014/main" id="{676FE15D-DED9-7345-9E06-191276A6D7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6200000">
            <a:off x="2464979" y="1513315"/>
            <a:ext cx="2962656" cy="2962656"/>
          </a:xfrm>
          <a:prstGeom prst="rect">
            <a:avLst/>
          </a:prstGeom>
          <a:ln w="38100">
            <a:solidFill>
              <a:srgbClr val="889ABC"/>
            </a:solidFill>
          </a:ln>
        </p:spPr>
      </p:pic>
      <p:pic>
        <p:nvPicPr>
          <p:cNvPr id="21" name="Pict - The Supercluster">
            <a:extLst>
              <a:ext uri="{FF2B5EF4-FFF2-40B4-BE49-F238E27FC236}">
                <a16:creationId xmlns:a16="http://schemas.microsoft.com/office/drawing/2014/main" id="{AF02EBB5-8197-A74C-9429-D542E22286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6200000">
            <a:off x="2464979" y="1513315"/>
            <a:ext cx="2962656" cy="2962656"/>
          </a:xfrm>
          <a:prstGeom prst="rect">
            <a:avLst/>
          </a:prstGeom>
          <a:ln>
            <a:solidFill>
              <a:srgbClr val="889ABC"/>
            </a:solidFill>
          </a:ln>
        </p:spPr>
      </p:pic>
      <p:sp>
        <p:nvSpPr>
          <p:cNvPr id="39" name="TextBox - Size Supercluster">
            <a:extLst>
              <a:ext uri="{FF2B5EF4-FFF2-40B4-BE49-F238E27FC236}">
                <a16:creationId xmlns:a16="http://schemas.microsoft.com/office/drawing/2014/main" id="{A527215D-F5FF-0541-8365-4941EE3E46F7}"/>
              </a:ext>
            </a:extLst>
          </p:cNvPr>
          <p:cNvSpPr txBox="1"/>
          <p:nvPr/>
        </p:nvSpPr>
        <p:spPr>
          <a:xfrm>
            <a:off x="2458239" y="4483260"/>
            <a:ext cx="1879554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Size: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~110 million light years</a:t>
            </a:r>
          </a:p>
        </p:txBody>
      </p:sp>
      <p:sp>
        <p:nvSpPr>
          <p:cNvPr id="41" name="TextBox - Age Supercluster">
            <a:extLst>
              <a:ext uri="{FF2B5EF4-FFF2-40B4-BE49-F238E27FC236}">
                <a16:creationId xmlns:a16="http://schemas.microsoft.com/office/drawing/2014/main" id="{988BE73F-D1C5-6744-8B9B-126B63AF872C}"/>
              </a:ext>
            </a:extLst>
          </p:cNvPr>
          <p:cNvSpPr txBox="1"/>
          <p:nvPr/>
        </p:nvSpPr>
        <p:spPr>
          <a:xfrm>
            <a:off x="2458239" y="3879725"/>
            <a:ext cx="1539204" cy="550279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Age:</a:t>
            </a:r>
          </a:p>
          <a:p>
            <a:pPr>
              <a:lnSpc>
                <a:spcPct val="93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~13.6 billion years</a:t>
            </a:r>
          </a:p>
        </p:txBody>
      </p:sp>
      <p:sp>
        <p:nvSpPr>
          <p:cNvPr id="43" name="TextBox - The Local Supercluster">
            <a:extLst>
              <a:ext uri="{FF2B5EF4-FFF2-40B4-BE49-F238E27FC236}">
                <a16:creationId xmlns:a16="http://schemas.microsoft.com/office/drawing/2014/main" id="{D56C1A34-8399-D844-AD0A-F0CDFD925BF2}"/>
              </a:ext>
            </a:extLst>
          </p:cNvPr>
          <p:cNvSpPr txBox="1"/>
          <p:nvPr/>
        </p:nvSpPr>
        <p:spPr>
          <a:xfrm>
            <a:off x="2464978" y="1513315"/>
            <a:ext cx="124906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93000"/>
              </a:lnSpc>
              <a:defRPr sz="135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sz="1800" dirty="0"/>
              <a:t>The Local</a:t>
            </a:r>
            <a:br>
              <a:rPr lang="en-US" sz="1800" dirty="0"/>
            </a:br>
            <a:r>
              <a:rPr lang="en-US" sz="1800" dirty="0"/>
              <a:t>Supercluster</a:t>
            </a:r>
          </a:p>
        </p:txBody>
      </p:sp>
      <p:sp>
        <p:nvSpPr>
          <p:cNvPr id="35" name="Triangle-3 - white trans">
            <a:extLst>
              <a:ext uri="{FF2B5EF4-FFF2-40B4-BE49-F238E27FC236}">
                <a16:creationId xmlns:a16="http://schemas.microsoft.com/office/drawing/2014/main" id="{AC41CF0D-CB1F-0C4C-88C8-3EA876A35499}"/>
              </a:ext>
            </a:extLst>
          </p:cNvPr>
          <p:cNvSpPr/>
          <p:nvPr/>
        </p:nvSpPr>
        <p:spPr>
          <a:xfrm rot="16200000">
            <a:off x="2814467" y="3166779"/>
            <a:ext cx="2962656" cy="632157"/>
          </a:xfrm>
          <a:custGeom>
            <a:avLst/>
            <a:gdLst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0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1340130 w 2221992"/>
              <a:gd name="connsiteY3" fmla="*/ 453740 h 461423"/>
              <a:gd name="connsiteX4" fmla="*/ 0 w 2221992"/>
              <a:gd name="connsiteY4" fmla="*/ 461423 h 461423"/>
              <a:gd name="connsiteX0" fmla="*/ 1340130 w 2221992"/>
              <a:gd name="connsiteY0" fmla="*/ 453740 h 545180"/>
              <a:gd name="connsiteX1" fmla="*/ 0 w 2221992"/>
              <a:gd name="connsiteY1" fmla="*/ 461423 h 545180"/>
              <a:gd name="connsiteX2" fmla="*/ 1110996 w 2221992"/>
              <a:gd name="connsiteY2" fmla="*/ 0 h 545180"/>
              <a:gd name="connsiteX3" fmla="*/ 2221992 w 2221992"/>
              <a:gd name="connsiteY3" fmla="*/ 461423 h 545180"/>
              <a:gd name="connsiteX4" fmla="*/ 1431570 w 2221992"/>
              <a:gd name="connsiteY4" fmla="*/ 545180 h 545180"/>
              <a:gd name="connsiteX0" fmla="*/ 1340130 w 2221992"/>
              <a:gd name="connsiteY0" fmla="*/ 453740 h 461423"/>
              <a:gd name="connsiteX1" fmla="*/ 0 w 2221992"/>
              <a:gd name="connsiteY1" fmla="*/ 461423 h 461423"/>
              <a:gd name="connsiteX2" fmla="*/ 1110996 w 2221992"/>
              <a:gd name="connsiteY2" fmla="*/ 0 h 461423"/>
              <a:gd name="connsiteX3" fmla="*/ 2221992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0" fmla="*/ 0 w 2221992"/>
              <a:gd name="connsiteY0" fmla="*/ 470946 h 470946"/>
              <a:gd name="connsiteX1" fmla="*/ 1060196 w 2221992"/>
              <a:gd name="connsiteY1" fmla="*/ 0 h 470946"/>
              <a:gd name="connsiteX2" fmla="*/ 2221992 w 2221992"/>
              <a:gd name="connsiteY2" fmla="*/ 470946 h 470946"/>
              <a:gd name="connsiteX0" fmla="*/ 0 w 2221992"/>
              <a:gd name="connsiteY0" fmla="*/ 474121 h 474121"/>
              <a:gd name="connsiteX1" fmla="*/ 1031621 w 2221992"/>
              <a:gd name="connsiteY1" fmla="*/ 0 h 474121"/>
              <a:gd name="connsiteX2" fmla="*/ 2221992 w 2221992"/>
              <a:gd name="connsiteY2" fmla="*/ 474121 h 474121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2221992 w 2221992"/>
              <a:gd name="connsiteY2" fmla="*/ 474118 h 47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1992" h="474118">
                <a:moveTo>
                  <a:pt x="0" y="474118"/>
                </a:moveTo>
                <a:lnTo>
                  <a:pt x="1003046" y="0"/>
                </a:lnTo>
                <a:lnTo>
                  <a:pt x="2221992" y="474118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rgbClr val="486396"/>
                </a:gs>
                <a:gs pos="70000">
                  <a:srgbClr val="889ABC"/>
                </a:gs>
              </a:gsLst>
              <a:lin ang="54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9" name="Pict - The Local Group">
            <a:extLst>
              <a:ext uri="{FF2B5EF4-FFF2-40B4-BE49-F238E27FC236}">
                <a16:creationId xmlns:a16="http://schemas.microsoft.com/office/drawing/2014/main" id="{0A92A5A5-A42A-3048-91D7-38766E97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21392" y="1971345"/>
            <a:ext cx="2962656" cy="2962656"/>
          </a:xfrm>
          <a:prstGeom prst="rect">
            <a:avLst/>
          </a:prstGeom>
          <a:ln w="38100">
            <a:solidFill>
              <a:srgbClr val="889ABC"/>
            </a:solidFill>
          </a:ln>
        </p:spPr>
      </p:pic>
      <p:pic>
        <p:nvPicPr>
          <p:cNvPr id="19" name="Pict - The Local Group">
            <a:extLst>
              <a:ext uri="{FF2B5EF4-FFF2-40B4-BE49-F238E27FC236}">
                <a16:creationId xmlns:a16="http://schemas.microsoft.com/office/drawing/2014/main" id="{E1113DA3-2C78-6F44-8246-D32A39D7EB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21392" y="1971345"/>
            <a:ext cx="2962656" cy="2962656"/>
          </a:xfrm>
          <a:prstGeom prst="rect">
            <a:avLst/>
          </a:prstGeom>
          <a:ln>
            <a:solidFill>
              <a:srgbClr val="889ABC"/>
            </a:solidFill>
          </a:ln>
        </p:spPr>
      </p:pic>
      <p:sp>
        <p:nvSpPr>
          <p:cNvPr id="40" name="TextBox - Size Local Group">
            <a:extLst>
              <a:ext uri="{FF2B5EF4-FFF2-40B4-BE49-F238E27FC236}">
                <a16:creationId xmlns:a16="http://schemas.microsoft.com/office/drawing/2014/main" id="{AF3FEF97-EF22-6049-BAC7-250B8CAC2469}"/>
              </a:ext>
            </a:extLst>
          </p:cNvPr>
          <p:cNvSpPr txBox="1"/>
          <p:nvPr/>
        </p:nvSpPr>
        <p:spPr>
          <a:xfrm>
            <a:off x="4622912" y="4933061"/>
            <a:ext cx="1798890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Size: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~10 million light years</a:t>
            </a:r>
          </a:p>
        </p:txBody>
      </p:sp>
      <p:sp>
        <p:nvSpPr>
          <p:cNvPr id="42" name="TextBox - Age Local Group">
            <a:extLst>
              <a:ext uri="{FF2B5EF4-FFF2-40B4-BE49-F238E27FC236}">
                <a16:creationId xmlns:a16="http://schemas.microsoft.com/office/drawing/2014/main" id="{082F2D06-C135-2D48-AAE6-98ED035FB26D}"/>
              </a:ext>
            </a:extLst>
          </p:cNvPr>
          <p:cNvSpPr txBox="1"/>
          <p:nvPr/>
        </p:nvSpPr>
        <p:spPr>
          <a:xfrm>
            <a:off x="4622912" y="4353201"/>
            <a:ext cx="1539204" cy="550279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Age:</a:t>
            </a:r>
          </a:p>
          <a:p>
            <a:pPr>
              <a:lnSpc>
                <a:spcPct val="93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~13.6 billion years</a:t>
            </a:r>
          </a:p>
        </p:txBody>
      </p:sp>
      <p:sp>
        <p:nvSpPr>
          <p:cNvPr id="44" name="TextBox - The Local Group">
            <a:extLst>
              <a:ext uri="{FF2B5EF4-FFF2-40B4-BE49-F238E27FC236}">
                <a16:creationId xmlns:a16="http://schemas.microsoft.com/office/drawing/2014/main" id="{866D186E-DFDC-4941-A8FA-8EB898D8734B}"/>
              </a:ext>
            </a:extLst>
          </p:cNvPr>
          <p:cNvSpPr txBox="1"/>
          <p:nvPr/>
        </p:nvSpPr>
        <p:spPr>
          <a:xfrm>
            <a:off x="4628935" y="1978561"/>
            <a:ext cx="121860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93000"/>
              </a:lnSpc>
              <a:defRPr sz="135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sz="1800" dirty="0"/>
              <a:t>The </a:t>
            </a:r>
          </a:p>
          <a:p>
            <a:r>
              <a:rPr lang="en-US" sz="1800" dirty="0"/>
              <a:t>Local Group</a:t>
            </a:r>
          </a:p>
        </p:txBody>
      </p:sp>
      <p:sp>
        <p:nvSpPr>
          <p:cNvPr id="34" name="Triangle-2 (split) - white trans">
            <a:extLst>
              <a:ext uri="{FF2B5EF4-FFF2-40B4-BE49-F238E27FC236}">
                <a16:creationId xmlns:a16="http://schemas.microsoft.com/office/drawing/2014/main" id="{CF0827FE-24AD-B043-AD9B-DFCB2553584C}"/>
              </a:ext>
            </a:extLst>
          </p:cNvPr>
          <p:cNvSpPr/>
          <p:nvPr/>
        </p:nvSpPr>
        <p:spPr>
          <a:xfrm rot="16200000">
            <a:off x="5717887" y="2886490"/>
            <a:ext cx="1511688" cy="595409"/>
          </a:xfrm>
          <a:custGeom>
            <a:avLst/>
            <a:gdLst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0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1340130 w 2221992"/>
              <a:gd name="connsiteY3" fmla="*/ 453740 h 461423"/>
              <a:gd name="connsiteX4" fmla="*/ 0 w 2221992"/>
              <a:gd name="connsiteY4" fmla="*/ 461423 h 461423"/>
              <a:gd name="connsiteX0" fmla="*/ 1340130 w 2221992"/>
              <a:gd name="connsiteY0" fmla="*/ 453740 h 545180"/>
              <a:gd name="connsiteX1" fmla="*/ 0 w 2221992"/>
              <a:gd name="connsiteY1" fmla="*/ 461423 h 545180"/>
              <a:gd name="connsiteX2" fmla="*/ 1110996 w 2221992"/>
              <a:gd name="connsiteY2" fmla="*/ 0 h 545180"/>
              <a:gd name="connsiteX3" fmla="*/ 2221992 w 2221992"/>
              <a:gd name="connsiteY3" fmla="*/ 461423 h 545180"/>
              <a:gd name="connsiteX4" fmla="*/ 1431570 w 2221992"/>
              <a:gd name="connsiteY4" fmla="*/ 545180 h 545180"/>
              <a:gd name="connsiteX0" fmla="*/ 1340130 w 2221992"/>
              <a:gd name="connsiteY0" fmla="*/ 453740 h 461423"/>
              <a:gd name="connsiteX1" fmla="*/ 0 w 2221992"/>
              <a:gd name="connsiteY1" fmla="*/ 461423 h 461423"/>
              <a:gd name="connsiteX2" fmla="*/ 1110996 w 2221992"/>
              <a:gd name="connsiteY2" fmla="*/ 0 h 461423"/>
              <a:gd name="connsiteX3" fmla="*/ 2221992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0" fmla="*/ 0 w 2221992"/>
              <a:gd name="connsiteY0" fmla="*/ 470946 h 470946"/>
              <a:gd name="connsiteX1" fmla="*/ 1060196 w 2221992"/>
              <a:gd name="connsiteY1" fmla="*/ 0 h 470946"/>
              <a:gd name="connsiteX2" fmla="*/ 2221992 w 2221992"/>
              <a:gd name="connsiteY2" fmla="*/ 470946 h 470946"/>
              <a:gd name="connsiteX0" fmla="*/ 0 w 2221992"/>
              <a:gd name="connsiteY0" fmla="*/ 474121 h 474121"/>
              <a:gd name="connsiteX1" fmla="*/ 1031621 w 2221992"/>
              <a:gd name="connsiteY1" fmla="*/ 0 h 474121"/>
              <a:gd name="connsiteX2" fmla="*/ 2221992 w 2221992"/>
              <a:gd name="connsiteY2" fmla="*/ 474121 h 474121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2221992 w 2221992"/>
              <a:gd name="connsiteY2" fmla="*/ 474118 h 474118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1088226 w 2221992"/>
              <a:gd name="connsiteY2" fmla="*/ 27561 h 474118"/>
              <a:gd name="connsiteX3" fmla="*/ 2221992 w 2221992"/>
              <a:gd name="connsiteY3" fmla="*/ 474118 h 474118"/>
              <a:gd name="connsiteX0" fmla="*/ 0 w 2221992"/>
              <a:gd name="connsiteY0" fmla="*/ 474118 h 474118"/>
              <a:gd name="connsiteX1" fmla="*/ 918762 w 2221992"/>
              <a:gd name="connsiteY1" fmla="*/ 34622 h 474118"/>
              <a:gd name="connsiteX2" fmla="*/ 1003046 w 2221992"/>
              <a:gd name="connsiteY2" fmla="*/ 0 h 474118"/>
              <a:gd name="connsiteX3" fmla="*/ 1088226 w 2221992"/>
              <a:gd name="connsiteY3" fmla="*/ 27561 h 474118"/>
              <a:gd name="connsiteX4" fmla="*/ 2221992 w 2221992"/>
              <a:gd name="connsiteY4" fmla="*/ 474118 h 474118"/>
              <a:gd name="connsiteX0" fmla="*/ 0 w 2221992"/>
              <a:gd name="connsiteY0" fmla="*/ 446557 h 446557"/>
              <a:gd name="connsiteX1" fmla="*/ 918762 w 2221992"/>
              <a:gd name="connsiteY1" fmla="*/ 7061 h 446557"/>
              <a:gd name="connsiteX2" fmla="*/ 999515 w 2221992"/>
              <a:gd name="connsiteY2" fmla="*/ 46579 h 446557"/>
              <a:gd name="connsiteX3" fmla="*/ 1088226 w 2221992"/>
              <a:gd name="connsiteY3" fmla="*/ 0 h 446557"/>
              <a:gd name="connsiteX4" fmla="*/ 2221992 w 2221992"/>
              <a:gd name="connsiteY4" fmla="*/ 446557 h 446557"/>
              <a:gd name="connsiteX0" fmla="*/ 0 w 1303230"/>
              <a:gd name="connsiteY0" fmla="*/ 7061 h 446557"/>
              <a:gd name="connsiteX1" fmla="*/ 80753 w 1303230"/>
              <a:gd name="connsiteY1" fmla="*/ 46579 h 446557"/>
              <a:gd name="connsiteX2" fmla="*/ 169464 w 1303230"/>
              <a:gd name="connsiteY2" fmla="*/ 0 h 446557"/>
              <a:gd name="connsiteX3" fmla="*/ 1303230 w 1303230"/>
              <a:gd name="connsiteY3" fmla="*/ 446557 h 446557"/>
              <a:gd name="connsiteX0" fmla="*/ 0 w 1222477"/>
              <a:gd name="connsiteY0" fmla="*/ 46579 h 446557"/>
              <a:gd name="connsiteX1" fmla="*/ 88711 w 1222477"/>
              <a:gd name="connsiteY1" fmla="*/ 0 h 446557"/>
              <a:gd name="connsiteX2" fmla="*/ 1222477 w 1222477"/>
              <a:gd name="connsiteY2" fmla="*/ 446557 h 446557"/>
              <a:gd name="connsiteX0" fmla="*/ 0 w 1133766"/>
              <a:gd name="connsiteY0" fmla="*/ 0 h 446557"/>
              <a:gd name="connsiteX1" fmla="*/ 1133766 w 1133766"/>
              <a:gd name="connsiteY1" fmla="*/ 446557 h 44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3766" h="446557">
                <a:moveTo>
                  <a:pt x="0" y="0"/>
                </a:moveTo>
                <a:lnTo>
                  <a:pt x="1133766" y="446557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rgbClr val="486396"/>
                </a:gs>
                <a:gs pos="70000">
                  <a:srgbClr val="889ABC"/>
                </a:gs>
              </a:gsLst>
              <a:lin ang="54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5" name="Triangle-2 (split) - white trans">
            <a:extLst>
              <a:ext uri="{FF2B5EF4-FFF2-40B4-BE49-F238E27FC236}">
                <a16:creationId xmlns:a16="http://schemas.microsoft.com/office/drawing/2014/main" id="{BED6BFCF-97CD-E64D-96CB-BDA952962308}"/>
              </a:ext>
            </a:extLst>
          </p:cNvPr>
          <p:cNvSpPr/>
          <p:nvPr/>
        </p:nvSpPr>
        <p:spPr>
          <a:xfrm rot="16200000">
            <a:off x="5856515" y="4485504"/>
            <a:ext cx="1225016" cy="585995"/>
          </a:xfrm>
          <a:custGeom>
            <a:avLst/>
            <a:gdLst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0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1340130 w 2221992"/>
              <a:gd name="connsiteY3" fmla="*/ 453740 h 461423"/>
              <a:gd name="connsiteX4" fmla="*/ 0 w 2221992"/>
              <a:gd name="connsiteY4" fmla="*/ 461423 h 461423"/>
              <a:gd name="connsiteX0" fmla="*/ 1340130 w 2221992"/>
              <a:gd name="connsiteY0" fmla="*/ 453740 h 545180"/>
              <a:gd name="connsiteX1" fmla="*/ 0 w 2221992"/>
              <a:gd name="connsiteY1" fmla="*/ 461423 h 545180"/>
              <a:gd name="connsiteX2" fmla="*/ 1110996 w 2221992"/>
              <a:gd name="connsiteY2" fmla="*/ 0 h 545180"/>
              <a:gd name="connsiteX3" fmla="*/ 2221992 w 2221992"/>
              <a:gd name="connsiteY3" fmla="*/ 461423 h 545180"/>
              <a:gd name="connsiteX4" fmla="*/ 1431570 w 2221992"/>
              <a:gd name="connsiteY4" fmla="*/ 545180 h 545180"/>
              <a:gd name="connsiteX0" fmla="*/ 1340130 w 2221992"/>
              <a:gd name="connsiteY0" fmla="*/ 453740 h 461423"/>
              <a:gd name="connsiteX1" fmla="*/ 0 w 2221992"/>
              <a:gd name="connsiteY1" fmla="*/ 461423 h 461423"/>
              <a:gd name="connsiteX2" fmla="*/ 1110996 w 2221992"/>
              <a:gd name="connsiteY2" fmla="*/ 0 h 461423"/>
              <a:gd name="connsiteX3" fmla="*/ 2221992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0" fmla="*/ 0 w 2221992"/>
              <a:gd name="connsiteY0" fmla="*/ 470946 h 470946"/>
              <a:gd name="connsiteX1" fmla="*/ 1060196 w 2221992"/>
              <a:gd name="connsiteY1" fmla="*/ 0 h 470946"/>
              <a:gd name="connsiteX2" fmla="*/ 2221992 w 2221992"/>
              <a:gd name="connsiteY2" fmla="*/ 470946 h 470946"/>
              <a:gd name="connsiteX0" fmla="*/ 0 w 2221992"/>
              <a:gd name="connsiteY0" fmla="*/ 474121 h 474121"/>
              <a:gd name="connsiteX1" fmla="*/ 1031621 w 2221992"/>
              <a:gd name="connsiteY1" fmla="*/ 0 h 474121"/>
              <a:gd name="connsiteX2" fmla="*/ 2221992 w 2221992"/>
              <a:gd name="connsiteY2" fmla="*/ 474121 h 474121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2221992 w 2221992"/>
              <a:gd name="connsiteY2" fmla="*/ 474118 h 474118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1088226 w 2221992"/>
              <a:gd name="connsiteY2" fmla="*/ 27561 h 474118"/>
              <a:gd name="connsiteX3" fmla="*/ 2221992 w 2221992"/>
              <a:gd name="connsiteY3" fmla="*/ 474118 h 474118"/>
              <a:gd name="connsiteX0" fmla="*/ 0 w 2221992"/>
              <a:gd name="connsiteY0" fmla="*/ 474118 h 474118"/>
              <a:gd name="connsiteX1" fmla="*/ 918762 w 2221992"/>
              <a:gd name="connsiteY1" fmla="*/ 34622 h 474118"/>
              <a:gd name="connsiteX2" fmla="*/ 1003046 w 2221992"/>
              <a:gd name="connsiteY2" fmla="*/ 0 h 474118"/>
              <a:gd name="connsiteX3" fmla="*/ 1088226 w 2221992"/>
              <a:gd name="connsiteY3" fmla="*/ 27561 h 474118"/>
              <a:gd name="connsiteX4" fmla="*/ 2221992 w 2221992"/>
              <a:gd name="connsiteY4" fmla="*/ 474118 h 474118"/>
              <a:gd name="connsiteX0" fmla="*/ 0 w 2221992"/>
              <a:gd name="connsiteY0" fmla="*/ 446557 h 446557"/>
              <a:gd name="connsiteX1" fmla="*/ 918762 w 2221992"/>
              <a:gd name="connsiteY1" fmla="*/ 7061 h 446557"/>
              <a:gd name="connsiteX2" fmla="*/ 999515 w 2221992"/>
              <a:gd name="connsiteY2" fmla="*/ 46579 h 446557"/>
              <a:gd name="connsiteX3" fmla="*/ 1088226 w 2221992"/>
              <a:gd name="connsiteY3" fmla="*/ 0 h 446557"/>
              <a:gd name="connsiteX4" fmla="*/ 2221992 w 2221992"/>
              <a:gd name="connsiteY4" fmla="*/ 446557 h 446557"/>
              <a:gd name="connsiteX0" fmla="*/ 0 w 1088226"/>
              <a:gd name="connsiteY0" fmla="*/ 446557 h 446557"/>
              <a:gd name="connsiteX1" fmla="*/ 918762 w 1088226"/>
              <a:gd name="connsiteY1" fmla="*/ 7061 h 446557"/>
              <a:gd name="connsiteX2" fmla="*/ 999515 w 1088226"/>
              <a:gd name="connsiteY2" fmla="*/ 46579 h 446557"/>
              <a:gd name="connsiteX3" fmla="*/ 1088226 w 1088226"/>
              <a:gd name="connsiteY3" fmla="*/ 0 h 446557"/>
              <a:gd name="connsiteX0" fmla="*/ 0 w 999515"/>
              <a:gd name="connsiteY0" fmla="*/ 439496 h 439496"/>
              <a:gd name="connsiteX1" fmla="*/ 918762 w 999515"/>
              <a:gd name="connsiteY1" fmla="*/ 0 h 439496"/>
              <a:gd name="connsiteX2" fmla="*/ 999515 w 999515"/>
              <a:gd name="connsiteY2" fmla="*/ 39518 h 439496"/>
              <a:gd name="connsiteX0" fmla="*/ 0 w 918762"/>
              <a:gd name="connsiteY0" fmla="*/ 439496 h 439496"/>
              <a:gd name="connsiteX1" fmla="*/ 918762 w 918762"/>
              <a:gd name="connsiteY1" fmla="*/ 0 h 4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62" h="439496">
                <a:moveTo>
                  <a:pt x="0" y="439496"/>
                </a:moveTo>
                <a:lnTo>
                  <a:pt x="918762" y="0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rgbClr val="486396"/>
                </a:gs>
                <a:gs pos="70000">
                  <a:srgbClr val="889ABC"/>
                </a:gs>
              </a:gsLst>
              <a:lin ang="54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52" name="Pict - Milky Way">
            <a:extLst>
              <a:ext uri="{FF2B5EF4-FFF2-40B4-BE49-F238E27FC236}">
                <a16:creationId xmlns:a16="http://schemas.microsoft.com/office/drawing/2014/main" id="{41A6A503-0D1A-2044-80AF-8468F3D6DF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805" y="2429376"/>
            <a:ext cx="2962656" cy="2962656"/>
          </a:xfrm>
          <a:prstGeom prst="rect">
            <a:avLst/>
          </a:prstGeom>
          <a:ln w="38100">
            <a:solidFill>
              <a:srgbClr val="889ABC"/>
            </a:solidFill>
          </a:ln>
        </p:spPr>
      </p:pic>
      <p:pic>
        <p:nvPicPr>
          <p:cNvPr id="14" name="Pict - Milky Way">
            <a:extLst>
              <a:ext uri="{FF2B5EF4-FFF2-40B4-BE49-F238E27FC236}">
                <a16:creationId xmlns:a16="http://schemas.microsoft.com/office/drawing/2014/main" id="{808184E3-E655-DC45-9E77-68FCEF644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805" y="2429376"/>
            <a:ext cx="2962656" cy="2962656"/>
          </a:xfrm>
          <a:prstGeom prst="rect">
            <a:avLst/>
          </a:prstGeom>
          <a:ln>
            <a:solidFill>
              <a:srgbClr val="889ABC"/>
            </a:solidFill>
          </a:ln>
        </p:spPr>
      </p:pic>
      <p:sp>
        <p:nvSpPr>
          <p:cNvPr id="27" name="TextBox - Size Milky Way">
            <a:extLst>
              <a:ext uri="{FF2B5EF4-FFF2-40B4-BE49-F238E27FC236}">
                <a16:creationId xmlns:a16="http://schemas.microsoft.com/office/drawing/2014/main" id="{5AF00A11-5353-5E46-B6E2-B8CF2069C330}"/>
              </a:ext>
            </a:extLst>
          </p:cNvPr>
          <p:cNvSpPr txBox="1"/>
          <p:nvPr/>
        </p:nvSpPr>
        <p:spPr>
          <a:xfrm>
            <a:off x="6777806" y="5395313"/>
            <a:ext cx="1670650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9DC3E6"/>
                </a:solidFill>
              </a:rPr>
              <a:t>Size: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~100 kilo light years</a:t>
            </a:r>
          </a:p>
        </p:txBody>
      </p:sp>
      <p:sp>
        <p:nvSpPr>
          <p:cNvPr id="32" name="TextBox - Age Milky Way">
            <a:extLst>
              <a:ext uri="{FF2B5EF4-FFF2-40B4-BE49-F238E27FC236}">
                <a16:creationId xmlns:a16="http://schemas.microsoft.com/office/drawing/2014/main" id="{BB654327-3D34-2043-BA53-2AE5F9250119}"/>
              </a:ext>
            </a:extLst>
          </p:cNvPr>
          <p:cNvSpPr txBox="1"/>
          <p:nvPr/>
        </p:nvSpPr>
        <p:spPr>
          <a:xfrm>
            <a:off x="6777805" y="4819592"/>
            <a:ext cx="1539204" cy="550279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Age:</a:t>
            </a:r>
          </a:p>
          <a:p>
            <a:pPr>
              <a:lnSpc>
                <a:spcPct val="93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~13.6 billion years</a:t>
            </a:r>
          </a:p>
        </p:txBody>
      </p:sp>
      <p:sp>
        <p:nvSpPr>
          <p:cNvPr id="26" name="TextBox - Milky Way">
            <a:extLst>
              <a:ext uri="{FF2B5EF4-FFF2-40B4-BE49-F238E27FC236}">
                <a16:creationId xmlns:a16="http://schemas.microsoft.com/office/drawing/2014/main" id="{2CA36461-89CC-5F4E-95C5-3D48841F8830}"/>
              </a:ext>
            </a:extLst>
          </p:cNvPr>
          <p:cNvSpPr txBox="1"/>
          <p:nvPr/>
        </p:nvSpPr>
        <p:spPr>
          <a:xfrm>
            <a:off x="6777805" y="2429376"/>
            <a:ext cx="1038618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dirty="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</a:p>
          <a:p>
            <a:pPr>
              <a:lnSpc>
                <a:spcPct val="93000"/>
              </a:lnSpc>
            </a:pPr>
            <a:r>
              <a:rPr lang="en-US" dirty="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Milky Way</a:t>
            </a:r>
            <a:endParaRPr lang="en-US" sz="1600" dirty="0">
              <a:solidFill>
                <a:srgbClr val="FFD48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riangle-1 - white trans">
            <a:extLst>
              <a:ext uri="{FF2B5EF4-FFF2-40B4-BE49-F238E27FC236}">
                <a16:creationId xmlns:a16="http://schemas.microsoft.com/office/drawing/2014/main" id="{ADFAB776-A723-7045-8DDF-B9A4720273F0}"/>
              </a:ext>
            </a:extLst>
          </p:cNvPr>
          <p:cNvSpPr/>
          <p:nvPr/>
        </p:nvSpPr>
        <p:spPr>
          <a:xfrm rot="16200000">
            <a:off x="7128343" y="4055854"/>
            <a:ext cx="2962656" cy="632157"/>
          </a:xfrm>
          <a:custGeom>
            <a:avLst/>
            <a:gdLst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0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3" fmla="*/ 1340130 w 2221992"/>
              <a:gd name="connsiteY3" fmla="*/ 453740 h 461423"/>
              <a:gd name="connsiteX4" fmla="*/ 0 w 2221992"/>
              <a:gd name="connsiteY4" fmla="*/ 461423 h 461423"/>
              <a:gd name="connsiteX0" fmla="*/ 1340130 w 2221992"/>
              <a:gd name="connsiteY0" fmla="*/ 453740 h 545180"/>
              <a:gd name="connsiteX1" fmla="*/ 0 w 2221992"/>
              <a:gd name="connsiteY1" fmla="*/ 461423 h 545180"/>
              <a:gd name="connsiteX2" fmla="*/ 1110996 w 2221992"/>
              <a:gd name="connsiteY2" fmla="*/ 0 h 545180"/>
              <a:gd name="connsiteX3" fmla="*/ 2221992 w 2221992"/>
              <a:gd name="connsiteY3" fmla="*/ 461423 h 545180"/>
              <a:gd name="connsiteX4" fmla="*/ 1431570 w 2221992"/>
              <a:gd name="connsiteY4" fmla="*/ 545180 h 545180"/>
              <a:gd name="connsiteX0" fmla="*/ 1340130 w 2221992"/>
              <a:gd name="connsiteY0" fmla="*/ 453740 h 461423"/>
              <a:gd name="connsiteX1" fmla="*/ 0 w 2221992"/>
              <a:gd name="connsiteY1" fmla="*/ 461423 h 461423"/>
              <a:gd name="connsiteX2" fmla="*/ 1110996 w 2221992"/>
              <a:gd name="connsiteY2" fmla="*/ 0 h 461423"/>
              <a:gd name="connsiteX3" fmla="*/ 2221992 w 2221992"/>
              <a:gd name="connsiteY3" fmla="*/ 461423 h 461423"/>
              <a:gd name="connsiteX0" fmla="*/ 0 w 2221992"/>
              <a:gd name="connsiteY0" fmla="*/ 461423 h 461423"/>
              <a:gd name="connsiteX1" fmla="*/ 1110996 w 2221992"/>
              <a:gd name="connsiteY1" fmla="*/ 0 h 461423"/>
              <a:gd name="connsiteX2" fmla="*/ 2221992 w 2221992"/>
              <a:gd name="connsiteY2" fmla="*/ 461423 h 461423"/>
              <a:gd name="connsiteX0" fmla="*/ 0 w 2221992"/>
              <a:gd name="connsiteY0" fmla="*/ 470946 h 470946"/>
              <a:gd name="connsiteX1" fmla="*/ 1060196 w 2221992"/>
              <a:gd name="connsiteY1" fmla="*/ 0 h 470946"/>
              <a:gd name="connsiteX2" fmla="*/ 2221992 w 2221992"/>
              <a:gd name="connsiteY2" fmla="*/ 470946 h 470946"/>
              <a:gd name="connsiteX0" fmla="*/ 0 w 2221992"/>
              <a:gd name="connsiteY0" fmla="*/ 474121 h 474121"/>
              <a:gd name="connsiteX1" fmla="*/ 1031621 w 2221992"/>
              <a:gd name="connsiteY1" fmla="*/ 0 h 474121"/>
              <a:gd name="connsiteX2" fmla="*/ 2221992 w 2221992"/>
              <a:gd name="connsiteY2" fmla="*/ 474121 h 474121"/>
              <a:gd name="connsiteX0" fmla="*/ 0 w 2221992"/>
              <a:gd name="connsiteY0" fmla="*/ 474118 h 474118"/>
              <a:gd name="connsiteX1" fmla="*/ 1003046 w 2221992"/>
              <a:gd name="connsiteY1" fmla="*/ 0 h 474118"/>
              <a:gd name="connsiteX2" fmla="*/ 2221992 w 2221992"/>
              <a:gd name="connsiteY2" fmla="*/ 474118 h 47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1992" h="474118">
                <a:moveTo>
                  <a:pt x="0" y="474118"/>
                </a:moveTo>
                <a:lnTo>
                  <a:pt x="1003046" y="0"/>
                </a:lnTo>
                <a:lnTo>
                  <a:pt x="2221992" y="474118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rgbClr val="486396"/>
                </a:gs>
                <a:gs pos="70000">
                  <a:srgbClr val="889ABC"/>
                </a:gs>
              </a:gsLst>
              <a:lin ang="54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3BC6DD2-874D-E54D-8B4D-40F760BF48DF}"/>
              </a:ext>
            </a:extLst>
          </p:cNvPr>
          <p:cNvSpPr>
            <a:spLocks noChangeAspect="1"/>
          </p:cNvSpPr>
          <p:nvPr/>
        </p:nvSpPr>
        <p:spPr>
          <a:xfrm>
            <a:off x="10213829" y="1208937"/>
            <a:ext cx="1194816" cy="1194816"/>
          </a:xfrm>
          <a:prstGeom prst="ellipse">
            <a:avLst/>
          </a:prstGeom>
          <a:solidFill>
            <a:schemeClr val="accent3">
              <a:lumMod val="60000"/>
              <a:lumOff val="40000"/>
              <a:alpha val="67000"/>
            </a:schemeClr>
          </a:solidFill>
          <a:ln>
            <a:noFill/>
          </a:ln>
          <a:effectLst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8" name="Rotating Earth GIF">
            <a:extLst>
              <a:ext uri="{FF2B5EF4-FFF2-40B4-BE49-F238E27FC236}">
                <a16:creationId xmlns:a16="http://schemas.microsoft.com/office/drawing/2014/main" id="{98E00F20-02CC-BD4F-AF2A-2B161E4B4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4098" y="1169206"/>
            <a:ext cx="1274281" cy="1274281"/>
          </a:xfrm>
          <a:prstGeom prst="rect">
            <a:avLst/>
          </a:prstGeom>
        </p:spPr>
      </p:pic>
      <p:pic>
        <p:nvPicPr>
          <p:cNvPr id="46" name="Pict - Solar System rb">
            <a:extLst>
              <a:ext uri="{FF2B5EF4-FFF2-40B4-BE49-F238E27FC236}">
                <a16:creationId xmlns:a16="http://schemas.microsoft.com/office/drawing/2014/main" id="{9DC0631E-0B11-1341-BB3E-34E44A29E83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934216" y="2887409"/>
            <a:ext cx="2962656" cy="2962656"/>
          </a:xfrm>
          <a:prstGeom prst="rect">
            <a:avLst/>
          </a:prstGeom>
          <a:ln w="38100">
            <a:solidFill>
              <a:srgbClr val="889ABC"/>
            </a:solidFill>
          </a:ln>
        </p:spPr>
      </p:pic>
      <p:pic>
        <p:nvPicPr>
          <p:cNvPr id="15" name="Pict - Solar System rb">
            <a:extLst>
              <a:ext uri="{FF2B5EF4-FFF2-40B4-BE49-F238E27FC236}">
                <a16:creationId xmlns:a16="http://schemas.microsoft.com/office/drawing/2014/main" id="{C78539D6-B280-3B49-816A-9DC08C5748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934216" y="2887409"/>
            <a:ext cx="2962656" cy="2962656"/>
          </a:xfrm>
          <a:prstGeom prst="rect">
            <a:avLst/>
          </a:prstGeom>
          <a:ln>
            <a:solidFill>
              <a:srgbClr val="889ABC"/>
            </a:solidFill>
          </a:ln>
        </p:spPr>
      </p:pic>
      <p:sp>
        <p:nvSpPr>
          <p:cNvPr id="30" name="TextBox - Size Solar System">
            <a:extLst>
              <a:ext uri="{FF2B5EF4-FFF2-40B4-BE49-F238E27FC236}">
                <a16:creationId xmlns:a16="http://schemas.microsoft.com/office/drawing/2014/main" id="{1BDD80B2-0521-8041-89C3-11B3303F9B0B}"/>
              </a:ext>
            </a:extLst>
          </p:cNvPr>
          <p:cNvSpPr txBox="1"/>
          <p:nvPr/>
        </p:nvSpPr>
        <p:spPr>
          <a:xfrm>
            <a:off x="8954399" y="5854493"/>
            <a:ext cx="2340812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9DC3E6"/>
                </a:solidFill>
              </a:rPr>
              <a:t>Size: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~0.0005 light year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(to Neptune)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- Age Solar System">
            <a:extLst>
              <a:ext uri="{FF2B5EF4-FFF2-40B4-BE49-F238E27FC236}">
                <a16:creationId xmlns:a16="http://schemas.microsoft.com/office/drawing/2014/main" id="{C2186017-F216-9D44-B648-499B4987AD3C}"/>
              </a:ext>
            </a:extLst>
          </p:cNvPr>
          <p:cNvSpPr txBox="1"/>
          <p:nvPr/>
        </p:nvSpPr>
        <p:spPr>
          <a:xfrm>
            <a:off x="8954399" y="5269050"/>
            <a:ext cx="1446230" cy="550279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1600" dirty="0">
                <a:solidFill>
                  <a:srgbClr val="9DC3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Age:</a:t>
            </a:r>
          </a:p>
          <a:p>
            <a:pPr>
              <a:lnSpc>
                <a:spcPct val="93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~4.6 billion years</a:t>
            </a:r>
          </a:p>
        </p:txBody>
      </p:sp>
      <p:sp>
        <p:nvSpPr>
          <p:cNvPr id="31" name="TextBox - Solar System">
            <a:extLst>
              <a:ext uri="{FF2B5EF4-FFF2-40B4-BE49-F238E27FC236}">
                <a16:creationId xmlns:a16="http://schemas.microsoft.com/office/drawing/2014/main" id="{AB33C996-62BB-6D4B-9C85-D3F37B3E9254}"/>
              </a:ext>
            </a:extLst>
          </p:cNvPr>
          <p:cNvSpPr txBox="1"/>
          <p:nvPr/>
        </p:nvSpPr>
        <p:spPr>
          <a:xfrm>
            <a:off x="8934216" y="2887409"/>
            <a:ext cx="1311578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dirty="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</a:p>
          <a:p>
            <a:pPr>
              <a:lnSpc>
                <a:spcPct val="93000"/>
              </a:lnSpc>
            </a:pPr>
            <a:r>
              <a:rPr lang="en-US" dirty="0">
                <a:solidFill>
                  <a:srgbClr val="FFD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Solar System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5615AB9-F5BC-EC44-B180-CE8AE321E9B1}"/>
              </a:ext>
            </a:extLst>
          </p:cNvPr>
          <p:cNvCxnSpPr>
            <a:cxnSpLocks/>
          </p:cNvCxnSpPr>
          <p:nvPr/>
        </p:nvCxnSpPr>
        <p:spPr>
          <a:xfrm>
            <a:off x="10807004" y="2326399"/>
            <a:ext cx="0" cy="827315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5FBF6CE-F176-CF40-AA57-33E61AF15D9E}"/>
              </a:ext>
            </a:extLst>
          </p:cNvPr>
          <p:cNvCxnSpPr>
            <a:cxnSpLocks/>
          </p:cNvCxnSpPr>
          <p:nvPr/>
        </p:nvCxnSpPr>
        <p:spPr>
          <a:xfrm flipH="1">
            <a:off x="10558929" y="3153472"/>
            <a:ext cx="25603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F60D7EF-6C88-AA46-9FA6-6C460E5BC161}"/>
              </a:ext>
            </a:extLst>
          </p:cNvPr>
          <p:cNvCxnSpPr>
            <a:cxnSpLocks/>
          </p:cNvCxnSpPr>
          <p:nvPr/>
        </p:nvCxnSpPr>
        <p:spPr>
          <a:xfrm>
            <a:off x="10563163" y="3153473"/>
            <a:ext cx="0" cy="939961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7656 0.022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11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7284E-6 L -0.17639 0.022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11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6000" y="6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827E-6 L -0.17691 0.026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29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0494E-6 L -0.17812 0.0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23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28" grpId="0"/>
      <p:bldP spid="36" grpId="0" animBg="1"/>
      <p:bldP spid="39" grpId="0"/>
      <p:bldP spid="41" grpId="0"/>
      <p:bldP spid="43" grpId="0"/>
      <p:bldP spid="35" grpId="0" animBg="1"/>
      <p:bldP spid="40" grpId="0"/>
      <p:bldP spid="42" grpId="0"/>
      <p:bldP spid="44" grpId="0"/>
      <p:bldP spid="34" grpId="0" animBg="1"/>
      <p:bldP spid="45" grpId="0" animBg="1"/>
      <p:bldP spid="27" grpId="0"/>
      <p:bldP spid="32" grpId="0"/>
      <p:bldP spid="26" grpId="0"/>
      <p:bldP spid="8" grpId="0" animBg="1"/>
      <p:bldP spid="30" grpId="0"/>
      <p:bldP spid="3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286</Words>
  <Application>Microsoft Macintosh PowerPoint</Application>
  <PresentationFormat>Widescreen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Astronomical Objects – From Earth to the Universe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Astronomical Objects – From Earth to the Universe </dc:title>
  <dc:creator>Microsoft Office User</dc:creator>
  <cp:lastModifiedBy>Microsoft Office User</cp:lastModifiedBy>
  <cp:revision>1</cp:revision>
  <dcterms:created xsi:type="dcterms:W3CDTF">2022-09-22T00:23:38Z</dcterms:created>
  <dcterms:modified xsi:type="dcterms:W3CDTF">2022-09-22T00:25:22Z</dcterms:modified>
</cp:coreProperties>
</file>