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4"/>
  </p:notesMasterIdLst>
  <p:handoutMasterIdLst>
    <p:handoutMasterId r:id="rId5"/>
  </p:handoutMasterIdLst>
  <p:sldIdLst>
    <p:sldId id="286" r:id="rId3"/>
  </p:sldIdLst>
  <p:sldSz cx="9144000" cy="5143500" type="screen16x9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88B5FF"/>
    <a:srgbClr val="9DC3E6"/>
    <a:srgbClr val="B7D2FF"/>
    <a:srgbClr val="3E526D"/>
    <a:srgbClr val="0060A5"/>
    <a:srgbClr val="00233D"/>
    <a:srgbClr val="2F394E"/>
    <a:srgbClr val="5F739C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70"/>
    <p:restoredTop sz="83622" autoAdjust="0"/>
  </p:normalViewPr>
  <p:slideViewPr>
    <p:cSldViewPr snapToGrid="0" snapToObjects="1">
      <p:cViewPr varScale="1">
        <p:scale>
          <a:sx n="145" d="100"/>
          <a:sy n="145" d="100"/>
        </p:scale>
        <p:origin x="168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6/21/21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6/21/21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F7BED6E-8BF2-AA4E-9E08-8FB1C9655BB1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607D4CB-C25A-8E42-B2D3-6E370A42B76F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9E4DC6E-9D85-3C4A-A781-2874828201CC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F5C3F1D-71E8-5A47-88ED-50E3495C21D3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501770B-5A38-6D41-BC4D-14D9D98FBA9A}" type="datetime4">
              <a:rPr lang="en-US" smtClean="0"/>
              <a:t>June 21, 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CD46-810F-CB4A-9B49-52B2FB53930A}" type="datetime4">
              <a:rPr lang="en-US" smtClean="0"/>
              <a:t>June 21, 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4055E9-DD3C-1148-9E7E-CA03599676C5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08BBF0-6641-7043-AE06-788C07073F99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2B7A-134C-1747-A5B6-4AF14F3ABB46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B188-FFF5-1248-9628-C443F92BF3B6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AC3-0C26-8645-A80B-69C8D12FE8B8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203FD2F-0C17-2C45-9FAD-5C7FD1726BB2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8AF26-85AC-AC49-ADD6-D8A4EEFC108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B32E72-57E9-904F-BDF4-4D153324A4A0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FA2B4-D95F-B942-B724-18EC7176596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988700B-4B93-6E45-BB0D-ED32E3874A97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E1F44-AAA6-AF40-A279-341106F7A5C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49C04D-0BAE-D44F-B701-D686311A5E87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51A59-8029-7544-98E9-3C34B04DD47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B873CA-9406-6242-928F-D9BDDA5D96AE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DBD88FE-2F9C-AD40-A196-20D47F6A627C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B27338-BBBB-F84C-AE4C-AF436D29F738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3488F6E-D5B0-8F4D-AECE-EFF21D976E28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7F9A79-BD96-CE4C-B5B1-E62062691F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713CE4C-465A-BA42-8EAE-49AAA36C4803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B01F5-E2D5-BE4C-84A8-76FAAC75F573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FE71C32-122E-ED4B-BAB2-7BE1310DDB75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A9D93F-D571-3A49-AC59-764791EAA1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FF86D5-D9E4-E642-85CF-BB4EDA6D4655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066264-7DA7-DA4C-BF50-C494F2495631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560E-FD7C-D74D-AAFF-7D62B21FEC9F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955F3-B473-7245-9FCE-DAD54EA01D06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360B8B-BA8D-E847-8BA8-7C40F61EB756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25018-5CD0-954D-9C36-5B32DE9AF52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F06D9B-51D2-AB4D-AC62-E1945DC995AA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BFC-720D-FE4A-A276-6AA8A4CE775C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9C8-EF51-1949-832F-F267BACE0BFD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A111507-B672-374D-98F3-FA5D17E5A61A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2D30-55AD-2640-9D6F-5E4AC53ED996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F01EBEF-DF64-4A44-98AB-714D2F4ED88E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54232B-FDB3-4540-AC0B-619D296AEA23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CB780C-4595-F543-A264-C45E8D504E6A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4A98C58-F1E4-5141-9A70-39686268F850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57312A6-FE98-614E-B908-923B05A81BB3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C5D6AD-A46D-9E4C-BD0C-C8261FDE7AB3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1B2408-D871-8643-8F9E-85C3C1890EC4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78196AAF-9987-C341-84DB-C6C57EDBC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0"/>
            <a:ext cx="9144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7BBEB-6E72-E944-B644-5C54E3001B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Exoplanet Communications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98EA6-E99A-094A-A7C4-2D27321D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Comparison of Space Telescopes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0E55D6D-E83C-EB4E-B0AC-FC3C06D20DEE}"/>
              </a:ext>
            </a:extLst>
          </p:cNvPr>
          <p:cNvGrpSpPr/>
          <p:nvPr/>
        </p:nvGrpSpPr>
        <p:grpSpPr>
          <a:xfrm>
            <a:off x="4404835" y="5488521"/>
            <a:ext cx="334331" cy="334331"/>
            <a:chOff x="1906052" y="4772465"/>
            <a:chExt cx="2059829" cy="205982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89CB8C-6C04-B845-B3DA-252073A55D7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35967" y="4772465"/>
              <a:ext cx="0" cy="2059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84A4F7C-2E98-E441-A7B2-FA3EEB856212}"/>
                </a:ext>
              </a:extLst>
            </p:cNvPr>
            <p:cNvCxnSpPr>
              <a:cxnSpLocks/>
            </p:cNvCxnSpPr>
            <p:nvPr/>
          </p:nvCxnSpPr>
          <p:spPr>
            <a:xfrm>
              <a:off x="2935967" y="4772465"/>
              <a:ext cx="0" cy="2059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30E6D596-0753-1742-B552-C4B6C637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745" y="2528053"/>
            <a:ext cx="6262255" cy="25868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E55ECE-DCF4-F446-A063-B8FAD242AFA5}"/>
              </a:ext>
            </a:extLst>
          </p:cNvPr>
          <p:cNvSpPr txBox="1"/>
          <p:nvPr/>
        </p:nvSpPr>
        <p:spPr>
          <a:xfrm>
            <a:off x="3110946" y="3070270"/>
            <a:ext cx="2922109" cy="1130105"/>
          </a:xfrm>
          <a:prstGeom prst="rect">
            <a:avLst/>
          </a:prstGeom>
          <a:blipFill dpi="0" rotWithShape="1">
            <a:blip r:embed="rId4">
              <a:alphaModFix amt="52000"/>
            </a:blip>
            <a:srcRect/>
            <a:stretch>
              <a:fillRect/>
            </a:stretch>
          </a:blipFill>
          <a:ln w="190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James Webb Space Telescope</a:t>
            </a:r>
          </a:p>
          <a:p>
            <a:r>
              <a:rPr lang="en-US" sz="1350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Operation Period: </a:t>
            </a:r>
            <a:r>
              <a:rPr lang="en-US" sz="1350">
                <a:solidFill>
                  <a:srgbClr val="FFE6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2021 (planned)</a:t>
            </a:r>
          </a:p>
          <a:p>
            <a:r>
              <a:rPr lang="en-US" sz="1350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Mirror Size: </a:t>
            </a:r>
            <a:r>
              <a:rPr lang="en-US" sz="1350">
                <a:solidFill>
                  <a:srgbClr val="FFE6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6.5m</a:t>
            </a:r>
          </a:p>
          <a:p>
            <a:r>
              <a:rPr lang="en-US" sz="1350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Weight: </a:t>
            </a:r>
            <a:r>
              <a:rPr lang="en-US" sz="1350">
                <a:solidFill>
                  <a:srgbClr val="FFE6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6500 kg</a:t>
            </a:r>
            <a:endParaRPr lang="en-US" sz="1350" b="1">
              <a:solidFill>
                <a:srgbClr val="FFE69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br>
              <a:rPr lang="en-US" sz="1350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US" sz="1350" b="1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FDECB-DB9E-A144-ABBD-2C625FFBCDF3}"/>
              </a:ext>
            </a:extLst>
          </p:cNvPr>
          <p:cNvSpPr txBox="1"/>
          <p:nvPr/>
        </p:nvSpPr>
        <p:spPr>
          <a:xfrm>
            <a:off x="3110946" y="3070270"/>
            <a:ext cx="2922109" cy="1130105"/>
          </a:xfrm>
          <a:prstGeom prst="rect">
            <a:avLst/>
          </a:prstGeom>
          <a:blipFill dpi="0" rotWithShape="1">
            <a:blip r:embed="rId4">
              <a:alphaModFix amt="52000"/>
            </a:blip>
            <a:srcRect/>
            <a:stretch>
              <a:fillRect/>
            </a:stretch>
          </a:blipFill>
          <a:ln w="190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TESS</a:t>
            </a:r>
          </a:p>
          <a:p>
            <a:r>
              <a:rPr lang="en-US" sz="1350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Operation Period: </a:t>
            </a:r>
            <a:r>
              <a:rPr lang="en-US" sz="1350">
                <a:solidFill>
                  <a:srgbClr val="FFE6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2018-now</a:t>
            </a:r>
          </a:p>
          <a:p>
            <a:r>
              <a:rPr lang="en-US" sz="1350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Mirror Size: </a:t>
            </a:r>
            <a:r>
              <a:rPr lang="en-US" sz="1350">
                <a:solidFill>
                  <a:srgbClr val="FFE6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10.5 cm</a:t>
            </a:r>
          </a:p>
          <a:p>
            <a:r>
              <a:rPr lang="en-US" sz="1350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Weight: </a:t>
            </a:r>
            <a:r>
              <a:rPr lang="en-US" sz="1350">
                <a:solidFill>
                  <a:srgbClr val="FFE6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362 kg</a:t>
            </a:r>
            <a:endParaRPr lang="en-US" sz="1350" b="1">
              <a:solidFill>
                <a:srgbClr val="FFE69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br>
              <a:rPr lang="en-US" sz="1350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US" sz="1350" b="1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1FB61-B114-2A44-832A-A568860D021F}"/>
              </a:ext>
            </a:extLst>
          </p:cNvPr>
          <p:cNvSpPr txBox="1"/>
          <p:nvPr/>
        </p:nvSpPr>
        <p:spPr>
          <a:xfrm>
            <a:off x="3104088" y="3070270"/>
            <a:ext cx="2922109" cy="1130105"/>
          </a:xfrm>
          <a:prstGeom prst="rect">
            <a:avLst/>
          </a:prstGeom>
          <a:blipFill dpi="0" rotWithShape="1">
            <a:blip r:embed="rId4">
              <a:alphaModFix amt="52000"/>
            </a:blip>
            <a:srcRect/>
            <a:stretch>
              <a:fillRect/>
            </a:stretch>
          </a:blipFill>
          <a:ln w="190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Kepler/K2</a:t>
            </a:r>
          </a:p>
          <a:p>
            <a:r>
              <a:rPr lang="en-US" sz="1350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Operation Period: </a:t>
            </a:r>
            <a:r>
              <a:rPr lang="en-US" sz="1350">
                <a:solidFill>
                  <a:srgbClr val="FFE6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2009-2018</a:t>
            </a:r>
          </a:p>
          <a:p>
            <a:r>
              <a:rPr lang="en-US" sz="1350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Mirror Size: </a:t>
            </a:r>
            <a:r>
              <a:rPr lang="en-US" sz="1350">
                <a:solidFill>
                  <a:srgbClr val="FFE6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1.4m</a:t>
            </a:r>
          </a:p>
          <a:p>
            <a:r>
              <a:rPr lang="en-US" sz="1350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Weight: </a:t>
            </a:r>
            <a:r>
              <a:rPr lang="en-US" sz="1350">
                <a:solidFill>
                  <a:srgbClr val="FFE6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1052.4 kg</a:t>
            </a:r>
            <a:endParaRPr lang="en-US" sz="1350" b="1">
              <a:solidFill>
                <a:srgbClr val="FFE69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n-US" sz="1350" b="1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br>
              <a:rPr lang="en-US" sz="1350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US" sz="1350" b="1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01B42-31E4-3843-AB9A-E8E8C5637308}"/>
              </a:ext>
            </a:extLst>
          </p:cNvPr>
          <p:cNvSpPr txBox="1"/>
          <p:nvPr/>
        </p:nvSpPr>
        <p:spPr>
          <a:xfrm>
            <a:off x="3097230" y="3070270"/>
            <a:ext cx="2922109" cy="1130105"/>
          </a:xfrm>
          <a:prstGeom prst="rect">
            <a:avLst/>
          </a:prstGeom>
          <a:blipFill dpi="0" rotWithShape="1">
            <a:blip r:embed="rId4">
              <a:alphaModFix amt="52000"/>
            </a:blip>
            <a:srcRect/>
            <a:stretch>
              <a:fillRect/>
            </a:stretch>
          </a:blipFill>
          <a:ln w="190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Hubble Space Telescope</a:t>
            </a:r>
          </a:p>
          <a:p>
            <a:r>
              <a:rPr lang="en-US" sz="1350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Operation Period: </a:t>
            </a:r>
            <a:r>
              <a:rPr lang="en-US" sz="1350">
                <a:solidFill>
                  <a:srgbClr val="FFE6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1990-now</a:t>
            </a:r>
          </a:p>
          <a:p>
            <a:r>
              <a:rPr lang="en-US" sz="1350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Mirror Size: </a:t>
            </a:r>
            <a:r>
              <a:rPr lang="en-US" sz="1350">
                <a:solidFill>
                  <a:srgbClr val="FFE6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2.4m</a:t>
            </a:r>
          </a:p>
          <a:p>
            <a:r>
              <a:rPr lang="en-US" sz="1350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Weight: </a:t>
            </a:r>
            <a:r>
              <a:rPr lang="en-US" sz="1350">
                <a:solidFill>
                  <a:srgbClr val="FFE6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12,200 kg</a:t>
            </a:r>
            <a:endParaRPr lang="en-US" sz="1350" b="1">
              <a:solidFill>
                <a:srgbClr val="FFE69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br>
              <a:rPr lang="en-US" sz="1350" b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US" sz="1350" b="1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EBAFE8-2424-9F44-90EC-BB3126A66069}"/>
              </a:ext>
            </a:extLst>
          </p:cNvPr>
          <p:cNvCxnSpPr>
            <a:cxnSpLocks/>
          </p:cNvCxnSpPr>
          <p:nvPr/>
        </p:nvCxnSpPr>
        <p:spPr>
          <a:xfrm>
            <a:off x="1271560" y="2174390"/>
            <a:ext cx="0" cy="1460933"/>
          </a:xfrm>
          <a:prstGeom prst="line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FB831E-09DD-2248-AE75-3AF649EE615B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271559" y="3635322"/>
            <a:ext cx="1825671" cy="1"/>
          </a:xfrm>
          <a:prstGeom prst="line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63DB9B-44D2-A745-9A70-6D2058AD1F8A}"/>
              </a:ext>
            </a:extLst>
          </p:cNvPr>
          <p:cNvCxnSpPr>
            <a:cxnSpLocks/>
          </p:cNvCxnSpPr>
          <p:nvPr/>
        </p:nvCxnSpPr>
        <p:spPr>
          <a:xfrm>
            <a:off x="3937000" y="1696500"/>
            <a:ext cx="635001" cy="0"/>
          </a:xfrm>
          <a:prstGeom prst="line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1AF8B6-E21D-A74F-B8B6-C6F57F54CD88}"/>
              </a:ext>
            </a:extLst>
          </p:cNvPr>
          <p:cNvCxnSpPr>
            <a:cxnSpLocks/>
          </p:cNvCxnSpPr>
          <p:nvPr/>
        </p:nvCxnSpPr>
        <p:spPr>
          <a:xfrm>
            <a:off x="4571999" y="1696500"/>
            <a:ext cx="0" cy="1373771"/>
          </a:xfrm>
          <a:prstGeom prst="line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15E8703-E553-D845-BEBB-222B8BD2F57D}"/>
              </a:ext>
            </a:extLst>
          </p:cNvPr>
          <p:cNvCxnSpPr>
            <a:cxnSpLocks/>
          </p:cNvCxnSpPr>
          <p:nvPr/>
        </p:nvCxnSpPr>
        <p:spPr>
          <a:xfrm>
            <a:off x="4571999" y="1696500"/>
            <a:ext cx="661902" cy="0"/>
          </a:xfrm>
          <a:prstGeom prst="line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227F3A-F2C1-604A-8F6C-4E17ABEC4029}"/>
              </a:ext>
            </a:extLst>
          </p:cNvPr>
          <p:cNvCxnSpPr>
            <a:cxnSpLocks/>
          </p:cNvCxnSpPr>
          <p:nvPr/>
        </p:nvCxnSpPr>
        <p:spPr>
          <a:xfrm>
            <a:off x="4571999" y="1696500"/>
            <a:ext cx="0" cy="1373771"/>
          </a:xfrm>
          <a:prstGeom prst="line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AD149C-F18F-C94A-BB38-A774A4A3C28A}"/>
              </a:ext>
            </a:extLst>
          </p:cNvPr>
          <p:cNvCxnSpPr>
            <a:cxnSpLocks/>
          </p:cNvCxnSpPr>
          <p:nvPr/>
        </p:nvCxnSpPr>
        <p:spPr>
          <a:xfrm>
            <a:off x="7636254" y="2174390"/>
            <a:ext cx="0" cy="1460933"/>
          </a:xfrm>
          <a:prstGeom prst="line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A8FDD0-457F-3B42-9B9C-EA61B006CDF3}"/>
              </a:ext>
            </a:extLst>
          </p:cNvPr>
          <p:cNvCxnSpPr>
            <a:cxnSpLocks/>
          </p:cNvCxnSpPr>
          <p:nvPr/>
        </p:nvCxnSpPr>
        <p:spPr>
          <a:xfrm>
            <a:off x="6033054" y="3635323"/>
            <a:ext cx="1603200" cy="0"/>
          </a:xfrm>
          <a:prstGeom prst="line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703C836-E838-4845-AB14-E79B057DF6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869351"/>
            <a:ext cx="9144000" cy="1818625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EFF257F-9D3A-0942-AE0B-B3FDF10CBD5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792A9B1-61F5-154C-9A82-56AB4D72588A}" type="datetime4">
              <a:rPr lang="en-US" smtClean="0"/>
              <a:t>June 21, 2021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F1ED812-91DC-6B41-9B4E-93C2F12FEE3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4B85D89-3AD8-A545-A052-EF9398BBAC7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C533D-D968-4A70-91E2-44C7FEDAA0E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8A9ADC-5621-6648-99D0-E3F05F797916}"/>
              </a:ext>
            </a:extLst>
          </p:cNvPr>
          <p:cNvSpPr txBox="1"/>
          <p:nvPr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3332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23457E-6 L 0.00312 0.5333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4469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3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6" grpId="1" animBg="1"/>
      <p:bldP spid="11" grpId="0" animBg="1"/>
      <p:bldP spid="11" grpId="1" animBg="1"/>
      <p:bldP spid="4" grpId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15649</TotalTime>
  <Words>95</Words>
  <Application>Microsoft Macintosh PowerPoint</Application>
  <PresentationFormat>On-screen Show (16:9)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NASAjpl-WhiteTheme-16x9-vA6</vt:lpstr>
      <vt:lpstr>NASAjpl-BlackTheme-16x9-vA6</vt:lpstr>
      <vt:lpstr>Comparison of Space Telescopes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Piazza, Enrico G (US 1864)</cp:lastModifiedBy>
  <cp:revision>210</cp:revision>
  <dcterms:created xsi:type="dcterms:W3CDTF">2016-09-08T21:41:17Z</dcterms:created>
  <dcterms:modified xsi:type="dcterms:W3CDTF">2021-06-22T03:34:57Z</dcterms:modified>
</cp:coreProperties>
</file>