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73" r:id="rId2"/>
  </p:sldMasterIdLst>
  <p:notesMasterIdLst>
    <p:notesMasterId r:id="rId4"/>
  </p:notesMasterIdLst>
  <p:handoutMasterIdLst>
    <p:handoutMasterId r:id="rId5"/>
  </p:handoutMasterIdLst>
  <p:sldIdLst>
    <p:sldId id="301" r:id="rId3"/>
  </p:sldIdLst>
  <p:sldSz cx="9144000" cy="5143500" type="screen16x9"/>
  <p:notesSz cx="6858000" cy="9144000"/>
  <p:custDataLst>
    <p:tags r:id="rId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88B5FF"/>
    <a:srgbClr val="9DC3E6"/>
    <a:srgbClr val="B7D2FF"/>
    <a:srgbClr val="3E526D"/>
    <a:srgbClr val="0060A5"/>
    <a:srgbClr val="00233D"/>
    <a:srgbClr val="2F394E"/>
    <a:srgbClr val="5F739C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70"/>
    <p:restoredTop sz="83622" autoAdjust="0"/>
  </p:normalViewPr>
  <p:slideViewPr>
    <p:cSldViewPr snapToGrid="0" snapToObjects="1">
      <p:cViewPr varScale="1">
        <p:scale>
          <a:sx n="145" d="100"/>
          <a:sy n="145" d="100"/>
        </p:scale>
        <p:origin x="1680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67AB6-DDEA-CF4E-A74B-19A554508643}" type="datetimeFigureOut">
              <a:rPr lang="en-US" smtClean="0">
                <a:latin typeface="Arial"/>
              </a:rPr>
              <a:t>6/21/21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00F83-E232-AF4B-BEC0-F9D716239A3F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30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72DD8AEC-B96B-2C4C-86B3-8483D80B216B}" type="datetimeFigureOut">
              <a:rPr lang="en-US" smtClean="0"/>
              <a:pPr/>
              <a:t>6/21/21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4180AB40-CF9C-CB44-AF47-E5E5B00AC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1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/>
              <a:t>Adapted from existing image.</a:t>
            </a:r>
          </a:p>
          <a:p>
            <a:pPr rtl="0"/>
            <a:r>
              <a:rPr lang="en-US" dirty="0"/>
              <a:t>– Cutout TRAPPIST-1 section and created left hand section of orbits (not in original image).</a:t>
            </a:r>
          </a:p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2C2CA-A0ED-D449-BD82-67EA63EA30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61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95" y="1184383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3" y="4802823"/>
            <a:ext cx="7493624" cy="274637"/>
          </a:xfrm>
        </p:spPr>
        <p:txBody>
          <a:bodyPr/>
          <a:lstStyle/>
          <a:p>
            <a:pPr algn="l"/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256555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4F7BED6E-8BF2-AA4E-9E08-8FB1C9655BB1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0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7607D4CB-C25A-8E42-B2D3-6E370A42B76F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79E4DC6E-9D85-3C4A-A781-2874828201CC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Blac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F5C3F1D-71E8-5A47-88ED-50E3495C21D3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55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Light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501770B-5A38-6D41-BC4D-14D9D98FBA9A}" type="datetime4">
              <a:rPr lang="en-US" smtClean="0"/>
              <a:t>June 21, 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32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CD46-810F-CB4A-9B49-52B2FB53930A}" type="datetime4">
              <a:rPr lang="en-US" smtClean="0"/>
              <a:t>June 21, 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93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/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4055E9-DD3C-1148-9E7E-CA03599676C5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17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ray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08BBF0-6641-7043-AE06-788C07073F99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90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2B7A-134C-1747-A5B6-4AF14F3ABB46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24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538518" y="2571750"/>
            <a:ext cx="4057288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1" y="2790066"/>
            <a:ext cx="9144000" cy="400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kern="0" spc="70">
                <a:solidFill>
                  <a:schemeClr val="accent1"/>
                </a:solidFill>
              </a:rPr>
              <a:t>jpl.nasa.gov</a:t>
            </a:r>
          </a:p>
        </p:txBody>
      </p:sp>
      <p:pic>
        <p:nvPicPr>
          <p:cNvPr id="6" name="Picture 5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1381408"/>
            <a:ext cx="4057288" cy="11270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B188-FFF5-1248-9628-C443F92BF3B6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5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339" y="3918225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5" y="4802823"/>
            <a:ext cx="3347357" cy="274637"/>
          </a:xfr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356" y="2008238"/>
            <a:ext cx="4057288" cy="11270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DAC3-0C26-8645-A80B-69C8D12FE8B8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67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39" y="1184382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1" y="4802823"/>
            <a:ext cx="7493625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680955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534" y="3921596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4" y="4802823"/>
            <a:ext cx="3347357" cy="274637"/>
          </a:xfr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3642703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7139042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9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6" y="3488175"/>
            <a:ext cx="7139043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246" y="4219781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8" y="4802823"/>
            <a:ext cx="5605049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1120292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E203FD2F-0C17-2C45-9FAD-5C7FD1726BB2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C68ADBD-3616-4318-B5FF-7C1BB362CA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C8AF26-85AC-AC49-ADD6-D8A4EEFC108F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91532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BB32E72-57E9-904F-BDF4-4D153324A4A0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75C533D-D968-4A70-91E2-44C7FEDAA0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EFA2B4-D95F-B942-B724-18EC7176596D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3E556E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416787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988700B-4B93-6E45-BB0D-ED32E3874A97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9DDD08E-B43C-483A-B1DD-9BEB0BDDDD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BE1F44-AAA6-AF40-A279-341106F7A5CF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431658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949C04D-0BAE-D44F-B701-D686311A5E87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20F9084-C4B8-47CC-A340-731237DBDB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D51A59-8029-7544-98E9-3C34B04DD47D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3E556E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35957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EB873CA-9406-6242-928F-D9BDDA5D96AE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53CE28F-B0E6-4C63-A7B8-EB4157A070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299581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DBD88FE-2F9C-AD40-A196-20D47F6A627C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D81F743-FBF4-4AAB-BF1E-09D0097B96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B27338-BBBB-F84C-AE4C-AF436D29F738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76019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8530529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7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7" y="3488175"/>
            <a:ext cx="8530530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244" y="4219782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9" y="4802823"/>
            <a:ext cx="5605046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C3488F6E-D5B0-8F4D-AECE-EFF21D976E28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6356448-7EEE-4D0D-AE32-557A239281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7F9A79-BD96-CE4C-B5B1-E62062691FD2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688214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3713CE4C-465A-BA42-8EAE-49AAA36C4803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A79206F-C929-453C-B7BF-19A540401E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3B01F5-E2D5-BE4C-84A8-76FAAC75F573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593124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2FE71C32-122E-ED4B-BAB2-7BE1310DDB75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C3E947D-4126-44FB-8EC6-F80A3BAA18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A9D93F-D571-3A49-AC59-764791EAA1D2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262112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Whit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FFF86D5-D9E4-E642-85CF-BB4EDA6D4655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45B3F8F-DC85-41EB-9D22-D06541A0AC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1903406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Dar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E066264-7DA7-DA4C-BF50-C494F2495631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F015878-4578-4C49-BC72-FE830FC5A6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208053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560E-FD7C-D74D-AAFF-7D62B21FEC9F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06A69-C78D-46AD-9B4E-1E66EF195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9955F3-B473-7245-9FCE-DAD54EA01D06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9212782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/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360B8B-BA8D-E847-8BA8-7C40F61EB756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625018-5CD0-954D-9C36-5B32DE9AF52F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3E556E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802582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Dark Gray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F06D9B-51D2-AB4D-AC62-E1945DC995AA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511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FBFC-720D-FE4A-A276-6AA8A4CE775C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14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538518" y="2571750"/>
            <a:ext cx="4057288" cy="0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1" y="2790066"/>
            <a:ext cx="9144000" cy="400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kern="0" spc="70">
                <a:solidFill>
                  <a:schemeClr val="accent1"/>
                </a:solidFill>
              </a:rPr>
              <a:t>jpl.nasa.gov</a:t>
            </a:r>
          </a:p>
        </p:txBody>
      </p:sp>
      <p:pic>
        <p:nvPicPr>
          <p:cNvPr id="6" name="Picture 5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1381408"/>
            <a:ext cx="4057288" cy="11270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D9C8-EF51-1949-832F-F267BACE0BFD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3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A111507-B672-374D-98F3-FA5D17E5A61A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248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2008238"/>
            <a:ext cx="4057288" cy="11270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2D30-55AD-2640-9D6F-5E4AC53ED996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3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F01EBEF-DF64-4A44-98AB-714D2F4ED88E}" type="datetime4">
              <a:rPr lang="en-US" smtClean="0"/>
              <a:t>June 21,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54232B-FDB3-4540-AC0B-619D296AEA23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4CB780C-4595-F543-A264-C45E8D504E6A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6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4A98C58-F1E4-5141-9A70-39686268F850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9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D57312A6-FE98-614E-B908-923B05A81BB3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7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3C5D6AD-A46D-9E4C-BD0C-C8261FDE7AB3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1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1" r:id="rId5"/>
    <p:sldLayoutId id="2147483662" r:id="rId6"/>
    <p:sldLayoutId id="2147483664" r:id="rId7"/>
    <p:sldLayoutId id="2147483663" r:id="rId8"/>
    <p:sldLayoutId id="2147483669" r:id="rId9"/>
    <p:sldLayoutId id="2147483670" r:id="rId10"/>
    <p:sldLayoutId id="2147483671" r:id="rId11"/>
    <p:sldLayoutId id="2147483672" r:id="rId12"/>
    <p:sldLayoutId id="2147483653" r:id="rId13"/>
    <p:sldLayoutId id="2147483654" r:id="rId14"/>
    <p:sldLayoutId id="2147483656" r:id="rId15"/>
    <p:sldLayoutId id="2147483657" r:id="rId16"/>
    <p:sldLayoutId id="2147483658" r:id="rId17"/>
    <p:sldLayoutId id="2147483659" r:id="rId18"/>
    <p:sldLayoutId id="2147483660" r:id="rId19"/>
    <p:sldLayoutId id="2147483693" r:id="rId2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1B2408-D871-8643-8F9E-85C3C1890EC4}" type="datetime4">
              <a:rPr lang="en-US" smtClean="0"/>
              <a:t>June 21,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2360" y="4952849"/>
            <a:ext cx="601370" cy="122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7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4" r:id="rId2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6C5545C-56BE-1D44-980A-EC6432ED08C8}"/>
              </a:ext>
            </a:extLst>
          </p:cNvPr>
          <p:cNvGrpSpPr/>
          <p:nvPr/>
        </p:nvGrpSpPr>
        <p:grpSpPr>
          <a:xfrm>
            <a:off x="5626876" y="5469736"/>
            <a:ext cx="377190" cy="771563"/>
            <a:chOff x="11254480" y="7357145"/>
            <a:chExt cx="502920" cy="1028750"/>
          </a:xfrm>
        </p:grpSpPr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54CC9DCC-316C-394D-86AC-BCC00FB74F85}"/>
                </a:ext>
              </a:extLst>
            </p:cNvPr>
            <p:cNvGrpSpPr/>
            <p:nvPr/>
          </p:nvGrpSpPr>
          <p:grpSpPr>
            <a:xfrm>
              <a:off x="11254480" y="7357145"/>
              <a:ext cx="502920" cy="502920"/>
              <a:chOff x="6674633" y="-2444496"/>
              <a:chExt cx="1005840" cy="1005840"/>
            </a:xfrm>
          </p:grpSpPr>
          <p:cxnSp>
            <p:nvCxnSpPr>
              <p:cNvPr id="344" name="Straight Connector 343">
                <a:extLst>
                  <a:ext uri="{FF2B5EF4-FFF2-40B4-BE49-F238E27FC236}">
                    <a16:creationId xmlns:a16="http://schemas.microsoft.com/office/drawing/2014/main" id="{4FA869A5-9112-B24C-A50D-0CA6E315FDE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7177553" y="-2444496"/>
                <a:ext cx="0" cy="100584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>
                <a:extLst>
                  <a:ext uri="{FF2B5EF4-FFF2-40B4-BE49-F238E27FC236}">
                    <a16:creationId xmlns:a16="http://schemas.microsoft.com/office/drawing/2014/main" id="{A4B8153E-B9FA-1A45-8D2C-2F46FC433B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7553" y="-2444496"/>
                <a:ext cx="0" cy="100584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A4FA23E5-4259-964D-A73E-4343678BF122}"/>
                </a:ext>
              </a:extLst>
            </p:cNvPr>
            <p:cNvGrpSpPr/>
            <p:nvPr/>
          </p:nvGrpSpPr>
          <p:grpSpPr>
            <a:xfrm>
              <a:off x="11254480" y="7882975"/>
              <a:ext cx="502920" cy="502920"/>
              <a:chOff x="6674633" y="-2444496"/>
              <a:chExt cx="1005840" cy="1005840"/>
            </a:xfrm>
          </p:grpSpPr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25590473-521B-E34A-B3FA-4BA0C1C310E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7177553" y="-2444496"/>
                <a:ext cx="0" cy="100584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>
                <a:extLst>
                  <a:ext uri="{FF2B5EF4-FFF2-40B4-BE49-F238E27FC236}">
                    <a16:creationId xmlns:a16="http://schemas.microsoft.com/office/drawing/2014/main" id="{9309E6F7-70C3-4D4B-8E6A-E878DDE816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7553" y="-2444496"/>
                <a:ext cx="0" cy="100584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A61A737-8EA4-A041-A164-E83D731BCF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94"/>
          <a:stretch/>
        </p:blipFill>
        <p:spPr>
          <a:xfrm>
            <a:off x="0" y="279214"/>
            <a:ext cx="9144000" cy="4864286"/>
          </a:xfrm>
          <a:prstGeom prst="rect">
            <a:avLst/>
          </a:prstGeom>
        </p:spPr>
      </p:pic>
      <p:sp>
        <p:nvSpPr>
          <p:cNvPr id="303" name="TextBox 302">
            <a:extLst>
              <a:ext uri="{FF2B5EF4-FFF2-40B4-BE49-F238E27FC236}">
                <a16:creationId xmlns:a16="http://schemas.microsoft.com/office/drawing/2014/main" id="{7602CD71-569B-6B47-BB80-BA81DBD81D77}"/>
              </a:ext>
            </a:extLst>
          </p:cNvPr>
          <p:cNvSpPr txBox="1"/>
          <p:nvPr/>
        </p:nvSpPr>
        <p:spPr>
          <a:xfrm>
            <a:off x="689443" y="3035917"/>
            <a:ext cx="2146742" cy="307777"/>
          </a:xfrm>
          <a:prstGeom prst="rect">
            <a:avLst/>
          </a:prstGeom>
          <a:noFill/>
          <a:effectLst>
            <a:outerShdw blurRad="50800" dist="25400" dir="2700000" algn="tl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E699"/>
                </a:solidFill>
              </a:rPr>
              <a:t>Inner Solar System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10C4271-4891-F54A-B1B1-8F631A6CC1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779"/>
          <a:stretch/>
        </p:blipFill>
        <p:spPr>
          <a:xfrm>
            <a:off x="1045376" y="1283874"/>
            <a:ext cx="1447572" cy="41261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FF303A0-BF39-1549-9EC9-C210045660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6" r="7014"/>
          <a:stretch/>
        </p:blipFill>
        <p:spPr>
          <a:xfrm>
            <a:off x="-4524580" y="1068699"/>
            <a:ext cx="12594464" cy="186895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10FED5E-AE08-1744-AEC7-A62E97C8D949}"/>
              </a:ext>
            </a:extLst>
          </p:cNvPr>
          <p:cNvSpPr txBox="1"/>
          <p:nvPr/>
        </p:nvSpPr>
        <p:spPr>
          <a:xfrm>
            <a:off x="833037" y="1051394"/>
            <a:ext cx="1859548" cy="307777"/>
          </a:xfrm>
          <a:prstGeom prst="rect">
            <a:avLst/>
          </a:prstGeom>
          <a:noFill/>
          <a:effectLst>
            <a:outerShdw blurRad="50800" dist="50800" dir="2700000" algn="tl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9FDBDB"/>
                </a:solidFill>
              </a:rPr>
              <a:t>TRAPPIST-1 System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896B0-0775-FD44-BE63-025F707C56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Exoplanet Communications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07AEE2-8745-374B-9CEE-608948C59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Comparison of TRAPPIST-1 </a:t>
            </a: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– with Inner Solar System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FD00108D-7B24-7D4F-BAF8-840300DAF82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6DC02A5-6219-014A-B853-4A3A8F4B9A65}" type="datetime4">
              <a:rPr lang="en-US" smtClean="0"/>
              <a:t>June 21, 2021</a:t>
            </a:fld>
            <a:endParaRPr lang="en-US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D9C7C1F-9BFE-DF41-82F0-2972EDE9063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F1F6A6F-B854-E446-9DBF-69B5415DBF5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75C533D-D968-4A70-91E2-44C7FEDAA0E0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4F90879-0469-A647-89D3-D65AFD0BC394}"/>
              </a:ext>
            </a:extLst>
          </p:cNvPr>
          <p:cNvGrpSpPr/>
          <p:nvPr/>
        </p:nvGrpSpPr>
        <p:grpSpPr>
          <a:xfrm>
            <a:off x="1584057" y="5417344"/>
            <a:ext cx="377190" cy="377190"/>
            <a:chOff x="6674633" y="-2444496"/>
            <a:chExt cx="1005840" cy="100584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8050990-8761-F64E-9B4E-C1DB8C594A3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177553" y="-2444496"/>
              <a:ext cx="0" cy="100584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62992BB-FBA7-1A4C-9914-F1F2CAB4110D}"/>
                </a:ext>
              </a:extLst>
            </p:cNvPr>
            <p:cNvCxnSpPr>
              <a:cxnSpLocks/>
            </p:cNvCxnSpPr>
            <p:nvPr/>
          </p:nvCxnSpPr>
          <p:spPr>
            <a:xfrm>
              <a:off x="7177553" y="-2444496"/>
              <a:ext cx="0" cy="100584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664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3"/>
                                        </p:tgtEl>
                                      </p:cBhvr>
                                      <p:by x="4000" y="4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46914E-6 L 2.77556E-17 0.3574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522&quot;&gt;&lt;object type=&quot;3&quot; unique_id=&quot;10523&quot;&gt;&lt;property id=&quot;20148&quot; value=&quot;5&quot;/&gt;&lt;property id=&quot;20300&quot; value=&quot;Slide 1&quot;/&gt;&lt;property id=&quot;20307&quot; value=&quot;277&quot;/&gt;&lt;/object&gt;&lt;object type=&quot;3&quot; unique_id=&quot;10524&quot;&gt;&lt;property id=&quot;20148&quot; value=&quot;5&quot;/&gt;&lt;property id=&quot;20300&quot; value=&quot;Slide 2&quot;/&gt;&lt;property id=&quot;20307&quot; value=&quot;281&quot;/&gt;&lt;/object&gt;&lt;object type=&quot;3&quot; unique_id=&quot;10525&quot;&gt;&lt;property id=&quot;20148&quot; value=&quot;5&quot;/&gt;&lt;property id=&quot;20300&quot; value=&quot;Slide 3&quot;/&gt;&lt;property id=&quot;20307&quot; value=&quot;280&quot;/&gt;&lt;/object&gt;&lt;object type=&quot;3&quot; unique_id=&quot;10526&quot;&gt;&lt;property id=&quot;20148&quot; value=&quot;5&quot;/&gt;&lt;property id=&quot;20300&quot; value=&quot;Slide 4&quot;/&gt;&lt;property id=&quot;20307&quot; value=&quot;278&quot;/&gt;&lt;/object&gt;&lt;/object&gt;&lt;object type=&quot;8&quot; unique_id=&quot;10532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NASAjpl-White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1">
              <a:lumMod val="65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ASAjpl-Black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50000"/>
          </a:schemeClr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2"/>
          </a:solidFill>
          <a:headEnd type="arrow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15649</TotalTime>
  <Words>55</Words>
  <Application>Microsoft Macintosh PowerPoint</Application>
  <PresentationFormat>On-screen Show (16:9)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NASAjpl-WhiteTheme-16x9-vA6</vt:lpstr>
      <vt:lpstr>NASAjpl-BlackTheme-16x9-vA6</vt:lpstr>
      <vt:lpstr>Comparison of TRAPPIST-1 – with Inner Solar System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M Stolze</dc:creator>
  <cp:lastModifiedBy>Piazza, Enrico G (US 1864)</cp:lastModifiedBy>
  <cp:revision>209</cp:revision>
  <dcterms:created xsi:type="dcterms:W3CDTF">2016-09-08T21:41:17Z</dcterms:created>
  <dcterms:modified xsi:type="dcterms:W3CDTF">2021-06-22T03:34:27Z</dcterms:modified>
</cp:coreProperties>
</file>