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</p:sldMasterIdLst>
  <p:notesMasterIdLst>
    <p:notesMasterId r:id="rId4"/>
  </p:notesMasterIdLst>
  <p:sldIdLst>
    <p:sldId id="259" r:id="rId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e7z3hjHdu6K9Dn+ETf8PW1KK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A7A0A0"/>
    <a:srgbClr val="D7CAB2"/>
    <a:srgbClr val="D8A54B"/>
    <a:srgbClr val="802540"/>
    <a:srgbClr val="D90C00"/>
    <a:srgbClr val="FF3B00"/>
    <a:srgbClr val="BFCDDC"/>
    <a:srgbClr val="948E82"/>
    <a:srgbClr val="A4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FFC425-81C5-425B-AE7D-F3ACD9635295}">
  <a:tblStyle styleId="{89FFC425-81C5-425B-AE7D-F3ACD963529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CF1"/>
          </a:solidFill>
        </a:fill>
      </a:tcStyle>
    </a:wholeTbl>
    <a:band1H>
      <a:tcTxStyle/>
      <a:tcStyle>
        <a:tcBdr/>
        <a:fill>
          <a:solidFill>
            <a:srgbClr val="D1D8E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1D8E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84732"/>
  </p:normalViewPr>
  <p:slideViewPr>
    <p:cSldViewPr snapToGrid="0">
      <p:cViewPr varScale="1">
        <p:scale>
          <a:sx n="156" d="100"/>
          <a:sy n="156" d="100"/>
        </p:scale>
        <p:origin x="57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Top: exoplanetary systems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temperature of the inner one is &gt;</a:t>
            </a: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1500K</a:t>
            </a: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Titanium, Tungsten are solid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gold, copper, and silver melt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middle one is </a:t>
            </a: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800K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Aluminum</a:t>
            </a: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solid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and Zinc</a:t>
            </a: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melt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outer one is </a:t>
            </a:r>
            <a:r>
              <a:rPr lang="en-US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300K</a:t>
            </a:r>
            <a:endParaRPr sz="1200" b="0" i="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mercury melts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7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E556E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254000" y="2137092"/>
            <a:ext cx="3211513" cy="23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4"/>
          </p:nvPr>
        </p:nvSpPr>
        <p:spPr>
          <a:xfrm>
            <a:off x="254000" y="1497330"/>
            <a:ext cx="321151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5"/>
          </p:nvPr>
        </p:nvSpPr>
        <p:spPr>
          <a:xfrm>
            <a:off x="3638844" y="1497329"/>
            <a:ext cx="5129236" cy="30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>
            <a:spLocks noGrp="1"/>
          </p:cNvSpPr>
          <p:nvPr>
            <p:ph type="pic" idx="3"/>
          </p:nvPr>
        </p:nvSpPr>
        <p:spPr>
          <a:xfrm>
            <a:off x="254000" y="1497330"/>
            <a:ext cx="5129236" cy="30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4"/>
          </p:nvPr>
        </p:nvSpPr>
        <p:spPr>
          <a:xfrm>
            <a:off x="5556567" y="2137092"/>
            <a:ext cx="3211513" cy="23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5"/>
          </p:nvPr>
        </p:nvSpPr>
        <p:spPr>
          <a:xfrm>
            <a:off x="5556567" y="1497330"/>
            <a:ext cx="321151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7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White Strip">
  <p:cSld name="Title, Subtitle and White Strip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/>
          <p:nvPr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Dark Strip">
  <p:cSld name="Title, Subtitle and Dark Strip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/>
          <p:nvPr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rgbClr val="2E2E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467360" y="1839278"/>
            <a:ext cx="8229600" cy="14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SzPts val="3600"/>
              <a:buNone/>
              <a:defRPr sz="3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21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E556E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Dark Gray">
  <p:cSld name="Section Header_Dark Gray">
    <p:bg>
      <p:bgPr>
        <a:solidFill>
          <a:srgbClr val="2E2E2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67360" y="1839278"/>
            <a:ext cx="8229600" cy="14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Google Shape;159;p24"/>
          <p:cNvCxnSpPr/>
          <p:nvPr/>
        </p:nvCxnSpPr>
        <p:spPr>
          <a:xfrm>
            <a:off x="2538518" y="2571750"/>
            <a:ext cx="405728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4"/>
          <p:cNvSpPr txBox="1"/>
          <p:nvPr/>
        </p:nvSpPr>
        <p:spPr>
          <a:xfrm>
            <a:off x="1" y="2790066"/>
            <a:ext cx="9144000" cy="40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pic>
        <p:nvPicPr>
          <p:cNvPr id="161" name="Google Shape;161;p24" descr="Tribrand_ColorWhite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8518" y="1381408"/>
            <a:ext cx="4057288" cy="11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2">
  <p:cSld name="Closing Slide 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 descr="Tribrand_ColorWhite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8518" y="2008238"/>
            <a:ext cx="4057288" cy="112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No Image">
  <p:cSld name="Cover_No Imag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925513" y="1956377"/>
            <a:ext cx="7483464" cy="29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915352" y="2251179"/>
            <a:ext cx="7493625" cy="41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925512" y="2668678"/>
            <a:ext cx="7483465" cy="82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4"/>
          </p:nvPr>
        </p:nvSpPr>
        <p:spPr>
          <a:xfrm>
            <a:off x="915352" y="4246880"/>
            <a:ext cx="7493625" cy="49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8" descr="Tribrand_ColorWhite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239" y="1184382"/>
            <a:ext cx="2913350" cy="80926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8"/>
          <p:cNvSpPr txBox="1">
            <a:spLocks noGrp="1"/>
          </p:cNvSpPr>
          <p:nvPr>
            <p:ph type="ftr" idx="11"/>
          </p:nvPr>
        </p:nvSpPr>
        <p:spPr>
          <a:xfrm>
            <a:off x="915351" y="4802823"/>
            <a:ext cx="7493625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No Image">
  <p:cSld name="Cover_No Imag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925513" y="1956377"/>
            <a:ext cx="7483464" cy="29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2"/>
          </p:nvPr>
        </p:nvSpPr>
        <p:spPr>
          <a:xfrm>
            <a:off x="915352" y="2251179"/>
            <a:ext cx="7493625" cy="419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3"/>
          </p:nvPr>
        </p:nvSpPr>
        <p:spPr>
          <a:xfrm>
            <a:off x="925512" y="2668678"/>
            <a:ext cx="7483465" cy="826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body" idx="4"/>
          </p:nvPr>
        </p:nvSpPr>
        <p:spPr>
          <a:xfrm>
            <a:off x="915352" y="4246880"/>
            <a:ext cx="7493625" cy="49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 b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1" name="Google Shape;181;p27" descr="Tribrand_ColorBlack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7295" y="1184383"/>
            <a:ext cx="2925483" cy="81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>
            <a:spLocks noGrp="1"/>
          </p:cNvSpPr>
          <p:nvPr>
            <p:ph type="ftr" idx="11"/>
          </p:nvPr>
        </p:nvSpPr>
        <p:spPr>
          <a:xfrm>
            <a:off x="915353" y="4802823"/>
            <a:ext cx="7493624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Sq Image">
  <p:cSld name="Cover_Sq Imag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5687785" y="508000"/>
            <a:ext cx="3347357" cy="82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marL="1371600" lvl="2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marL="1828800" lvl="3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marL="2286000" lvl="4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2"/>
          </p:nvPr>
        </p:nvSpPr>
        <p:spPr>
          <a:xfrm>
            <a:off x="5687785" y="1354711"/>
            <a:ext cx="3347357" cy="72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marL="1371600" lvl="2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marL="1828800" lvl="3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marL="2286000" lvl="4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8"/>
          <p:cNvSpPr>
            <a:spLocks noGrp="1"/>
          </p:cNvSpPr>
          <p:nvPr>
            <p:ph type="pic" idx="3"/>
          </p:nvPr>
        </p:nvSpPr>
        <p:spPr>
          <a:xfrm>
            <a:off x="0" y="0"/>
            <a:ext cx="5546725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body" idx="4"/>
          </p:nvPr>
        </p:nvSpPr>
        <p:spPr>
          <a:xfrm>
            <a:off x="5687785" y="2164080"/>
            <a:ext cx="3347357" cy="83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00"/>
              </a:spcBef>
              <a:spcAft>
                <a:spcPts val="0"/>
              </a:spcAft>
              <a:buSzPts val="10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marL="1371600" lvl="2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marL="1828800" lvl="3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marL="2286000" lvl="4" indent="-228600" algn="ctr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" name="Google Shape;188;p28" descr="Tribrand_ColorBlack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870339" y="3918225"/>
            <a:ext cx="2925483" cy="81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>
            <a:spLocks noGrp="1"/>
          </p:cNvSpPr>
          <p:nvPr>
            <p:ph type="ftr" idx="11"/>
          </p:nvPr>
        </p:nvSpPr>
        <p:spPr>
          <a:xfrm>
            <a:off x="5687785" y="4802823"/>
            <a:ext cx="3347357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Horz Image">
  <p:cSld name="Cover_Horz Image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41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369198" y="3773210"/>
            <a:ext cx="8530529" cy="43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body" idx="3"/>
          </p:nvPr>
        </p:nvSpPr>
        <p:spPr>
          <a:xfrm>
            <a:off x="369198" y="4479716"/>
            <a:ext cx="5605047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4"/>
          </p:nvPr>
        </p:nvSpPr>
        <p:spPr>
          <a:xfrm>
            <a:off x="369197" y="3488175"/>
            <a:ext cx="8530530" cy="28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5" name="Google Shape;195;p29" descr="Tribrand_ColorBlack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4244" y="4219782"/>
            <a:ext cx="2925483" cy="81263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9"/>
          <p:cNvSpPr txBox="1">
            <a:spLocks noGrp="1"/>
          </p:cNvSpPr>
          <p:nvPr>
            <p:ph type="ftr" idx="11"/>
          </p:nvPr>
        </p:nvSpPr>
        <p:spPr>
          <a:xfrm>
            <a:off x="369199" y="4802823"/>
            <a:ext cx="5605046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2"/>
          </p:nvPr>
        </p:nvSpPr>
        <p:spPr>
          <a:xfrm>
            <a:off x="1412240" y="1602106"/>
            <a:ext cx="631952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1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1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2"/>
          <p:cNvSpPr txBox="1">
            <a:spLocks noGrp="1"/>
          </p:cNvSpPr>
          <p:nvPr>
            <p:ph type="body" idx="2"/>
          </p:nvPr>
        </p:nvSpPr>
        <p:spPr>
          <a:xfrm>
            <a:off x="1412240" y="1602106"/>
            <a:ext cx="631952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2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33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3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>
  <p:cSld name="Title, Subtitle and Conten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3"/>
          </p:nvPr>
        </p:nvSpPr>
        <p:spPr>
          <a:xfrm>
            <a:off x="1412240" y="1602106"/>
            <a:ext cx="631952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5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5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3"/>
          </p:nvPr>
        </p:nvSpPr>
        <p:spPr>
          <a:xfrm>
            <a:off x="254000" y="1598613"/>
            <a:ext cx="421640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4"/>
          </p:nvPr>
        </p:nvSpPr>
        <p:spPr>
          <a:xfrm>
            <a:off x="4675164" y="1598612"/>
            <a:ext cx="4216400" cy="271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6"/>
          <p:cNvSpPr txBox="1">
            <a:spLocks noGrp="1"/>
          </p:cNvSpPr>
          <p:nvPr>
            <p:ph type="body" idx="3"/>
          </p:nvPr>
        </p:nvSpPr>
        <p:spPr>
          <a:xfrm>
            <a:off x="254000" y="2137092"/>
            <a:ext cx="4216400" cy="23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" name="Google Shape;251;p36"/>
          <p:cNvSpPr txBox="1">
            <a:spLocks noGrp="1"/>
          </p:cNvSpPr>
          <p:nvPr>
            <p:ph type="body" idx="4"/>
          </p:nvPr>
        </p:nvSpPr>
        <p:spPr>
          <a:xfrm>
            <a:off x="4675164" y="2137092"/>
            <a:ext cx="4216400" cy="238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6"/>
          <p:cNvSpPr txBox="1">
            <a:spLocks noGrp="1"/>
          </p:cNvSpPr>
          <p:nvPr>
            <p:ph type="body" idx="5"/>
          </p:nvPr>
        </p:nvSpPr>
        <p:spPr>
          <a:xfrm>
            <a:off x="254000" y="1497330"/>
            <a:ext cx="4216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6"/>
          </p:nvPr>
        </p:nvSpPr>
        <p:spPr>
          <a:xfrm>
            <a:off x="4675164" y="1497330"/>
            <a:ext cx="4216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4" name="Google Shape;254;p36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55" name="Google Shape;255;p36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6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6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Horz Image">
  <p:cSld name="Cover_Horz Imag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417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369198" y="3773210"/>
            <a:ext cx="7139042" cy="43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440"/>
              </a:spcBef>
              <a:spcAft>
                <a:spcPts val="0"/>
              </a:spcAft>
              <a:buSzPts val="2200"/>
              <a:buNone/>
              <a:defRPr sz="22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3"/>
          </p:nvPr>
        </p:nvSpPr>
        <p:spPr>
          <a:xfrm>
            <a:off x="369198" y="4479716"/>
            <a:ext cx="5605049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4"/>
          </p:nvPr>
        </p:nvSpPr>
        <p:spPr>
          <a:xfrm>
            <a:off x="369196" y="3488175"/>
            <a:ext cx="7139043" cy="28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marL="1371600" lvl="2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9" descr="Tribrand_ColorWhite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74246" y="4219781"/>
            <a:ext cx="2913350" cy="80926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69198" y="4802823"/>
            <a:ext cx="560504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3"/>
          </p:nvPr>
        </p:nvSpPr>
        <p:spPr>
          <a:xfrm>
            <a:off x="254000" y="2137092"/>
            <a:ext cx="3211513" cy="23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body" idx="4"/>
          </p:nvPr>
        </p:nvSpPr>
        <p:spPr>
          <a:xfrm>
            <a:off x="254000" y="1497330"/>
            <a:ext cx="321151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body" idx="5"/>
          </p:nvPr>
        </p:nvSpPr>
        <p:spPr>
          <a:xfrm>
            <a:off x="3638844" y="1497329"/>
            <a:ext cx="5129236" cy="30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7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8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8"/>
          <p:cNvSpPr>
            <a:spLocks noGrp="1"/>
          </p:cNvSpPr>
          <p:nvPr>
            <p:ph type="pic" idx="3"/>
          </p:nvPr>
        </p:nvSpPr>
        <p:spPr>
          <a:xfrm>
            <a:off x="254000" y="1497330"/>
            <a:ext cx="5129236" cy="302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body" idx="4"/>
          </p:nvPr>
        </p:nvSpPr>
        <p:spPr>
          <a:xfrm>
            <a:off x="5556567" y="2137092"/>
            <a:ext cx="3211513" cy="23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body" idx="5"/>
          </p:nvPr>
        </p:nvSpPr>
        <p:spPr>
          <a:xfrm>
            <a:off x="5556567" y="1497330"/>
            <a:ext cx="321151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6" name="Google Shape;276;p38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Black Strip">
  <p:cSld name="Title, Subtitle and Black Strip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9"/>
          <p:cNvSpPr/>
          <p:nvPr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9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9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Light Strip">
  <p:cSld name="Title, Subtitle and Light Strip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0"/>
          <p:cNvSpPr/>
          <p:nvPr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0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0000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40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40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oter Only">
  <p:cSld name="Footer 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1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1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467360" y="1839278"/>
            <a:ext cx="8229600" cy="14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SzPts val="3600"/>
              <a:buNone/>
              <a:defRPr sz="36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2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2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Gray">
  <p:cSld name="Section Header_Gray">
    <p:bg>
      <p:bgPr>
        <a:solidFill>
          <a:srgbClr val="A5A5A5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467360" y="1839278"/>
            <a:ext cx="8229600" cy="146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72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3"/>
          <p:cNvSpPr txBox="1"/>
          <p:nvPr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p45"/>
          <p:cNvCxnSpPr/>
          <p:nvPr/>
        </p:nvCxnSpPr>
        <p:spPr>
          <a:xfrm>
            <a:off x="2538518" y="2571750"/>
            <a:ext cx="4057288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45"/>
          <p:cNvSpPr txBox="1"/>
          <p:nvPr/>
        </p:nvSpPr>
        <p:spPr>
          <a:xfrm>
            <a:off x="1" y="2790066"/>
            <a:ext cx="9144000" cy="40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  <p:pic>
        <p:nvPicPr>
          <p:cNvPr id="322" name="Google Shape;322;p45" descr="Tribrand_ColorBlack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8518" y="1381408"/>
            <a:ext cx="4057288" cy="112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45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 2">
  <p:cSld name="Closing Slide 2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46" descr="Tribrand_ColorBlack_rgb_16x3_1606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3356" y="2008238"/>
            <a:ext cx="4057288" cy="112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6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1412240" y="1602106"/>
            <a:ext cx="631952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0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2"/>
          </p:nvPr>
        </p:nvSpPr>
        <p:spPr>
          <a:xfrm>
            <a:off x="1412240" y="1602106"/>
            <a:ext cx="631952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2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3E556E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 and Content">
  <p:cSld name="Title, Subtitle and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1412240" y="1602106"/>
            <a:ext cx="631952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3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3"/>
          </p:nvPr>
        </p:nvSpPr>
        <p:spPr>
          <a:xfrm>
            <a:off x="254000" y="1598613"/>
            <a:ext cx="4216400" cy="271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4"/>
          </p:nvPr>
        </p:nvSpPr>
        <p:spPr>
          <a:xfrm>
            <a:off x="4675164" y="1598612"/>
            <a:ext cx="4216400" cy="271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SzPts val="8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2"/>
          </p:nvPr>
        </p:nvSpPr>
        <p:spPr>
          <a:xfrm>
            <a:off x="254000" y="757179"/>
            <a:ext cx="8514080" cy="35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body" idx="3"/>
          </p:nvPr>
        </p:nvSpPr>
        <p:spPr>
          <a:xfrm>
            <a:off x="254000" y="2137092"/>
            <a:ext cx="4216400" cy="238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4"/>
          </p:nvPr>
        </p:nvSpPr>
        <p:spPr>
          <a:xfrm>
            <a:off x="4675164" y="2137092"/>
            <a:ext cx="4216400" cy="238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5"/>
          </p:nvPr>
        </p:nvSpPr>
        <p:spPr>
          <a:xfrm>
            <a:off x="254000" y="1497330"/>
            <a:ext cx="4216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6"/>
          </p:nvPr>
        </p:nvSpPr>
        <p:spPr>
          <a:xfrm>
            <a:off x="4675164" y="1497330"/>
            <a:ext cx="42164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6083AA"/>
                </a:solidFill>
                <a:latin typeface="Arial"/>
                <a:ea typeface="Arial"/>
                <a:cs typeface="Arial"/>
                <a:sym typeface="Arial"/>
              </a:rPr>
              <a:t>jpl.nasa.gov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dt" idx="10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ftr" idx="11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ldNum" idx="12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"/>
          <p:cNvSpPr/>
          <p:nvPr/>
        </p:nvSpPr>
        <p:spPr>
          <a:xfrm>
            <a:off x="-350520" y="815339"/>
            <a:ext cx="9494520" cy="1756411"/>
          </a:xfrm>
          <a:prstGeom prst="rect">
            <a:avLst/>
          </a:prstGeom>
          <a:gradFill>
            <a:gsLst>
              <a:gs pos="0">
                <a:srgbClr val="FF8C10"/>
              </a:gs>
              <a:gs pos="17000">
                <a:srgbClr val="FF5900"/>
              </a:gs>
              <a:gs pos="36000">
                <a:srgbClr val="FF2E00"/>
              </a:gs>
              <a:gs pos="62000">
                <a:srgbClr val="C00000"/>
              </a:gs>
              <a:gs pos="97000">
                <a:srgbClr val="0070C0"/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625123">
            <a:off x="-3795404" y="-587654"/>
            <a:ext cx="4732020" cy="4732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00307" y="963293"/>
            <a:ext cx="905256" cy="90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95144" y="963293"/>
            <a:ext cx="905256" cy="90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89980" y="963293"/>
            <a:ext cx="905256" cy="90525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"/>
          <p:cNvSpPr txBox="1"/>
          <p:nvPr/>
        </p:nvSpPr>
        <p:spPr>
          <a:xfrm>
            <a:off x="1528749" y="1641536"/>
            <a:ext cx="18497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2240° F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B7D2FF"/>
                </a:solidFill>
                <a:latin typeface="Arial"/>
                <a:ea typeface="Arial"/>
                <a:cs typeface="Arial"/>
                <a:sym typeface="Arial"/>
              </a:rPr>
              <a:t>(1227° C)</a:t>
            </a: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"/>
          <p:cNvSpPr txBox="1"/>
          <p:nvPr/>
        </p:nvSpPr>
        <p:spPr>
          <a:xfrm>
            <a:off x="3755678" y="1641536"/>
            <a:ext cx="161908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980° F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rPr>
              <a:t>(527° C)</a:t>
            </a: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"/>
          <p:cNvSpPr txBox="1"/>
          <p:nvPr/>
        </p:nvSpPr>
        <p:spPr>
          <a:xfrm>
            <a:off x="5956839" y="1641536"/>
            <a:ext cx="138838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80° F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9DC3E6"/>
                </a:solidFill>
                <a:latin typeface="Arial"/>
                <a:ea typeface="Arial"/>
                <a:cs typeface="Arial"/>
                <a:sym typeface="Arial"/>
              </a:rPr>
              <a:t>(27° C)</a:t>
            </a:r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"/>
          <p:cNvSpPr txBox="1"/>
          <p:nvPr/>
        </p:nvSpPr>
        <p:spPr>
          <a:xfrm>
            <a:off x="6978316" y="821129"/>
            <a:ext cx="1811506" cy="451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375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endParaRPr sz="2000" dirty="0">
              <a:solidFill>
                <a:srgbClr val="FFCE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6" name="Google Shape;426;p4"/>
          <p:cNvGraphicFramePr/>
          <p:nvPr>
            <p:extLst>
              <p:ext uri="{D42A27DB-BD31-4B8C-83A1-F6EECF244321}">
                <p14:modId xmlns:p14="http://schemas.microsoft.com/office/powerpoint/2010/main" val="1304237715"/>
              </p:ext>
            </p:extLst>
          </p:nvPr>
        </p:nvGraphicFramePr>
        <p:xfrm>
          <a:off x="254000" y="2749312"/>
          <a:ext cx="7430167" cy="2123092"/>
        </p:xfrm>
        <a:graphic>
          <a:graphicData uri="http://schemas.openxmlformats.org/drawingml/2006/table">
            <a:tbl>
              <a:tblPr firstRow="1" bandRow="1">
                <a:noFill/>
                <a:tableStyleId>{89FFC425-81C5-425B-AE7D-F3ACD9635295}</a:tableStyleId>
              </a:tblPr>
              <a:tblGrid>
                <a:gridCol w="1334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933420290"/>
                    </a:ext>
                  </a:extLst>
                </a:gridCol>
                <a:gridCol w="2045369">
                  <a:extLst>
                    <a:ext uri="{9D8B030D-6E8A-4147-A177-3AD203B41FA5}">
                      <a16:colId xmlns:a16="http://schemas.microsoft.com/office/drawing/2014/main" val="2883110650"/>
                    </a:ext>
                  </a:extLst>
                </a:gridCol>
                <a:gridCol w="2093493">
                  <a:extLst>
                    <a:ext uri="{9D8B030D-6E8A-4147-A177-3AD203B41FA5}">
                      <a16:colId xmlns:a16="http://schemas.microsoft.com/office/drawing/2014/main" val="3643887986"/>
                    </a:ext>
                  </a:extLst>
                </a:gridCol>
              </a:tblGrid>
              <a:tr h="5307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Titanium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0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Gold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0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Lead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0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7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Mercury</a:t>
                      </a: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0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dirty="0">
                        <a:solidFill>
                          <a:schemeClr val="bg1"/>
                        </a:solidFill>
                      </a:endParaRPr>
                    </a:p>
                  </a:txBody>
                  <a:tcPr marL="68575" marR="68575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5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27" name="Google Shape;427;p4"/>
          <p:cNvSpPr>
            <a:spLocks noChangeAspect="1"/>
          </p:cNvSpPr>
          <p:nvPr/>
        </p:nvSpPr>
        <p:spPr>
          <a:xfrm>
            <a:off x="2239886" y="2808485"/>
            <a:ext cx="411480" cy="411480"/>
          </a:xfrm>
          <a:prstGeom prst="ellipse">
            <a:avLst/>
          </a:prstGeom>
          <a:solidFill>
            <a:srgbClr val="D7CA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"/>
          <p:cNvSpPr>
            <a:spLocks noChangeAspect="1"/>
          </p:cNvSpPr>
          <p:nvPr/>
        </p:nvSpPr>
        <p:spPr>
          <a:xfrm>
            <a:off x="4351460" y="2808485"/>
            <a:ext cx="411480" cy="411480"/>
          </a:xfrm>
          <a:prstGeom prst="ellipse">
            <a:avLst/>
          </a:prstGeom>
          <a:solidFill>
            <a:srgbClr val="D7CA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"/>
          <p:cNvSpPr>
            <a:spLocks noChangeAspect="1"/>
          </p:cNvSpPr>
          <p:nvPr/>
        </p:nvSpPr>
        <p:spPr>
          <a:xfrm>
            <a:off x="6437269" y="2808485"/>
            <a:ext cx="411480" cy="411480"/>
          </a:xfrm>
          <a:prstGeom prst="ellipse">
            <a:avLst/>
          </a:prstGeom>
          <a:solidFill>
            <a:srgbClr val="D7CA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"/>
          <p:cNvSpPr>
            <a:spLocks noChangeAspect="1"/>
          </p:cNvSpPr>
          <p:nvPr/>
        </p:nvSpPr>
        <p:spPr>
          <a:xfrm>
            <a:off x="4351460" y="3338787"/>
            <a:ext cx="411480" cy="411480"/>
          </a:xfrm>
          <a:prstGeom prst="ellipse">
            <a:avLst/>
          </a:prstGeom>
          <a:solidFill>
            <a:srgbClr val="D8A5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"/>
          <p:cNvSpPr>
            <a:spLocks noChangeAspect="1"/>
          </p:cNvSpPr>
          <p:nvPr/>
        </p:nvSpPr>
        <p:spPr>
          <a:xfrm>
            <a:off x="6437269" y="3338787"/>
            <a:ext cx="411480" cy="411480"/>
          </a:xfrm>
          <a:prstGeom prst="ellipse">
            <a:avLst/>
          </a:prstGeom>
          <a:solidFill>
            <a:srgbClr val="D8A5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"/>
          <p:cNvSpPr>
            <a:spLocks noChangeAspect="1"/>
          </p:cNvSpPr>
          <p:nvPr/>
        </p:nvSpPr>
        <p:spPr>
          <a:xfrm>
            <a:off x="6437269" y="3874491"/>
            <a:ext cx="411480" cy="411480"/>
          </a:xfrm>
          <a:prstGeom prst="ellipse">
            <a:avLst/>
          </a:prstGeom>
          <a:solidFill>
            <a:srgbClr val="A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4"/>
          <p:cNvSpPr txBox="1">
            <a:spLocks noGrp="1"/>
          </p:cNvSpPr>
          <p:nvPr>
            <p:ph type="body" idx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-US"/>
              <a:t>Exoplanet Communications</a:t>
            </a:r>
            <a:endParaRPr/>
          </a:p>
        </p:txBody>
      </p:sp>
      <p:sp>
        <p:nvSpPr>
          <p:cNvPr id="455" name="Google Shape;455;p4"/>
          <p:cNvSpPr txBox="1"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FCDDC"/>
              </a:buClr>
              <a:buSzPts val="2400"/>
              <a:buFont typeface="Arial"/>
              <a:buNone/>
            </a:pPr>
            <a:r>
              <a:rPr lang="en-US" dirty="0">
                <a:solidFill>
                  <a:srgbClr val="BFCDDC"/>
                </a:solidFill>
              </a:rPr>
              <a:t>Comparison of Metal Phases on Exoplanets </a:t>
            </a:r>
            <a:r>
              <a:rPr lang="en-US" sz="1600" dirty="0">
                <a:solidFill>
                  <a:srgbClr val="BFCDDC"/>
                </a:solidFill>
              </a:rPr>
              <a:t>– Quiz </a:t>
            </a:r>
            <a:endParaRPr dirty="0"/>
          </a:p>
        </p:txBody>
      </p:sp>
      <p:sp>
        <p:nvSpPr>
          <p:cNvPr id="456" name="Google Shape;456;p4"/>
          <p:cNvSpPr txBox="1">
            <a:spLocks noGrp="1"/>
          </p:cNvSpPr>
          <p:nvPr>
            <p:ph type="dt" idx="10"/>
          </p:nvPr>
        </p:nvSpPr>
        <p:spPr>
          <a:xfrm>
            <a:off x="254000" y="4978312"/>
            <a:ext cx="142240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May 4, 2021</a:t>
            </a:r>
            <a:endParaRPr/>
          </a:p>
        </p:txBody>
      </p:sp>
      <p:sp>
        <p:nvSpPr>
          <p:cNvPr id="457" name="Google Shape;457;p4"/>
          <p:cNvSpPr txBox="1">
            <a:spLocks noGrp="1"/>
          </p:cNvSpPr>
          <p:nvPr>
            <p:ph type="ftr" idx="11"/>
          </p:nvPr>
        </p:nvSpPr>
        <p:spPr>
          <a:xfrm>
            <a:off x="1676400" y="4978312"/>
            <a:ext cx="5775960" cy="12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document has been reviewed and determined not to contain export controlled technical data.</a:t>
            </a:r>
            <a:endParaRPr/>
          </a:p>
        </p:txBody>
      </p:sp>
      <p:sp>
        <p:nvSpPr>
          <p:cNvPr id="458" name="Google Shape;458;p4"/>
          <p:cNvSpPr txBox="1">
            <a:spLocks noGrp="1"/>
          </p:cNvSpPr>
          <p:nvPr>
            <p:ph type="sldNum" idx="12"/>
          </p:nvPr>
        </p:nvSpPr>
        <p:spPr>
          <a:xfrm>
            <a:off x="7452360" y="4976912"/>
            <a:ext cx="601370" cy="12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54" name="Google Shape;396;p3">
            <a:extLst>
              <a:ext uri="{FF2B5EF4-FFF2-40B4-BE49-F238E27FC236}">
                <a16:creationId xmlns:a16="http://schemas.microsoft.com/office/drawing/2014/main" id="{A8A287B7-BD74-FD4C-A296-BF63DB9FCB7F}"/>
              </a:ext>
            </a:extLst>
          </p:cNvPr>
          <p:cNvSpPr>
            <a:spLocks noChangeAspect="1"/>
          </p:cNvSpPr>
          <p:nvPr/>
        </p:nvSpPr>
        <p:spPr>
          <a:xfrm>
            <a:off x="2239886" y="3855637"/>
            <a:ext cx="411480" cy="411480"/>
          </a:xfrm>
          <a:prstGeom prst="ellipse">
            <a:avLst/>
          </a:prstGeom>
          <a:solidFill>
            <a:srgbClr val="A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"/>
          <p:cNvSpPr>
            <a:spLocks noChangeAspect="1"/>
          </p:cNvSpPr>
          <p:nvPr/>
        </p:nvSpPr>
        <p:spPr>
          <a:xfrm>
            <a:off x="1713347" y="4188029"/>
            <a:ext cx="1464558" cy="94486"/>
          </a:xfrm>
          <a:custGeom>
            <a:avLst/>
            <a:gdLst/>
            <a:ahLst/>
            <a:cxnLst/>
            <a:rect l="l" t="t" r="r" b="b"/>
            <a:pathLst>
              <a:path w="850392" h="58039" extrusionOk="0">
                <a:moveTo>
                  <a:pt x="0" y="58039"/>
                </a:moveTo>
                <a:cubicBezTo>
                  <a:pt x="104775" y="29316"/>
                  <a:pt x="111760" y="0"/>
                  <a:pt x="431292" y="0"/>
                </a:cubicBezTo>
                <a:cubicBezTo>
                  <a:pt x="750824" y="0"/>
                  <a:pt x="779399" y="38841"/>
                  <a:pt x="850392" y="58039"/>
                </a:cubicBezTo>
                <a:lnTo>
                  <a:pt x="0" y="58039"/>
                </a:lnTo>
                <a:close/>
              </a:path>
            </a:pathLst>
          </a:custGeom>
          <a:solidFill>
            <a:srgbClr val="A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396;p3">
            <a:extLst>
              <a:ext uri="{FF2B5EF4-FFF2-40B4-BE49-F238E27FC236}">
                <a16:creationId xmlns:a16="http://schemas.microsoft.com/office/drawing/2014/main" id="{B18064B3-F5C0-164B-AF4D-D6B72E939C7C}"/>
              </a:ext>
            </a:extLst>
          </p:cNvPr>
          <p:cNvSpPr>
            <a:spLocks noChangeAspect="1"/>
          </p:cNvSpPr>
          <p:nvPr/>
        </p:nvSpPr>
        <p:spPr>
          <a:xfrm>
            <a:off x="4333729" y="3855637"/>
            <a:ext cx="411480" cy="411480"/>
          </a:xfrm>
          <a:prstGeom prst="ellipse">
            <a:avLst/>
          </a:prstGeom>
          <a:solidFill>
            <a:srgbClr val="A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447;p4">
            <a:extLst>
              <a:ext uri="{FF2B5EF4-FFF2-40B4-BE49-F238E27FC236}">
                <a16:creationId xmlns:a16="http://schemas.microsoft.com/office/drawing/2014/main" id="{23CA98F2-77BD-D340-9BAC-1E8C7BC9B9EC}"/>
              </a:ext>
            </a:extLst>
          </p:cNvPr>
          <p:cNvSpPr>
            <a:spLocks noChangeAspect="1"/>
          </p:cNvSpPr>
          <p:nvPr/>
        </p:nvSpPr>
        <p:spPr>
          <a:xfrm>
            <a:off x="3807191" y="4188029"/>
            <a:ext cx="1464558" cy="94486"/>
          </a:xfrm>
          <a:custGeom>
            <a:avLst/>
            <a:gdLst/>
            <a:ahLst/>
            <a:cxnLst/>
            <a:rect l="l" t="t" r="r" b="b"/>
            <a:pathLst>
              <a:path w="850392" h="58039" extrusionOk="0">
                <a:moveTo>
                  <a:pt x="0" y="58039"/>
                </a:moveTo>
                <a:cubicBezTo>
                  <a:pt x="104775" y="29316"/>
                  <a:pt x="111760" y="0"/>
                  <a:pt x="431292" y="0"/>
                </a:cubicBezTo>
                <a:cubicBezTo>
                  <a:pt x="750824" y="0"/>
                  <a:pt x="779399" y="38841"/>
                  <a:pt x="850392" y="58039"/>
                </a:cubicBezTo>
                <a:lnTo>
                  <a:pt x="0" y="58039"/>
                </a:lnTo>
                <a:close/>
              </a:path>
            </a:pathLst>
          </a:custGeom>
          <a:solidFill>
            <a:srgbClr val="A7A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396;p3">
            <a:extLst>
              <a:ext uri="{FF2B5EF4-FFF2-40B4-BE49-F238E27FC236}">
                <a16:creationId xmlns:a16="http://schemas.microsoft.com/office/drawing/2014/main" id="{FE6F447D-61FA-0841-9748-7058C4D0CB2C}"/>
              </a:ext>
            </a:extLst>
          </p:cNvPr>
          <p:cNvSpPr>
            <a:spLocks noChangeAspect="1"/>
          </p:cNvSpPr>
          <p:nvPr/>
        </p:nvSpPr>
        <p:spPr>
          <a:xfrm>
            <a:off x="2239886" y="3324814"/>
            <a:ext cx="411480" cy="411480"/>
          </a:xfrm>
          <a:prstGeom prst="ellipse">
            <a:avLst/>
          </a:prstGeom>
          <a:solidFill>
            <a:srgbClr val="D8A5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64" name="Google Shape;447;p4">
            <a:extLst>
              <a:ext uri="{FF2B5EF4-FFF2-40B4-BE49-F238E27FC236}">
                <a16:creationId xmlns:a16="http://schemas.microsoft.com/office/drawing/2014/main" id="{D2E4C3E6-8215-C849-B78A-606C09C8F5DE}"/>
              </a:ext>
            </a:extLst>
          </p:cNvPr>
          <p:cNvSpPr>
            <a:spLocks noChangeAspect="1"/>
          </p:cNvSpPr>
          <p:nvPr/>
        </p:nvSpPr>
        <p:spPr>
          <a:xfrm>
            <a:off x="1713347" y="3657206"/>
            <a:ext cx="1464558" cy="94486"/>
          </a:xfrm>
          <a:custGeom>
            <a:avLst/>
            <a:gdLst/>
            <a:ahLst/>
            <a:cxnLst/>
            <a:rect l="l" t="t" r="r" b="b"/>
            <a:pathLst>
              <a:path w="850392" h="58039" extrusionOk="0">
                <a:moveTo>
                  <a:pt x="0" y="58039"/>
                </a:moveTo>
                <a:cubicBezTo>
                  <a:pt x="104775" y="29316"/>
                  <a:pt x="111760" y="0"/>
                  <a:pt x="431292" y="0"/>
                </a:cubicBezTo>
                <a:cubicBezTo>
                  <a:pt x="750824" y="0"/>
                  <a:pt x="779399" y="38841"/>
                  <a:pt x="850392" y="58039"/>
                </a:cubicBezTo>
                <a:lnTo>
                  <a:pt x="0" y="58039"/>
                </a:lnTo>
                <a:close/>
              </a:path>
            </a:pathLst>
          </a:custGeom>
          <a:solidFill>
            <a:srgbClr val="D8A5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65" name="Google Shape;396;p3">
            <a:extLst>
              <a:ext uri="{FF2B5EF4-FFF2-40B4-BE49-F238E27FC236}">
                <a16:creationId xmlns:a16="http://schemas.microsoft.com/office/drawing/2014/main" id="{C6A9D555-4CD3-6B48-9E0E-4F24DECD63FA}"/>
              </a:ext>
            </a:extLst>
          </p:cNvPr>
          <p:cNvSpPr>
            <a:spLocks noChangeAspect="1"/>
          </p:cNvSpPr>
          <p:nvPr/>
        </p:nvSpPr>
        <p:spPr>
          <a:xfrm>
            <a:off x="2239886" y="4381550"/>
            <a:ext cx="411480" cy="411480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66" name="Google Shape;447;p4">
            <a:extLst>
              <a:ext uri="{FF2B5EF4-FFF2-40B4-BE49-F238E27FC236}">
                <a16:creationId xmlns:a16="http://schemas.microsoft.com/office/drawing/2014/main" id="{0C4C79FE-2832-344D-A4C0-A213B0F994B0}"/>
              </a:ext>
            </a:extLst>
          </p:cNvPr>
          <p:cNvSpPr>
            <a:spLocks noChangeAspect="1"/>
          </p:cNvSpPr>
          <p:nvPr/>
        </p:nvSpPr>
        <p:spPr>
          <a:xfrm>
            <a:off x="1713347" y="4713942"/>
            <a:ext cx="1464558" cy="94486"/>
          </a:xfrm>
          <a:custGeom>
            <a:avLst/>
            <a:gdLst/>
            <a:ahLst/>
            <a:cxnLst/>
            <a:rect l="l" t="t" r="r" b="b"/>
            <a:pathLst>
              <a:path w="850392" h="58039" extrusionOk="0">
                <a:moveTo>
                  <a:pt x="0" y="58039"/>
                </a:moveTo>
                <a:cubicBezTo>
                  <a:pt x="104775" y="29316"/>
                  <a:pt x="111760" y="0"/>
                  <a:pt x="431292" y="0"/>
                </a:cubicBezTo>
                <a:cubicBezTo>
                  <a:pt x="750824" y="0"/>
                  <a:pt x="779399" y="38841"/>
                  <a:pt x="850392" y="58039"/>
                </a:cubicBezTo>
                <a:lnTo>
                  <a:pt x="0" y="58039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67" name="Google Shape;396;p3">
            <a:extLst>
              <a:ext uri="{FF2B5EF4-FFF2-40B4-BE49-F238E27FC236}">
                <a16:creationId xmlns:a16="http://schemas.microsoft.com/office/drawing/2014/main" id="{9285C6A0-3599-BD46-9062-08ACCA457143}"/>
              </a:ext>
            </a:extLst>
          </p:cNvPr>
          <p:cNvSpPr>
            <a:spLocks noChangeAspect="1"/>
          </p:cNvSpPr>
          <p:nvPr/>
        </p:nvSpPr>
        <p:spPr>
          <a:xfrm>
            <a:off x="4321905" y="4381550"/>
            <a:ext cx="411480" cy="411480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68" name="Google Shape;447;p4">
            <a:extLst>
              <a:ext uri="{FF2B5EF4-FFF2-40B4-BE49-F238E27FC236}">
                <a16:creationId xmlns:a16="http://schemas.microsoft.com/office/drawing/2014/main" id="{B3FAF6DE-50E7-4540-AB18-AE15E8C867AB}"/>
              </a:ext>
            </a:extLst>
          </p:cNvPr>
          <p:cNvSpPr>
            <a:spLocks noChangeAspect="1"/>
          </p:cNvSpPr>
          <p:nvPr/>
        </p:nvSpPr>
        <p:spPr>
          <a:xfrm>
            <a:off x="3795367" y="4713942"/>
            <a:ext cx="1464558" cy="94486"/>
          </a:xfrm>
          <a:custGeom>
            <a:avLst/>
            <a:gdLst/>
            <a:ahLst/>
            <a:cxnLst/>
            <a:rect l="l" t="t" r="r" b="b"/>
            <a:pathLst>
              <a:path w="850392" h="58039" extrusionOk="0">
                <a:moveTo>
                  <a:pt x="0" y="58039"/>
                </a:moveTo>
                <a:cubicBezTo>
                  <a:pt x="104775" y="29316"/>
                  <a:pt x="111760" y="0"/>
                  <a:pt x="431292" y="0"/>
                </a:cubicBezTo>
                <a:cubicBezTo>
                  <a:pt x="750824" y="0"/>
                  <a:pt x="779399" y="38841"/>
                  <a:pt x="850392" y="58039"/>
                </a:cubicBezTo>
                <a:lnTo>
                  <a:pt x="0" y="58039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69" name="Google Shape;396;p3">
            <a:extLst>
              <a:ext uri="{FF2B5EF4-FFF2-40B4-BE49-F238E27FC236}">
                <a16:creationId xmlns:a16="http://schemas.microsoft.com/office/drawing/2014/main" id="{2A617523-E6BC-FC48-9357-110077766408}"/>
              </a:ext>
            </a:extLst>
          </p:cNvPr>
          <p:cNvSpPr>
            <a:spLocks noChangeAspect="1"/>
          </p:cNvSpPr>
          <p:nvPr/>
        </p:nvSpPr>
        <p:spPr>
          <a:xfrm>
            <a:off x="6432059" y="4381550"/>
            <a:ext cx="411480" cy="411480"/>
          </a:xfrm>
          <a:prstGeom prst="ellipse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sp>
        <p:nvSpPr>
          <p:cNvPr id="70" name="Google Shape;447;p4">
            <a:extLst>
              <a:ext uri="{FF2B5EF4-FFF2-40B4-BE49-F238E27FC236}">
                <a16:creationId xmlns:a16="http://schemas.microsoft.com/office/drawing/2014/main" id="{6FB9608A-2EDE-2A42-A14F-134A2C216771}"/>
              </a:ext>
            </a:extLst>
          </p:cNvPr>
          <p:cNvSpPr>
            <a:spLocks noChangeAspect="1"/>
          </p:cNvSpPr>
          <p:nvPr/>
        </p:nvSpPr>
        <p:spPr>
          <a:xfrm>
            <a:off x="5905521" y="4713942"/>
            <a:ext cx="1464558" cy="94486"/>
          </a:xfrm>
          <a:custGeom>
            <a:avLst/>
            <a:gdLst/>
            <a:ahLst/>
            <a:cxnLst/>
            <a:rect l="l" t="t" r="r" b="b"/>
            <a:pathLst>
              <a:path w="850392" h="58039" extrusionOk="0">
                <a:moveTo>
                  <a:pt x="0" y="58039"/>
                </a:moveTo>
                <a:cubicBezTo>
                  <a:pt x="104775" y="29316"/>
                  <a:pt x="111760" y="0"/>
                  <a:pt x="431292" y="0"/>
                </a:cubicBezTo>
                <a:cubicBezTo>
                  <a:pt x="750824" y="0"/>
                  <a:pt x="779399" y="38841"/>
                  <a:pt x="850392" y="58039"/>
                </a:cubicBezTo>
                <a:lnTo>
                  <a:pt x="0" y="58039"/>
                </a:lnTo>
                <a:close/>
              </a:path>
            </a:pathLst>
          </a:cu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A8436C-771E-B94C-B874-95CB241A9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25358"/>
              </p:ext>
            </p:extLst>
          </p:nvPr>
        </p:nvGraphicFramePr>
        <p:xfrm>
          <a:off x="9328484" y="882316"/>
          <a:ext cx="208280" cy="30480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1676672084"/>
                    </a:ext>
                  </a:extLst>
                </a:gridCol>
              </a:tblGrid>
              <a:tr h="1844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2"/>
                      </a:solidFill>
                      <a:prstDash val="solid"/>
                    </a:lnL>
                    <a:lnR w="12700" cmpd="sng">
                      <a:solidFill>
                        <a:schemeClr val="tx2"/>
                      </a:solidFill>
                      <a:prstDash val="solid"/>
                    </a:lnR>
                    <a:lnT w="12700" cmpd="sng">
                      <a:solidFill>
                        <a:schemeClr val="tx2"/>
                      </a:solidFill>
                      <a:prstDash val="solid"/>
                    </a:lnT>
                    <a:lnB w="12700" cmpd="sng">
                      <a:solidFill>
                        <a:schemeClr val="tx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058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0052 0.033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00052 0.033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35802E-6 L -0.00052 0.033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0.00052 0.0330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0.00052 0.033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9753E-6 L -0.00052 0.0330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2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00000" y="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4" grpId="3" animBg="1"/>
      <p:bldP spid="447" grpId="0" animBg="1"/>
      <p:bldP spid="61" grpId="0" animBg="1"/>
      <p:bldP spid="61" grpId="1" animBg="1"/>
      <p:bldP spid="61" grpId="2" animBg="1"/>
      <p:bldP spid="61" grpId="3" animBg="1"/>
      <p:bldP spid="62" grpId="0" animBg="1"/>
      <p:bldP spid="63" grpId="0" animBg="1"/>
      <p:bldP spid="63" grpId="1" animBg="1"/>
      <p:bldP spid="63" grpId="2" animBg="1"/>
      <p:bldP spid="63" grpId="3" animBg="1"/>
      <p:bldP spid="64" grpId="0" animBg="1"/>
      <p:bldP spid="65" grpId="0" animBg="1"/>
      <p:bldP spid="65" grpId="1" animBg="1"/>
      <p:bldP spid="65" grpId="2" animBg="1"/>
      <p:bldP spid="65" grpId="3" animBg="1"/>
      <p:bldP spid="66" grpId="0" animBg="1"/>
      <p:bldP spid="67" grpId="0" animBg="1"/>
      <p:bldP spid="67" grpId="1" animBg="1"/>
      <p:bldP spid="67" grpId="2" animBg="1"/>
      <p:bldP spid="67" grpId="3" animBg="1"/>
      <p:bldP spid="68" grpId="0" animBg="1"/>
      <p:bldP spid="69" grpId="0" animBg="1"/>
      <p:bldP spid="69" grpId="1" animBg="1"/>
      <p:bldP spid="69" grpId="2" animBg="1"/>
      <p:bldP spid="69" grpId="3" animBg="1"/>
      <p:bldP spid="70" grpId="0" animBg="1"/>
    </p:bldLst>
  </p:timing>
</p:sld>
</file>

<file path=ppt/theme/theme1.xml><?xml version="1.0" encoding="utf-8"?>
<a:theme xmlns:a="http://schemas.openxmlformats.org/drawingml/2006/main" name="NASAjpl-BlackTheme-16x9-vA6">
  <a:themeElements>
    <a:clrScheme name="NASA-JPL - Jan 2017">
      <a:dk1>
        <a:srgbClr val="000000"/>
      </a:dk1>
      <a:lt1>
        <a:srgbClr val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SAjpl-WhiteTheme-16x9-vA6">
  <a:themeElements>
    <a:clrScheme name="NASA-JPL - Jan 2017">
      <a:dk1>
        <a:srgbClr val="000000"/>
      </a:dk1>
      <a:lt1>
        <a:srgbClr val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110</Words>
  <Application>Microsoft Macintosh PowerPoint</Application>
  <PresentationFormat>On-screen Show (16:9)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NASAjpl-BlackTheme-16x9-vA6</vt:lpstr>
      <vt:lpstr>NASAjpl-WhiteTheme-16x9-vA6</vt:lpstr>
      <vt:lpstr>Comparison of Metal Phases on Exoplanets – Quiz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Piazza, Enrico G (US 1864)</cp:lastModifiedBy>
  <cp:revision>16</cp:revision>
  <dcterms:created xsi:type="dcterms:W3CDTF">2016-09-08T21:41:17Z</dcterms:created>
  <dcterms:modified xsi:type="dcterms:W3CDTF">2021-11-24T19:00:00Z</dcterms:modified>
</cp:coreProperties>
</file>