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5"/>
  </p:notesMasterIdLst>
  <p:handoutMasterIdLst>
    <p:handoutMasterId r:id="rId6"/>
  </p:handoutMasterIdLst>
  <p:sldIdLst>
    <p:sldId id="287" r:id="rId3"/>
    <p:sldId id="279" r:id="rId4"/>
  </p:sldIdLst>
  <p:sldSz cx="9144000" cy="5143500" type="screen16x9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88B5FF"/>
    <a:srgbClr val="9DC3E6"/>
    <a:srgbClr val="B7D2FF"/>
    <a:srgbClr val="3E526D"/>
    <a:srgbClr val="0060A5"/>
    <a:srgbClr val="00233D"/>
    <a:srgbClr val="2F394E"/>
    <a:srgbClr val="5F739C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0"/>
    <p:restoredTop sz="83622" autoAdjust="0"/>
  </p:normalViewPr>
  <p:slideViewPr>
    <p:cSldViewPr snapToGrid="0" snapToObjects="1">
      <p:cViewPr varScale="1">
        <p:scale>
          <a:sx n="145" d="100"/>
          <a:sy n="145" d="100"/>
        </p:scale>
        <p:origin x="16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6/21/21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1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Bennu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→ indicate speed (100 times faster than plane); about 500 meters long</a:t>
            </a:r>
          </a:p>
          <a:p>
            <a:pPr rtl="0"/>
            <a:b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Oumuamua → indicate speed (100 times faster); 100-1000 meters long (probably 400 m)</a:t>
            </a:r>
          </a:p>
          <a:p>
            <a:pPr rtl="0"/>
            <a:b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Airplane - about 1,000 Km/h; 70 meters long; 38.5 m long (may be more common)</a:t>
            </a:r>
          </a:p>
          <a:p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June 21, 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June 21,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FA2B4-D95F-B942-B724-18EC7176596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33E4F-3E3F-3D48-A5D1-994B3BBF3D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FBD3A-E27C-8D49-B78C-BE157E064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16" y="4038599"/>
            <a:ext cx="718602" cy="4048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3F18E0-C866-F542-AC50-BA9F3192F6A7}"/>
              </a:ext>
            </a:extLst>
          </p:cNvPr>
          <p:cNvGrpSpPr/>
          <p:nvPr/>
        </p:nvGrpSpPr>
        <p:grpSpPr>
          <a:xfrm>
            <a:off x="-1239880" y="3889833"/>
            <a:ext cx="702347" cy="702347"/>
            <a:chOff x="1125618" y="5048250"/>
            <a:chExt cx="936463" cy="93646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A27F5B-73B7-0143-BB3B-7D7094A4E858}"/>
                </a:ext>
              </a:extLst>
            </p:cNvPr>
            <p:cNvCxnSpPr>
              <a:cxnSpLocks/>
            </p:cNvCxnSpPr>
            <p:nvPr/>
          </p:nvCxnSpPr>
          <p:spPr>
            <a:xfrm>
              <a:off x="1593850" y="5048250"/>
              <a:ext cx="0" cy="9364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4747D44-BF02-754B-A0FF-450EF1DAED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593850" y="5048250"/>
              <a:ext cx="0" cy="9364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1AB7891-A83E-5640-B577-54F6131AA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950185" y="1466416"/>
            <a:ext cx="825306" cy="430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1AC4E5-41B2-7749-9588-60D35A3F2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125" y="3438525"/>
            <a:ext cx="2047875" cy="170497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A8D82DC-C2D7-E24C-ACD1-4317DA65A6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Exoplanet Communications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9CD300C-4621-C741-ADC8-CC845BF4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Speed Comparison </a:t>
            </a:r>
            <a:r>
              <a:rPr lang="en-US" sz="1600">
                <a:solidFill>
                  <a:schemeClr val="accent1">
                    <a:lumMod val="20000"/>
                    <a:lumOff val="80000"/>
                  </a:schemeClr>
                </a:solidFill>
              </a:rPr>
              <a:t>– Jet Airliner vs. Small Astronomical Bodies</a:t>
            </a:r>
            <a:br>
              <a:rPr lang="en-US" sz="160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DEEE170-4A98-FA4B-9622-7982D5F85CE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53E9A7B-F8D1-2E49-A4FC-FE196A831AAD}" type="datetime4">
              <a:rPr lang="en-US" smtClean="0">
                <a:solidFill>
                  <a:schemeClr val="bg1">
                    <a:lumMod val="65000"/>
                  </a:schemeClr>
                </a:solidFill>
              </a:rPr>
              <a:t>June 21, 2021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305A87A-B529-6340-98F6-86DF8CD4A38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5F4E5EF-0BB5-C845-B7FD-54BF1C2385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1C0F2E9-13F1-4B54-979A-5E00D7D5723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1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CA57C-E159-724B-A44B-1A3A8400E5BC}"/>
              </a:ext>
            </a:extLst>
          </p:cNvPr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chemeClr val="accent1">
                    <a:lumMod val="60000"/>
                    <a:lumOff val="40000"/>
                  </a:schemeClr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4357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36354 2.96296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-1.85185E-6 L 1.13177 -0.01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8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D676AB9-87E9-8344-980F-7E622DE79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2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066CB4-0013-7644-A9D8-0CBD1CD9CC3C}"/>
              </a:ext>
            </a:extLst>
          </p:cNvPr>
          <p:cNvCxnSpPr/>
          <p:nvPr/>
        </p:nvCxnSpPr>
        <p:spPr>
          <a:xfrm>
            <a:off x="629432" y="1794353"/>
            <a:ext cx="788513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A27492-E865-1049-8E84-42811C8329FA}"/>
              </a:ext>
            </a:extLst>
          </p:cNvPr>
          <p:cNvCxnSpPr/>
          <p:nvPr/>
        </p:nvCxnSpPr>
        <p:spPr>
          <a:xfrm>
            <a:off x="629432" y="2987602"/>
            <a:ext cx="788513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006DE5-8BCE-D544-87FA-F570CEFE8D15}"/>
              </a:ext>
            </a:extLst>
          </p:cNvPr>
          <p:cNvCxnSpPr>
            <a:cxnSpLocks/>
          </p:cNvCxnSpPr>
          <p:nvPr/>
        </p:nvCxnSpPr>
        <p:spPr>
          <a:xfrm>
            <a:off x="633211" y="1794353"/>
            <a:ext cx="788513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D03B405-E459-A64D-BDFC-460B7D67AB3B}"/>
              </a:ext>
            </a:extLst>
          </p:cNvPr>
          <p:cNvCxnSpPr>
            <a:cxnSpLocks/>
          </p:cNvCxnSpPr>
          <p:nvPr/>
        </p:nvCxnSpPr>
        <p:spPr>
          <a:xfrm>
            <a:off x="633211" y="2977013"/>
            <a:ext cx="788513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B481D9-93FA-114B-9A65-F9EE332CCF79}"/>
              </a:ext>
            </a:extLst>
          </p:cNvPr>
          <p:cNvGrpSpPr/>
          <p:nvPr/>
        </p:nvGrpSpPr>
        <p:grpSpPr>
          <a:xfrm>
            <a:off x="629434" y="1228726"/>
            <a:ext cx="7885134" cy="3499001"/>
            <a:chOff x="0" y="0"/>
            <a:chExt cx="12200351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486473-BD14-C34D-A69A-E95AE49641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>
              <a:gradFill>
                <a:gsLst>
                  <a:gs pos="64000">
                    <a:srgbClr val="4C5E79"/>
                  </a:gs>
                  <a:gs pos="9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F7A5E5-2E88-0E48-8D72-D72A0E8097B1}"/>
                </a:ext>
              </a:extLst>
            </p:cNvPr>
            <p:cNvCxnSpPr>
              <a:cxnSpLocks/>
            </p:cNvCxnSpPr>
            <p:nvPr/>
          </p:nvCxnSpPr>
          <p:spPr>
            <a:xfrm>
              <a:off x="1220035" y="0"/>
              <a:ext cx="0" cy="6858000"/>
            </a:xfrm>
            <a:prstGeom prst="line">
              <a:avLst/>
            </a:prstGeom>
            <a:ln>
              <a:gradFill>
                <a:gsLst>
                  <a:gs pos="64000">
                    <a:srgbClr val="4C5E79"/>
                  </a:gs>
                  <a:gs pos="9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E6B493-EB4F-7A44-99BB-C2A3CD3A9684}"/>
                </a:ext>
              </a:extLst>
            </p:cNvPr>
            <p:cNvCxnSpPr>
              <a:cxnSpLocks/>
            </p:cNvCxnSpPr>
            <p:nvPr/>
          </p:nvCxnSpPr>
          <p:spPr>
            <a:xfrm>
              <a:off x="2440070" y="0"/>
              <a:ext cx="0" cy="6858000"/>
            </a:xfrm>
            <a:prstGeom prst="line">
              <a:avLst/>
            </a:prstGeom>
            <a:ln>
              <a:gradFill>
                <a:gsLst>
                  <a:gs pos="64000">
                    <a:srgbClr val="4C5E79"/>
                  </a:gs>
                  <a:gs pos="9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C2A837-EA6F-1047-AC93-1221A7C784A3}"/>
                </a:ext>
              </a:extLst>
            </p:cNvPr>
            <p:cNvCxnSpPr>
              <a:cxnSpLocks/>
            </p:cNvCxnSpPr>
            <p:nvPr/>
          </p:nvCxnSpPr>
          <p:spPr>
            <a:xfrm>
              <a:off x="3660105" y="0"/>
              <a:ext cx="0" cy="6858000"/>
            </a:xfrm>
            <a:prstGeom prst="line">
              <a:avLst/>
            </a:prstGeom>
            <a:ln>
              <a:gradFill>
                <a:gsLst>
                  <a:gs pos="64000">
                    <a:srgbClr val="4C5E79"/>
                  </a:gs>
                  <a:gs pos="9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68BA8F9-76BA-E345-BEAC-D79EBA6FC8D6}"/>
                </a:ext>
              </a:extLst>
            </p:cNvPr>
            <p:cNvCxnSpPr>
              <a:cxnSpLocks/>
            </p:cNvCxnSpPr>
            <p:nvPr/>
          </p:nvCxnSpPr>
          <p:spPr>
            <a:xfrm>
              <a:off x="4880140" y="0"/>
              <a:ext cx="0" cy="6858000"/>
            </a:xfrm>
            <a:prstGeom prst="line">
              <a:avLst/>
            </a:prstGeom>
            <a:ln>
              <a:gradFill>
                <a:gsLst>
                  <a:gs pos="64000">
                    <a:srgbClr val="4C5E79"/>
                  </a:gs>
                  <a:gs pos="9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055A87-B2CC-2049-9384-2817C671816B}"/>
                </a:ext>
              </a:extLst>
            </p:cNvPr>
            <p:cNvCxnSpPr>
              <a:cxnSpLocks/>
            </p:cNvCxnSpPr>
            <p:nvPr/>
          </p:nvCxnSpPr>
          <p:spPr>
            <a:xfrm>
              <a:off x="6100175" y="0"/>
              <a:ext cx="0" cy="6858000"/>
            </a:xfrm>
            <a:prstGeom prst="line">
              <a:avLst/>
            </a:prstGeom>
            <a:ln>
              <a:gradFill>
                <a:gsLst>
                  <a:gs pos="64000">
                    <a:srgbClr val="4C5E79"/>
                  </a:gs>
                  <a:gs pos="9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2D1C397-70FD-4041-8AEC-26CF9B36B809}"/>
                </a:ext>
              </a:extLst>
            </p:cNvPr>
            <p:cNvCxnSpPr>
              <a:cxnSpLocks/>
            </p:cNvCxnSpPr>
            <p:nvPr/>
          </p:nvCxnSpPr>
          <p:spPr>
            <a:xfrm>
              <a:off x="7320210" y="0"/>
              <a:ext cx="0" cy="6858000"/>
            </a:xfrm>
            <a:prstGeom prst="line">
              <a:avLst/>
            </a:prstGeom>
            <a:ln>
              <a:gradFill>
                <a:gsLst>
                  <a:gs pos="64000">
                    <a:srgbClr val="4C5E79"/>
                  </a:gs>
                  <a:gs pos="9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7F634D-115C-BF48-B764-2D055A15FFB9}"/>
                </a:ext>
              </a:extLst>
            </p:cNvPr>
            <p:cNvCxnSpPr>
              <a:cxnSpLocks/>
            </p:cNvCxnSpPr>
            <p:nvPr/>
          </p:nvCxnSpPr>
          <p:spPr>
            <a:xfrm>
              <a:off x="8540245" y="0"/>
              <a:ext cx="0" cy="6858000"/>
            </a:xfrm>
            <a:prstGeom prst="line">
              <a:avLst/>
            </a:prstGeom>
            <a:ln>
              <a:gradFill>
                <a:gsLst>
                  <a:gs pos="64000">
                    <a:srgbClr val="4C5E79"/>
                  </a:gs>
                  <a:gs pos="9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DC633B9-1094-B345-83C8-59393D0B53C2}"/>
                </a:ext>
              </a:extLst>
            </p:cNvPr>
            <p:cNvCxnSpPr>
              <a:cxnSpLocks/>
            </p:cNvCxnSpPr>
            <p:nvPr/>
          </p:nvCxnSpPr>
          <p:spPr>
            <a:xfrm>
              <a:off x="9760280" y="0"/>
              <a:ext cx="0" cy="6858000"/>
            </a:xfrm>
            <a:prstGeom prst="line">
              <a:avLst/>
            </a:prstGeom>
            <a:ln>
              <a:gradFill>
                <a:gsLst>
                  <a:gs pos="64000">
                    <a:srgbClr val="4C5E79"/>
                  </a:gs>
                  <a:gs pos="9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A26E7F-8E1F-6748-8534-5B44F8F5A574}"/>
                </a:ext>
              </a:extLst>
            </p:cNvPr>
            <p:cNvCxnSpPr>
              <a:cxnSpLocks/>
            </p:cNvCxnSpPr>
            <p:nvPr/>
          </p:nvCxnSpPr>
          <p:spPr>
            <a:xfrm>
              <a:off x="10980315" y="0"/>
              <a:ext cx="0" cy="6858000"/>
            </a:xfrm>
            <a:prstGeom prst="line">
              <a:avLst/>
            </a:prstGeom>
            <a:ln>
              <a:gradFill>
                <a:gsLst>
                  <a:gs pos="64000">
                    <a:srgbClr val="4C5E79"/>
                  </a:gs>
                  <a:gs pos="9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7DDDFEA-5C57-834F-80E5-7E7894F4332B}"/>
                </a:ext>
              </a:extLst>
            </p:cNvPr>
            <p:cNvCxnSpPr>
              <a:cxnSpLocks/>
            </p:cNvCxnSpPr>
            <p:nvPr/>
          </p:nvCxnSpPr>
          <p:spPr>
            <a:xfrm>
              <a:off x="12200351" y="0"/>
              <a:ext cx="0" cy="6858000"/>
            </a:xfrm>
            <a:prstGeom prst="line">
              <a:avLst/>
            </a:prstGeom>
            <a:ln>
              <a:gradFill>
                <a:gsLst>
                  <a:gs pos="64000">
                    <a:srgbClr val="4C5E79"/>
                  </a:gs>
                  <a:gs pos="9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B32F8-0EE9-9444-9B9A-2509E4E28D5B}"/>
              </a:ext>
            </a:extLst>
          </p:cNvPr>
          <p:cNvGrpSpPr/>
          <p:nvPr/>
        </p:nvGrpSpPr>
        <p:grpSpPr>
          <a:xfrm>
            <a:off x="629434" y="6047722"/>
            <a:ext cx="788510" cy="720752"/>
            <a:chOff x="0" y="0"/>
            <a:chExt cx="12200351" cy="68580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F77BDF0-0396-444E-8201-D161037F455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618D18E-3DEB-C842-BC7B-C934B8312A49}"/>
                </a:ext>
              </a:extLst>
            </p:cNvPr>
            <p:cNvCxnSpPr>
              <a:cxnSpLocks/>
            </p:cNvCxnSpPr>
            <p:nvPr/>
          </p:nvCxnSpPr>
          <p:spPr>
            <a:xfrm>
              <a:off x="1220035" y="0"/>
              <a:ext cx="0" cy="68580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BFF8126-9B0E-1C4A-8C53-C30DEA9AECD7}"/>
                </a:ext>
              </a:extLst>
            </p:cNvPr>
            <p:cNvCxnSpPr>
              <a:cxnSpLocks/>
            </p:cNvCxnSpPr>
            <p:nvPr/>
          </p:nvCxnSpPr>
          <p:spPr>
            <a:xfrm>
              <a:off x="2440070" y="0"/>
              <a:ext cx="0" cy="68580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4E641D-B577-FB4A-A0C5-1CE990989A2D}"/>
                </a:ext>
              </a:extLst>
            </p:cNvPr>
            <p:cNvCxnSpPr>
              <a:cxnSpLocks/>
            </p:cNvCxnSpPr>
            <p:nvPr/>
          </p:nvCxnSpPr>
          <p:spPr>
            <a:xfrm>
              <a:off x="3660105" y="0"/>
              <a:ext cx="0" cy="68580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D1C7692-1E7E-BB4E-8103-EA8E861D31A0}"/>
                </a:ext>
              </a:extLst>
            </p:cNvPr>
            <p:cNvCxnSpPr>
              <a:cxnSpLocks/>
            </p:cNvCxnSpPr>
            <p:nvPr/>
          </p:nvCxnSpPr>
          <p:spPr>
            <a:xfrm>
              <a:off x="4880140" y="0"/>
              <a:ext cx="0" cy="68580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A1098D-BD97-1742-8625-45309B97C0BC}"/>
                </a:ext>
              </a:extLst>
            </p:cNvPr>
            <p:cNvCxnSpPr>
              <a:cxnSpLocks/>
            </p:cNvCxnSpPr>
            <p:nvPr/>
          </p:nvCxnSpPr>
          <p:spPr>
            <a:xfrm>
              <a:off x="6100175" y="0"/>
              <a:ext cx="0" cy="68580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0776305-D7B9-8E4D-940B-E5550AB71076}"/>
                </a:ext>
              </a:extLst>
            </p:cNvPr>
            <p:cNvCxnSpPr>
              <a:cxnSpLocks/>
            </p:cNvCxnSpPr>
            <p:nvPr/>
          </p:nvCxnSpPr>
          <p:spPr>
            <a:xfrm>
              <a:off x="7320210" y="0"/>
              <a:ext cx="0" cy="68580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FE59E37-0988-B24E-9E8A-CF012807360B}"/>
                </a:ext>
              </a:extLst>
            </p:cNvPr>
            <p:cNvCxnSpPr>
              <a:cxnSpLocks/>
            </p:cNvCxnSpPr>
            <p:nvPr/>
          </p:nvCxnSpPr>
          <p:spPr>
            <a:xfrm>
              <a:off x="8540245" y="0"/>
              <a:ext cx="0" cy="68580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BB25818-10C1-8A47-A4CB-C6FCD89602B9}"/>
                </a:ext>
              </a:extLst>
            </p:cNvPr>
            <p:cNvCxnSpPr>
              <a:cxnSpLocks/>
            </p:cNvCxnSpPr>
            <p:nvPr/>
          </p:nvCxnSpPr>
          <p:spPr>
            <a:xfrm>
              <a:off x="9760280" y="0"/>
              <a:ext cx="0" cy="68580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1D5E3E4-AA58-4243-B03C-D126804A2329}"/>
                </a:ext>
              </a:extLst>
            </p:cNvPr>
            <p:cNvCxnSpPr>
              <a:cxnSpLocks/>
            </p:cNvCxnSpPr>
            <p:nvPr/>
          </p:nvCxnSpPr>
          <p:spPr>
            <a:xfrm>
              <a:off x="10980315" y="0"/>
              <a:ext cx="0" cy="68580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60422B3-EFCB-CC49-AA64-E99B4B099582}"/>
                </a:ext>
              </a:extLst>
            </p:cNvPr>
            <p:cNvCxnSpPr>
              <a:cxnSpLocks/>
            </p:cNvCxnSpPr>
            <p:nvPr/>
          </p:nvCxnSpPr>
          <p:spPr>
            <a:xfrm>
              <a:off x="12200351" y="0"/>
              <a:ext cx="0" cy="68580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915A334-EF2A-BE4C-9715-DAF7D5C9F88F}"/>
              </a:ext>
            </a:extLst>
          </p:cNvPr>
          <p:cNvCxnSpPr>
            <a:cxnSpLocks/>
          </p:cNvCxnSpPr>
          <p:nvPr/>
        </p:nvCxnSpPr>
        <p:spPr>
          <a:xfrm>
            <a:off x="0" y="-563066"/>
            <a:ext cx="78851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8DAB913-7D9A-9940-9DBE-A00BEEC743D5}"/>
              </a:ext>
            </a:extLst>
          </p:cNvPr>
          <p:cNvCxnSpPr>
            <a:cxnSpLocks/>
          </p:cNvCxnSpPr>
          <p:nvPr/>
        </p:nvCxnSpPr>
        <p:spPr>
          <a:xfrm>
            <a:off x="4571996" y="-1419523"/>
            <a:ext cx="0" cy="7023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F247BC3-9466-394F-8F60-4FFCB31B6F00}"/>
              </a:ext>
            </a:extLst>
          </p:cNvPr>
          <p:cNvCxnSpPr>
            <a:cxnSpLocks/>
          </p:cNvCxnSpPr>
          <p:nvPr/>
        </p:nvCxnSpPr>
        <p:spPr>
          <a:xfrm>
            <a:off x="12457128" y="-1496506"/>
            <a:ext cx="0" cy="7023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FE1FC43-7CF4-864E-92AF-5EEE9CE5EF8F}"/>
              </a:ext>
            </a:extLst>
          </p:cNvPr>
          <p:cNvGrpSpPr/>
          <p:nvPr/>
        </p:nvGrpSpPr>
        <p:grpSpPr>
          <a:xfrm>
            <a:off x="-2560195" y="3876361"/>
            <a:ext cx="702347" cy="702347"/>
            <a:chOff x="1125618" y="5048250"/>
            <a:chExt cx="936463" cy="93646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BFAB5E7-A4B5-E644-838E-9D1F64CA3B5E}"/>
                </a:ext>
              </a:extLst>
            </p:cNvPr>
            <p:cNvCxnSpPr>
              <a:cxnSpLocks/>
            </p:cNvCxnSpPr>
            <p:nvPr/>
          </p:nvCxnSpPr>
          <p:spPr>
            <a:xfrm>
              <a:off x="1593850" y="5048250"/>
              <a:ext cx="0" cy="93646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0606D68-E18C-1A49-8A70-62D1378F715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593850" y="5048250"/>
              <a:ext cx="0" cy="93646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19922EA-3D33-6D4E-BB28-7565E41786C3}"/>
              </a:ext>
            </a:extLst>
          </p:cNvPr>
          <p:cNvGrpSpPr/>
          <p:nvPr/>
        </p:nvGrpSpPr>
        <p:grpSpPr>
          <a:xfrm>
            <a:off x="1224482" y="1694431"/>
            <a:ext cx="6695038" cy="1812882"/>
            <a:chOff x="1632642" y="2259241"/>
            <a:chExt cx="8926717" cy="2417176"/>
          </a:xfrm>
        </p:grpSpPr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0ABA3759-5C07-4746-9FA7-0C8CC281CE97}"/>
                </a:ext>
              </a:extLst>
            </p:cNvPr>
            <p:cNvSpPr/>
            <p:nvPr/>
          </p:nvSpPr>
          <p:spPr>
            <a:xfrm>
              <a:off x="1632642" y="2259241"/>
              <a:ext cx="8926717" cy="843353"/>
            </a:xfrm>
            <a:prstGeom prst="rightArrow">
              <a:avLst>
                <a:gd name="adj1" fmla="val 50000"/>
                <a:gd name="adj2" fmla="val 81693"/>
              </a:avLst>
            </a:prstGeom>
            <a:solidFill>
              <a:srgbClr val="667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493D2EB-3054-EC4F-9F2E-04DAEB75128F}"/>
                </a:ext>
              </a:extLst>
            </p:cNvPr>
            <p:cNvSpPr txBox="1"/>
            <p:nvPr/>
          </p:nvSpPr>
          <p:spPr>
            <a:xfrm>
              <a:off x="5466611" y="2487836"/>
              <a:ext cx="13875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100x faster</a:t>
              </a:r>
            </a:p>
          </p:txBody>
        </p:sp>
        <p:sp>
          <p:nvSpPr>
            <p:cNvPr id="73" name="Right Arrow 72">
              <a:extLst>
                <a:ext uri="{FF2B5EF4-FFF2-40B4-BE49-F238E27FC236}">
                  <a16:creationId xmlns:a16="http://schemas.microsoft.com/office/drawing/2014/main" id="{02DF7DE1-DAFD-0144-8397-1BDEA46E0E1F}"/>
                </a:ext>
              </a:extLst>
            </p:cNvPr>
            <p:cNvSpPr/>
            <p:nvPr/>
          </p:nvSpPr>
          <p:spPr>
            <a:xfrm>
              <a:off x="1632642" y="3833064"/>
              <a:ext cx="8926717" cy="843353"/>
            </a:xfrm>
            <a:prstGeom prst="rightArrow">
              <a:avLst>
                <a:gd name="adj1" fmla="val 50000"/>
                <a:gd name="adj2" fmla="val 81693"/>
              </a:avLst>
            </a:prstGeom>
            <a:solidFill>
              <a:srgbClr val="667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D4B8CEC-FB58-8E44-87E0-F0C3B7728422}"/>
                </a:ext>
              </a:extLst>
            </p:cNvPr>
            <p:cNvSpPr txBox="1"/>
            <p:nvPr/>
          </p:nvSpPr>
          <p:spPr>
            <a:xfrm>
              <a:off x="5466611" y="4061654"/>
              <a:ext cx="13875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100x faster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2DF761F-E431-5045-9B0E-6348C389070E}"/>
              </a:ext>
            </a:extLst>
          </p:cNvPr>
          <p:cNvSpPr txBox="1"/>
          <p:nvPr/>
        </p:nvSpPr>
        <p:spPr>
          <a:xfrm>
            <a:off x="1258372" y="1539526"/>
            <a:ext cx="85151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Asteroid</a:t>
            </a:r>
            <a:br>
              <a:rPr lang="en-US" sz="135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Bennu</a:t>
            </a:r>
            <a:endParaRPr lang="en-US" sz="135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B2E1AB-1444-4A44-AAAA-A92714C56ECF}"/>
              </a:ext>
            </a:extLst>
          </p:cNvPr>
          <p:cNvSpPr txBox="1"/>
          <p:nvPr/>
        </p:nvSpPr>
        <p:spPr>
          <a:xfrm>
            <a:off x="1258089" y="2730853"/>
            <a:ext cx="158889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Interstellar Object </a:t>
            </a:r>
            <a:br>
              <a:rPr lang="en-US" sz="13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Oumuamua</a:t>
            </a:r>
            <a:endParaRPr lang="en-US" sz="135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C037C9-583B-544E-B228-F6AC602C5F65}"/>
              </a:ext>
            </a:extLst>
          </p:cNvPr>
          <p:cNvGrpSpPr/>
          <p:nvPr/>
        </p:nvGrpSpPr>
        <p:grpSpPr>
          <a:xfrm>
            <a:off x="629430" y="4462968"/>
            <a:ext cx="78856" cy="138591"/>
            <a:chOff x="839239" y="5190488"/>
            <a:chExt cx="105141" cy="18478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EB45AA1-8A01-7C49-89EA-555967AE9711}"/>
                </a:ext>
              </a:extLst>
            </p:cNvPr>
            <p:cNvCxnSpPr>
              <a:cxnSpLocks/>
            </p:cNvCxnSpPr>
            <p:nvPr/>
          </p:nvCxnSpPr>
          <p:spPr>
            <a:xfrm>
              <a:off x="839245" y="5190488"/>
              <a:ext cx="0" cy="184788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4FCC726-D07C-F745-9B9A-345990577A18}"/>
                </a:ext>
              </a:extLst>
            </p:cNvPr>
            <p:cNvCxnSpPr>
              <a:cxnSpLocks/>
            </p:cNvCxnSpPr>
            <p:nvPr/>
          </p:nvCxnSpPr>
          <p:spPr>
            <a:xfrm>
              <a:off x="944380" y="5190488"/>
              <a:ext cx="0" cy="184788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7A07AC7-31E4-C54C-B80E-126AD35299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239" y="5282882"/>
              <a:ext cx="105141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4AE04F-DE50-A84D-8D28-32781270CB99}"/>
              </a:ext>
            </a:extLst>
          </p:cNvPr>
          <p:cNvGrpSpPr/>
          <p:nvPr/>
        </p:nvGrpSpPr>
        <p:grpSpPr>
          <a:xfrm>
            <a:off x="629429" y="1228726"/>
            <a:ext cx="7885133" cy="3499001"/>
            <a:chOff x="839239" y="1638301"/>
            <a:chExt cx="10513510" cy="46653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2C7BFFA-25C5-F642-A962-E43C93ADDA5D}"/>
                </a:ext>
              </a:extLst>
            </p:cNvPr>
            <p:cNvCxnSpPr>
              <a:cxnSpLocks/>
            </p:cNvCxnSpPr>
            <p:nvPr/>
          </p:nvCxnSpPr>
          <p:spPr>
            <a:xfrm>
              <a:off x="839239" y="1638301"/>
              <a:ext cx="10513510" cy="0"/>
            </a:xfrm>
            <a:prstGeom prst="line">
              <a:avLst/>
            </a:prstGeom>
            <a:ln>
              <a:solidFill>
                <a:srgbClr val="4C5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67B4B9-FF7C-F542-B017-57B72F1E1E86}"/>
                </a:ext>
              </a:extLst>
            </p:cNvPr>
            <p:cNvCxnSpPr>
              <a:cxnSpLocks/>
            </p:cNvCxnSpPr>
            <p:nvPr/>
          </p:nvCxnSpPr>
          <p:spPr>
            <a:xfrm>
              <a:off x="839239" y="3193412"/>
              <a:ext cx="10513510" cy="0"/>
            </a:xfrm>
            <a:prstGeom prst="line">
              <a:avLst/>
            </a:prstGeom>
            <a:ln>
              <a:solidFill>
                <a:srgbClr val="4C5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5738091-21CC-0546-805C-4DAA7E3A2F8C}"/>
                </a:ext>
              </a:extLst>
            </p:cNvPr>
            <p:cNvCxnSpPr>
              <a:cxnSpLocks/>
            </p:cNvCxnSpPr>
            <p:nvPr/>
          </p:nvCxnSpPr>
          <p:spPr>
            <a:xfrm>
              <a:off x="839239" y="4748523"/>
              <a:ext cx="10513510" cy="0"/>
            </a:xfrm>
            <a:prstGeom prst="line">
              <a:avLst/>
            </a:prstGeom>
            <a:ln>
              <a:solidFill>
                <a:srgbClr val="4C5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08F0DDA-D39D-D64A-BCB4-FAA69F789BBD}"/>
                </a:ext>
              </a:extLst>
            </p:cNvPr>
            <p:cNvCxnSpPr>
              <a:cxnSpLocks/>
            </p:cNvCxnSpPr>
            <p:nvPr/>
          </p:nvCxnSpPr>
          <p:spPr>
            <a:xfrm>
              <a:off x="839239" y="6303635"/>
              <a:ext cx="10513510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C6D039C6-5550-CD45-BB69-5FA704B0B53E}"/>
              </a:ext>
            </a:extLst>
          </p:cNvPr>
          <p:cNvSpPr txBox="1"/>
          <p:nvPr/>
        </p:nvSpPr>
        <p:spPr>
          <a:xfrm>
            <a:off x="3300700" y="2486947"/>
            <a:ext cx="15985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Comparison?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0122D4-4164-474D-B9B3-2C5F0651B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8000" contras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40811" y="1333099"/>
            <a:ext cx="977235" cy="922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06225-6B30-704C-A587-F1AA863FB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3000"/>
                    </a14:imgEffect>
                    <a14:imgEffect>
                      <a14:brightnessContrast bright="51000" contras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996" y="2656969"/>
            <a:ext cx="1290848" cy="632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7EAF05-F476-BF43-A5C7-E7275FF433D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16776" y="4012237"/>
            <a:ext cx="825306" cy="430595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C91ED97-52A3-C54C-B03A-FB8060EC98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Exoplanet Communications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944760AC-1D1D-CD47-835B-6FAAFCEF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Speed Comparison </a:t>
            </a:r>
            <a:r>
              <a:rPr lang="en-US" sz="1600">
                <a:solidFill>
                  <a:schemeClr val="accent1">
                    <a:lumMod val="40000"/>
                    <a:lumOff val="60000"/>
                  </a:schemeClr>
                </a:solidFill>
              </a:rPr>
              <a:t>– Jet Airliner vs. Small Astronomical Bodies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A4817-4131-1E47-BD83-EB3D1460C24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AD3428-4FEA-4648-9F27-ED9FDE5336D4}" type="datetime4">
              <a:rPr lang="en-US" smtClean="0"/>
              <a:t>June 21, 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F1CB38B-E013-5641-BB5B-57FE71D39B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ADFA158-A191-2E41-A049-817BBE98DF7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EA5FDE8-06A4-FE40-BCA3-189F62F7015D}"/>
              </a:ext>
            </a:extLst>
          </p:cNvPr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3229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" dur="8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3" dur="8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2.59259E-6 L 0.86237 -2.59259E-6 " pathEditMode="relative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69 L 0.86224 0.000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12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86237 -2.5925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1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3.7037E-6 L 0.86003 -3.703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7.40741E-7 L 0.00807 -7.40741E-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276 -0.00046 L 0.63724 0.1511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756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276 0.00046 L 0.15404 -0.0768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43" y="-386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7 -7.40741E-7 L 0.35885 -0.0034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15000" y="51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10000" y="3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106" grpId="0"/>
      <p:bldP spid="10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15652</TotalTime>
  <Words>143</Words>
  <Application>Microsoft Macintosh PowerPoint</Application>
  <PresentationFormat>On-screen Show (16:9)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NASAjpl-WhiteTheme-16x9-vA6</vt:lpstr>
      <vt:lpstr>NASAjpl-BlackTheme-16x9-vA6</vt:lpstr>
      <vt:lpstr>Speed Comparison – Jet Airliner vs. Small Astronomical Bodies  </vt:lpstr>
      <vt:lpstr>Speed Comparison – Jet Airliner vs. Small Astronomical Bodies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Piazza, Enrico G (US 1864)</cp:lastModifiedBy>
  <cp:revision>210</cp:revision>
  <dcterms:created xsi:type="dcterms:W3CDTF">2016-09-08T21:41:17Z</dcterms:created>
  <dcterms:modified xsi:type="dcterms:W3CDTF">2021-06-22T03:36:27Z</dcterms:modified>
</cp:coreProperties>
</file>