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"/>
  </p:notesMasterIdLst>
  <p:handoutMasterIdLst>
    <p:handoutMasterId r:id="rId5"/>
  </p:handoutMasterIdLst>
  <p:sldIdLst>
    <p:sldId id="309" r:id="rId2"/>
    <p:sldId id="315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80160" autoAdjust="0"/>
  </p:normalViewPr>
  <p:slideViewPr>
    <p:cSldViewPr snapToGrid="0" snapToObjects="1">
      <p:cViewPr varScale="1">
        <p:scale>
          <a:sx n="132" d="100"/>
          <a:sy n="132" d="100"/>
        </p:scale>
        <p:origin x="1712" y="176"/>
      </p:cViewPr>
      <p:guideLst>
        <p:guide orient="horz" pos="27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11/4/21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Habitable Zones Compared to the Size of the Hosting Star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--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Audience: 4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Grade and older.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Description: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This slide explains and illustrates what a "habitable zone" is, and how it would change based on the size of the host star.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User's notes: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The represented Scale of Sun and planets are greatly exaggerated. Depending on its size, a star can be "whiter" or "redder" - as it was approximately reflected in this slide. However, the exact color of each of the three sizes of star in these slides is not accurate; the focus of these slides is to explain the "Habitable Zone" and how it changes based on the size of the hosting </a:t>
            </a:r>
            <a:r>
              <a:rPr lang="en-US" sz="12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star.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NOTE: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This PowerPoint file has built-in interactive elements. To view them, you must be in "Slide Show" mode; you can then move to the next view either by clicking your mouse, the spacebar, or the arrow keys. This slide will not work in "regular viewing mode."</a:t>
            </a:r>
          </a:p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r>
              <a:rPr lang="en-US" dirty="0"/>
              <a:t>Animation in presentation mode:</a:t>
            </a:r>
          </a:p>
          <a:p>
            <a:pPr rtl="0"/>
            <a:r>
              <a:rPr lang="en-US" dirty="0"/>
              <a:t>1st click: zoom in on 3 planets</a:t>
            </a:r>
          </a:p>
          <a:p>
            <a:pPr rtl="0"/>
            <a:r>
              <a:rPr lang="en-US" dirty="0"/>
              <a:t>2nd click: 3 colored zones appear</a:t>
            </a:r>
          </a:p>
          <a:p>
            <a:pPr rtl="0"/>
            <a:r>
              <a:rPr lang="en-US" dirty="0"/>
              <a:t>3rd click: thermometers appear showing ”too hot”, ”too cold” and “just right”</a:t>
            </a:r>
          </a:p>
          <a:p>
            <a:pPr rtl="0"/>
            <a:r>
              <a:rPr lang="en-US" dirty="0"/>
              <a:t>4th click: container appears with liquid water</a:t>
            </a:r>
          </a:p>
          <a:p>
            <a:pPr rtl="0"/>
            <a:r>
              <a:rPr lang="en-US" dirty="0"/>
              <a:t>5th click: a second container appears with water vapor</a:t>
            </a:r>
          </a:p>
          <a:p>
            <a:pPr rtl="0"/>
            <a:r>
              <a:rPr lang="en-US" dirty="0"/>
              <a:t>6th click: a third container appears with frozen water</a:t>
            </a:r>
          </a:p>
          <a:p>
            <a:pPr rtl="0"/>
            <a:r>
              <a:rPr lang="en-US" dirty="0"/>
              <a:t>7th click: graphics change to show habitable zone represented as a green disk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2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Habitable Zones Compared to the Size of the Hosting Star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--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Audience: 4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Grade and older. 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This slide explains and illustrates what the "habitable zone" is, and how it would change if the size of the hosting star is dramatically different.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User's note: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Scale of Sun and planets are greatly exaggerated. Depending on its size, a star can be "whiter" or "redder" - as it was approximately reflected in this slide. However, the exact color of each of the three sizes of star in these slides is not accurate; the focus of these slides is to teach about the "Habitable Zone" as the size of the hosting </a:t>
            </a:r>
            <a:r>
              <a:rPr lang="en-US" sz="1200" kern="120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star changes.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Click 1: The Sun moves out and is replaced by a star half the size of the Sun; habitable zone scales accordingly</a:t>
            </a:r>
          </a:p>
          <a:p>
            <a:r>
              <a:rPr lang="en-US" dirty="0"/>
              <a:t>Click 2: The small star moves out and is replaced by a star twice the size of the Sun; habitable zone scales accordingly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0AB40-CF9C-CB44-AF47-E5E5B00AC3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B95CE11-024D-3F4B-BC28-D51D5826C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78B4A6A-4915-8443-AB7C-65C51537CBCC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F3182A71-BA6C-4547-8331-7ABBC67616D1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0FAFACDF-3642-8B4C-91A4-AF675B5D00DF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5E123897-8D53-0A42-9BEB-D7DB19DE493C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B84F95DE-5270-E645-B311-4B413DD943E7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9A1C2EC-5A26-C245-9FB6-75590BA66773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A69F6DE1-B383-3341-AAB2-4917D353A1F1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62027EC9-E70F-C248-88B9-E84C36A5AD3F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76B292D6-AAA8-7C47-B610-49B4A89AAC24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6F9EC2D1-F9FB-D040-AC8A-FEC7C53B9741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0E36706-0BCA-DC46-9383-936BEDCC9D9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05D8BAC-B75D-074C-90BA-E6277C1FB3A5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CFDE584-1074-9049-92DB-08B06EFE87F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A8D7E342-516D-4944-B5A2-4263BF6C061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C9049C6E-B33F-5D4E-85E8-6DA8A68D12CC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95C983F3-4002-014F-99A9-5CE9FD5A4F3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05D8BAC-B75D-074C-90BA-E6277C1FB3A5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6B8282F-6E91-3F4A-8A22-D55DCFE23BE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FAD9EA7C-53BA-D643-AF92-02919F851A3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BEE239E7-3DAA-5D4B-8F19-81012A27D8D6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2849"/>
            <a:ext cx="1422400" cy="123211"/>
          </a:xfrm>
          <a:prstGeom prst="rect">
            <a:avLst/>
          </a:prstGeom>
        </p:spPr>
        <p:txBody>
          <a:bodyPr anchor="ctr"/>
          <a:lstStyle/>
          <a:p>
            <a:fld id="{BD6CABD3-6C16-BC44-8300-6A6289E70852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2849"/>
            <a:ext cx="5775960" cy="123211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 anchor="ctr"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7351776" y="4900945"/>
            <a:ext cx="1691991" cy="205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4B3FF778-78CC-B848-9E2C-1B5B5C050617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205D8BAC-B75D-074C-90BA-E6277C1FB3A5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DF738A0A-176B-1540-ADF5-CAB2542E2BAE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/>
          <a:lstStyle/>
          <a:p>
            <a:fld id="{82A00A1D-59CD-FC40-8CB9-035C2B72DE58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310CBB1-6EFA-3040-B677-2D5E27904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000" y="4952849"/>
            <a:ext cx="1422400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BD6CABD3-6C16-BC44-8300-6A6289E70852}" type="datetime4">
              <a:rPr lang="en-US" smtClean="0"/>
              <a:pPr/>
              <a:t>November 4, 2021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B7DA37F-3862-FC4A-8823-3A71FC98E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6400" y="4952849"/>
            <a:ext cx="5775960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B1A892C-70A8-1143-A670-8BC1EE99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53069" y="4952849"/>
            <a:ext cx="1933731" cy="123211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54D05-9638-2740-A811-C34E59CBA73D}"/>
              </a:ext>
            </a:extLst>
          </p:cNvPr>
          <p:cNvSpPr txBox="1"/>
          <p:nvPr userDrawn="1"/>
        </p:nvSpPr>
        <p:spPr>
          <a:xfrm>
            <a:off x="7351776" y="4900945"/>
            <a:ext cx="1691991" cy="205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6E78BA-FCA5-9443-B971-7AAD57E1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87013"/>
            <a:ext cx="9143999" cy="3169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6B892-027A-4749-A198-009687EDDC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70818E-7AA6-B340-B54B-A09A4017EA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F6DDC04-C920-EA41-88A1-E23F9D27EA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DF1976-8888-A840-B96E-BB5F764AC12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466190" y="3476485"/>
            <a:ext cx="571500" cy="188823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F57E0-440B-B342-AE93-29C520C5FCD6}"/>
              </a:ext>
            </a:extLst>
          </p:cNvPr>
          <p:cNvGrpSpPr/>
          <p:nvPr/>
        </p:nvGrpSpPr>
        <p:grpSpPr>
          <a:xfrm>
            <a:off x="4821219" y="2571750"/>
            <a:ext cx="571500" cy="2792971"/>
            <a:chOff x="4286250" y="2571750"/>
            <a:chExt cx="571500" cy="279297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01F28C-80D6-6F44-BBE1-E4051716B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4286250" y="2571750"/>
              <a:ext cx="571500" cy="228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BD37071-9710-F442-97BE-E6FAC58F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4286250" y="3476485"/>
              <a:ext cx="571500" cy="188823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3D3A0E5-457C-E546-8E69-A9710FA3D9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302871" y="3476485"/>
            <a:ext cx="571500" cy="188823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CD14D3B-F294-0947-8CC6-A0A59043335D}"/>
              </a:ext>
            </a:extLst>
          </p:cNvPr>
          <p:cNvGrpSpPr/>
          <p:nvPr/>
        </p:nvGrpSpPr>
        <p:grpSpPr>
          <a:xfrm>
            <a:off x="1299411" y="3476484"/>
            <a:ext cx="7652084" cy="1667015"/>
            <a:chOff x="1299411" y="3476484"/>
            <a:chExt cx="7652084" cy="166701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57673D-D6D8-484A-BF76-BF5CEC8C5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0000" t="88374" r="2106"/>
            <a:stretch/>
          </p:blipFill>
          <p:spPr>
            <a:xfrm>
              <a:off x="6400800" y="4545496"/>
              <a:ext cx="2550695" cy="5980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37F349-18C2-744C-86DC-12850EEF6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211" t="67590" r="57718"/>
            <a:stretch/>
          </p:blipFill>
          <p:spPr>
            <a:xfrm>
              <a:off x="1299411" y="3476484"/>
              <a:ext cx="2566736" cy="166701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59B93B-551F-494C-B60A-7E2BAEBADEE7}"/>
              </a:ext>
            </a:extLst>
          </p:cNvPr>
          <p:cNvGrpSpPr/>
          <p:nvPr/>
        </p:nvGrpSpPr>
        <p:grpSpPr>
          <a:xfrm>
            <a:off x="4176642" y="2571750"/>
            <a:ext cx="571500" cy="2792971"/>
            <a:chOff x="4286250" y="2571750"/>
            <a:chExt cx="571500" cy="27929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2AE698D-B272-0741-BC5E-194D27970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4286250" y="2571750"/>
              <a:ext cx="571500" cy="2286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72A1876-275E-6348-BC35-872160402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4286250" y="3476485"/>
              <a:ext cx="571500" cy="1888236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4FCA0B96-D7DD-EC43-9D44-BC85181915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66190" y="2571750"/>
            <a:ext cx="571500" cy="2286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49DA2-8F9A-AA4D-BCE2-71ABE1AECDF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54082" y="2273321"/>
            <a:ext cx="2249571" cy="26994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89A6F6-7345-FF42-AB42-C56AEE43B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999511" y="3562584"/>
            <a:ext cx="1347191" cy="134719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4E5972-280D-4C4F-84D9-FC3CF72BB8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1859" y="3554842"/>
            <a:ext cx="1347191" cy="13471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350A3D8-8A03-3442-A9AF-B64716CF19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1859" y="3554842"/>
            <a:ext cx="1347191" cy="1347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BE7D2-F94A-9649-AF59-B4B972DF17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1859" y="3554842"/>
            <a:ext cx="1347191" cy="1347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51F93-F839-9646-BB41-3D14590126B8}"/>
              </a:ext>
            </a:extLst>
          </p:cNvPr>
          <p:cNvSpPr txBox="1"/>
          <p:nvPr/>
        </p:nvSpPr>
        <p:spPr>
          <a:xfrm>
            <a:off x="2133873" y="228471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too hot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26EB0A-CB40-434F-BC46-14226EFF8AFD}"/>
              </a:ext>
            </a:extLst>
          </p:cNvPr>
          <p:cNvSpPr txBox="1"/>
          <p:nvPr/>
        </p:nvSpPr>
        <p:spPr>
          <a:xfrm>
            <a:off x="4592549" y="2284713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just right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2CFB19-6355-A742-AF84-70E3EBB9E5FD}"/>
              </a:ext>
            </a:extLst>
          </p:cNvPr>
          <p:cNvSpPr txBox="1"/>
          <p:nvPr/>
        </p:nvSpPr>
        <p:spPr>
          <a:xfrm>
            <a:off x="7157499" y="2284713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too cold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46F71-A4DB-9040-B28A-08D15204232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61E206-750E-1549-B8A8-327A47A7B61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A01894D-4050-A943-87D6-B92069FC1E90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FD7A664-F559-F144-98A5-FB0DA88801D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F16208-C5ED-9B4C-8362-B90BFBC417F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C26523-612F-4E46-8F1B-6C06A09B41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Exoplanet Communications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2DC8D7-9566-B942-8FE7-0B8DA0E7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Habitable Zone</a:t>
            </a: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E0FB18-7809-B342-9840-851CBA8FBB1A}"/>
              </a:ext>
            </a:extLst>
          </p:cNvPr>
          <p:cNvSpPr txBox="1"/>
          <p:nvPr/>
        </p:nvSpPr>
        <p:spPr>
          <a:xfrm>
            <a:off x="7351776" y="4900945"/>
            <a:ext cx="1691991" cy="205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28000" y="228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958 -0.202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1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0486 3.7037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204 L 2.77778E-7 -0.13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0799 -2.22222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20799 7.40741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99 7.40741E-7 L 0.20799 0.1685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8025E-6 L -0.27951 -3.58025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8025E-6 L 0.27709 -3.5802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5" grpId="0"/>
      <p:bldP spid="35" grpId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6F5B4B9-2929-F349-A9F9-704DAC3EE193}"/>
              </a:ext>
            </a:extLst>
          </p:cNvPr>
          <p:cNvGrpSpPr>
            <a:grpSpLocks noChangeAspect="1"/>
          </p:cNvGrpSpPr>
          <p:nvPr/>
        </p:nvGrpSpPr>
        <p:grpSpPr>
          <a:xfrm>
            <a:off x="-40037375" y="-8466526"/>
            <a:ext cx="84786598" cy="23230377"/>
            <a:chOff x="-40196403" y="-8464249"/>
            <a:chExt cx="84786598" cy="2323037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8C8ACB-1D87-D34B-9D98-396E05FF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rcRect/>
            <a:stretch/>
          </p:blipFill>
          <p:spPr>
            <a:xfrm>
              <a:off x="-14534909" y="-8464249"/>
              <a:ext cx="59125104" cy="2320922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A6E0AAC-CD7E-384B-B568-4B8CD83D047A}"/>
                </a:ext>
              </a:extLst>
            </p:cNvPr>
            <p:cNvSpPr/>
            <p:nvPr/>
          </p:nvSpPr>
          <p:spPr>
            <a:xfrm flipH="1">
              <a:off x="-40196403" y="-8462167"/>
              <a:ext cx="2917018" cy="232282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4400" dirty="0">
                  <a:solidFill>
                    <a:schemeClr val="accent4"/>
                  </a:solidFill>
                </a:rPr>
                <a:t>Balance for zoom out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0314A4-0857-0A45-93B4-C9202696C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4408" y="570919"/>
              <a:ext cx="10936224" cy="5569726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B142FB9-8EC7-4F42-B125-C7F30087E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3417" y="717063"/>
            <a:ext cx="9507417" cy="6138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0666A-DDF0-3142-B3C8-92067073EF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3417" y="717063"/>
            <a:ext cx="9507417" cy="61388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1125BE-90D7-E844-8CE6-CAF4499D9C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99549" y="2048678"/>
            <a:ext cx="13167360" cy="21628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27833A-6A17-F349-A1A4-2EB4B6635F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-183511" y="-3939734"/>
            <a:ext cx="4755496" cy="12266873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192D9B1-97A9-434A-A74F-FB96588EB7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99549" y="2048678"/>
            <a:ext cx="13167360" cy="2162813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9426B7-3CA5-BA4F-A4F9-7F5A121BED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3417" y="717063"/>
            <a:ext cx="9507417" cy="44264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10E8043-4219-274D-94F3-17D790C687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985" y="-3983485"/>
            <a:ext cx="1376022" cy="12250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DDB64D-E49D-F746-A35D-0C896C54F393}"/>
              </a:ext>
            </a:extLst>
          </p:cNvPr>
          <p:cNvSpPr txBox="1"/>
          <p:nvPr/>
        </p:nvSpPr>
        <p:spPr>
          <a:xfrm>
            <a:off x="1448876" y="1931909"/>
            <a:ext cx="1564783" cy="563231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FFC000"/>
                </a:solidFill>
              </a:rPr>
              <a:t>Half the size of our Sun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680DC-BFDF-3646-B07A-49D4347A3629}"/>
              </a:ext>
            </a:extLst>
          </p:cNvPr>
          <p:cNvSpPr txBox="1"/>
          <p:nvPr/>
        </p:nvSpPr>
        <p:spPr>
          <a:xfrm>
            <a:off x="1448876" y="1912190"/>
            <a:ext cx="1564783" cy="369332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Our Sun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E74A2-5C36-0044-9416-C140F79A245C}"/>
              </a:ext>
            </a:extLst>
          </p:cNvPr>
          <p:cNvSpPr txBox="1"/>
          <p:nvPr/>
        </p:nvSpPr>
        <p:spPr>
          <a:xfrm>
            <a:off x="1300770" y="1075499"/>
            <a:ext cx="1860994" cy="563231"/>
          </a:xfrm>
          <a:prstGeom prst="rect">
            <a:avLst/>
          </a:prstGeom>
          <a:noFill/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FFC000"/>
                </a:solidFill>
              </a:rPr>
              <a:t>Twice the size of our Sun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D34F8-ADB0-1F46-B21F-5180A1CE63E8}"/>
              </a:ext>
            </a:extLst>
          </p:cNvPr>
          <p:cNvSpPr txBox="1"/>
          <p:nvPr/>
        </p:nvSpPr>
        <p:spPr>
          <a:xfrm>
            <a:off x="6525066" y="4211491"/>
            <a:ext cx="243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Scale of Sun and planets are greatly exaggerated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24DD8A-5A0C-864F-9B97-FF48372BC5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8D9E8-A3D0-0240-9207-5532E73D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 of Habitable Zones –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Different Types of Stars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D16BF43B-DA2D-324C-B28C-7E5ECF73635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54000" y="4954249"/>
            <a:ext cx="1422400" cy="123211"/>
          </a:xfrm>
        </p:spPr>
        <p:txBody>
          <a:bodyPr/>
          <a:lstStyle/>
          <a:p>
            <a:fld id="{AC23A6A7-FB1A-D74F-92E9-6DA91FB84AEA}" type="datetime4">
              <a:rPr lang="en-US" smtClean="0"/>
              <a:t>November 4, 2021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D41649EA-046F-9846-A05B-3379B1EEA4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676400" y="4954249"/>
            <a:ext cx="5775960" cy="123211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4FE31347-98F2-3D40-A6A4-5C7EB96D878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452360" y="4952849"/>
            <a:ext cx="601370" cy="122071"/>
          </a:xfrm>
        </p:spPr>
        <p:txBody>
          <a:bodyPr/>
          <a:lstStyle/>
          <a:p>
            <a:fld id="{11C0F2E9-13F1-4B54-979A-5E00D7D572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031 L -5.55556E-7 -0.8824 " pathEditMode="relative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531E-6 L 3.88889E-6 -0.882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2000" y="22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2000" y="2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8824 L -5.55556E-7 0.9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7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88303 L 3.88889E-6 0.916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6000" y="16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15" grpId="0"/>
      <p:bldP spid="1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15980</TotalTime>
  <Words>544</Words>
  <Application>Microsoft Macintosh PowerPoint</Application>
  <PresentationFormat>On-screen Show (16:9)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NASAjpl-BlackTheme-16x9-vA6</vt:lpstr>
      <vt:lpstr>The Habitable Zone  </vt:lpstr>
      <vt:lpstr>Comparison of Habitable Zones – With Different Types of Stars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259</cp:revision>
  <dcterms:created xsi:type="dcterms:W3CDTF">2016-09-08T21:41:17Z</dcterms:created>
  <dcterms:modified xsi:type="dcterms:W3CDTF">2021-11-05T00:15:45Z</dcterms:modified>
</cp:coreProperties>
</file>